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3.svg" ContentType="image/svg+xml"/>
  <Override PartName="/ppt/media/image2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  <p:sldMasterId id="2147483661" r:id="rId4"/>
    <p:sldMasterId id="2147483667" r:id="rId5"/>
    <p:sldMasterId id="2147483672" r:id="rId6"/>
    <p:sldMasterId id="2147483677" r:id="rId7"/>
    <p:sldMasterId id="2147483680" r:id="rId8"/>
    <p:sldMasterId id="2147483683" r:id="rId9"/>
    <p:sldMasterId id="2147483686" r:id="rId10"/>
  </p:sldMasterIdLst>
  <p:notesMasterIdLst>
    <p:notesMasterId r:id="rId13"/>
  </p:notesMasterIdLst>
  <p:sldIdLst>
    <p:sldId id="256" r:id="rId11"/>
    <p:sldId id="277" r:id="rId12"/>
    <p:sldId id="485" r:id="rId14"/>
    <p:sldId id="547" r:id="rId15"/>
    <p:sldId id="446" r:id="rId16"/>
    <p:sldId id="548" r:id="rId17"/>
    <p:sldId id="544" r:id="rId18"/>
    <p:sldId id="543" r:id="rId19"/>
    <p:sldId id="549" r:id="rId20"/>
    <p:sldId id="538" r:id="rId21"/>
    <p:sldId id="550" r:id="rId22"/>
    <p:sldId id="551" r:id="rId23"/>
    <p:sldId id="529" r:id="rId24"/>
    <p:sldId id="541" r:id="rId25"/>
    <p:sldId id="552" r:id="rId26"/>
    <p:sldId id="432" r:id="rId27"/>
    <p:sldId id="276" r:id="rId28"/>
    <p:sldId id="553" r:id="rId29"/>
    <p:sldId id="535" r:id="rId30"/>
    <p:sldId id="272" r:id="rId31"/>
  </p:sldIdLst>
  <p:sldSz cx="12192000" cy="6858000"/>
  <p:notesSz cx="7103745" cy="10234295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103" autoAdjust="0"/>
  </p:normalViewPr>
  <p:slideViewPr>
    <p:cSldViewPr snapToGrid="0">
      <p:cViewPr>
        <p:scale>
          <a:sx n="100" d="100"/>
          <a:sy n="100" d="100"/>
        </p:scale>
        <p:origin x="-87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5" Type="http://schemas.openxmlformats.org/officeDocument/2006/relationships/tags" Target="tags/tag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0.xml"/><Relationship Id="rId30" Type="http://schemas.openxmlformats.org/officeDocument/2006/relationships/slide" Target="slides/slide19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8.xml"/><Relationship Id="rId28" Type="http://schemas.openxmlformats.org/officeDocument/2006/relationships/slide" Target="slides/slide17.xml"/><Relationship Id="rId27" Type="http://schemas.openxmlformats.org/officeDocument/2006/relationships/slide" Target="slides/slide16.xml"/><Relationship Id="rId26" Type="http://schemas.openxmlformats.org/officeDocument/2006/relationships/slide" Target="slides/slide15.xml"/><Relationship Id="rId25" Type="http://schemas.openxmlformats.org/officeDocument/2006/relationships/slide" Target="slides/slide14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0" Type="http://schemas.openxmlformats.org/officeDocument/2006/relationships/slide" Target="slides/slide9.xml"/><Relationship Id="rId2" Type="http://schemas.openxmlformats.org/officeDocument/2006/relationships/theme" Target="theme/theme1.xml"/><Relationship Id="rId19" Type="http://schemas.openxmlformats.org/officeDocument/2006/relationships/slide" Target="slides/slide8.xml"/><Relationship Id="rId18" Type="http://schemas.openxmlformats.org/officeDocument/2006/relationships/slide" Target="slides/slide7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bg>
      <p:bgPr>
        <a:blipFill dpi="0" rotWithShape="1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0413" cy="685625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巩固新知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827"/>
            <a:ext cx="12192000" cy="6857173"/>
          </a:xfrm>
          <a:prstGeom prst="rect">
            <a:avLst/>
          </a:prstGeom>
        </p:spPr>
      </p:pic>
      <p:sp>
        <p:nvSpPr>
          <p:cNvPr id="14" name="矩形: 圆角 32"/>
          <p:cNvSpPr/>
          <p:nvPr userDrawn="1"/>
        </p:nvSpPr>
        <p:spPr>
          <a:xfrm>
            <a:off x="360001" y="373580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布置作业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471" y="0"/>
            <a:ext cx="12193471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房间里有粉色的窗帘&#10;&#10;中度可信度描述已自动生成"/>
          <p:cNvPicPr>
            <a:picLocks noChangeAspect="1"/>
          </p:cNvPicPr>
          <p:nvPr/>
        </p:nvPicPr>
        <p:blipFill>
          <a:blip r:embed="rId2" cstate="email"/>
          <a:srcRect b="-1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矩形: 圆角 28"/>
          <p:cNvSpPr/>
          <p:nvPr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v      </a:t>
            </a:r>
            <a:endParaRPr lang="zh-CN" altLang="en-US"/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20575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917317" y="4642338"/>
            <a:ext cx="3754301" cy="164880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schemeClr val="lt1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创设情景</a:t>
            </a:r>
            <a:endParaRPr lang="zh-CN" altLang="en-US" sz="1600" spc="600">
              <a:solidFill>
                <a:schemeClr val="lt1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4.png"/><Relationship Id="rId11" Type="http://schemas.openxmlformats.org/officeDocument/2006/relationships/image" Target="../media/image5.jpe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4.png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7" Type="http://schemas.openxmlformats.org/officeDocument/2006/relationships/theme" Target="../theme/theme6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3.svg"/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7" Type="http://schemas.openxmlformats.org/officeDocument/2006/relationships/theme" Target="../theme/theme7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6.svg"/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5" Type="http://schemas.openxmlformats.org/officeDocument/2006/relationships/theme" Target="../theme/theme8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-2680" y="-694"/>
            <a:ext cx="12206893" cy="6858694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&#10;&#10;描述已自动生成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形状, 矩形&#10;&#10;描述已自动生成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4" name="矩形: 圆角 32"/>
          <p:cNvSpPr/>
          <p:nvPr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1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6710" cy="6858000"/>
          </a:xfrm>
          <a:prstGeom prst="rect">
            <a:avLst/>
          </a:prstGeom>
        </p:spPr>
      </p:pic>
      <p:pic>
        <p:nvPicPr>
          <p:cNvPr id="3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203534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.xml"/><Relationship Id="rId1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3.png"/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45.png"/><Relationship Id="rId2" Type="http://schemas.openxmlformats.org/officeDocument/2006/relationships/image" Target="../media/image38.png"/><Relationship Id="rId1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8.png"/><Relationship Id="rId1" Type="http://schemas.openxmlformats.org/officeDocument/2006/relationships/image" Target="../media/image4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79804" y="2151727"/>
            <a:ext cx="6280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5400" dirty="0">
                <a:solidFill>
                  <a:schemeClr val="bg1"/>
                </a:solidFill>
                <a:latin typeface="汉仪大宋简" pitchFamily="49" charset="-122"/>
                <a:ea typeface="汉仪大宋简" pitchFamily="49" charset="-122"/>
              </a:rPr>
              <a:t>轴对称再认识（</a:t>
            </a:r>
            <a:r>
              <a:rPr lang="zh-CN" altLang="en-US" sz="5400" dirty="0">
                <a:solidFill>
                  <a:schemeClr val="bg1"/>
                </a:solidFill>
                <a:latin typeface="汉仪大宋简" pitchFamily="49" charset="-122"/>
                <a:ea typeface="汉仪大宋简" pitchFamily="49" charset="-122"/>
              </a:rPr>
              <a:t>二</a:t>
            </a:r>
            <a:r>
              <a:rPr lang="zh-CN" altLang="zh-CN" sz="5400" dirty="0">
                <a:solidFill>
                  <a:schemeClr val="bg1"/>
                </a:solidFill>
                <a:latin typeface="汉仪大宋简" pitchFamily="49" charset="-122"/>
                <a:ea typeface="汉仪大宋简" pitchFamily="49" charset="-122"/>
              </a:rPr>
              <a:t>）</a:t>
            </a:r>
            <a:endParaRPr lang="zh-CN" altLang="zh-CN" sz="5400" dirty="0">
              <a:solidFill>
                <a:schemeClr val="bg1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8229" y="3617307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兰亭粗黑_GBK" panose="02000000000000000000" charset="-122"/>
                <a:ea typeface="方正兰亭粗黑_GBK" panose="02000000000000000000" charset="-122"/>
              </a:rPr>
              <a:t>第二单元 轴对称和平移</a:t>
            </a:r>
            <a:endParaRPr lang="zh-CN" altLang="en-US" sz="2400" dirty="0">
              <a:solidFill>
                <a:schemeClr val="bg1"/>
              </a:solidFill>
              <a:latin typeface="方正兰亭粗黑_GBK" panose="02000000000000000000" charset="-122"/>
              <a:ea typeface="方正兰亭粗黑_GBK" panose="02000000000000000000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2"/>
          <p:cNvSpPr/>
          <p:nvPr/>
        </p:nvSpPr>
        <p:spPr>
          <a:xfrm>
            <a:off x="4244051" y="676677"/>
            <a:ext cx="3703898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081154" y="746325"/>
            <a:ext cx="202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归纳</a:t>
            </a:r>
            <a:endParaRPr lang="zh-CN" altLang="en-US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50022" y="1493649"/>
            <a:ext cx="51972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补全一个轴对称图形的方法是什么？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68463" y="2332293"/>
            <a:ext cx="5037683" cy="591893"/>
            <a:chOff x="2568463" y="2332293"/>
            <a:chExt cx="5037683" cy="591893"/>
          </a:xfrm>
        </p:grpSpPr>
        <p:sp>
          <p:nvSpPr>
            <p:cNvPr id="15" name="圆角矩形 32"/>
            <p:cNvSpPr/>
            <p:nvPr/>
          </p:nvSpPr>
          <p:spPr>
            <a:xfrm>
              <a:off x="2568463" y="2477232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115901" y="2332293"/>
              <a:ext cx="4490245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找出所给图形的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关键点</a:t>
              </a:r>
              <a:r>
                <a:rPr lang="en-US" altLang="zh-CN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；</a:t>
              </a:r>
              <a:endPara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68463" y="3013842"/>
            <a:ext cx="7457829" cy="591893"/>
            <a:chOff x="2568463" y="3013842"/>
            <a:chExt cx="7457829" cy="591893"/>
          </a:xfrm>
        </p:grpSpPr>
        <p:sp>
          <p:nvSpPr>
            <p:cNvPr id="21" name="圆角矩形 32"/>
            <p:cNvSpPr/>
            <p:nvPr/>
          </p:nvSpPr>
          <p:spPr>
            <a:xfrm>
              <a:off x="2568463" y="3158781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115901" y="3013842"/>
              <a:ext cx="6910391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找出分别数出这些关键点到对称轴的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距离</a:t>
              </a: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是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几格</a:t>
              </a:r>
              <a:r>
                <a:rPr lang="en-US" altLang="zh-CN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；</a:t>
              </a:r>
              <a:endParaRPr lang="zh-CN" altLang="en-US" sz="2400" kern="0" noProof="1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68463" y="3695391"/>
            <a:ext cx="7457829" cy="591893"/>
            <a:chOff x="2568463" y="3695391"/>
            <a:chExt cx="7457829" cy="591893"/>
          </a:xfrm>
        </p:grpSpPr>
        <p:sp>
          <p:nvSpPr>
            <p:cNvPr id="57" name="圆角矩形 32"/>
            <p:cNvSpPr/>
            <p:nvPr/>
          </p:nvSpPr>
          <p:spPr>
            <a:xfrm>
              <a:off x="2568463" y="3840330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115901" y="3695391"/>
              <a:ext cx="6910391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找出在对称轴的另一侧找出这些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关键点的对称点</a:t>
              </a: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；</a:t>
              </a:r>
              <a:endParaRPr lang="zh-CN" altLang="en-US" sz="2400" kern="0" noProof="1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68463" y="4376941"/>
            <a:ext cx="7457829" cy="591893"/>
            <a:chOff x="2568463" y="4376941"/>
            <a:chExt cx="7457829" cy="591893"/>
          </a:xfrm>
        </p:grpSpPr>
        <p:sp>
          <p:nvSpPr>
            <p:cNvPr id="61" name="圆角矩形 32"/>
            <p:cNvSpPr/>
            <p:nvPr/>
          </p:nvSpPr>
          <p:spPr>
            <a:xfrm>
              <a:off x="2568463" y="4521880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4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3115901" y="4376941"/>
              <a:ext cx="6910391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按所给图形的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顺序连接</a:t>
              </a: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对称点。</a:t>
              </a:r>
              <a:endParaRPr lang="zh-CN" altLang="en-US" sz="2400" kern="0" noProof="1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5201" y="1210785"/>
            <a:ext cx="1804967" cy="502957"/>
            <a:chOff x="4919577" y="540291"/>
            <a:chExt cx="2352735" cy="655593"/>
          </a:xfrm>
        </p:grpSpPr>
        <p:grpSp>
          <p:nvGrpSpPr>
            <p:cNvPr id="3" name="组合 2"/>
            <p:cNvGrpSpPr/>
            <p:nvPr/>
          </p:nvGrpSpPr>
          <p:grpSpPr>
            <a:xfrm>
              <a:off x="4985647" y="596320"/>
              <a:ext cx="2286665" cy="541700"/>
              <a:chOff x="5383758" y="1573561"/>
              <a:chExt cx="2286665" cy="541700"/>
            </a:xfrm>
          </p:grpSpPr>
          <p:sp>
            <p:nvSpPr>
              <p:cNvPr id="5" name="圆角矩形 65"/>
              <p:cNvSpPr/>
              <p:nvPr/>
            </p:nvSpPr>
            <p:spPr>
              <a:xfrm>
                <a:off x="5383758" y="1573561"/>
                <a:ext cx="22866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" name="文本占位符 26"/>
              <p:cNvSpPr txBox="1"/>
              <p:nvPr/>
            </p:nvSpPr>
            <p:spPr>
              <a:xfrm>
                <a:off x="5988366" y="1638856"/>
                <a:ext cx="1589726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A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解决问题</a:t>
                </a:r>
                <a:endParaRPr lang="zh-CN" altLang="en-US" sz="2000">
                  <a:solidFill>
                    <a:srgbClr val="6A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919577" y="540291"/>
              <a:ext cx="655593" cy="655593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2863716" y="1180574"/>
            <a:ext cx="7569504" cy="54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以虚线为对称轴，画出下面图形的轴对称图形。</a:t>
            </a:r>
            <a:endParaRPr lang="zh-CN" altLang="en-US" sz="2600" b="1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406700" y="2253721"/>
          <a:ext cx="3142800" cy="314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00"/>
                <a:gridCol w="523800"/>
                <a:gridCol w="523800"/>
                <a:gridCol w="523800"/>
                <a:gridCol w="523800"/>
                <a:gridCol w="523800"/>
              </a:tblGrid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658163" y="2253721"/>
          <a:ext cx="3142800" cy="314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00"/>
                <a:gridCol w="523800"/>
                <a:gridCol w="523800"/>
                <a:gridCol w="523800"/>
                <a:gridCol w="523800"/>
                <a:gridCol w="523800"/>
              </a:tblGrid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2" name="直接连接符 11"/>
          <p:cNvCxnSpPr>
            <a:stCxn id="9" idx="0"/>
            <a:endCxn id="9" idx="2"/>
          </p:cNvCxnSpPr>
          <p:nvPr/>
        </p:nvCxnSpPr>
        <p:spPr>
          <a:xfrm flipH="1">
            <a:off x="3978100" y="2253721"/>
            <a:ext cx="0" cy="3142800"/>
          </a:xfrm>
          <a:prstGeom prst="line">
            <a:avLst/>
          </a:prstGeom>
          <a:ln w="571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0" idx="1"/>
            <a:endCxn id="10" idx="3"/>
          </p:cNvCxnSpPr>
          <p:nvPr/>
        </p:nvCxnSpPr>
        <p:spPr>
          <a:xfrm>
            <a:off x="6658163" y="3825121"/>
            <a:ext cx="3142800" cy="0"/>
          </a:xfrm>
          <a:prstGeom prst="line">
            <a:avLst/>
          </a:prstGeom>
          <a:ln w="571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29552" y="3305174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452304" y="3305174"/>
            <a:ext cx="0" cy="514966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929552" y="3818717"/>
            <a:ext cx="532903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2929552" y="3815378"/>
            <a:ext cx="0" cy="54167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29553" y="4345128"/>
            <a:ext cx="5227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8230522" y="4343611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0" idx="2"/>
          </p:cNvCxnSpPr>
          <p:nvPr/>
        </p:nvCxnSpPr>
        <p:spPr>
          <a:xfrm flipH="1">
            <a:off x="8229563" y="4342554"/>
            <a:ext cx="0" cy="1053967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229563" y="5394406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8752314" y="4865000"/>
            <a:ext cx="0" cy="529406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229563" y="4865000"/>
            <a:ext cx="5227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506809" y="3298350"/>
            <a:ext cx="521735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506809" y="3298350"/>
            <a:ext cx="0" cy="526771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511173" y="3818461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5028544" y="3801944"/>
            <a:ext cx="0" cy="543184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506809" y="4345128"/>
            <a:ext cx="529215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227463" y="2251895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8230522" y="2253721"/>
            <a:ext cx="0" cy="1051453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8225364" y="3298350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8751137" y="2250309"/>
            <a:ext cx="0" cy="529138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8227463" y="2779995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"/>
          <p:cNvSpPr/>
          <p:nvPr/>
        </p:nvSpPr>
        <p:spPr>
          <a:xfrm>
            <a:off x="4413864" y="1677078"/>
            <a:ext cx="7260936" cy="4723723"/>
          </a:xfrm>
          <a:prstGeom prst="roundRect">
            <a:avLst>
              <a:gd name="adj" fmla="val 3539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15" name="圆角矩形 2"/>
          <p:cNvSpPr/>
          <p:nvPr/>
        </p:nvSpPr>
        <p:spPr>
          <a:xfrm>
            <a:off x="494944" y="1677079"/>
            <a:ext cx="3753789" cy="4723723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802449" y="2042843"/>
          <a:ext cx="3142800" cy="314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00"/>
                <a:gridCol w="523800"/>
                <a:gridCol w="523800"/>
                <a:gridCol w="523800"/>
                <a:gridCol w="523800"/>
                <a:gridCol w="523800"/>
              </a:tblGrid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128412" y="2042843"/>
          <a:ext cx="3142800" cy="314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00"/>
                <a:gridCol w="523800"/>
                <a:gridCol w="523800"/>
                <a:gridCol w="523800"/>
                <a:gridCol w="523800"/>
                <a:gridCol w="523800"/>
              </a:tblGrid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3800"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ea typeface="楷体" panose="02010609060101010101" pitchFamily="49" charset="-122"/>
                      </a:endParaRPr>
                    </a:p>
                  </a:txBody>
                  <a:tcPr marL="120951" marR="120951" marT="60475" marB="6047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2" name="直接连接符 11"/>
          <p:cNvCxnSpPr>
            <a:stCxn id="9" idx="0"/>
            <a:endCxn id="9" idx="2"/>
          </p:cNvCxnSpPr>
          <p:nvPr/>
        </p:nvCxnSpPr>
        <p:spPr>
          <a:xfrm flipH="1">
            <a:off x="6373849" y="2042843"/>
            <a:ext cx="0" cy="3142800"/>
          </a:xfrm>
          <a:prstGeom prst="line">
            <a:avLst/>
          </a:prstGeom>
          <a:ln w="571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0" idx="1"/>
            <a:endCxn id="10" idx="3"/>
          </p:cNvCxnSpPr>
          <p:nvPr/>
        </p:nvCxnSpPr>
        <p:spPr>
          <a:xfrm>
            <a:off x="8128412" y="3614243"/>
            <a:ext cx="3142800" cy="0"/>
          </a:xfrm>
          <a:prstGeom prst="line">
            <a:avLst/>
          </a:prstGeom>
          <a:ln w="571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325301" y="3094296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848053" y="3094296"/>
            <a:ext cx="0" cy="514966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25301" y="3607839"/>
            <a:ext cx="532903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5325301" y="3604500"/>
            <a:ext cx="0" cy="54167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325302" y="4134250"/>
            <a:ext cx="5227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9700771" y="4132733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0" idx="2"/>
          </p:cNvCxnSpPr>
          <p:nvPr/>
        </p:nvCxnSpPr>
        <p:spPr>
          <a:xfrm flipH="1">
            <a:off x="9699812" y="4131676"/>
            <a:ext cx="0" cy="1053967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9699812" y="5183528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0222563" y="4654122"/>
            <a:ext cx="0" cy="529406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699812" y="4654122"/>
            <a:ext cx="5227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902558" y="3087472"/>
            <a:ext cx="521735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6902558" y="3087472"/>
            <a:ext cx="0" cy="526771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906922" y="3607583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7424293" y="3591066"/>
            <a:ext cx="0" cy="543184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02558" y="4134250"/>
            <a:ext cx="529215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9697712" y="2041017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9700771" y="2042843"/>
            <a:ext cx="0" cy="1051453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9695613" y="3087472"/>
            <a:ext cx="524851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10221386" y="2039431"/>
            <a:ext cx="0" cy="529138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9697712" y="2569117"/>
            <a:ext cx="522752" cy="0"/>
          </a:xfrm>
          <a:prstGeom prst="line">
            <a:avLst/>
          </a:prstGeom>
          <a:ln w="508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1"/>
          <p:cNvGraphicFramePr>
            <a:graphicFrameLocks noGrp="1"/>
          </p:cNvGraphicFramePr>
          <p:nvPr/>
        </p:nvGraphicFramePr>
        <p:xfrm>
          <a:off x="1187975" y="2039431"/>
          <a:ext cx="2285600" cy="314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00"/>
                <a:gridCol w="285700"/>
                <a:gridCol w="285700"/>
                <a:gridCol w="285700"/>
                <a:gridCol w="285700"/>
                <a:gridCol w="285700"/>
                <a:gridCol w="285700"/>
                <a:gridCol w="285700"/>
              </a:tblGrid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0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95210" marR="95210" marT="47605" marB="47605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40" name="直接连接符 83"/>
          <p:cNvCxnSpPr>
            <a:stCxn id="63" idx="7"/>
            <a:endCxn id="46" idx="7"/>
          </p:cNvCxnSpPr>
          <p:nvPr/>
        </p:nvCxnSpPr>
        <p:spPr>
          <a:xfrm flipH="1">
            <a:off x="1773190" y="2295837"/>
            <a:ext cx="583769" cy="572461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84"/>
          <p:cNvCxnSpPr/>
          <p:nvPr/>
        </p:nvCxnSpPr>
        <p:spPr>
          <a:xfrm>
            <a:off x="1756808" y="2891422"/>
            <a:ext cx="567072" cy="1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85"/>
          <p:cNvCxnSpPr>
            <a:endCxn id="47" idx="7"/>
          </p:cNvCxnSpPr>
          <p:nvPr/>
        </p:nvCxnSpPr>
        <p:spPr>
          <a:xfrm flipH="1">
            <a:off x="1499074" y="2889906"/>
            <a:ext cx="838493" cy="844829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86"/>
          <p:cNvCxnSpPr>
            <a:stCxn id="47" idx="6"/>
          </p:cNvCxnSpPr>
          <p:nvPr/>
        </p:nvCxnSpPr>
        <p:spPr>
          <a:xfrm>
            <a:off x="1508757" y="3758111"/>
            <a:ext cx="515831" cy="2731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87"/>
          <p:cNvCxnSpPr>
            <a:endCxn id="49" idx="0"/>
          </p:cNvCxnSpPr>
          <p:nvPr/>
        </p:nvCxnSpPr>
        <p:spPr>
          <a:xfrm flipH="1">
            <a:off x="2046802" y="3767624"/>
            <a:ext cx="899" cy="809949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88"/>
          <p:cNvCxnSpPr>
            <a:endCxn id="67" idx="6"/>
          </p:cNvCxnSpPr>
          <p:nvPr/>
        </p:nvCxnSpPr>
        <p:spPr>
          <a:xfrm>
            <a:off x="2037076" y="4610462"/>
            <a:ext cx="616193" cy="2887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1716755" y="2858615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442639" y="3725052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015523" y="3730478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013743" y="4577573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57" name="直接连接符 56"/>
          <p:cNvCxnSpPr>
            <a:stCxn id="63" idx="5"/>
            <a:endCxn id="64" idx="1"/>
          </p:cNvCxnSpPr>
          <p:nvPr/>
        </p:nvCxnSpPr>
        <p:spPr>
          <a:xfrm>
            <a:off x="2356959" y="2342589"/>
            <a:ext cx="523038" cy="525709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64" idx="2"/>
          </p:cNvCxnSpPr>
          <p:nvPr/>
        </p:nvCxnSpPr>
        <p:spPr>
          <a:xfrm flipH="1" flipV="1">
            <a:off x="2344650" y="2891422"/>
            <a:ext cx="525664" cy="252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endCxn id="65" idx="1"/>
          </p:cNvCxnSpPr>
          <p:nvPr/>
        </p:nvCxnSpPr>
        <p:spPr>
          <a:xfrm>
            <a:off x="2338871" y="2887643"/>
            <a:ext cx="825431" cy="847092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stCxn id="65" idx="6"/>
            <a:endCxn id="66" idx="6"/>
          </p:cNvCxnSpPr>
          <p:nvPr/>
        </p:nvCxnSpPr>
        <p:spPr>
          <a:xfrm flipH="1">
            <a:off x="2650161" y="3758111"/>
            <a:ext cx="570576" cy="5426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67" idx="4"/>
          </p:cNvCxnSpPr>
          <p:nvPr/>
        </p:nvCxnSpPr>
        <p:spPr>
          <a:xfrm>
            <a:off x="2615841" y="3767624"/>
            <a:ext cx="4369" cy="878784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2300524" y="2286154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870314" y="2858615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154619" y="3725052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2584043" y="3730478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587151" y="4580290"/>
            <a:ext cx="66118" cy="66118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8" name="直接连接符 82"/>
          <p:cNvCxnSpPr/>
          <p:nvPr/>
        </p:nvCxnSpPr>
        <p:spPr>
          <a:xfrm flipH="1">
            <a:off x="2334507" y="2039431"/>
            <a:ext cx="0" cy="3142799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26"/>
          <p:cNvSpPr/>
          <p:nvPr/>
        </p:nvSpPr>
        <p:spPr>
          <a:xfrm>
            <a:off x="4772860" y="5568131"/>
            <a:ext cx="6711104" cy="47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2400" spc="-150">
                <a:solidFill>
                  <a:srgbClr val="6907D0"/>
                </a:solidFill>
                <a:latin typeface="方正兰亭粗黑_GBK" panose="02000000000000000000" charset="-122"/>
                <a:ea typeface="方正兰亭粗黑_GBK" panose="02000000000000000000" charset="-122"/>
              </a:rPr>
              <a:t>给出的图形是一个完整的图形，对称轴在图形之外。</a:t>
            </a:r>
            <a:endParaRPr lang="zh-CN" altLang="en-US" sz="2400" spc="-150">
              <a:solidFill>
                <a:srgbClr val="6907D0"/>
              </a:solidFill>
              <a:latin typeface="方正兰亭粗黑_GBK" panose="02000000000000000000" charset="-122"/>
              <a:ea typeface="方正兰亭粗黑_GBK" panose="02000000000000000000" charset="-122"/>
            </a:endParaRPr>
          </a:p>
        </p:txBody>
      </p:sp>
      <p:sp>
        <p:nvSpPr>
          <p:cNvPr id="39" name="圆角矩形 2"/>
          <p:cNvSpPr/>
          <p:nvPr/>
        </p:nvSpPr>
        <p:spPr>
          <a:xfrm>
            <a:off x="1786329" y="813636"/>
            <a:ext cx="8614014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2137164" y="883284"/>
            <a:ext cx="791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以虚线为对称轴，画出下面图形的轴对称图形。</a:t>
            </a:r>
            <a:endParaRPr lang="zh-CN" altLang="en-US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26475" y="5300365"/>
            <a:ext cx="3753788" cy="1013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pc="-150" dirty="0">
                <a:solidFill>
                  <a:srgbClr val="6907D0"/>
                </a:solidFill>
                <a:latin typeface="方正兰亭粗黑_GBK" panose="02000000000000000000" charset="-122"/>
                <a:ea typeface="方正兰亭粗黑_GBK" panose="02000000000000000000" charset="-122"/>
              </a:rPr>
              <a:t>给出的图形是轴对称图形的一部分，对称轴在图形上。</a:t>
            </a:r>
            <a:endParaRPr lang="zh-CN" altLang="en-US" sz="2400" spc="-150" dirty="0">
              <a:solidFill>
                <a:srgbClr val="6907D0"/>
              </a:solidFill>
              <a:latin typeface="方正兰亭粗黑_GBK" panose="02000000000000000000" charset="-122"/>
              <a:ea typeface="方正兰亭粗黑_GBK" panose="02000000000000000000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1381973" y="1942419"/>
            <a:ext cx="9826406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zh-CN" altLang="en-US" sz="2600" b="1" smtClean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以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虚线为对称轴，分别画出下面各点的对称点，说说你是怎么</a:t>
            </a:r>
            <a:endParaRPr lang="en-US" altLang="zh-CN" sz="2600" b="1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  <a:p>
            <a:pPr algn="l" eaLnBrk="1" hangingPunct="1">
              <a:lnSpc>
                <a:spcPct val="120000"/>
              </a:lnSpc>
            </a:pP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画的。</a:t>
            </a:r>
            <a:endParaRPr lang="zh-CN" altLang="en-US" sz="26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874006" y="1257538"/>
            <a:ext cx="1390558" cy="504000"/>
            <a:chOff x="2622735" y="505391"/>
            <a:chExt cx="1390558" cy="504000"/>
          </a:xfrm>
        </p:grpSpPr>
        <p:grpSp>
          <p:nvGrpSpPr>
            <p:cNvPr id="51" name="组合 50"/>
            <p:cNvGrpSpPr/>
            <p:nvPr/>
          </p:nvGrpSpPr>
          <p:grpSpPr>
            <a:xfrm>
              <a:off x="2668409" y="554322"/>
              <a:ext cx="1344884" cy="415581"/>
              <a:chOff x="5383758" y="1573561"/>
              <a:chExt cx="1753026" cy="541700"/>
            </a:xfrm>
          </p:grpSpPr>
          <p:sp>
            <p:nvSpPr>
              <p:cNvPr id="53" name="圆角矩形 65"/>
              <p:cNvSpPr/>
              <p:nvPr/>
            </p:nvSpPr>
            <p:spPr>
              <a:xfrm>
                <a:off x="5383758" y="1573561"/>
                <a:ext cx="175302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EC6C00"/>
                  </a:solidFill>
                </a:endParaRPr>
              </a:p>
            </p:txBody>
          </p:sp>
          <p:sp>
            <p:nvSpPr>
              <p:cNvPr id="54" name="文本占位符 26"/>
              <p:cNvSpPr txBox="1"/>
              <p:nvPr/>
            </p:nvSpPr>
            <p:spPr>
              <a:xfrm>
                <a:off x="5988366" y="1638856"/>
                <a:ext cx="935443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EC6C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000">
                  <a:solidFill>
                    <a:srgbClr val="EC6C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60" name="椭圆 59"/>
            <p:cNvSpPr>
              <a:spLocks noChangeAspect="1"/>
            </p:cNvSpPr>
            <p:nvPr/>
          </p:nvSpPr>
          <p:spPr>
            <a:xfrm>
              <a:off x="2622735" y="505391"/>
              <a:ext cx="503730" cy="504000"/>
            </a:xfrm>
            <a:prstGeom prst="ellipse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Comic Sans MS" panose="030F0702030302020204" pitchFamily="66" charset="0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746446" y="624619"/>
              <a:ext cx="265545" cy="265545"/>
            </a:xfrm>
            <a:prstGeom prst="rect">
              <a:avLst/>
            </a:prstGeom>
          </p:spPr>
        </p:pic>
      </p:grp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662940" y="3009523"/>
          <a:ext cx="2376486" cy="277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81"/>
                <a:gridCol w="396081"/>
                <a:gridCol w="396081"/>
                <a:gridCol w="396081"/>
                <a:gridCol w="396081"/>
                <a:gridCol w="396081"/>
              </a:tblGrid>
              <a:tr h="396240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39280" y="3009523"/>
          <a:ext cx="2376486" cy="277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81"/>
                <a:gridCol w="396081"/>
                <a:gridCol w="396081"/>
                <a:gridCol w="396081"/>
                <a:gridCol w="396081"/>
                <a:gridCol w="396081"/>
              </a:tblGrid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59" marR="91459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762322" y="3009523"/>
          <a:ext cx="2771776" cy="2771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968"/>
                <a:gridCol w="395968"/>
                <a:gridCol w="395968"/>
                <a:gridCol w="395968"/>
                <a:gridCol w="395968"/>
                <a:gridCol w="395968"/>
                <a:gridCol w="395968"/>
              </a:tblGrid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5968"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ea typeface="楷体" panose="02010609060101010101" pitchFamily="49" charset="-122"/>
                      </a:endParaRPr>
                    </a:p>
                  </a:txBody>
                  <a:tcPr marL="91433" marR="91433" marT="45716" marB="45716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8" name="直接连接符 7"/>
          <p:cNvCxnSpPr/>
          <p:nvPr/>
        </p:nvCxnSpPr>
        <p:spPr>
          <a:xfrm flipH="1">
            <a:off x="2847215" y="3009523"/>
            <a:ext cx="0" cy="2771775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200000" flipH="1">
            <a:off x="5926730" y="3001586"/>
            <a:ext cx="0" cy="2374900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794072" y="3009523"/>
            <a:ext cx="2740025" cy="2736850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024890" y="4147761"/>
            <a:ext cx="73025" cy="71437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415415" y="3369886"/>
            <a:ext cx="71437" cy="71437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096086" y="3369886"/>
            <a:ext cx="73025" cy="71437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93392" y="3757236"/>
            <a:ext cx="71438" cy="71437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85555" y="3369886"/>
            <a:ext cx="71437" cy="71437"/>
          </a:xfrm>
          <a:prstGeom prst="ellipse">
            <a:avLst/>
          </a:prstGeom>
          <a:solidFill>
            <a:srgbClr val="119023"/>
          </a:solidFill>
          <a:ln w="38100">
            <a:solidFill>
              <a:srgbClr val="1190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517972" y="4159794"/>
            <a:ext cx="71437" cy="71437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917355" y="3367631"/>
            <a:ext cx="71437" cy="71438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598102" y="4149348"/>
            <a:ext cx="71438" cy="73025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207577" y="3371473"/>
            <a:ext cx="71438" cy="71438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096086" y="4954211"/>
            <a:ext cx="73025" cy="71437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93392" y="4538286"/>
            <a:ext cx="71437" cy="73025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685555" y="4954211"/>
            <a:ext cx="71437" cy="71437"/>
          </a:xfrm>
          <a:prstGeom prst="ellipse">
            <a:avLst/>
          </a:prstGeom>
          <a:solidFill>
            <a:srgbClr val="119023"/>
          </a:solidFill>
          <a:ln w="38100">
            <a:solidFill>
              <a:srgbClr val="1190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311891" y="4947945"/>
            <a:ext cx="71437" cy="71438"/>
          </a:xfrm>
          <a:prstGeom prst="ellipse">
            <a:avLst/>
          </a:prstGeom>
          <a:solidFill>
            <a:srgbClr val="0072FF"/>
          </a:solidFill>
          <a:ln w="38100">
            <a:solidFill>
              <a:srgbClr val="007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05175" y="4561431"/>
            <a:ext cx="71438" cy="71438"/>
          </a:xfrm>
          <a:prstGeom prst="ellipse">
            <a:avLst/>
          </a:prstGeom>
          <a:solidFill>
            <a:srgbClr val="FE594F"/>
          </a:solidFill>
          <a:ln w="38100"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8957153" y="3402636"/>
            <a:ext cx="1202294" cy="0"/>
          </a:xfrm>
          <a:prstGeom prst="line">
            <a:avLst/>
          </a:prstGeom>
          <a:ln w="3492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16200000">
            <a:off x="8346862" y="3993321"/>
            <a:ext cx="1202294" cy="0"/>
          </a:xfrm>
          <a:prstGeom prst="line">
            <a:avLst/>
          </a:prstGeom>
          <a:ln w="3492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8957153" y="4594468"/>
            <a:ext cx="1202294" cy="0"/>
          </a:xfrm>
          <a:prstGeom prst="line">
            <a:avLst/>
          </a:prstGeom>
          <a:ln w="3492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16200000">
            <a:off x="9536001" y="3993321"/>
            <a:ext cx="1202294" cy="0"/>
          </a:xfrm>
          <a:prstGeom prst="line">
            <a:avLst/>
          </a:prstGeom>
          <a:ln w="3492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8560723" y="4203318"/>
            <a:ext cx="792000" cy="0"/>
          </a:xfrm>
          <a:prstGeom prst="line">
            <a:avLst/>
          </a:prstGeom>
          <a:ln w="34925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6200000">
            <a:off x="8155579" y="4598545"/>
            <a:ext cx="792000" cy="0"/>
          </a:xfrm>
          <a:prstGeom prst="line">
            <a:avLst/>
          </a:prstGeom>
          <a:ln w="34925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8560723" y="4985401"/>
            <a:ext cx="792000" cy="0"/>
          </a:xfrm>
          <a:prstGeom prst="line">
            <a:avLst/>
          </a:prstGeom>
          <a:ln w="34925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rot="16200000">
            <a:off x="8952712" y="4598545"/>
            <a:ext cx="792000" cy="0"/>
          </a:xfrm>
          <a:prstGeom prst="line">
            <a:avLst/>
          </a:prstGeom>
          <a:ln w="34925">
            <a:solidFill>
              <a:srgbClr val="007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1011397" y="1929024"/>
            <a:ext cx="503730" cy="575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lnSpc>
                <a:spcPct val="12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1. </a:t>
            </a:r>
            <a:endParaRPr lang="zh-CN" altLang="en-US" sz="26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格 28"/>
          <p:cNvGraphicFramePr>
            <a:graphicFrameLocks noGrp="1"/>
          </p:cNvGraphicFramePr>
          <p:nvPr/>
        </p:nvGraphicFramePr>
        <p:xfrm>
          <a:off x="8345783" y="2885634"/>
          <a:ext cx="2360379" cy="2692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197"/>
                <a:gridCol w="337197"/>
                <a:gridCol w="337197"/>
                <a:gridCol w="337197"/>
                <a:gridCol w="337197"/>
                <a:gridCol w="337197"/>
                <a:gridCol w="337197"/>
              </a:tblGrid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56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5" name="任意多边形: 形状 7"/>
          <p:cNvSpPr/>
          <p:nvPr/>
        </p:nvSpPr>
        <p:spPr>
          <a:xfrm flipV="1">
            <a:off x="8677703" y="3216056"/>
            <a:ext cx="1698886" cy="1020561"/>
          </a:xfrm>
          <a:custGeom>
            <a:avLst/>
            <a:gdLst>
              <a:gd name="connsiteX0" fmla="*/ 0 w 1311275"/>
              <a:gd name="connsiteY0" fmla="*/ 15875 h 803275"/>
              <a:gd name="connsiteX1" fmla="*/ 3175 w 1311275"/>
              <a:gd name="connsiteY1" fmla="*/ 803275 h 803275"/>
              <a:gd name="connsiteX2" fmla="*/ 1311275 w 1311275"/>
              <a:gd name="connsiteY2" fmla="*/ 793750 h 803275"/>
              <a:gd name="connsiteX3" fmla="*/ 1311275 w 1311275"/>
              <a:gd name="connsiteY3" fmla="*/ 3175 h 803275"/>
              <a:gd name="connsiteX4" fmla="*/ 1047750 w 1311275"/>
              <a:gd name="connsiteY4" fmla="*/ 6350 h 803275"/>
              <a:gd name="connsiteX5" fmla="*/ 1041400 w 1311275"/>
              <a:gd name="connsiteY5" fmla="*/ 536575 h 803275"/>
              <a:gd name="connsiteX6" fmla="*/ 784225 w 1311275"/>
              <a:gd name="connsiteY6" fmla="*/ 533400 h 803275"/>
              <a:gd name="connsiteX7" fmla="*/ 777875 w 1311275"/>
              <a:gd name="connsiteY7" fmla="*/ 0 h 803275"/>
              <a:gd name="connsiteX8" fmla="*/ 517525 w 1311275"/>
              <a:gd name="connsiteY8" fmla="*/ 19050 h 803275"/>
              <a:gd name="connsiteX9" fmla="*/ 520700 w 1311275"/>
              <a:gd name="connsiteY9" fmla="*/ 520700 h 803275"/>
              <a:gd name="connsiteX10" fmla="*/ 257175 w 1311275"/>
              <a:gd name="connsiteY10" fmla="*/ 530225 h 803275"/>
              <a:gd name="connsiteX11" fmla="*/ 257175 w 1311275"/>
              <a:gd name="connsiteY11" fmla="*/ 3175 h 803275"/>
              <a:gd name="connsiteX12" fmla="*/ 0 w 1311275"/>
              <a:gd name="connsiteY12" fmla="*/ 15875 h 803275"/>
              <a:gd name="connsiteX0-1" fmla="*/ 0 w 1311275"/>
              <a:gd name="connsiteY0-2" fmla="*/ 15875 h 803275"/>
              <a:gd name="connsiteX1-3" fmla="*/ 3175 w 1311275"/>
              <a:gd name="connsiteY1-4" fmla="*/ 803275 h 803275"/>
              <a:gd name="connsiteX2-5" fmla="*/ 1311275 w 1311275"/>
              <a:gd name="connsiteY2-6" fmla="*/ 793750 h 803275"/>
              <a:gd name="connsiteX3-7" fmla="*/ 1311275 w 1311275"/>
              <a:gd name="connsiteY3-8" fmla="*/ 3175 h 803275"/>
              <a:gd name="connsiteX4-9" fmla="*/ 1047750 w 1311275"/>
              <a:gd name="connsiteY4-10" fmla="*/ 6350 h 803275"/>
              <a:gd name="connsiteX5-11" fmla="*/ 1041400 w 1311275"/>
              <a:gd name="connsiteY5-12" fmla="*/ 536575 h 803275"/>
              <a:gd name="connsiteX6-13" fmla="*/ 784225 w 1311275"/>
              <a:gd name="connsiteY6-14" fmla="*/ 533400 h 803275"/>
              <a:gd name="connsiteX7-15" fmla="*/ 777875 w 1311275"/>
              <a:gd name="connsiteY7-16" fmla="*/ 0 h 803275"/>
              <a:gd name="connsiteX8-17" fmla="*/ 517525 w 1311275"/>
              <a:gd name="connsiteY8-18" fmla="*/ 19050 h 803275"/>
              <a:gd name="connsiteX9-19" fmla="*/ 520700 w 1311275"/>
              <a:gd name="connsiteY9-20" fmla="*/ 520700 h 803275"/>
              <a:gd name="connsiteX10-21" fmla="*/ 257175 w 1311275"/>
              <a:gd name="connsiteY10-22" fmla="*/ 530225 h 803275"/>
              <a:gd name="connsiteX11-23" fmla="*/ 257175 w 1311275"/>
              <a:gd name="connsiteY11-24" fmla="*/ 12700 h 803275"/>
              <a:gd name="connsiteX12-25" fmla="*/ 0 w 1311275"/>
              <a:gd name="connsiteY12-26" fmla="*/ 15875 h 803275"/>
              <a:gd name="connsiteX0-27" fmla="*/ 0 w 1311275"/>
              <a:gd name="connsiteY0-28" fmla="*/ 12700 h 800100"/>
              <a:gd name="connsiteX1-29" fmla="*/ 3175 w 1311275"/>
              <a:gd name="connsiteY1-30" fmla="*/ 800100 h 800100"/>
              <a:gd name="connsiteX2-31" fmla="*/ 1311275 w 1311275"/>
              <a:gd name="connsiteY2-32" fmla="*/ 790575 h 800100"/>
              <a:gd name="connsiteX3-33" fmla="*/ 1311275 w 1311275"/>
              <a:gd name="connsiteY3-34" fmla="*/ 0 h 800100"/>
              <a:gd name="connsiteX4-35" fmla="*/ 1047750 w 1311275"/>
              <a:gd name="connsiteY4-36" fmla="*/ 3175 h 800100"/>
              <a:gd name="connsiteX5-37" fmla="*/ 1041400 w 1311275"/>
              <a:gd name="connsiteY5-38" fmla="*/ 533400 h 800100"/>
              <a:gd name="connsiteX6-39" fmla="*/ 784225 w 1311275"/>
              <a:gd name="connsiteY6-40" fmla="*/ 530225 h 800100"/>
              <a:gd name="connsiteX7-41" fmla="*/ 780256 w 1311275"/>
              <a:gd name="connsiteY7-42" fmla="*/ 8731 h 800100"/>
              <a:gd name="connsiteX8-43" fmla="*/ 517525 w 1311275"/>
              <a:gd name="connsiteY8-44" fmla="*/ 15875 h 800100"/>
              <a:gd name="connsiteX9-45" fmla="*/ 520700 w 1311275"/>
              <a:gd name="connsiteY9-46" fmla="*/ 517525 h 800100"/>
              <a:gd name="connsiteX10-47" fmla="*/ 257175 w 1311275"/>
              <a:gd name="connsiteY10-48" fmla="*/ 527050 h 800100"/>
              <a:gd name="connsiteX11-49" fmla="*/ 257175 w 1311275"/>
              <a:gd name="connsiteY11-50" fmla="*/ 9525 h 800100"/>
              <a:gd name="connsiteX12-51" fmla="*/ 0 w 1311275"/>
              <a:gd name="connsiteY12-52" fmla="*/ 12700 h 800100"/>
              <a:gd name="connsiteX0-53" fmla="*/ 0 w 1311275"/>
              <a:gd name="connsiteY0-54" fmla="*/ 12700 h 800100"/>
              <a:gd name="connsiteX1-55" fmla="*/ 3175 w 1311275"/>
              <a:gd name="connsiteY1-56" fmla="*/ 800100 h 800100"/>
              <a:gd name="connsiteX2-57" fmla="*/ 1311275 w 1311275"/>
              <a:gd name="connsiteY2-58" fmla="*/ 790575 h 800100"/>
              <a:gd name="connsiteX3-59" fmla="*/ 1311275 w 1311275"/>
              <a:gd name="connsiteY3-60" fmla="*/ 0 h 800100"/>
              <a:gd name="connsiteX4-61" fmla="*/ 1047750 w 1311275"/>
              <a:gd name="connsiteY4-62" fmla="*/ 3175 h 800100"/>
              <a:gd name="connsiteX5-63" fmla="*/ 1041400 w 1311275"/>
              <a:gd name="connsiteY5-64" fmla="*/ 533400 h 800100"/>
              <a:gd name="connsiteX6-65" fmla="*/ 784225 w 1311275"/>
              <a:gd name="connsiteY6-66" fmla="*/ 530225 h 800100"/>
              <a:gd name="connsiteX7-67" fmla="*/ 780256 w 1311275"/>
              <a:gd name="connsiteY7-68" fmla="*/ 8731 h 800100"/>
              <a:gd name="connsiteX8-69" fmla="*/ 517525 w 1311275"/>
              <a:gd name="connsiteY8-70" fmla="*/ 8732 h 800100"/>
              <a:gd name="connsiteX9-71" fmla="*/ 520700 w 1311275"/>
              <a:gd name="connsiteY9-72" fmla="*/ 517525 h 800100"/>
              <a:gd name="connsiteX10-73" fmla="*/ 257175 w 1311275"/>
              <a:gd name="connsiteY10-74" fmla="*/ 527050 h 800100"/>
              <a:gd name="connsiteX11-75" fmla="*/ 257175 w 1311275"/>
              <a:gd name="connsiteY11-76" fmla="*/ 9525 h 800100"/>
              <a:gd name="connsiteX12-77" fmla="*/ 0 w 1311275"/>
              <a:gd name="connsiteY12-78" fmla="*/ 12700 h 800100"/>
              <a:gd name="connsiteX0-79" fmla="*/ 0 w 1311275"/>
              <a:gd name="connsiteY0-80" fmla="*/ 12700 h 800100"/>
              <a:gd name="connsiteX1-81" fmla="*/ 3175 w 1311275"/>
              <a:gd name="connsiteY1-82" fmla="*/ 800100 h 800100"/>
              <a:gd name="connsiteX2-83" fmla="*/ 1311275 w 1311275"/>
              <a:gd name="connsiteY2-84" fmla="*/ 790575 h 800100"/>
              <a:gd name="connsiteX3-85" fmla="*/ 1311275 w 1311275"/>
              <a:gd name="connsiteY3-86" fmla="*/ 0 h 800100"/>
              <a:gd name="connsiteX4-87" fmla="*/ 1047750 w 1311275"/>
              <a:gd name="connsiteY4-88" fmla="*/ 3175 h 800100"/>
              <a:gd name="connsiteX5-89" fmla="*/ 1041400 w 1311275"/>
              <a:gd name="connsiteY5-90" fmla="*/ 533400 h 800100"/>
              <a:gd name="connsiteX6-91" fmla="*/ 784225 w 1311275"/>
              <a:gd name="connsiteY6-92" fmla="*/ 530225 h 800100"/>
              <a:gd name="connsiteX7-93" fmla="*/ 780256 w 1311275"/>
              <a:gd name="connsiteY7-94" fmla="*/ 8731 h 800100"/>
              <a:gd name="connsiteX8-95" fmla="*/ 517525 w 1311275"/>
              <a:gd name="connsiteY8-96" fmla="*/ 11113 h 800100"/>
              <a:gd name="connsiteX9-97" fmla="*/ 520700 w 1311275"/>
              <a:gd name="connsiteY9-98" fmla="*/ 517525 h 800100"/>
              <a:gd name="connsiteX10-99" fmla="*/ 257175 w 1311275"/>
              <a:gd name="connsiteY10-100" fmla="*/ 527050 h 800100"/>
              <a:gd name="connsiteX11-101" fmla="*/ 257175 w 1311275"/>
              <a:gd name="connsiteY11-102" fmla="*/ 9525 h 800100"/>
              <a:gd name="connsiteX12-103" fmla="*/ 0 w 1311275"/>
              <a:gd name="connsiteY12-104" fmla="*/ 12700 h 800100"/>
              <a:gd name="connsiteX0-105" fmla="*/ 0 w 1311275"/>
              <a:gd name="connsiteY0-106" fmla="*/ 12700 h 800100"/>
              <a:gd name="connsiteX1-107" fmla="*/ 3175 w 1311275"/>
              <a:gd name="connsiteY1-108" fmla="*/ 800100 h 800100"/>
              <a:gd name="connsiteX2-109" fmla="*/ 1311275 w 1311275"/>
              <a:gd name="connsiteY2-110" fmla="*/ 790575 h 800100"/>
              <a:gd name="connsiteX3-111" fmla="*/ 1311275 w 1311275"/>
              <a:gd name="connsiteY3-112" fmla="*/ 0 h 800100"/>
              <a:gd name="connsiteX4-113" fmla="*/ 1047750 w 1311275"/>
              <a:gd name="connsiteY4-114" fmla="*/ 3175 h 800100"/>
              <a:gd name="connsiteX5-115" fmla="*/ 1041400 w 1311275"/>
              <a:gd name="connsiteY5-116" fmla="*/ 533400 h 800100"/>
              <a:gd name="connsiteX6-117" fmla="*/ 784225 w 1311275"/>
              <a:gd name="connsiteY6-118" fmla="*/ 530225 h 800100"/>
              <a:gd name="connsiteX7-119" fmla="*/ 780256 w 1311275"/>
              <a:gd name="connsiteY7-120" fmla="*/ 8731 h 800100"/>
              <a:gd name="connsiteX8-121" fmla="*/ 517525 w 1311275"/>
              <a:gd name="connsiteY8-122" fmla="*/ 11113 h 800100"/>
              <a:gd name="connsiteX9-123" fmla="*/ 520700 w 1311275"/>
              <a:gd name="connsiteY9-124" fmla="*/ 529431 h 800100"/>
              <a:gd name="connsiteX10-125" fmla="*/ 257175 w 1311275"/>
              <a:gd name="connsiteY10-126" fmla="*/ 527050 h 800100"/>
              <a:gd name="connsiteX11-127" fmla="*/ 257175 w 1311275"/>
              <a:gd name="connsiteY11-128" fmla="*/ 9525 h 800100"/>
              <a:gd name="connsiteX12-129" fmla="*/ 0 w 1311275"/>
              <a:gd name="connsiteY12-130" fmla="*/ 12700 h 800100"/>
              <a:gd name="connsiteX0-131" fmla="*/ 0 w 1311275"/>
              <a:gd name="connsiteY0-132" fmla="*/ 12700 h 800100"/>
              <a:gd name="connsiteX1-133" fmla="*/ 3175 w 1311275"/>
              <a:gd name="connsiteY1-134" fmla="*/ 800100 h 800100"/>
              <a:gd name="connsiteX2-135" fmla="*/ 1311275 w 1311275"/>
              <a:gd name="connsiteY2-136" fmla="*/ 790575 h 800100"/>
              <a:gd name="connsiteX3-137" fmla="*/ 1311275 w 1311275"/>
              <a:gd name="connsiteY3-138" fmla="*/ 0 h 800100"/>
              <a:gd name="connsiteX4-139" fmla="*/ 1047750 w 1311275"/>
              <a:gd name="connsiteY4-140" fmla="*/ 3175 h 800100"/>
              <a:gd name="connsiteX5-141" fmla="*/ 1041400 w 1311275"/>
              <a:gd name="connsiteY5-142" fmla="*/ 533400 h 800100"/>
              <a:gd name="connsiteX6-143" fmla="*/ 784225 w 1311275"/>
              <a:gd name="connsiteY6-144" fmla="*/ 530225 h 800100"/>
              <a:gd name="connsiteX7-145" fmla="*/ 780256 w 1311275"/>
              <a:gd name="connsiteY7-146" fmla="*/ 8731 h 800100"/>
              <a:gd name="connsiteX8-147" fmla="*/ 517525 w 1311275"/>
              <a:gd name="connsiteY8-148" fmla="*/ 11113 h 800100"/>
              <a:gd name="connsiteX9-149" fmla="*/ 520700 w 1311275"/>
              <a:gd name="connsiteY9-150" fmla="*/ 522288 h 800100"/>
              <a:gd name="connsiteX10-151" fmla="*/ 257175 w 1311275"/>
              <a:gd name="connsiteY10-152" fmla="*/ 527050 h 800100"/>
              <a:gd name="connsiteX11-153" fmla="*/ 257175 w 1311275"/>
              <a:gd name="connsiteY11-154" fmla="*/ 9525 h 800100"/>
              <a:gd name="connsiteX12-155" fmla="*/ 0 w 1311275"/>
              <a:gd name="connsiteY12-156" fmla="*/ 12700 h 800100"/>
              <a:gd name="connsiteX0-157" fmla="*/ 0 w 1311275"/>
              <a:gd name="connsiteY0-158" fmla="*/ 12700 h 800100"/>
              <a:gd name="connsiteX1-159" fmla="*/ 3175 w 1311275"/>
              <a:gd name="connsiteY1-160" fmla="*/ 800100 h 800100"/>
              <a:gd name="connsiteX2-161" fmla="*/ 1311275 w 1311275"/>
              <a:gd name="connsiteY2-162" fmla="*/ 790575 h 800100"/>
              <a:gd name="connsiteX3-163" fmla="*/ 1311275 w 1311275"/>
              <a:gd name="connsiteY3-164" fmla="*/ 0 h 800100"/>
              <a:gd name="connsiteX4-165" fmla="*/ 1047750 w 1311275"/>
              <a:gd name="connsiteY4-166" fmla="*/ 3175 h 800100"/>
              <a:gd name="connsiteX5-167" fmla="*/ 1041400 w 1311275"/>
              <a:gd name="connsiteY5-168" fmla="*/ 533400 h 800100"/>
              <a:gd name="connsiteX6-169" fmla="*/ 784225 w 1311275"/>
              <a:gd name="connsiteY6-170" fmla="*/ 530225 h 800100"/>
              <a:gd name="connsiteX7-171" fmla="*/ 780256 w 1311275"/>
              <a:gd name="connsiteY7-172" fmla="*/ 8731 h 800100"/>
              <a:gd name="connsiteX8-173" fmla="*/ 517525 w 1311275"/>
              <a:gd name="connsiteY8-174" fmla="*/ 11113 h 800100"/>
              <a:gd name="connsiteX9-175" fmla="*/ 520700 w 1311275"/>
              <a:gd name="connsiteY9-176" fmla="*/ 524669 h 800100"/>
              <a:gd name="connsiteX10-177" fmla="*/ 257175 w 1311275"/>
              <a:gd name="connsiteY10-178" fmla="*/ 527050 h 800100"/>
              <a:gd name="connsiteX11-179" fmla="*/ 257175 w 1311275"/>
              <a:gd name="connsiteY11-180" fmla="*/ 9525 h 800100"/>
              <a:gd name="connsiteX12-181" fmla="*/ 0 w 1311275"/>
              <a:gd name="connsiteY12-182" fmla="*/ 12700 h 800100"/>
              <a:gd name="connsiteX0-183" fmla="*/ 0 w 1316038"/>
              <a:gd name="connsiteY0-184" fmla="*/ 12700 h 800100"/>
              <a:gd name="connsiteX1-185" fmla="*/ 3175 w 1316038"/>
              <a:gd name="connsiteY1-186" fmla="*/ 800100 h 800100"/>
              <a:gd name="connsiteX2-187" fmla="*/ 1316038 w 1316038"/>
              <a:gd name="connsiteY2-188" fmla="*/ 790575 h 800100"/>
              <a:gd name="connsiteX3-189" fmla="*/ 1311275 w 1316038"/>
              <a:gd name="connsiteY3-190" fmla="*/ 0 h 800100"/>
              <a:gd name="connsiteX4-191" fmla="*/ 1047750 w 1316038"/>
              <a:gd name="connsiteY4-192" fmla="*/ 3175 h 800100"/>
              <a:gd name="connsiteX5-193" fmla="*/ 1041400 w 1316038"/>
              <a:gd name="connsiteY5-194" fmla="*/ 533400 h 800100"/>
              <a:gd name="connsiteX6-195" fmla="*/ 784225 w 1316038"/>
              <a:gd name="connsiteY6-196" fmla="*/ 530225 h 800100"/>
              <a:gd name="connsiteX7-197" fmla="*/ 780256 w 1316038"/>
              <a:gd name="connsiteY7-198" fmla="*/ 8731 h 800100"/>
              <a:gd name="connsiteX8-199" fmla="*/ 517525 w 1316038"/>
              <a:gd name="connsiteY8-200" fmla="*/ 11113 h 800100"/>
              <a:gd name="connsiteX9-201" fmla="*/ 520700 w 1316038"/>
              <a:gd name="connsiteY9-202" fmla="*/ 524669 h 800100"/>
              <a:gd name="connsiteX10-203" fmla="*/ 257175 w 1316038"/>
              <a:gd name="connsiteY10-204" fmla="*/ 527050 h 800100"/>
              <a:gd name="connsiteX11-205" fmla="*/ 257175 w 1316038"/>
              <a:gd name="connsiteY11-206" fmla="*/ 9525 h 800100"/>
              <a:gd name="connsiteX12-207" fmla="*/ 0 w 1316038"/>
              <a:gd name="connsiteY12-208" fmla="*/ 12700 h 800100"/>
              <a:gd name="connsiteX0-209" fmla="*/ 0 w 1316038"/>
              <a:gd name="connsiteY0-210" fmla="*/ 12700 h 792956"/>
              <a:gd name="connsiteX1-211" fmla="*/ 7938 w 1316038"/>
              <a:gd name="connsiteY1-212" fmla="*/ 792956 h 792956"/>
              <a:gd name="connsiteX2-213" fmla="*/ 1316038 w 1316038"/>
              <a:gd name="connsiteY2-214" fmla="*/ 790575 h 792956"/>
              <a:gd name="connsiteX3-215" fmla="*/ 1311275 w 1316038"/>
              <a:gd name="connsiteY3-216" fmla="*/ 0 h 792956"/>
              <a:gd name="connsiteX4-217" fmla="*/ 1047750 w 1316038"/>
              <a:gd name="connsiteY4-218" fmla="*/ 3175 h 792956"/>
              <a:gd name="connsiteX5-219" fmla="*/ 1041400 w 1316038"/>
              <a:gd name="connsiteY5-220" fmla="*/ 533400 h 792956"/>
              <a:gd name="connsiteX6-221" fmla="*/ 784225 w 1316038"/>
              <a:gd name="connsiteY6-222" fmla="*/ 530225 h 792956"/>
              <a:gd name="connsiteX7-223" fmla="*/ 780256 w 1316038"/>
              <a:gd name="connsiteY7-224" fmla="*/ 8731 h 792956"/>
              <a:gd name="connsiteX8-225" fmla="*/ 517525 w 1316038"/>
              <a:gd name="connsiteY8-226" fmla="*/ 11113 h 792956"/>
              <a:gd name="connsiteX9-227" fmla="*/ 520700 w 1316038"/>
              <a:gd name="connsiteY9-228" fmla="*/ 524669 h 792956"/>
              <a:gd name="connsiteX10-229" fmla="*/ 257175 w 1316038"/>
              <a:gd name="connsiteY10-230" fmla="*/ 527050 h 792956"/>
              <a:gd name="connsiteX11-231" fmla="*/ 257175 w 1316038"/>
              <a:gd name="connsiteY11-232" fmla="*/ 9525 h 792956"/>
              <a:gd name="connsiteX12-233" fmla="*/ 0 w 1316038"/>
              <a:gd name="connsiteY12-234" fmla="*/ 12700 h 792956"/>
              <a:gd name="connsiteX0-235" fmla="*/ 0 w 1316496"/>
              <a:gd name="connsiteY0-236" fmla="*/ 12700 h 792956"/>
              <a:gd name="connsiteX1-237" fmla="*/ 7938 w 1316496"/>
              <a:gd name="connsiteY1-238" fmla="*/ 792956 h 792956"/>
              <a:gd name="connsiteX2-239" fmla="*/ 1316038 w 1316496"/>
              <a:gd name="connsiteY2-240" fmla="*/ 790575 h 792956"/>
              <a:gd name="connsiteX3-241" fmla="*/ 1316038 w 1316496"/>
              <a:gd name="connsiteY3-242" fmla="*/ 0 h 792956"/>
              <a:gd name="connsiteX4-243" fmla="*/ 1047750 w 1316496"/>
              <a:gd name="connsiteY4-244" fmla="*/ 3175 h 792956"/>
              <a:gd name="connsiteX5-245" fmla="*/ 1041400 w 1316496"/>
              <a:gd name="connsiteY5-246" fmla="*/ 533400 h 792956"/>
              <a:gd name="connsiteX6-247" fmla="*/ 784225 w 1316496"/>
              <a:gd name="connsiteY6-248" fmla="*/ 530225 h 792956"/>
              <a:gd name="connsiteX7-249" fmla="*/ 780256 w 1316496"/>
              <a:gd name="connsiteY7-250" fmla="*/ 8731 h 792956"/>
              <a:gd name="connsiteX8-251" fmla="*/ 517525 w 1316496"/>
              <a:gd name="connsiteY8-252" fmla="*/ 11113 h 792956"/>
              <a:gd name="connsiteX9-253" fmla="*/ 520700 w 1316496"/>
              <a:gd name="connsiteY9-254" fmla="*/ 524669 h 792956"/>
              <a:gd name="connsiteX10-255" fmla="*/ 257175 w 1316496"/>
              <a:gd name="connsiteY10-256" fmla="*/ 527050 h 792956"/>
              <a:gd name="connsiteX11-257" fmla="*/ 257175 w 1316496"/>
              <a:gd name="connsiteY11-258" fmla="*/ 9525 h 792956"/>
              <a:gd name="connsiteX12-259" fmla="*/ 0 w 1316496"/>
              <a:gd name="connsiteY12-260" fmla="*/ 12700 h 792956"/>
              <a:gd name="connsiteX0-261" fmla="*/ 0 w 1316038"/>
              <a:gd name="connsiteY0-262" fmla="*/ 9525 h 789781"/>
              <a:gd name="connsiteX1-263" fmla="*/ 7938 w 1316038"/>
              <a:gd name="connsiteY1-264" fmla="*/ 789781 h 789781"/>
              <a:gd name="connsiteX2-265" fmla="*/ 1316038 w 1316038"/>
              <a:gd name="connsiteY2-266" fmla="*/ 787400 h 789781"/>
              <a:gd name="connsiteX3-267" fmla="*/ 1313656 w 1316038"/>
              <a:gd name="connsiteY3-268" fmla="*/ 6350 h 789781"/>
              <a:gd name="connsiteX4-269" fmla="*/ 1047750 w 1316038"/>
              <a:gd name="connsiteY4-270" fmla="*/ 0 h 789781"/>
              <a:gd name="connsiteX5-271" fmla="*/ 1041400 w 1316038"/>
              <a:gd name="connsiteY5-272" fmla="*/ 530225 h 789781"/>
              <a:gd name="connsiteX6-273" fmla="*/ 784225 w 1316038"/>
              <a:gd name="connsiteY6-274" fmla="*/ 527050 h 789781"/>
              <a:gd name="connsiteX7-275" fmla="*/ 780256 w 1316038"/>
              <a:gd name="connsiteY7-276" fmla="*/ 5556 h 789781"/>
              <a:gd name="connsiteX8-277" fmla="*/ 517525 w 1316038"/>
              <a:gd name="connsiteY8-278" fmla="*/ 7938 h 789781"/>
              <a:gd name="connsiteX9-279" fmla="*/ 520700 w 1316038"/>
              <a:gd name="connsiteY9-280" fmla="*/ 521494 h 789781"/>
              <a:gd name="connsiteX10-281" fmla="*/ 257175 w 1316038"/>
              <a:gd name="connsiteY10-282" fmla="*/ 523875 h 789781"/>
              <a:gd name="connsiteX11-283" fmla="*/ 257175 w 1316038"/>
              <a:gd name="connsiteY11-284" fmla="*/ 6350 h 789781"/>
              <a:gd name="connsiteX12-285" fmla="*/ 0 w 1316038"/>
              <a:gd name="connsiteY12-286" fmla="*/ 9525 h 789781"/>
              <a:gd name="connsiteX0-287" fmla="*/ 0 w 1316495"/>
              <a:gd name="connsiteY0-288" fmla="*/ 9525 h 789781"/>
              <a:gd name="connsiteX1-289" fmla="*/ 7938 w 1316495"/>
              <a:gd name="connsiteY1-290" fmla="*/ 789781 h 789781"/>
              <a:gd name="connsiteX2-291" fmla="*/ 1316038 w 1316495"/>
              <a:gd name="connsiteY2-292" fmla="*/ 787400 h 789781"/>
              <a:gd name="connsiteX3-293" fmla="*/ 1316037 w 1316495"/>
              <a:gd name="connsiteY3-294" fmla="*/ 1588 h 789781"/>
              <a:gd name="connsiteX4-295" fmla="*/ 1047750 w 1316495"/>
              <a:gd name="connsiteY4-296" fmla="*/ 0 h 789781"/>
              <a:gd name="connsiteX5-297" fmla="*/ 1041400 w 1316495"/>
              <a:gd name="connsiteY5-298" fmla="*/ 530225 h 789781"/>
              <a:gd name="connsiteX6-299" fmla="*/ 784225 w 1316495"/>
              <a:gd name="connsiteY6-300" fmla="*/ 527050 h 789781"/>
              <a:gd name="connsiteX7-301" fmla="*/ 780256 w 1316495"/>
              <a:gd name="connsiteY7-302" fmla="*/ 5556 h 789781"/>
              <a:gd name="connsiteX8-303" fmla="*/ 517525 w 1316495"/>
              <a:gd name="connsiteY8-304" fmla="*/ 7938 h 789781"/>
              <a:gd name="connsiteX9-305" fmla="*/ 520700 w 1316495"/>
              <a:gd name="connsiteY9-306" fmla="*/ 521494 h 789781"/>
              <a:gd name="connsiteX10-307" fmla="*/ 257175 w 1316495"/>
              <a:gd name="connsiteY10-308" fmla="*/ 523875 h 789781"/>
              <a:gd name="connsiteX11-309" fmla="*/ 257175 w 1316495"/>
              <a:gd name="connsiteY11-310" fmla="*/ 6350 h 789781"/>
              <a:gd name="connsiteX12-311" fmla="*/ 0 w 1316495"/>
              <a:gd name="connsiteY12-312" fmla="*/ 9525 h 7897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1316495" h="789781">
                <a:moveTo>
                  <a:pt x="0" y="9525"/>
                </a:moveTo>
                <a:cubicBezTo>
                  <a:pt x="1058" y="271992"/>
                  <a:pt x="6880" y="527314"/>
                  <a:pt x="7938" y="789781"/>
                </a:cubicBezTo>
                <a:lnTo>
                  <a:pt x="1316038" y="787400"/>
                </a:lnTo>
                <a:cubicBezTo>
                  <a:pt x="1314450" y="523875"/>
                  <a:pt x="1317625" y="265113"/>
                  <a:pt x="1316037" y="1588"/>
                </a:cubicBezTo>
                <a:lnTo>
                  <a:pt x="1047750" y="0"/>
                </a:lnTo>
                <a:cubicBezTo>
                  <a:pt x="1045633" y="176742"/>
                  <a:pt x="1043517" y="353483"/>
                  <a:pt x="1041400" y="530225"/>
                </a:cubicBezTo>
                <a:lnTo>
                  <a:pt x="784225" y="527050"/>
                </a:lnTo>
                <a:cubicBezTo>
                  <a:pt x="782108" y="349250"/>
                  <a:pt x="782373" y="183356"/>
                  <a:pt x="780256" y="5556"/>
                </a:cubicBezTo>
                <a:lnTo>
                  <a:pt x="517525" y="7938"/>
                </a:lnTo>
                <a:cubicBezTo>
                  <a:pt x="518583" y="175155"/>
                  <a:pt x="519642" y="354277"/>
                  <a:pt x="520700" y="521494"/>
                </a:cubicBezTo>
                <a:lnTo>
                  <a:pt x="257175" y="523875"/>
                </a:lnTo>
                <a:lnTo>
                  <a:pt x="257175" y="6350"/>
                </a:lnTo>
                <a:lnTo>
                  <a:pt x="0" y="9525"/>
                </a:lnTo>
                <a:close/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graphicFrame>
        <p:nvGraphicFramePr>
          <p:cNvPr id="58" name="表格 26"/>
          <p:cNvGraphicFramePr>
            <a:graphicFrameLocks noGrp="1"/>
          </p:cNvGraphicFramePr>
          <p:nvPr/>
        </p:nvGraphicFramePr>
        <p:xfrm>
          <a:off x="4775091" y="2885634"/>
          <a:ext cx="2023512" cy="2674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252"/>
                <a:gridCol w="337252"/>
                <a:gridCol w="337252"/>
                <a:gridCol w="337252"/>
                <a:gridCol w="337252"/>
                <a:gridCol w="337252"/>
              </a:tblGrid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任意多边形: 形状 4"/>
          <p:cNvSpPr/>
          <p:nvPr/>
        </p:nvSpPr>
        <p:spPr>
          <a:xfrm flipH="1">
            <a:off x="5772059" y="3213516"/>
            <a:ext cx="686523" cy="2028826"/>
          </a:xfrm>
          <a:custGeom>
            <a:avLst/>
            <a:gdLst>
              <a:gd name="connsiteX0" fmla="*/ 531019 w 531019"/>
              <a:gd name="connsiteY0" fmla="*/ 0 h 1571625"/>
              <a:gd name="connsiteX1" fmla="*/ 0 w 531019"/>
              <a:gd name="connsiteY1" fmla="*/ 521494 h 1571625"/>
              <a:gd name="connsiteX2" fmla="*/ 269081 w 531019"/>
              <a:gd name="connsiteY2" fmla="*/ 519113 h 1571625"/>
              <a:gd name="connsiteX3" fmla="*/ 269081 w 531019"/>
              <a:gd name="connsiteY3" fmla="*/ 1047750 h 1571625"/>
              <a:gd name="connsiteX4" fmla="*/ 7144 w 531019"/>
              <a:gd name="connsiteY4" fmla="*/ 1050131 h 1571625"/>
              <a:gd name="connsiteX5" fmla="*/ 531019 w 531019"/>
              <a:gd name="connsiteY5" fmla="*/ 1571625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019" h="1571625">
                <a:moveTo>
                  <a:pt x="531019" y="0"/>
                </a:moveTo>
                <a:lnTo>
                  <a:pt x="0" y="521494"/>
                </a:lnTo>
                <a:lnTo>
                  <a:pt x="269081" y="519113"/>
                </a:lnTo>
                <a:lnTo>
                  <a:pt x="269081" y="1047750"/>
                </a:lnTo>
                <a:lnTo>
                  <a:pt x="7144" y="1050131"/>
                </a:lnTo>
                <a:lnTo>
                  <a:pt x="531019" y="1571625"/>
                </a:lnTo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graphicFrame>
        <p:nvGraphicFramePr>
          <p:cNvPr id="31" name="表格 15"/>
          <p:cNvGraphicFramePr>
            <a:graphicFrameLocks noGrp="1"/>
          </p:cNvGraphicFramePr>
          <p:nvPr/>
        </p:nvGraphicFramePr>
        <p:xfrm>
          <a:off x="1493222" y="2891442"/>
          <a:ext cx="1695890" cy="2674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78"/>
                <a:gridCol w="339178"/>
                <a:gridCol w="339178"/>
                <a:gridCol w="339178"/>
                <a:gridCol w="339178"/>
              </a:tblGrid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299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3" name="任意多边形: 形状 3"/>
          <p:cNvSpPr/>
          <p:nvPr/>
        </p:nvSpPr>
        <p:spPr>
          <a:xfrm flipH="1">
            <a:off x="1485834" y="3551520"/>
            <a:ext cx="848418" cy="1356649"/>
          </a:xfrm>
          <a:custGeom>
            <a:avLst/>
            <a:gdLst>
              <a:gd name="connsiteX0" fmla="*/ 0 w 657225"/>
              <a:gd name="connsiteY0" fmla="*/ 0 h 1050925"/>
              <a:gd name="connsiteX1" fmla="*/ 136525 w 657225"/>
              <a:gd name="connsiteY1" fmla="*/ 3175 h 1050925"/>
              <a:gd name="connsiteX2" fmla="*/ 127000 w 657225"/>
              <a:gd name="connsiteY2" fmla="*/ 260350 h 1050925"/>
              <a:gd name="connsiteX3" fmla="*/ 393700 w 657225"/>
              <a:gd name="connsiteY3" fmla="*/ 260350 h 1050925"/>
              <a:gd name="connsiteX4" fmla="*/ 393700 w 657225"/>
              <a:gd name="connsiteY4" fmla="*/ 523875 h 1050925"/>
              <a:gd name="connsiteX5" fmla="*/ 130175 w 657225"/>
              <a:gd name="connsiteY5" fmla="*/ 527050 h 1050925"/>
              <a:gd name="connsiteX6" fmla="*/ 133350 w 657225"/>
              <a:gd name="connsiteY6" fmla="*/ 790575 h 1050925"/>
              <a:gd name="connsiteX7" fmla="*/ 657225 w 657225"/>
              <a:gd name="connsiteY7" fmla="*/ 784225 h 1050925"/>
              <a:gd name="connsiteX8" fmla="*/ 657225 w 657225"/>
              <a:gd name="connsiteY8" fmla="*/ 1050925 h 1050925"/>
              <a:gd name="connsiteX9" fmla="*/ 0 w 657225"/>
              <a:gd name="connsiteY9" fmla="*/ 1047750 h 105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225" h="1050925">
                <a:moveTo>
                  <a:pt x="0" y="0"/>
                </a:moveTo>
                <a:lnTo>
                  <a:pt x="136525" y="3175"/>
                </a:lnTo>
                <a:lnTo>
                  <a:pt x="127000" y="260350"/>
                </a:lnTo>
                <a:lnTo>
                  <a:pt x="393700" y="260350"/>
                </a:lnTo>
                <a:lnTo>
                  <a:pt x="393700" y="523875"/>
                </a:lnTo>
                <a:lnTo>
                  <a:pt x="130175" y="527050"/>
                </a:lnTo>
                <a:cubicBezTo>
                  <a:pt x="131233" y="614892"/>
                  <a:pt x="132292" y="702733"/>
                  <a:pt x="133350" y="790575"/>
                </a:cubicBezTo>
                <a:lnTo>
                  <a:pt x="657225" y="784225"/>
                </a:lnTo>
                <a:lnTo>
                  <a:pt x="657225" y="1050925"/>
                </a:lnTo>
                <a:lnTo>
                  <a:pt x="0" y="1047750"/>
                </a:lnTo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74006" y="1257538"/>
            <a:ext cx="1390558" cy="504000"/>
            <a:chOff x="2622735" y="505391"/>
            <a:chExt cx="1390558" cy="504000"/>
          </a:xfrm>
        </p:grpSpPr>
        <p:grpSp>
          <p:nvGrpSpPr>
            <p:cNvPr id="3" name="组合 2"/>
            <p:cNvGrpSpPr/>
            <p:nvPr/>
          </p:nvGrpSpPr>
          <p:grpSpPr>
            <a:xfrm>
              <a:off x="2668409" y="554322"/>
              <a:ext cx="1344884" cy="415581"/>
              <a:chOff x="5383758" y="1573561"/>
              <a:chExt cx="1753026" cy="541700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5383758" y="1573561"/>
                <a:ext cx="175302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EC6C00"/>
                  </a:solidFill>
                </a:endParaRPr>
              </a:p>
            </p:txBody>
          </p:sp>
          <p:sp>
            <p:nvSpPr>
              <p:cNvPr id="8" name="文本占位符 26"/>
              <p:cNvSpPr txBox="1"/>
              <p:nvPr/>
            </p:nvSpPr>
            <p:spPr>
              <a:xfrm>
                <a:off x="5988366" y="1638856"/>
                <a:ext cx="935443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EC6C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000">
                  <a:solidFill>
                    <a:srgbClr val="EC6C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2622735" y="505391"/>
              <a:ext cx="503730" cy="504000"/>
            </a:xfrm>
            <a:prstGeom prst="ellipse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Comic Sans MS" panose="030F0702030302020204" pitchFamily="66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746446" y="624619"/>
              <a:ext cx="265545" cy="265545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367479" y="1929796"/>
            <a:ext cx="7457042" cy="569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以虚线为对称轴，画出下列图形的轴对称图形。</a:t>
            </a:r>
            <a:endParaRPr lang="zh-CN" altLang="en-US" sz="26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9" name="任意多边形: 形状 3"/>
          <p:cNvSpPr/>
          <p:nvPr/>
        </p:nvSpPr>
        <p:spPr>
          <a:xfrm>
            <a:off x="2336451" y="3551520"/>
            <a:ext cx="848418" cy="1356649"/>
          </a:xfrm>
          <a:custGeom>
            <a:avLst/>
            <a:gdLst>
              <a:gd name="connsiteX0" fmla="*/ 0 w 657225"/>
              <a:gd name="connsiteY0" fmla="*/ 0 h 1050925"/>
              <a:gd name="connsiteX1" fmla="*/ 136525 w 657225"/>
              <a:gd name="connsiteY1" fmla="*/ 3175 h 1050925"/>
              <a:gd name="connsiteX2" fmla="*/ 127000 w 657225"/>
              <a:gd name="connsiteY2" fmla="*/ 260350 h 1050925"/>
              <a:gd name="connsiteX3" fmla="*/ 393700 w 657225"/>
              <a:gd name="connsiteY3" fmla="*/ 260350 h 1050925"/>
              <a:gd name="connsiteX4" fmla="*/ 393700 w 657225"/>
              <a:gd name="connsiteY4" fmla="*/ 523875 h 1050925"/>
              <a:gd name="connsiteX5" fmla="*/ 130175 w 657225"/>
              <a:gd name="connsiteY5" fmla="*/ 527050 h 1050925"/>
              <a:gd name="connsiteX6" fmla="*/ 133350 w 657225"/>
              <a:gd name="connsiteY6" fmla="*/ 790575 h 1050925"/>
              <a:gd name="connsiteX7" fmla="*/ 657225 w 657225"/>
              <a:gd name="connsiteY7" fmla="*/ 784225 h 1050925"/>
              <a:gd name="connsiteX8" fmla="*/ 657225 w 657225"/>
              <a:gd name="connsiteY8" fmla="*/ 1050925 h 1050925"/>
              <a:gd name="connsiteX9" fmla="*/ 0 w 657225"/>
              <a:gd name="connsiteY9" fmla="*/ 1047750 h 105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225" h="1050925">
                <a:moveTo>
                  <a:pt x="0" y="0"/>
                </a:moveTo>
                <a:lnTo>
                  <a:pt x="136525" y="3175"/>
                </a:lnTo>
                <a:lnTo>
                  <a:pt x="127000" y="260350"/>
                </a:lnTo>
                <a:lnTo>
                  <a:pt x="393700" y="260350"/>
                </a:lnTo>
                <a:lnTo>
                  <a:pt x="393700" y="523875"/>
                </a:lnTo>
                <a:lnTo>
                  <a:pt x="130175" y="527050"/>
                </a:lnTo>
                <a:cubicBezTo>
                  <a:pt x="131233" y="614892"/>
                  <a:pt x="132292" y="702733"/>
                  <a:pt x="133350" y="790575"/>
                </a:cubicBezTo>
                <a:lnTo>
                  <a:pt x="657225" y="784225"/>
                </a:lnTo>
                <a:lnTo>
                  <a:pt x="657225" y="1050925"/>
                </a:lnTo>
                <a:lnTo>
                  <a:pt x="0" y="1047750"/>
                </a:lnTo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0" name="任意多边形: 形状 4"/>
          <p:cNvSpPr/>
          <p:nvPr/>
        </p:nvSpPr>
        <p:spPr>
          <a:xfrm>
            <a:off x="5099760" y="3207812"/>
            <a:ext cx="686523" cy="2028826"/>
          </a:xfrm>
          <a:custGeom>
            <a:avLst/>
            <a:gdLst>
              <a:gd name="connsiteX0" fmla="*/ 531019 w 531019"/>
              <a:gd name="connsiteY0" fmla="*/ 0 h 1571625"/>
              <a:gd name="connsiteX1" fmla="*/ 0 w 531019"/>
              <a:gd name="connsiteY1" fmla="*/ 521494 h 1571625"/>
              <a:gd name="connsiteX2" fmla="*/ 269081 w 531019"/>
              <a:gd name="connsiteY2" fmla="*/ 519113 h 1571625"/>
              <a:gd name="connsiteX3" fmla="*/ 269081 w 531019"/>
              <a:gd name="connsiteY3" fmla="*/ 1047750 h 1571625"/>
              <a:gd name="connsiteX4" fmla="*/ 7144 w 531019"/>
              <a:gd name="connsiteY4" fmla="*/ 1050131 h 1571625"/>
              <a:gd name="connsiteX5" fmla="*/ 531019 w 531019"/>
              <a:gd name="connsiteY5" fmla="*/ 1571625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1019" h="1571625">
                <a:moveTo>
                  <a:pt x="531019" y="0"/>
                </a:moveTo>
                <a:lnTo>
                  <a:pt x="0" y="521494"/>
                </a:lnTo>
                <a:lnTo>
                  <a:pt x="269081" y="519113"/>
                </a:lnTo>
                <a:lnTo>
                  <a:pt x="269081" y="1047750"/>
                </a:lnTo>
                <a:lnTo>
                  <a:pt x="7144" y="1050131"/>
                </a:lnTo>
                <a:lnTo>
                  <a:pt x="531019" y="1571625"/>
                </a:lnTo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3" name="任意多边形: 形状 7"/>
          <p:cNvSpPr/>
          <p:nvPr/>
        </p:nvSpPr>
        <p:spPr>
          <a:xfrm>
            <a:off x="8677538" y="4218415"/>
            <a:ext cx="1698886" cy="1020561"/>
          </a:xfrm>
          <a:custGeom>
            <a:avLst/>
            <a:gdLst>
              <a:gd name="connsiteX0" fmla="*/ 0 w 1311275"/>
              <a:gd name="connsiteY0" fmla="*/ 15875 h 803275"/>
              <a:gd name="connsiteX1" fmla="*/ 3175 w 1311275"/>
              <a:gd name="connsiteY1" fmla="*/ 803275 h 803275"/>
              <a:gd name="connsiteX2" fmla="*/ 1311275 w 1311275"/>
              <a:gd name="connsiteY2" fmla="*/ 793750 h 803275"/>
              <a:gd name="connsiteX3" fmla="*/ 1311275 w 1311275"/>
              <a:gd name="connsiteY3" fmla="*/ 3175 h 803275"/>
              <a:gd name="connsiteX4" fmla="*/ 1047750 w 1311275"/>
              <a:gd name="connsiteY4" fmla="*/ 6350 h 803275"/>
              <a:gd name="connsiteX5" fmla="*/ 1041400 w 1311275"/>
              <a:gd name="connsiteY5" fmla="*/ 536575 h 803275"/>
              <a:gd name="connsiteX6" fmla="*/ 784225 w 1311275"/>
              <a:gd name="connsiteY6" fmla="*/ 533400 h 803275"/>
              <a:gd name="connsiteX7" fmla="*/ 777875 w 1311275"/>
              <a:gd name="connsiteY7" fmla="*/ 0 h 803275"/>
              <a:gd name="connsiteX8" fmla="*/ 517525 w 1311275"/>
              <a:gd name="connsiteY8" fmla="*/ 19050 h 803275"/>
              <a:gd name="connsiteX9" fmla="*/ 520700 w 1311275"/>
              <a:gd name="connsiteY9" fmla="*/ 520700 h 803275"/>
              <a:gd name="connsiteX10" fmla="*/ 257175 w 1311275"/>
              <a:gd name="connsiteY10" fmla="*/ 530225 h 803275"/>
              <a:gd name="connsiteX11" fmla="*/ 257175 w 1311275"/>
              <a:gd name="connsiteY11" fmla="*/ 3175 h 803275"/>
              <a:gd name="connsiteX12" fmla="*/ 0 w 1311275"/>
              <a:gd name="connsiteY12" fmla="*/ 15875 h 803275"/>
              <a:gd name="connsiteX0-1" fmla="*/ 0 w 1311275"/>
              <a:gd name="connsiteY0-2" fmla="*/ 15875 h 803275"/>
              <a:gd name="connsiteX1-3" fmla="*/ 3175 w 1311275"/>
              <a:gd name="connsiteY1-4" fmla="*/ 803275 h 803275"/>
              <a:gd name="connsiteX2-5" fmla="*/ 1311275 w 1311275"/>
              <a:gd name="connsiteY2-6" fmla="*/ 793750 h 803275"/>
              <a:gd name="connsiteX3-7" fmla="*/ 1311275 w 1311275"/>
              <a:gd name="connsiteY3-8" fmla="*/ 3175 h 803275"/>
              <a:gd name="connsiteX4-9" fmla="*/ 1047750 w 1311275"/>
              <a:gd name="connsiteY4-10" fmla="*/ 6350 h 803275"/>
              <a:gd name="connsiteX5-11" fmla="*/ 1041400 w 1311275"/>
              <a:gd name="connsiteY5-12" fmla="*/ 536575 h 803275"/>
              <a:gd name="connsiteX6-13" fmla="*/ 784225 w 1311275"/>
              <a:gd name="connsiteY6-14" fmla="*/ 533400 h 803275"/>
              <a:gd name="connsiteX7-15" fmla="*/ 777875 w 1311275"/>
              <a:gd name="connsiteY7-16" fmla="*/ 0 h 803275"/>
              <a:gd name="connsiteX8-17" fmla="*/ 517525 w 1311275"/>
              <a:gd name="connsiteY8-18" fmla="*/ 19050 h 803275"/>
              <a:gd name="connsiteX9-19" fmla="*/ 520700 w 1311275"/>
              <a:gd name="connsiteY9-20" fmla="*/ 520700 h 803275"/>
              <a:gd name="connsiteX10-21" fmla="*/ 257175 w 1311275"/>
              <a:gd name="connsiteY10-22" fmla="*/ 530225 h 803275"/>
              <a:gd name="connsiteX11-23" fmla="*/ 257175 w 1311275"/>
              <a:gd name="connsiteY11-24" fmla="*/ 12700 h 803275"/>
              <a:gd name="connsiteX12-25" fmla="*/ 0 w 1311275"/>
              <a:gd name="connsiteY12-26" fmla="*/ 15875 h 803275"/>
              <a:gd name="connsiteX0-27" fmla="*/ 0 w 1311275"/>
              <a:gd name="connsiteY0-28" fmla="*/ 12700 h 800100"/>
              <a:gd name="connsiteX1-29" fmla="*/ 3175 w 1311275"/>
              <a:gd name="connsiteY1-30" fmla="*/ 800100 h 800100"/>
              <a:gd name="connsiteX2-31" fmla="*/ 1311275 w 1311275"/>
              <a:gd name="connsiteY2-32" fmla="*/ 790575 h 800100"/>
              <a:gd name="connsiteX3-33" fmla="*/ 1311275 w 1311275"/>
              <a:gd name="connsiteY3-34" fmla="*/ 0 h 800100"/>
              <a:gd name="connsiteX4-35" fmla="*/ 1047750 w 1311275"/>
              <a:gd name="connsiteY4-36" fmla="*/ 3175 h 800100"/>
              <a:gd name="connsiteX5-37" fmla="*/ 1041400 w 1311275"/>
              <a:gd name="connsiteY5-38" fmla="*/ 533400 h 800100"/>
              <a:gd name="connsiteX6-39" fmla="*/ 784225 w 1311275"/>
              <a:gd name="connsiteY6-40" fmla="*/ 530225 h 800100"/>
              <a:gd name="connsiteX7-41" fmla="*/ 780256 w 1311275"/>
              <a:gd name="connsiteY7-42" fmla="*/ 8731 h 800100"/>
              <a:gd name="connsiteX8-43" fmla="*/ 517525 w 1311275"/>
              <a:gd name="connsiteY8-44" fmla="*/ 15875 h 800100"/>
              <a:gd name="connsiteX9-45" fmla="*/ 520700 w 1311275"/>
              <a:gd name="connsiteY9-46" fmla="*/ 517525 h 800100"/>
              <a:gd name="connsiteX10-47" fmla="*/ 257175 w 1311275"/>
              <a:gd name="connsiteY10-48" fmla="*/ 527050 h 800100"/>
              <a:gd name="connsiteX11-49" fmla="*/ 257175 w 1311275"/>
              <a:gd name="connsiteY11-50" fmla="*/ 9525 h 800100"/>
              <a:gd name="connsiteX12-51" fmla="*/ 0 w 1311275"/>
              <a:gd name="connsiteY12-52" fmla="*/ 12700 h 800100"/>
              <a:gd name="connsiteX0-53" fmla="*/ 0 w 1311275"/>
              <a:gd name="connsiteY0-54" fmla="*/ 12700 h 800100"/>
              <a:gd name="connsiteX1-55" fmla="*/ 3175 w 1311275"/>
              <a:gd name="connsiteY1-56" fmla="*/ 800100 h 800100"/>
              <a:gd name="connsiteX2-57" fmla="*/ 1311275 w 1311275"/>
              <a:gd name="connsiteY2-58" fmla="*/ 790575 h 800100"/>
              <a:gd name="connsiteX3-59" fmla="*/ 1311275 w 1311275"/>
              <a:gd name="connsiteY3-60" fmla="*/ 0 h 800100"/>
              <a:gd name="connsiteX4-61" fmla="*/ 1047750 w 1311275"/>
              <a:gd name="connsiteY4-62" fmla="*/ 3175 h 800100"/>
              <a:gd name="connsiteX5-63" fmla="*/ 1041400 w 1311275"/>
              <a:gd name="connsiteY5-64" fmla="*/ 533400 h 800100"/>
              <a:gd name="connsiteX6-65" fmla="*/ 784225 w 1311275"/>
              <a:gd name="connsiteY6-66" fmla="*/ 530225 h 800100"/>
              <a:gd name="connsiteX7-67" fmla="*/ 780256 w 1311275"/>
              <a:gd name="connsiteY7-68" fmla="*/ 8731 h 800100"/>
              <a:gd name="connsiteX8-69" fmla="*/ 517525 w 1311275"/>
              <a:gd name="connsiteY8-70" fmla="*/ 8732 h 800100"/>
              <a:gd name="connsiteX9-71" fmla="*/ 520700 w 1311275"/>
              <a:gd name="connsiteY9-72" fmla="*/ 517525 h 800100"/>
              <a:gd name="connsiteX10-73" fmla="*/ 257175 w 1311275"/>
              <a:gd name="connsiteY10-74" fmla="*/ 527050 h 800100"/>
              <a:gd name="connsiteX11-75" fmla="*/ 257175 w 1311275"/>
              <a:gd name="connsiteY11-76" fmla="*/ 9525 h 800100"/>
              <a:gd name="connsiteX12-77" fmla="*/ 0 w 1311275"/>
              <a:gd name="connsiteY12-78" fmla="*/ 12700 h 800100"/>
              <a:gd name="connsiteX0-79" fmla="*/ 0 w 1311275"/>
              <a:gd name="connsiteY0-80" fmla="*/ 12700 h 800100"/>
              <a:gd name="connsiteX1-81" fmla="*/ 3175 w 1311275"/>
              <a:gd name="connsiteY1-82" fmla="*/ 800100 h 800100"/>
              <a:gd name="connsiteX2-83" fmla="*/ 1311275 w 1311275"/>
              <a:gd name="connsiteY2-84" fmla="*/ 790575 h 800100"/>
              <a:gd name="connsiteX3-85" fmla="*/ 1311275 w 1311275"/>
              <a:gd name="connsiteY3-86" fmla="*/ 0 h 800100"/>
              <a:gd name="connsiteX4-87" fmla="*/ 1047750 w 1311275"/>
              <a:gd name="connsiteY4-88" fmla="*/ 3175 h 800100"/>
              <a:gd name="connsiteX5-89" fmla="*/ 1041400 w 1311275"/>
              <a:gd name="connsiteY5-90" fmla="*/ 533400 h 800100"/>
              <a:gd name="connsiteX6-91" fmla="*/ 784225 w 1311275"/>
              <a:gd name="connsiteY6-92" fmla="*/ 530225 h 800100"/>
              <a:gd name="connsiteX7-93" fmla="*/ 780256 w 1311275"/>
              <a:gd name="connsiteY7-94" fmla="*/ 8731 h 800100"/>
              <a:gd name="connsiteX8-95" fmla="*/ 517525 w 1311275"/>
              <a:gd name="connsiteY8-96" fmla="*/ 11113 h 800100"/>
              <a:gd name="connsiteX9-97" fmla="*/ 520700 w 1311275"/>
              <a:gd name="connsiteY9-98" fmla="*/ 517525 h 800100"/>
              <a:gd name="connsiteX10-99" fmla="*/ 257175 w 1311275"/>
              <a:gd name="connsiteY10-100" fmla="*/ 527050 h 800100"/>
              <a:gd name="connsiteX11-101" fmla="*/ 257175 w 1311275"/>
              <a:gd name="connsiteY11-102" fmla="*/ 9525 h 800100"/>
              <a:gd name="connsiteX12-103" fmla="*/ 0 w 1311275"/>
              <a:gd name="connsiteY12-104" fmla="*/ 12700 h 800100"/>
              <a:gd name="connsiteX0-105" fmla="*/ 0 w 1311275"/>
              <a:gd name="connsiteY0-106" fmla="*/ 12700 h 800100"/>
              <a:gd name="connsiteX1-107" fmla="*/ 3175 w 1311275"/>
              <a:gd name="connsiteY1-108" fmla="*/ 800100 h 800100"/>
              <a:gd name="connsiteX2-109" fmla="*/ 1311275 w 1311275"/>
              <a:gd name="connsiteY2-110" fmla="*/ 790575 h 800100"/>
              <a:gd name="connsiteX3-111" fmla="*/ 1311275 w 1311275"/>
              <a:gd name="connsiteY3-112" fmla="*/ 0 h 800100"/>
              <a:gd name="connsiteX4-113" fmla="*/ 1047750 w 1311275"/>
              <a:gd name="connsiteY4-114" fmla="*/ 3175 h 800100"/>
              <a:gd name="connsiteX5-115" fmla="*/ 1041400 w 1311275"/>
              <a:gd name="connsiteY5-116" fmla="*/ 533400 h 800100"/>
              <a:gd name="connsiteX6-117" fmla="*/ 784225 w 1311275"/>
              <a:gd name="connsiteY6-118" fmla="*/ 530225 h 800100"/>
              <a:gd name="connsiteX7-119" fmla="*/ 780256 w 1311275"/>
              <a:gd name="connsiteY7-120" fmla="*/ 8731 h 800100"/>
              <a:gd name="connsiteX8-121" fmla="*/ 517525 w 1311275"/>
              <a:gd name="connsiteY8-122" fmla="*/ 11113 h 800100"/>
              <a:gd name="connsiteX9-123" fmla="*/ 520700 w 1311275"/>
              <a:gd name="connsiteY9-124" fmla="*/ 529431 h 800100"/>
              <a:gd name="connsiteX10-125" fmla="*/ 257175 w 1311275"/>
              <a:gd name="connsiteY10-126" fmla="*/ 527050 h 800100"/>
              <a:gd name="connsiteX11-127" fmla="*/ 257175 w 1311275"/>
              <a:gd name="connsiteY11-128" fmla="*/ 9525 h 800100"/>
              <a:gd name="connsiteX12-129" fmla="*/ 0 w 1311275"/>
              <a:gd name="connsiteY12-130" fmla="*/ 12700 h 800100"/>
              <a:gd name="connsiteX0-131" fmla="*/ 0 w 1311275"/>
              <a:gd name="connsiteY0-132" fmla="*/ 12700 h 800100"/>
              <a:gd name="connsiteX1-133" fmla="*/ 3175 w 1311275"/>
              <a:gd name="connsiteY1-134" fmla="*/ 800100 h 800100"/>
              <a:gd name="connsiteX2-135" fmla="*/ 1311275 w 1311275"/>
              <a:gd name="connsiteY2-136" fmla="*/ 790575 h 800100"/>
              <a:gd name="connsiteX3-137" fmla="*/ 1311275 w 1311275"/>
              <a:gd name="connsiteY3-138" fmla="*/ 0 h 800100"/>
              <a:gd name="connsiteX4-139" fmla="*/ 1047750 w 1311275"/>
              <a:gd name="connsiteY4-140" fmla="*/ 3175 h 800100"/>
              <a:gd name="connsiteX5-141" fmla="*/ 1041400 w 1311275"/>
              <a:gd name="connsiteY5-142" fmla="*/ 533400 h 800100"/>
              <a:gd name="connsiteX6-143" fmla="*/ 784225 w 1311275"/>
              <a:gd name="connsiteY6-144" fmla="*/ 530225 h 800100"/>
              <a:gd name="connsiteX7-145" fmla="*/ 780256 w 1311275"/>
              <a:gd name="connsiteY7-146" fmla="*/ 8731 h 800100"/>
              <a:gd name="connsiteX8-147" fmla="*/ 517525 w 1311275"/>
              <a:gd name="connsiteY8-148" fmla="*/ 11113 h 800100"/>
              <a:gd name="connsiteX9-149" fmla="*/ 520700 w 1311275"/>
              <a:gd name="connsiteY9-150" fmla="*/ 522288 h 800100"/>
              <a:gd name="connsiteX10-151" fmla="*/ 257175 w 1311275"/>
              <a:gd name="connsiteY10-152" fmla="*/ 527050 h 800100"/>
              <a:gd name="connsiteX11-153" fmla="*/ 257175 w 1311275"/>
              <a:gd name="connsiteY11-154" fmla="*/ 9525 h 800100"/>
              <a:gd name="connsiteX12-155" fmla="*/ 0 w 1311275"/>
              <a:gd name="connsiteY12-156" fmla="*/ 12700 h 800100"/>
              <a:gd name="connsiteX0-157" fmla="*/ 0 w 1311275"/>
              <a:gd name="connsiteY0-158" fmla="*/ 12700 h 800100"/>
              <a:gd name="connsiteX1-159" fmla="*/ 3175 w 1311275"/>
              <a:gd name="connsiteY1-160" fmla="*/ 800100 h 800100"/>
              <a:gd name="connsiteX2-161" fmla="*/ 1311275 w 1311275"/>
              <a:gd name="connsiteY2-162" fmla="*/ 790575 h 800100"/>
              <a:gd name="connsiteX3-163" fmla="*/ 1311275 w 1311275"/>
              <a:gd name="connsiteY3-164" fmla="*/ 0 h 800100"/>
              <a:gd name="connsiteX4-165" fmla="*/ 1047750 w 1311275"/>
              <a:gd name="connsiteY4-166" fmla="*/ 3175 h 800100"/>
              <a:gd name="connsiteX5-167" fmla="*/ 1041400 w 1311275"/>
              <a:gd name="connsiteY5-168" fmla="*/ 533400 h 800100"/>
              <a:gd name="connsiteX6-169" fmla="*/ 784225 w 1311275"/>
              <a:gd name="connsiteY6-170" fmla="*/ 530225 h 800100"/>
              <a:gd name="connsiteX7-171" fmla="*/ 780256 w 1311275"/>
              <a:gd name="connsiteY7-172" fmla="*/ 8731 h 800100"/>
              <a:gd name="connsiteX8-173" fmla="*/ 517525 w 1311275"/>
              <a:gd name="connsiteY8-174" fmla="*/ 11113 h 800100"/>
              <a:gd name="connsiteX9-175" fmla="*/ 520700 w 1311275"/>
              <a:gd name="connsiteY9-176" fmla="*/ 524669 h 800100"/>
              <a:gd name="connsiteX10-177" fmla="*/ 257175 w 1311275"/>
              <a:gd name="connsiteY10-178" fmla="*/ 527050 h 800100"/>
              <a:gd name="connsiteX11-179" fmla="*/ 257175 w 1311275"/>
              <a:gd name="connsiteY11-180" fmla="*/ 9525 h 800100"/>
              <a:gd name="connsiteX12-181" fmla="*/ 0 w 1311275"/>
              <a:gd name="connsiteY12-182" fmla="*/ 12700 h 800100"/>
              <a:gd name="connsiteX0-183" fmla="*/ 0 w 1316038"/>
              <a:gd name="connsiteY0-184" fmla="*/ 12700 h 800100"/>
              <a:gd name="connsiteX1-185" fmla="*/ 3175 w 1316038"/>
              <a:gd name="connsiteY1-186" fmla="*/ 800100 h 800100"/>
              <a:gd name="connsiteX2-187" fmla="*/ 1316038 w 1316038"/>
              <a:gd name="connsiteY2-188" fmla="*/ 790575 h 800100"/>
              <a:gd name="connsiteX3-189" fmla="*/ 1311275 w 1316038"/>
              <a:gd name="connsiteY3-190" fmla="*/ 0 h 800100"/>
              <a:gd name="connsiteX4-191" fmla="*/ 1047750 w 1316038"/>
              <a:gd name="connsiteY4-192" fmla="*/ 3175 h 800100"/>
              <a:gd name="connsiteX5-193" fmla="*/ 1041400 w 1316038"/>
              <a:gd name="connsiteY5-194" fmla="*/ 533400 h 800100"/>
              <a:gd name="connsiteX6-195" fmla="*/ 784225 w 1316038"/>
              <a:gd name="connsiteY6-196" fmla="*/ 530225 h 800100"/>
              <a:gd name="connsiteX7-197" fmla="*/ 780256 w 1316038"/>
              <a:gd name="connsiteY7-198" fmla="*/ 8731 h 800100"/>
              <a:gd name="connsiteX8-199" fmla="*/ 517525 w 1316038"/>
              <a:gd name="connsiteY8-200" fmla="*/ 11113 h 800100"/>
              <a:gd name="connsiteX9-201" fmla="*/ 520700 w 1316038"/>
              <a:gd name="connsiteY9-202" fmla="*/ 524669 h 800100"/>
              <a:gd name="connsiteX10-203" fmla="*/ 257175 w 1316038"/>
              <a:gd name="connsiteY10-204" fmla="*/ 527050 h 800100"/>
              <a:gd name="connsiteX11-205" fmla="*/ 257175 w 1316038"/>
              <a:gd name="connsiteY11-206" fmla="*/ 9525 h 800100"/>
              <a:gd name="connsiteX12-207" fmla="*/ 0 w 1316038"/>
              <a:gd name="connsiteY12-208" fmla="*/ 12700 h 800100"/>
              <a:gd name="connsiteX0-209" fmla="*/ 0 w 1316038"/>
              <a:gd name="connsiteY0-210" fmla="*/ 12700 h 792956"/>
              <a:gd name="connsiteX1-211" fmla="*/ 7938 w 1316038"/>
              <a:gd name="connsiteY1-212" fmla="*/ 792956 h 792956"/>
              <a:gd name="connsiteX2-213" fmla="*/ 1316038 w 1316038"/>
              <a:gd name="connsiteY2-214" fmla="*/ 790575 h 792956"/>
              <a:gd name="connsiteX3-215" fmla="*/ 1311275 w 1316038"/>
              <a:gd name="connsiteY3-216" fmla="*/ 0 h 792956"/>
              <a:gd name="connsiteX4-217" fmla="*/ 1047750 w 1316038"/>
              <a:gd name="connsiteY4-218" fmla="*/ 3175 h 792956"/>
              <a:gd name="connsiteX5-219" fmla="*/ 1041400 w 1316038"/>
              <a:gd name="connsiteY5-220" fmla="*/ 533400 h 792956"/>
              <a:gd name="connsiteX6-221" fmla="*/ 784225 w 1316038"/>
              <a:gd name="connsiteY6-222" fmla="*/ 530225 h 792956"/>
              <a:gd name="connsiteX7-223" fmla="*/ 780256 w 1316038"/>
              <a:gd name="connsiteY7-224" fmla="*/ 8731 h 792956"/>
              <a:gd name="connsiteX8-225" fmla="*/ 517525 w 1316038"/>
              <a:gd name="connsiteY8-226" fmla="*/ 11113 h 792956"/>
              <a:gd name="connsiteX9-227" fmla="*/ 520700 w 1316038"/>
              <a:gd name="connsiteY9-228" fmla="*/ 524669 h 792956"/>
              <a:gd name="connsiteX10-229" fmla="*/ 257175 w 1316038"/>
              <a:gd name="connsiteY10-230" fmla="*/ 527050 h 792956"/>
              <a:gd name="connsiteX11-231" fmla="*/ 257175 w 1316038"/>
              <a:gd name="connsiteY11-232" fmla="*/ 9525 h 792956"/>
              <a:gd name="connsiteX12-233" fmla="*/ 0 w 1316038"/>
              <a:gd name="connsiteY12-234" fmla="*/ 12700 h 792956"/>
              <a:gd name="connsiteX0-235" fmla="*/ 0 w 1316496"/>
              <a:gd name="connsiteY0-236" fmla="*/ 12700 h 792956"/>
              <a:gd name="connsiteX1-237" fmla="*/ 7938 w 1316496"/>
              <a:gd name="connsiteY1-238" fmla="*/ 792956 h 792956"/>
              <a:gd name="connsiteX2-239" fmla="*/ 1316038 w 1316496"/>
              <a:gd name="connsiteY2-240" fmla="*/ 790575 h 792956"/>
              <a:gd name="connsiteX3-241" fmla="*/ 1316038 w 1316496"/>
              <a:gd name="connsiteY3-242" fmla="*/ 0 h 792956"/>
              <a:gd name="connsiteX4-243" fmla="*/ 1047750 w 1316496"/>
              <a:gd name="connsiteY4-244" fmla="*/ 3175 h 792956"/>
              <a:gd name="connsiteX5-245" fmla="*/ 1041400 w 1316496"/>
              <a:gd name="connsiteY5-246" fmla="*/ 533400 h 792956"/>
              <a:gd name="connsiteX6-247" fmla="*/ 784225 w 1316496"/>
              <a:gd name="connsiteY6-248" fmla="*/ 530225 h 792956"/>
              <a:gd name="connsiteX7-249" fmla="*/ 780256 w 1316496"/>
              <a:gd name="connsiteY7-250" fmla="*/ 8731 h 792956"/>
              <a:gd name="connsiteX8-251" fmla="*/ 517525 w 1316496"/>
              <a:gd name="connsiteY8-252" fmla="*/ 11113 h 792956"/>
              <a:gd name="connsiteX9-253" fmla="*/ 520700 w 1316496"/>
              <a:gd name="connsiteY9-254" fmla="*/ 524669 h 792956"/>
              <a:gd name="connsiteX10-255" fmla="*/ 257175 w 1316496"/>
              <a:gd name="connsiteY10-256" fmla="*/ 527050 h 792956"/>
              <a:gd name="connsiteX11-257" fmla="*/ 257175 w 1316496"/>
              <a:gd name="connsiteY11-258" fmla="*/ 9525 h 792956"/>
              <a:gd name="connsiteX12-259" fmla="*/ 0 w 1316496"/>
              <a:gd name="connsiteY12-260" fmla="*/ 12700 h 792956"/>
              <a:gd name="connsiteX0-261" fmla="*/ 0 w 1316038"/>
              <a:gd name="connsiteY0-262" fmla="*/ 9525 h 789781"/>
              <a:gd name="connsiteX1-263" fmla="*/ 7938 w 1316038"/>
              <a:gd name="connsiteY1-264" fmla="*/ 789781 h 789781"/>
              <a:gd name="connsiteX2-265" fmla="*/ 1316038 w 1316038"/>
              <a:gd name="connsiteY2-266" fmla="*/ 787400 h 789781"/>
              <a:gd name="connsiteX3-267" fmla="*/ 1313656 w 1316038"/>
              <a:gd name="connsiteY3-268" fmla="*/ 6350 h 789781"/>
              <a:gd name="connsiteX4-269" fmla="*/ 1047750 w 1316038"/>
              <a:gd name="connsiteY4-270" fmla="*/ 0 h 789781"/>
              <a:gd name="connsiteX5-271" fmla="*/ 1041400 w 1316038"/>
              <a:gd name="connsiteY5-272" fmla="*/ 530225 h 789781"/>
              <a:gd name="connsiteX6-273" fmla="*/ 784225 w 1316038"/>
              <a:gd name="connsiteY6-274" fmla="*/ 527050 h 789781"/>
              <a:gd name="connsiteX7-275" fmla="*/ 780256 w 1316038"/>
              <a:gd name="connsiteY7-276" fmla="*/ 5556 h 789781"/>
              <a:gd name="connsiteX8-277" fmla="*/ 517525 w 1316038"/>
              <a:gd name="connsiteY8-278" fmla="*/ 7938 h 789781"/>
              <a:gd name="connsiteX9-279" fmla="*/ 520700 w 1316038"/>
              <a:gd name="connsiteY9-280" fmla="*/ 521494 h 789781"/>
              <a:gd name="connsiteX10-281" fmla="*/ 257175 w 1316038"/>
              <a:gd name="connsiteY10-282" fmla="*/ 523875 h 789781"/>
              <a:gd name="connsiteX11-283" fmla="*/ 257175 w 1316038"/>
              <a:gd name="connsiteY11-284" fmla="*/ 6350 h 789781"/>
              <a:gd name="connsiteX12-285" fmla="*/ 0 w 1316038"/>
              <a:gd name="connsiteY12-286" fmla="*/ 9525 h 789781"/>
              <a:gd name="connsiteX0-287" fmla="*/ 0 w 1316495"/>
              <a:gd name="connsiteY0-288" fmla="*/ 9525 h 789781"/>
              <a:gd name="connsiteX1-289" fmla="*/ 7938 w 1316495"/>
              <a:gd name="connsiteY1-290" fmla="*/ 789781 h 789781"/>
              <a:gd name="connsiteX2-291" fmla="*/ 1316038 w 1316495"/>
              <a:gd name="connsiteY2-292" fmla="*/ 787400 h 789781"/>
              <a:gd name="connsiteX3-293" fmla="*/ 1316037 w 1316495"/>
              <a:gd name="connsiteY3-294" fmla="*/ 1588 h 789781"/>
              <a:gd name="connsiteX4-295" fmla="*/ 1047750 w 1316495"/>
              <a:gd name="connsiteY4-296" fmla="*/ 0 h 789781"/>
              <a:gd name="connsiteX5-297" fmla="*/ 1041400 w 1316495"/>
              <a:gd name="connsiteY5-298" fmla="*/ 530225 h 789781"/>
              <a:gd name="connsiteX6-299" fmla="*/ 784225 w 1316495"/>
              <a:gd name="connsiteY6-300" fmla="*/ 527050 h 789781"/>
              <a:gd name="connsiteX7-301" fmla="*/ 780256 w 1316495"/>
              <a:gd name="connsiteY7-302" fmla="*/ 5556 h 789781"/>
              <a:gd name="connsiteX8-303" fmla="*/ 517525 w 1316495"/>
              <a:gd name="connsiteY8-304" fmla="*/ 7938 h 789781"/>
              <a:gd name="connsiteX9-305" fmla="*/ 520700 w 1316495"/>
              <a:gd name="connsiteY9-306" fmla="*/ 521494 h 789781"/>
              <a:gd name="connsiteX10-307" fmla="*/ 257175 w 1316495"/>
              <a:gd name="connsiteY10-308" fmla="*/ 523875 h 789781"/>
              <a:gd name="connsiteX11-309" fmla="*/ 257175 w 1316495"/>
              <a:gd name="connsiteY11-310" fmla="*/ 6350 h 789781"/>
              <a:gd name="connsiteX12-311" fmla="*/ 0 w 1316495"/>
              <a:gd name="connsiteY12-312" fmla="*/ 9525 h 7897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1316495" h="789781">
                <a:moveTo>
                  <a:pt x="0" y="9525"/>
                </a:moveTo>
                <a:cubicBezTo>
                  <a:pt x="1058" y="271992"/>
                  <a:pt x="6880" y="527314"/>
                  <a:pt x="7938" y="789781"/>
                </a:cubicBezTo>
                <a:lnTo>
                  <a:pt x="1316038" y="787400"/>
                </a:lnTo>
                <a:cubicBezTo>
                  <a:pt x="1314450" y="523875"/>
                  <a:pt x="1317625" y="265113"/>
                  <a:pt x="1316037" y="1588"/>
                </a:cubicBezTo>
                <a:lnTo>
                  <a:pt x="1047750" y="0"/>
                </a:lnTo>
                <a:cubicBezTo>
                  <a:pt x="1045633" y="176742"/>
                  <a:pt x="1043517" y="353483"/>
                  <a:pt x="1041400" y="530225"/>
                </a:cubicBezTo>
                <a:lnTo>
                  <a:pt x="784225" y="527050"/>
                </a:lnTo>
                <a:cubicBezTo>
                  <a:pt x="782108" y="349250"/>
                  <a:pt x="782373" y="183356"/>
                  <a:pt x="780256" y="5556"/>
                </a:cubicBezTo>
                <a:lnTo>
                  <a:pt x="517525" y="7938"/>
                </a:lnTo>
                <a:cubicBezTo>
                  <a:pt x="518583" y="175155"/>
                  <a:pt x="519642" y="354277"/>
                  <a:pt x="520700" y="521494"/>
                </a:cubicBezTo>
                <a:lnTo>
                  <a:pt x="257175" y="523875"/>
                </a:lnTo>
                <a:lnTo>
                  <a:pt x="257175" y="6350"/>
                </a:lnTo>
                <a:lnTo>
                  <a:pt x="0" y="9525"/>
                </a:lnTo>
                <a:close/>
              </a:path>
            </a:pathLst>
          </a:custGeom>
          <a:solidFill>
            <a:srgbClr val="FCEBF2">
              <a:alpha val="80000"/>
            </a:srgbClr>
          </a:solidFill>
          <a:ln w="19050">
            <a:solidFill>
              <a:srgbClr val="6072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20106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117827" y="3843522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785891" y="3843522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785883" y="4182618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43376" y="451560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443368" y="4863083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117835" y="4182618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117827" y="451560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465927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796475" y="3843522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463656" y="3843522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463656" y="4182618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779331" y="4182618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456555" y="451560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3134966" y="451560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134966" y="487107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5066784" y="3846551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396845" y="3846551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066776" y="4512531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396837" y="4512531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077985" y="384045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419930" y="384045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077977" y="450643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419922" y="450643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8637525" y="315752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329427" y="315752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8967456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9309208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643352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9979008" y="349947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8637525" y="518635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329427" y="5186355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8967456" y="485045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9309208" y="485045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9643352" y="485045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979008" y="4850459"/>
            <a:ext cx="92945" cy="92945"/>
          </a:xfrm>
          <a:prstGeom prst="ellipse">
            <a:avLst/>
          </a:prstGeom>
          <a:solidFill>
            <a:srgbClr val="FE594F"/>
          </a:solidFill>
          <a:ln>
            <a:solidFill>
              <a:srgbClr val="FE59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2335351" y="2873394"/>
            <a:ext cx="0" cy="2709071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5781367" y="2863879"/>
            <a:ext cx="0" cy="2709071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8339040" y="4230447"/>
            <a:ext cx="2375852" cy="0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4174004" y="2628225"/>
          <a:ext cx="3132528" cy="3132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3132"/>
                <a:gridCol w="783132"/>
                <a:gridCol w="783132"/>
                <a:gridCol w="783132"/>
              </a:tblGrid>
              <a:tr h="783132"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3132"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3132"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3132"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800"/>
                    </a:p>
                  </a:txBody>
                  <a:tcPr marL="194064" marR="194064" marT="97032" marB="97032">
                    <a:lnL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B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直角三角形 15"/>
          <p:cNvSpPr/>
          <p:nvPr/>
        </p:nvSpPr>
        <p:spPr>
          <a:xfrm rot="16200000" flipH="1">
            <a:off x="4170714" y="4199788"/>
            <a:ext cx="1571287" cy="1566018"/>
          </a:xfrm>
          <a:prstGeom prst="rtTriangle">
            <a:avLst/>
          </a:prstGeom>
          <a:noFill/>
          <a:ln w="3175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74006" y="1257538"/>
            <a:ext cx="1390558" cy="504000"/>
            <a:chOff x="2622735" y="505391"/>
            <a:chExt cx="1390558" cy="504000"/>
          </a:xfrm>
        </p:grpSpPr>
        <p:grpSp>
          <p:nvGrpSpPr>
            <p:cNvPr id="3" name="组合 2"/>
            <p:cNvGrpSpPr/>
            <p:nvPr/>
          </p:nvGrpSpPr>
          <p:grpSpPr>
            <a:xfrm>
              <a:off x="2668409" y="554322"/>
              <a:ext cx="1344884" cy="415581"/>
              <a:chOff x="5383758" y="1573561"/>
              <a:chExt cx="1753026" cy="541700"/>
            </a:xfrm>
          </p:grpSpPr>
          <p:sp>
            <p:nvSpPr>
              <p:cNvPr id="6" name="圆角矩形 65"/>
              <p:cNvSpPr/>
              <p:nvPr/>
            </p:nvSpPr>
            <p:spPr>
              <a:xfrm>
                <a:off x="5383758" y="1573561"/>
                <a:ext cx="1753026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EC6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EC6C00"/>
                  </a:solidFill>
                </a:endParaRPr>
              </a:p>
            </p:txBody>
          </p:sp>
          <p:sp>
            <p:nvSpPr>
              <p:cNvPr id="8" name="文本占位符 26"/>
              <p:cNvSpPr txBox="1"/>
              <p:nvPr/>
            </p:nvSpPr>
            <p:spPr>
              <a:xfrm>
                <a:off x="5988366" y="1638856"/>
                <a:ext cx="935443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EC6C0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练习</a:t>
                </a:r>
                <a:endParaRPr lang="zh-CN" altLang="en-US" sz="2000">
                  <a:solidFill>
                    <a:srgbClr val="EC6C0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2622735" y="505391"/>
              <a:ext cx="503730" cy="504000"/>
            </a:xfrm>
            <a:prstGeom prst="ellipse">
              <a:avLst/>
            </a:prstGeom>
            <a:solidFill>
              <a:srgbClr val="EC6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Comic Sans MS" panose="030F0702030302020204" pitchFamily="66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746446" y="624619"/>
              <a:ext cx="265545" cy="265545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367479" y="1929796"/>
            <a:ext cx="7457042" cy="569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在方格纸上画出下面图形的轴对称图形</a:t>
            </a:r>
            <a:r>
              <a:rPr lang="en-US" altLang="zh-CN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</a:t>
            </a:r>
            <a:r>
              <a:rPr lang="zh-CN" altLang="en-US" sz="2600" b="1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。</a:t>
            </a:r>
            <a:endParaRPr lang="zh-CN" altLang="en-US" sz="26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15" name="直角三角形 14"/>
          <p:cNvSpPr/>
          <p:nvPr/>
        </p:nvSpPr>
        <p:spPr>
          <a:xfrm>
            <a:off x="5739366" y="2635909"/>
            <a:ext cx="1567165" cy="1561242"/>
          </a:xfrm>
          <a:prstGeom prst="rtTriangle">
            <a:avLst/>
          </a:prstGeom>
          <a:noFill/>
          <a:ln w="3175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672613" y="2550691"/>
            <a:ext cx="152806" cy="152806"/>
          </a:xfrm>
          <a:prstGeom prst="ellipse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7230129" y="4122973"/>
            <a:ext cx="152806" cy="152806"/>
          </a:xfrm>
          <a:prstGeom prst="ellipse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095800" y="4126998"/>
            <a:ext cx="152806" cy="152806"/>
          </a:xfrm>
          <a:prstGeom prst="ellipse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5672613" y="5684351"/>
            <a:ext cx="152806" cy="152806"/>
          </a:xfrm>
          <a:prstGeom prst="ellipse">
            <a:avLst/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 flipV="1">
            <a:off x="4173348" y="2625963"/>
            <a:ext cx="3133183" cy="3134790"/>
          </a:xfrm>
          <a:prstGeom prst="line">
            <a:avLst/>
          </a:prstGeom>
          <a:ln w="5080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 animBg="1"/>
      <p:bldP spid="29" grpId="0" animBg="1"/>
      <p:bldP spid="31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圆角矩形 2"/>
          <p:cNvSpPr/>
          <p:nvPr/>
        </p:nvSpPr>
        <p:spPr>
          <a:xfrm>
            <a:off x="2222053" y="1063674"/>
            <a:ext cx="7747895" cy="662516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3427542" y="1148484"/>
            <a:ext cx="5336916" cy="492443"/>
          </a:xfrm>
          <a:prstGeom prst="rect">
            <a:avLst/>
          </a:prstGeom>
          <a:effectLst>
            <a:glow rad="520700">
              <a:srgbClr val="FFC000">
                <a:lumMod val="60000"/>
                <a:lumOff val="40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兰亭黑简体" panose="02000500000000000000" pitchFamily="2" charset="-122"/>
                <a:ea typeface="方正兰亭黑简体" panose="02000500000000000000" pitchFamily="2" charset="-122"/>
                <a:cs typeface="宋体" panose="02010600030101010101" pitchFamily="2" charset="-122"/>
              </a:rPr>
              <a:t>通过本节课的学习，你学到了什么？</a:t>
            </a:r>
            <a:endParaRPr kumimoji="0" lang="zh-CN" altLang="en-US" sz="2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" name="左中括号 2"/>
          <p:cNvSpPr/>
          <p:nvPr/>
        </p:nvSpPr>
        <p:spPr>
          <a:xfrm>
            <a:off x="3678331" y="3041726"/>
            <a:ext cx="691348" cy="2265770"/>
          </a:xfrm>
          <a:prstGeom prst="leftBracket">
            <a:avLst>
              <a:gd name="adj" fmla="val 84763"/>
            </a:avLst>
          </a:prstGeom>
          <a:ln w="38100">
            <a:solidFill>
              <a:srgbClr val="00B1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6" name="圆角矩形 8"/>
          <p:cNvSpPr/>
          <p:nvPr/>
        </p:nvSpPr>
        <p:spPr>
          <a:xfrm>
            <a:off x="1131299" y="3236298"/>
            <a:ext cx="2701319" cy="18766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183343" y="2141829"/>
            <a:ext cx="6873557" cy="1847221"/>
          </a:xfrm>
          <a:prstGeom prst="roundRect">
            <a:avLst>
              <a:gd name="adj" fmla="val 15611"/>
            </a:avLst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11" name="圆角矩形 8"/>
          <p:cNvSpPr/>
          <p:nvPr/>
        </p:nvSpPr>
        <p:spPr>
          <a:xfrm>
            <a:off x="4183344" y="4358363"/>
            <a:ext cx="6873555" cy="1847220"/>
          </a:xfrm>
          <a:prstGeom prst="roundRect">
            <a:avLst>
              <a:gd name="adj" fmla="val 16055"/>
            </a:avLst>
          </a:prstGeom>
          <a:solidFill>
            <a:schemeClr val="bg1"/>
          </a:solidFill>
          <a:ln w="28575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31299" y="3695494"/>
            <a:ext cx="266376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zh-CN" sz="2800" b="1" ker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轴对称</a:t>
            </a:r>
            <a:endParaRPr lang="en-US" altLang="zh-CN" sz="2800" b="1" kern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zh-CN" altLang="zh-CN" sz="2800" b="1" ker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再认识（</a:t>
            </a:r>
            <a:r>
              <a:rPr lang="zh-CN" altLang="en-US" sz="2800" b="1" ker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二</a:t>
            </a:r>
            <a:r>
              <a:rPr lang="zh-CN" altLang="zh-CN" sz="2800" b="1" ker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zh-CN" sz="2800" b="1" kern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7630" y="2264388"/>
            <a:ext cx="6391023" cy="1565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轴对称图形的特征：</a:t>
            </a:r>
            <a:endParaRPr lang="zh-CN" altLang="en-US" sz="2200" b="1" kern="1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L="0" marR="0" lvl="0" indent="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        轴对称图形沿着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对称轴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对折后，折痕两侧能够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完全重合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对称点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到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对称轴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的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距离相等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200" b="1" kern="100" noProof="1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7630" y="4533643"/>
            <a:ext cx="6548755" cy="1565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R="0" lvl="0" indent="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画轴对称图形的方法：</a:t>
            </a:r>
            <a:endParaRPr lang="zh-CN" altLang="en-US" sz="2200" b="1" kern="1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  <a:p>
            <a:pPr marR="0" lvl="0" indent="0" algn="l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        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确定关键点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找出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关键点的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对称点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zh-CN" altLang="en-US" sz="2200" b="1" kern="10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顺次连接</a:t>
            </a:r>
            <a:r>
              <a:rPr lang="zh-CN" altLang="en-US" sz="2200" b="1" kern="1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各对称点。</a:t>
            </a:r>
            <a:endParaRPr lang="en-US" altLang="zh-CN" sz="2200" b="1" kern="1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2"/>
          <p:cNvSpPr/>
          <p:nvPr/>
        </p:nvSpPr>
        <p:spPr>
          <a:xfrm>
            <a:off x="3320545" y="516224"/>
            <a:ext cx="5550911" cy="662516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38971" y="1242120"/>
            <a:ext cx="10030081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30000"/>
              </a:lnSpc>
              <a:defRPr/>
            </a:pPr>
            <a:r>
              <a:rPr lang="zh-CN" altLang="en-US" sz="26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        </a:t>
            </a:r>
            <a:r>
              <a:rPr lang="zh-CN" altLang="zh-CN" sz="26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中国古典建筑最大的特色便是以中轴对称为骨架，承托起“整齐严肃、有条不紊”的视觉感受</a:t>
            </a:r>
            <a:r>
              <a:rPr lang="zh-CN" altLang="zh-CN" sz="2600" dirty="0" smtClea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。轴对称</a:t>
            </a:r>
            <a:r>
              <a:rPr lang="zh-CN" altLang="zh-CN" sz="26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建筑最早发端于商周时期，但最典型的代表却要属明清两代的北京城宫殿。</a:t>
            </a:r>
            <a:endParaRPr lang="zh-CN" altLang="zh-CN" sz="26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25066" y="611852"/>
            <a:ext cx="454186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中国古建筑中的对称</a:t>
            </a:r>
            <a:endParaRPr lang="zh-CN" altLang="en-US" sz="26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22225" y="2991383"/>
            <a:ext cx="5147549" cy="3175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2"/>
          <p:cNvSpPr/>
          <p:nvPr/>
        </p:nvSpPr>
        <p:spPr>
          <a:xfrm>
            <a:off x="3320545" y="516224"/>
            <a:ext cx="5550911" cy="662516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38971" y="1242120"/>
            <a:ext cx="10030081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30000"/>
              </a:lnSpc>
              <a:defRPr/>
            </a:pPr>
            <a:r>
              <a:rPr lang="zh-CN" altLang="en-US" sz="26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    </a:t>
            </a:r>
            <a:r>
              <a:rPr lang="zh-CN" altLang="zh-CN" sz="2600" dirty="0" smtClean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sz="260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rPr>
              <a:t>皇城宫苑到普通民宅；从群体建筑的规划到一户一室的布局，从亭台楼阁，到亭台楼阁，从轩榭廊舫，到厅堂馆斋……我们处处都可见中式对称的影子。</a:t>
            </a:r>
            <a:endParaRPr lang="zh-CN" altLang="zh-CN" sz="2600" dirty="0"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25066" y="611852"/>
            <a:ext cx="454186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中国古建筑中的对称</a:t>
            </a:r>
            <a:endParaRPr lang="zh-CN" altLang="en-US" sz="26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88727" y="3028366"/>
            <a:ext cx="4451596" cy="2962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45967" y="3028366"/>
            <a:ext cx="4450799" cy="2962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椭圆形 3"/>
          <p:cNvSpPr/>
          <p:nvPr/>
        </p:nvSpPr>
        <p:spPr>
          <a:xfrm>
            <a:off x="1495168" y="1390136"/>
            <a:ext cx="4824352" cy="2088292"/>
          </a:xfrm>
          <a:prstGeom prst="wedgeEllipseCallout">
            <a:avLst>
              <a:gd name="adj1" fmla="val 48023"/>
              <a:gd name="adj2" fmla="val 55435"/>
            </a:avLst>
          </a:prstGeom>
          <a:solidFill>
            <a:srgbClr val="FFE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049999" y="2086334"/>
            <a:ext cx="3714690" cy="69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教材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P24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第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 sz="35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500" b="1"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题</a:t>
            </a:r>
            <a:endParaRPr lang="en-US" altLang="zh-CN" sz="35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6" name="图片 5" descr="形状, 圆圈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96000" y="2971092"/>
            <a:ext cx="4740664" cy="316510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600722" y="956119"/>
            <a:ext cx="4990557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spc="6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rPr>
              <a:t>轴对称的再认识（二）</a:t>
            </a:r>
            <a:endParaRPr lang="zh-CN" altLang="en-US" sz="3000" spc="600">
              <a:solidFill>
                <a:schemeClr val="bg1"/>
              </a:solidFill>
              <a:latin typeface="FZLanTingHeiS-EB-GB" panose="02000500000000000000" pitchFamily="2" charset="-122"/>
              <a:ea typeface="FZLanTingHeiS-EB-GB" panose="02000500000000000000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211301" y="4100557"/>
            <a:ext cx="1830078" cy="223867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442785" y="2117586"/>
            <a:ext cx="9412784" cy="591893"/>
            <a:chOff x="1442785" y="2117586"/>
            <a:chExt cx="9412784" cy="591893"/>
          </a:xfrm>
        </p:grpSpPr>
        <p:sp>
          <p:nvSpPr>
            <p:cNvPr id="4" name="矩形 3"/>
            <p:cNvSpPr/>
            <p:nvPr/>
          </p:nvSpPr>
          <p:spPr>
            <a:xfrm>
              <a:off x="1889738" y="2117586"/>
              <a:ext cx="8965831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zh-CN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lt"/>
                </a:rPr>
                <a:t>借助方格纸，补全一个简单的轴对称图形，或画出某个图形的轴</a:t>
              </a:r>
              <a:endParaRPr lang="zh-CN" altLang="zh-CN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lt"/>
              </a:endParaRPr>
            </a:p>
          </p:txBody>
        </p:sp>
        <p:sp>
          <p:nvSpPr>
            <p:cNvPr id="39" name="圆角矩形 32"/>
            <p:cNvSpPr/>
            <p:nvPr/>
          </p:nvSpPr>
          <p:spPr>
            <a:xfrm>
              <a:off x="1442785" y="2250418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42785" y="3528646"/>
            <a:ext cx="9306430" cy="465132"/>
            <a:chOff x="1442785" y="3528646"/>
            <a:chExt cx="9306430" cy="465132"/>
          </a:xfrm>
        </p:grpSpPr>
        <p:sp>
          <p:nvSpPr>
            <p:cNvPr id="3" name="矩形 2"/>
            <p:cNvSpPr/>
            <p:nvPr/>
          </p:nvSpPr>
          <p:spPr>
            <a:xfrm>
              <a:off x="1889739" y="3532113"/>
              <a:ext cx="8859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SzPts val="1200"/>
              </a:pPr>
              <a:r>
                <a:rPr lang="zh-CN" altLang="en-US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在画图活动中，进一步体会轴对称图形的特征。</a:t>
              </a:r>
              <a:endPara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0" name="圆角矩形 32"/>
            <p:cNvSpPr/>
            <p:nvPr/>
          </p:nvSpPr>
          <p:spPr>
            <a:xfrm>
              <a:off x="1442785" y="3528646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245FF8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99E7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58617" y="1108507"/>
            <a:ext cx="1946514" cy="518598"/>
            <a:chOff x="604140" y="561108"/>
            <a:chExt cx="2466088" cy="657025"/>
          </a:xfrm>
        </p:grpSpPr>
        <p:grpSp>
          <p:nvGrpSpPr>
            <p:cNvPr id="59" name="组合 58"/>
            <p:cNvGrpSpPr/>
            <p:nvPr/>
          </p:nvGrpSpPr>
          <p:grpSpPr>
            <a:xfrm>
              <a:off x="673266" y="623450"/>
              <a:ext cx="2396962" cy="541700"/>
              <a:chOff x="5383757" y="1573561"/>
              <a:chExt cx="2396962" cy="541700"/>
            </a:xfrm>
          </p:grpSpPr>
          <p:sp>
            <p:nvSpPr>
              <p:cNvPr id="61" name="圆角矩形 65"/>
              <p:cNvSpPr/>
              <p:nvPr/>
            </p:nvSpPr>
            <p:spPr>
              <a:xfrm>
                <a:off x="5383757" y="1573561"/>
                <a:ext cx="2396962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2" name="文本占位符 26"/>
              <p:cNvSpPr txBox="1"/>
              <p:nvPr/>
            </p:nvSpPr>
            <p:spPr>
              <a:xfrm>
                <a:off x="6040782" y="1638289"/>
                <a:ext cx="1545087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FZLanTingHeiS-EB-GB" panose="02000500000000000000" pitchFamily="2" charset="-122"/>
                    <a:ea typeface="FZLanTingHeiS-EB-GB" panose="02000500000000000000" pitchFamily="2" charset="-122"/>
                  </a:rPr>
                  <a:t>学习目标</a:t>
                </a:r>
                <a:endParaRPr lang="zh-CN" altLang="en-US" sz="200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endParaRPr>
              </a:p>
            </p:txBody>
          </p:sp>
        </p:grp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04140" y="561108"/>
              <a:ext cx="657025" cy="657025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1889737" y="2677947"/>
            <a:ext cx="8965831" cy="591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200"/>
            </a:pPr>
            <a:r>
              <a:rPr lang="zh-CN" altLang="zh-CN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lt"/>
              </a:rPr>
              <a:t>对称图形。  </a:t>
            </a:r>
            <a:endParaRPr lang="zh-CN" altLang="zh-CN" sz="2400" kern="0" dirty="0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lt"/>
            </a:endParaRPr>
          </a:p>
        </p:txBody>
      </p:sp>
      <p:cxnSp>
        <p:nvCxnSpPr>
          <p:cNvPr id="41" name="直线连接符 7"/>
          <p:cNvCxnSpPr/>
          <p:nvPr/>
        </p:nvCxnSpPr>
        <p:spPr>
          <a:xfrm>
            <a:off x="3821723" y="2716867"/>
            <a:ext cx="3695477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7310055" y="2857876"/>
            <a:ext cx="945347" cy="517758"/>
            <a:chOff x="7461774" y="1808808"/>
            <a:chExt cx="945347" cy="517758"/>
          </a:xfrm>
        </p:grpSpPr>
        <p:sp>
          <p:nvSpPr>
            <p:cNvPr id="45" name="圆角矩形 32"/>
            <p:cNvSpPr/>
            <p:nvPr/>
          </p:nvSpPr>
          <p:spPr>
            <a:xfrm>
              <a:off x="7461774" y="1808808"/>
              <a:ext cx="945347" cy="517758"/>
            </a:xfrm>
            <a:prstGeom prst="roundRect">
              <a:avLst>
                <a:gd name="adj" fmla="val 50000"/>
              </a:avLst>
            </a:prstGeom>
            <a:solidFill>
              <a:srgbClr val="FE594F"/>
            </a:solidFill>
            <a:ln w="34925" cap="rnd">
              <a:solidFill>
                <a:schemeClr val="bg1"/>
              </a:solidFill>
              <a:prstDash val="solid"/>
            </a:ln>
            <a:effectLst>
              <a:outerShdw blurRad="63500" sx="102000" sy="102000" algn="ctr" rotWithShape="0">
                <a:srgbClr val="E635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latin typeface="Comic Sans MS" panose="030F0702030302020204" pitchFamily="66" charset="0"/>
                <a:ea typeface="黑体" panose="02010609060101010101" charset="-122"/>
              </a:endParaRPr>
            </a:p>
          </p:txBody>
        </p:sp>
        <p:sp>
          <p:nvSpPr>
            <p:cNvPr id="46" name="文本占位符 26"/>
            <p:cNvSpPr txBox="1"/>
            <p:nvPr/>
          </p:nvSpPr>
          <p:spPr>
            <a:xfrm>
              <a:off x="7540323" y="1880598"/>
              <a:ext cx="805029" cy="340623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>
                  <a:solidFill>
                    <a:schemeClr val="bg1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重点</a:t>
              </a:r>
              <a:endParaRPr lang="zh-CN" altLang="en-US" sz="240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2" name="直线连接符 7"/>
          <p:cNvCxnSpPr/>
          <p:nvPr/>
        </p:nvCxnSpPr>
        <p:spPr>
          <a:xfrm>
            <a:off x="8064227" y="2718315"/>
            <a:ext cx="2427927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7"/>
          <p:cNvCxnSpPr/>
          <p:nvPr/>
        </p:nvCxnSpPr>
        <p:spPr>
          <a:xfrm>
            <a:off x="1959820" y="3258117"/>
            <a:ext cx="1264026" cy="0"/>
          </a:xfrm>
          <a:prstGeom prst="line">
            <a:avLst/>
          </a:prstGeom>
          <a:ln w="50800" cap="rnd">
            <a:solidFill>
              <a:srgbClr val="FE4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217670" y="4321414"/>
            <a:ext cx="4652786" cy="936433"/>
            <a:chOff x="4217670" y="4321414"/>
            <a:chExt cx="4652786" cy="936433"/>
          </a:xfrm>
        </p:grpSpPr>
        <p:grpSp>
          <p:nvGrpSpPr>
            <p:cNvPr id="10" name="组合 9"/>
            <p:cNvGrpSpPr/>
            <p:nvPr/>
          </p:nvGrpSpPr>
          <p:grpSpPr>
            <a:xfrm>
              <a:off x="4217670" y="4321414"/>
              <a:ext cx="4415053" cy="936433"/>
              <a:chOff x="4217670" y="4321414"/>
              <a:chExt cx="4415053" cy="936433"/>
            </a:xfrm>
          </p:grpSpPr>
          <p:sp>
            <p:nvSpPr>
              <p:cNvPr id="13" name="矩形: 圆角 24"/>
              <p:cNvSpPr/>
              <p:nvPr/>
            </p:nvSpPr>
            <p:spPr>
              <a:xfrm>
                <a:off x="4217670" y="4321414"/>
                <a:ext cx="4415053" cy="936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283E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4423183" y="4583065"/>
                <a:ext cx="400823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kern="100">
                    <a:effectLst/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准备好了吗？一起去探索吧！</a:t>
                </a:r>
                <a:endParaRPr lang="zh-CN" altLang="zh-CN" sz="2400" kern="100">
                  <a:effectLst/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圆角矩形 1"/>
            <p:cNvSpPr/>
            <p:nvPr/>
          </p:nvSpPr>
          <p:spPr>
            <a:xfrm rot="18869220">
              <a:off x="8415119" y="4607269"/>
              <a:ext cx="492390" cy="418285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38100" cap="rnd">
              <a:solidFill>
                <a:srgbClr val="283E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26700" y="115316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圆角矩形 31"/>
          <p:cNvSpPr/>
          <p:nvPr/>
        </p:nvSpPr>
        <p:spPr>
          <a:xfrm>
            <a:off x="742395" y="1908245"/>
            <a:ext cx="10715203" cy="2422165"/>
          </a:xfrm>
          <a:prstGeom prst="roundRect">
            <a:avLst>
              <a:gd name="adj" fmla="val 9576"/>
            </a:avLst>
          </a:prstGeom>
          <a:solidFill>
            <a:srgbClr val="E9F8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497624" y="2357103"/>
            <a:ext cx="1677000" cy="941571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09678" y="2415839"/>
            <a:ext cx="1442248" cy="807857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2592" y="2267613"/>
            <a:ext cx="1125429" cy="111985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690367" y="1242359"/>
            <a:ext cx="79815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zh-CN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下面哪些图形是轴对称图形，在括号里画“</a:t>
            </a:r>
            <a:r>
              <a:rPr lang="en-US" altLang="zh-CN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     </a:t>
            </a:r>
            <a:r>
              <a:rPr lang="zh-CN" altLang="zh-CN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”。</a:t>
            </a:r>
            <a:endParaRPr lang="zh-CN" altLang="zh-CN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Wingdings" panose="05000000000000000000" pitchFamily="2" charset="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23792" y="1200665"/>
            <a:ext cx="1896025" cy="518598"/>
            <a:chOff x="4926910" y="535950"/>
            <a:chExt cx="2402125" cy="657025"/>
          </a:xfrm>
        </p:grpSpPr>
        <p:grpSp>
          <p:nvGrpSpPr>
            <p:cNvPr id="12" name="组合 11"/>
            <p:cNvGrpSpPr/>
            <p:nvPr/>
          </p:nvGrpSpPr>
          <p:grpSpPr>
            <a:xfrm>
              <a:off x="4985646" y="596320"/>
              <a:ext cx="2343389" cy="541700"/>
              <a:chOff x="5383757" y="1573561"/>
              <a:chExt cx="2343389" cy="541700"/>
            </a:xfrm>
          </p:grpSpPr>
          <p:sp>
            <p:nvSpPr>
              <p:cNvPr id="14" name="圆角矩形 65"/>
              <p:cNvSpPr/>
              <p:nvPr/>
            </p:nvSpPr>
            <p:spPr>
              <a:xfrm>
                <a:off x="5383757" y="1573561"/>
                <a:ext cx="234338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" name="文本占位符 26"/>
              <p:cNvSpPr txBox="1"/>
              <p:nvPr/>
            </p:nvSpPr>
            <p:spPr>
              <a:xfrm>
                <a:off x="6040781" y="1638227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dirty="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复习导入</a:t>
                </a:r>
                <a:endParaRPr lang="zh-CN" altLang="en-US" sz="2000" dirty="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8410987" y="4212242"/>
            <a:ext cx="2699048" cy="461665"/>
            <a:chOff x="9592227" y="-1171775"/>
            <a:chExt cx="2699048" cy="461665"/>
          </a:xfrm>
        </p:grpSpPr>
        <p:sp>
          <p:nvSpPr>
            <p:cNvPr id="40" name="矩形 39"/>
            <p:cNvSpPr/>
            <p:nvPr/>
          </p:nvSpPr>
          <p:spPr>
            <a:xfrm>
              <a:off x="9592227" y="-1171775"/>
              <a:ext cx="26990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400" b="1">
                  <a:ln w="88900">
                    <a:solidFill>
                      <a:srgbClr val="FE594F"/>
                    </a:solidFill>
                  </a:ln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什么是轴对称图形？</a:t>
              </a:r>
              <a:endParaRPr lang="zh-CN" altLang="en-US" sz="2400" b="1">
                <a:ln w="88900">
                  <a:solidFill>
                    <a:srgbClr val="FE594F"/>
                  </a:solidFill>
                </a:ln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9592227" y="-1171775"/>
              <a:ext cx="26594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2400" b="1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什么是轴对称图形？</a:t>
              </a:r>
              <a:endParaRPr lang="en-US" altLang="zh-CN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66698" y="4710722"/>
            <a:ext cx="9951922" cy="1488768"/>
            <a:chOff x="4859823" y="686221"/>
            <a:chExt cx="9951922" cy="1488768"/>
          </a:xfrm>
        </p:grpSpPr>
        <p:sp>
          <p:nvSpPr>
            <p:cNvPr id="46" name="圆角矩形 65"/>
            <p:cNvSpPr/>
            <p:nvPr/>
          </p:nvSpPr>
          <p:spPr>
            <a:xfrm>
              <a:off x="5383755" y="785861"/>
              <a:ext cx="9370621" cy="1329400"/>
            </a:xfrm>
            <a:prstGeom prst="roundRect">
              <a:avLst>
                <a:gd name="adj" fmla="val 17597"/>
              </a:avLst>
            </a:prstGeom>
            <a:solidFill>
              <a:schemeClr val="bg1"/>
            </a:solidFill>
            <a:ln w="38100">
              <a:solidFill>
                <a:srgbClr val="3A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文本占位符 26"/>
            <p:cNvSpPr txBox="1"/>
            <p:nvPr/>
          </p:nvSpPr>
          <p:spPr>
            <a:xfrm>
              <a:off x="6167552" y="887413"/>
              <a:ext cx="8644193" cy="1287576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    </a:t>
              </a:r>
              <a:r>
                <a:rPr lang="zh-CN" altLang="en-US" sz="2400" dirty="0" smtClean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如</a:t>
              </a:r>
              <a:r>
                <a:rPr lang="zh-CN" altLang="en-US" sz="24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果一个图形沿着一条直线对折，折痕两侧的图形能够</a:t>
              </a:r>
              <a:r>
                <a:rPr lang="zh-CN" altLang="en-US" sz="2400" dirty="0">
                  <a:solidFill>
                    <a:srgbClr val="FE594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完全重合</a:t>
              </a:r>
              <a:r>
                <a:rPr lang="zh-CN" altLang="en-US" sz="24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，这个图形就叫作</a:t>
              </a:r>
              <a:r>
                <a:rPr lang="zh-CN" altLang="en-US" sz="2400" dirty="0">
                  <a:solidFill>
                    <a:srgbClr val="FE594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轴对称图形</a:t>
              </a:r>
              <a:r>
                <a:rPr lang="zh-CN" altLang="en-US" sz="24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。这条折痕所在的直线就是</a:t>
              </a:r>
              <a:r>
                <a:rPr lang="zh-CN" altLang="en-US" sz="2400" dirty="0">
                  <a:solidFill>
                    <a:srgbClr val="FE594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对称轴</a:t>
              </a:r>
              <a:r>
                <a:rPr lang="zh-CN" altLang="en-US" sz="2400" dirty="0">
                  <a:solidFill>
                    <a:srgbClr val="3A72FF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。</a:t>
              </a:r>
              <a:endParaRPr lang="zh-CN" altLang="en-US" sz="2400" dirty="0">
                <a:solidFill>
                  <a:srgbClr val="3A72FF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859823" y="686221"/>
              <a:ext cx="1341608" cy="1448326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225462" y="1330135"/>
            <a:ext cx="535049" cy="3706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cxnSp>
        <p:nvCxnSpPr>
          <p:cNvPr id="38" name="直接连接符 37"/>
          <p:cNvCxnSpPr/>
          <p:nvPr/>
        </p:nvCxnSpPr>
        <p:spPr>
          <a:xfrm flipH="1">
            <a:off x="1674988" y="2162901"/>
            <a:ext cx="0" cy="1329280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993693" y="2827314"/>
            <a:ext cx="1363226" cy="454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1012073" y="2197087"/>
            <a:ext cx="1281285" cy="1285904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 flipV="1">
            <a:off x="1048092" y="2197087"/>
            <a:ext cx="1262634" cy="1260909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4242996" y="2819767"/>
            <a:ext cx="1711572" cy="0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5130802" y="2267960"/>
            <a:ext cx="0" cy="1119510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9353368" y="2830963"/>
            <a:ext cx="1912128" cy="0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10336124" y="2281745"/>
            <a:ext cx="0" cy="1119510"/>
          </a:xfrm>
          <a:prstGeom prst="line">
            <a:avLst/>
          </a:prstGeom>
          <a:ln w="28575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图片 6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419313" y="2573189"/>
            <a:ext cx="1721760" cy="509397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003639" y="2209460"/>
            <a:ext cx="1214571" cy="1236856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288193" y="2388197"/>
            <a:ext cx="1279179" cy="835500"/>
          </a:xfrm>
          <a:prstGeom prst="rect">
            <a:avLst/>
          </a:prstGeom>
        </p:spPr>
      </p:pic>
      <p:sp>
        <p:nvSpPr>
          <p:cNvPr id="70" name="矩形 69"/>
          <p:cNvSpPr/>
          <p:nvPr/>
        </p:nvSpPr>
        <p:spPr>
          <a:xfrm>
            <a:off x="899337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630193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361049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091905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822761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553619" y="3605997"/>
            <a:ext cx="147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Times New Roman" panose="02020603050405020304" pitchFamily="18" charset="0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（       ）</a:t>
            </a:r>
            <a:endParaRPr lang="zh-CN" altLang="en-US" sz="2800" b="1"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66227" y="3574699"/>
            <a:ext cx="771055" cy="534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89460" y="3574699"/>
            <a:ext cx="771055" cy="534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950597" y="3574699"/>
            <a:ext cx="771055" cy="534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10148" y="2472986"/>
            <a:ext cx="2488276" cy="2840892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105203" y="1412270"/>
            <a:ext cx="79815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zh-CN" sz="26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你能画出下面图形的对称轴吗？</a:t>
            </a:r>
            <a:endParaRPr lang="zh-CN" altLang="en-US" sz="2600" b="1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Wingdings" panose="05000000000000000000" pitchFamily="2" charset="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23792" y="1370576"/>
            <a:ext cx="1896025" cy="518598"/>
            <a:chOff x="4926910" y="535950"/>
            <a:chExt cx="2402125" cy="657025"/>
          </a:xfrm>
        </p:grpSpPr>
        <p:grpSp>
          <p:nvGrpSpPr>
            <p:cNvPr id="12" name="组合 11"/>
            <p:cNvGrpSpPr/>
            <p:nvPr/>
          </p:nvGrpSpPr>
          <p:grpSpPr>
            <a:xfrm>
              <a:off x="4985646" y="596320"/>
              <a:ext cx="2343389" cy="541700"/>
              <a:chOff x="5383757" y="1573561"/>
              <a:chExt cx="2343389" cy="541700"/>
            </a:xfrm>
          </p:grpSpPr>
          <p:sp>
            <p:nvSpPr>
              <p:cNvPr id="14" name="圆角矩形 65"/>
              <p:cNvSpPr/>
              <p:nvPr/>
            </p:nvSpPr>
            <p:spPr>
              <a:xfrm>
                <a:off x="5383757" y="1573561"/>
                <a:ext cx="2343389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3A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6" name="文本占位符 26"/>
              <p:cNvSpPr txBox="1"/>
              <p:nvPr/>
            </p:nvSpPr>
            <p:spPr>
              <a:xfrm>
                <a:off x="6040781" y="1638227"/>
                <a:ext cx="1545088" cy="406950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3A72FF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复习导入</a:t>
                </a:r>
                <a:endParaRPr lang="zh-CN" altLang="en-US" sz="2000">
                  <a:solidFill>
                    <a:srgbClr val="3A72FF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26910" y="535950"/>
              <a:ext cx="657025" cy="657025"/>
            </a:xfrm>
            <a:prstGeom prst="rect">
              <a:avLst/>
            </a:prstGeom>
          </p:spPr>
        </p:pic>
      </p:grpSp>
      <p:cxnSp>
        <p:nvCxnSpPr>
          <p:cNvPr id="4" name="直接连接符 3" descr="中国教育出版网"/>
          <p:cNvCxnSpPr/>
          <p:nvPr/>
        </p:nvCxnSpPr>
        <p:spPr>
          <a:xfrm flipH="1">
            <a:off x="4254286" y="2356856"/>
            <a:ext cx="0" cy="3111754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pic>
        <p:nvPicPr>
          <p:cNvPr id="5" name="Picture 55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6817" y="2789596"/>
            <a:ext cx="2310823" cy="2310823"/>
          </a:xfrm>
          <a:prstGeom prst="rect">
            <a:avLst/>
          </a:prstGeom>
          <a:noFill/>
          <a:ln w="12700">
            <a:noFill/>
          </a:ln>
        </p:spPr>
      </p:pic>
      <p:cxnSp>
        <p:nvCxnSpPr>
          <p:cNvPr id="6" name="直接连接符 5" descr="中国教育出版网"/>
          <p:cNvCxnSpPr/>
          <p:nvPr/>
        </p:nvCxnSpPr>
        <p:spPr>
          <a:xfrm flipH="1">
            <a:off x="7792229" y="2439323"/>
            <a:ext cx="0" cy="2874555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7" name="直接连接符 6" descr="中国教育出版网"/>
          <p:cNvCxnSpPr/>
          <p:nvPr/>
        </p:nvCxnSpPr>
        <p:spPr>
          <a:xfrm>
            <a:off x="6438452" y="3945007"/>
            <a:ext cx="2759336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8" name="直接连接符 7" descr="中国教育出版网"/>
          <p:cNvCxnSpPr/>
          <p:nvPr/>
        </p:nvCxnSpPr>
        <p:spPr>
          <a:xfrm flipV="1">
            <a:off x="6799462" y="2845438"/>
            <a:ext cx="2086248" cy="2103079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" name="直接连接符 8" descr="中国教育出版网"/>
          <p:cNvCxnSpPr/>
          <p:nvPr/>
        </p:nvCxnSpPr>
        <p:spPr>
          <a:xfrm>
            <a:off x="6688093" y="2923879"/>
            <a:ext cx="2170809" cy="2003654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2"/>
          <p:cNvSpPr/>
          <p:nvPr/>
        </p:nvSpPr>
        <p:spPr>
          <a:xfrm>
            <a:off x="687415" y="978795"/>
            <a:ext cx="7461001" cy="5328394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aphicFrame>
        <p:nvGraphicFramePr>
          <p:cNvPr id="49" name="表格 47"/>
          <p:cNvGraphicFramePr>
            <a:graphicFrameLocks noGrp="1"/>
          </p:cNvGraphicFramePr>
          <p:nvPr/>
        </p:nvGraphicFramePr>
        <p:xfrm>
          <a:off x="1955903" y="2562886"/>
          <a:ext cx="4797960" cy="320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</a:tblGrid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2" name="圆角矩形 2"/>
          <p:cNvSpPr/>
          <p:nvPr/>
        </p:nvSpPr>
        <p:spPr>
          <a:xfrm>
            <a:off x="2121804" y="858811"/>
            <a:ext cx="4596984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609818" y="92845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解决问题</a:t>
            </a:r>
            <a:endParaRPr lang="zh-CN" altLang="en-US" sz="2800" b="1" dirty="0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6752" y="1504494"/>
            <a:ext cx="7104897" cy="95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    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淘气根据轴对称小房子的一半</a:t>
            </a: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见图</a:t>
            </a:r>
            <a:r>
              <a:rPr lang="en-US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）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画</a:t>
            </a:r>
            <a:r>
              <a:rPr lang="en-US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出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了整座房子</a:t>
            </a: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见图</a:t>
            </a:r>
            <a:r>
              <a:rPr lang="en-US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</a:t>
            </a:r>
            <a:r>
              <a:rPr lang="zh-CN" altLang="en-US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）</a:t>
            </a:r>
            <a:r>
              <a:rPr lang="zh-CN" altLang="zh-CN" sz="24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，他画得对吗？</a:t>
            </a:r>
            <a:endParaRPr lang="zh-CN" altLang="zh-CN" sz="24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8519068" y="1100517"/>
            <a:ext cx="2994280" cy="1568867"/>
            <a:chOff x="6879009" y="4335953"/>
            <a:chExt cx="2994280" cy="1568867"/>
          </a:xfrm>
        </p:grpSpPr>
        <p:grpSp>
          <p:nvGrpSpPr>
            <p:cNvPr id="130" name="组合 129"/>
            <p:cNvGrpSpPr/>
            <p:nvPr/>
          </p:nvGrpSpPr>
          <p:grpSpPr>
            <a:xfrm>
              <a:off x="6879009" y="4335953"/>
              <a:ext cx="2994280" cy="1382530"/>
              <a:chOff x="5873790" y="3971993"/>
              <a:chExt cx="2994280" cy="1382530"/>
            </a:xfrm>
          </p:grpSpPr>
          <p:sp>
            <p:nvSpPr>
              <p:cNvPr id="132" name="矩形: 圆角 24"/>
              <p:cNvSpPr/>
              <p:nvPr/>
            </p:nvSpPr>
            <p:spPr>
              <a:xfrm>
                <a:off x="5873790" y="3971993"/>
                <a:ext cx="2994280" cy="1382530"/>
              </a:xfrm>
              <a:prstGeom prst="roundRect">
                <a:avLst>
                  <a:gd name="adj" fmla="val 19974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5968384" y="4071484"/>
                <a:ext cx="2880783" cy="11780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 kern="100" dirty="0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         淘气画好的房子</a:t>
                </a:r>
                <a:r>
                  <a:rPr lang="zh-CN" altLang="en-US" sz="2000" b="1" kern="100" dirty="0">
                    <a:solidFill>
                      <a:srgbClr val="FE594F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对折后不能完全重合</a:t>
                </a:r>
                <a:r>
                  <a:rPr lang="zh-CN" altLang="en-US" sz="2000" b="1" kern="100" dirty="0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，他画的不是轴对称图形。</a:t>
                </a:r>
                <a:endParaRPr lang="zh-CN" altLang="en-US" sz="2000" b="1" kern="100" dirty="0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1" name="圆角矩形 1"/>
            <p:cNvSpPr/>
            <p:nvPr/>
          </p:nvSpPr>
          <p:spPr>
            <a:xfrm rot="2427848">
              <a:off x="8081780" y="5601977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38100" cap="rnd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134" name="图片 133" descr="穿黑色衣服的娃娃&#10;&#10;中度可信度描述已自动生成"/>
          <p:cNvPicPr>
            <a:picLocks noChangeAspect="1"/>
          </p:cNvPicPr>
          <p:nvPr/>
        </p:nvPicPr>
        <p:blipFill>
          <a:blip r:embed="rId1" cstate="email"/>
          <a:srcRect t="-31"/>
          <a:stretch>
            <a:fillRect/>
          </a:stretch>
        </p:blipFill>
        <p:spPr>
          <a:xfrm>
            <a:off x="8343313" y="2807094"/>
            <a:ext cx="3421479" cy="448651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533989" y="1558425"/>
            <a:ext cx="327309" cy="445890"/>
            <a:chOff x="11004" y="4940"/>
            <a:chExt cx="472" cy="643"/>
          </a:xfrm>
        </p:grpSpPr>
        <p:sp>
          <p:nvSpPr>
            <p:cNvPr id="8" name="椭圆 7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004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10496" y="1979622"/>
            <a:ext cx="318294" cy="445890"/>
            <a:chOff x="11017" y="4940"/>
            <a:chExt cx="459" cy="643"/>
          </a:xfrm>
        </p:grpSpPr>
        <p:sp>
          <p:nvSpPr>
            <p:cNvPr id="12" name="椭圆 11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017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 sz="23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27"/>
          <p:cNvGrpSpPr/>
          <p:nvPr/>
        </p:nvGrpSpPr>
        <p:grpSpPr>
          <a:xfrm>
            <a:off x="1955903" y="2970524"/>
            <a:ext cx="1207465" cy="2400091"/>
            <a:chOff x="1586537" y="2579203"/>
            <a:chExt cx="1195154" cy="2374483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1592247" y="2579203"/>
              <a:ext cx="1169971" cy="788048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586537" y="3365348"/>
              <a:ext cx="1184909" cy="1903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980482" y="3367251"/>
              <a:ext cx="0" cy="1581615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970966" y="4948865"/>
              <a:ext cx="808823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2378231" y="4149055"/>
              <a:ext cx="0" cy="804631"/>
            </a:xfrm>
            <a:prstGeom prst="line">
              <a:avLst/>
            </a:prstGeom>
            <a:ln w="38100">
              <a:solidFill>
                <a:srgbClr val="FABE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378231" y="4160468"/>
              <a:ext cx="403460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等腰三角形 24"/>
          <p:cNvSpPr/>
          <p:nvPr/>
        </p:nvSpPr>
        <p:spPr>
          <a:xfrm>
            <a:off x="3954590" y="2960488"/>
            <a:ext cx="2398758" cy="804659"/>
          </a:xfrm>
          <a:prstGeom prst="triangle">
            <a:avLst>
              <a:gd name="adj" fmla="val 49460"/>
            </a:avLst>
          </a:prstGeom>
          <a:noFill/>
          <a:ln w="38100">
            <a:solidFill>
              <a:srgbClr val="FABE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52487" y="3762737"/>
            <a:ext cx="2000753" cy="1605468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47609" y="4564030"/>
            <a:ext cx="1204580" cy="799851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151598" y="2578059"/>
            <a:ext cx="0" cy="3179424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2602020" y="5773027"/>
            <a:ext cx="315520" cy="445890"/>
            <a:chOff x="11021" y="4940"/>
            <a:chExt cx="455" cy="643"/>
          </a:xfrm>
        </p:grpSpPr>
        <p:sp>
          <p:nvSpPr>
            <p:cNvPr id="81" name="椭圆 80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1021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990102" y="5766505"/>
            <a:ext cx="318294" cy="445890"/>
            <a:chOff x="11017" y="4940"/>
            <a:chExt cx="459" cy="643"/>
          </a:xfrm>
        </p:grpSpPr>
        <p:sp>
          <p:nvSpPr>
            <p:cNvPr id="84" name="椭圆 83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1017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2"/>
          <p:cNvSpPr/>
          <p:nvPr/>
        </p:nvSpPr>
        <p:spPr>
          <a:xfrm>
            <a:off x="687415" y="978795"/>
            <a:ext cx="7461001" cy="5328394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graphicFrame>
        <p:nvGraphicFramePr>
          <p:cNvPr id="49" name="表格 47"/>
          <p:cNvGraphicFramePr>
            <a:graphicFrameLocks noGrp="1"/>
          </p:cNvGraphicFramePr>
          <p:nvPr/>
        </p:nvGraphicFramePr>
        <p:xfrm>
          <a:off x="1958036" y="2562886"/>
          <a:ext cx="4797960" cy="320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  <a:gridCol w="399830"/>
              </a:tblGrid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0240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 marL="110748" marR="110748" marT="55374" marB="55374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2" name="圆角矩形 2"/>
          <p:cNvSpPr/>
          <p:nvPr/>
        </p:nvSpPr>
        <p:spPr>
          <a:xfrm>
            <a:off x="2121804" y="858811"/>
            <a:ext cx="4596984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3609818" y="92845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解决问题</a:t>
            </a:r>
            <a:endParaRPr lang="zh-CN" altLang="en-US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5" name="组合 27"/>
          <p:cNvGrpSpPr/>
          <p:nvPr/>
        </p:nvGrpSpPr>
        <p:grpSpPr>
          <a:xfrm>
            <a:off x="1958036" y="2970524"/>
            <a:ext cx="1207465" cy="2400091"/>
            <a:chOff x="1586537" y="2579203"/>
            <a:chExt cx="1195154" cy="2374483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1592247" y="2579203"/>
              <a:ext cx="1169971" cy="788048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586537" y="3365348"/>
              <a:ext cx="1184909" cy="1903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980482" y="3367251"/>
              <a:ext cx="0" cy="1581615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970966" y="4948865"/>
              <a:ext cx="808823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2378231" y="4149055"/>
              <a:ext cx="0" cy="804631"/>
            </a:xfrm>
            <a:prstGeom prst="line">
              <a:avLst/>
            </a:prstGeom>
            <a:ln w="38100">
              <a:solidFill>
                <a:srgbClr val="FABE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378231" y="4160468"/>
              <a:ext cx="403460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等腰三角形 24"/>
          <p:cNvSpPr/>
          <p:nvPr/>
        </p:nvSpPr>
        <p:spPr>
          <a:xfrm>
            <a:off x="3956723" y="2960488"/>
            <a:ext cx="2398758" cy="804659"/>
          </a:xfrm>
          <a:prstGeom prst="triangle">
            <a:avLst>
              <a:gd name="adj" fmla="val 49460"/>
            </a:avLst>
          </a:prstGeom>
          <a:noFill/>
          <a:ln w="38100">
            <a:solidFill>
              <a:srgbClr val="FABE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54620" y="3762737"/>
            <a:ext cx="2000753" cy="1605468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49742" y="4564030"/>
            <a:ext cx="1204580" cy="801712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153731" y="2578059"/>
            <a:ext cx="0" cy="3179424"/>
          </a:xfrm>
          <a:prstGeom prst="line">
            <a:avLst/>
          </a:prstGeom>
          <a:ln w="44450">
            <a:solidFill>
              <a:srgbClr val="FE594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2604153" y="5773027"/>
            <a:ext cx="315520" cy="445890"/>
            <a:chOff x="11021" y="4940"/>
            <a:chExt cx="455" cy="643"/>
          </a:xfrm>
        </p:grpSpPr>
        <p:sp>
          <p:nvSpPr>
            <p:cNvPr id="81" name="椭圆 80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1021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992235" y="5766505"/>
            <a:ext cx="318294" cy="445890"/>
            <a:chOff x="11017" y="4940"/>
            <a:chExt cx="459" cy="643"/>
          </a:xfrm>
        </p:grpSpPr>
        <p:sp>
          <p:nvSpPr>
            <p:cNvPr id="84" name="椭圆 83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1017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748958" y="4560374"/>
            <a:ext cx="804181" cy="807831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zh-CN" altLang="en-US" sz="13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56374" y="3767702"/>
            <a:ext cx="1597947" cy="1602913"/>
          </a:xfrm>
          <a:prstGeom prst="rect">
            <a:avLst/>
          </a:prstGeom>
          <a:noFill/>
          <a:ln w="38100">
            <a:solidFill>
              <a:srgbClr val="FA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zh-CN" altLang="en-US" sz="13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弧形 2"/>
          <p:cNvSpPr/>
          <p:nvPr/>
        </p:nvSpPr>
        <p:spPr>
          <a:xfrm rot="10800000" flipH="1">
            <a:off x="4350576" y="5221823"/>
            <a:ext cx="400628" cy="320119"/>
          </a:xfrm>
          <a:prstGeom prst="arc">
            <a:avLst>
              <a:gd name="adj1" fmla="val 10914918"/>
              <a:gd name="adj2" fmla="val 0"/>
            </a:avLst>
          </a:prstGeom>
          <a:ln w="19050">
            <a:solidFill>
              <a:srgbClr val="FF8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弧形 3"/>
          <p:cNvSpPr/>
          <p:nvPr/>
        </p:nvSpPr>
        <p:spPr>
          <a:xfrm rot="10800000" flipH="1">
            <a:off x="4752557" y="5211811"/>
            <a:ext cx="400628" cy="320119"/>
          </a:xfrm>
          <a:prstGeom prst="arc">
            <a:avLst>
              <a:gd name="adj1" fmla="val 10914918"/>
              <a:gd name="adj2" fmla="val 0"/>
            </a:avLst>
          </a:prstGeom>
          <a:ln w="19050">
            <a:solidFill>
              <a:srgbClr val="FF8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弧形 4"/>
          <p:cNvSpPr/>
          <p:nvPr/>
        </p:nvSpPr>
        <p:spPr>
          <a:xfrm rot="10800000" flipH="1">
            <a:off x="5153756" y="5207765"/>
            <a:ext cx="400628" cy="320119"/>
          </a:xfrm>
          <a:prstGeom prst="arc">
            <a:avLst>
              <a:gd name="adj1" fmla="val 10914918"/>
              <a:gd name="adj2" fmla="val 0"/>
            </a:avLst>
          </a:prstGeom>
          <a:ln w="19050">
            <a:solidFill>
              <a:srgbClr val="FF8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弧形 5"/>
          <p:cNvSpPr/>
          <p:nvPr/>
        </p:nvSpPr>
        <p:spPr>
          <a:xfrm rot="10800000" flipH="1">
            <a:off x="5554837" y="5204428"/>
            <a:ext cx="400628" cy="320119"/>
          </a:xfrm>
          <a:prstGeom prst="arc">
            <a:avLst>
              <a:gd name="adj1" fmla="val 10914918"/>
              <a:gd name="adj2" fmla="val 0"/>
            </a:avLst>
          </a:prstGeom>
          <a:ln w="19050">
            <a:solidFill>
              <a:srgbClr val="FF8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303387" y="5317615"/>
            <a:ext cx="109262" cy="109262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898212" y="5317615"/>
            <a:ext cx="109262" cy="109262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8282526" y="978795"/>
            <a:ext cx="3671305" cy="1819697"/>
            <a:chOff x="6293781" y="4085123"/>
            <a:chExt cx="3671305" cy="1819697"/>
          </a:xfrm>
        </p:grpSpPr>
        <p:grpSp>
          <p:nvGrpSpPr>
            <p:cNvPr id="130" name="组合 129"/>
            <p:cNvGrpSpPr/>
            <p:nvPr/>
          </p:nvGrpSpPr>
          <p:grpSpPr>
            <a:xfrm>
              <a:off x="6293781" y="4085123"/>
              <a:ext cx="3671305" cy="1633360"/>
              <a:chOff x="5288562" y="3721163"/>
              <a:chExt cx="3671305" cy="1633360"/>
            </a:xfrm>
          </p:grpSpPr>
          <p:sp>
            <p:nvSpPr>
              <p:cNvPr id="132" name="矩形: 圆角 24"/>
              <p:cNvSpPr/>
              <p:nvPr/>
            </p:nvSpPr>
            <p:spPr>
              <a:xfrm>
                <a:off x="5288562" y="3721163"/>
                <a:ext cx="3579508" cy="1633360"/>
              </a:xfrm>
              <a:prstGeom prst="roundRect">
                <a:avLst>
                  <a:gd name="adj" fmla="val 11814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5358849" y="3769396"/>
                <a:ext cx="3601018" cy="1524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2000" b="1" kern="100" dirty="0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zh-CN" altLang="en-US" sz="2000" b="1" kern="1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房子下边最左边一点到对称轴有</a:t>
                </a:r>
                <a:r>
                  <a:rPr lang="zh-CN" altLang="en-US" sz="2000" b="1" kern="100" spc="-3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200" b="1" kern="1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r>
                  <a:rPr lang="zh-CN" altLang="en-US" sz="2200" b="1" kern="100" spc="-3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000" b="1" kern="1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格，最右边也应该到对称轴有</a:t>
                </a:r>
                <a:r>
                  <a:rPr lang="zh-CN" altLang="en-US" sz="2000" b="1" kern="100" spc="-3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200" b="1" kern="1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r>
                  <a:rPr lang="zh-CN" altLang="en-US" sz="2200" b="1" kern="100" spc="-3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000" b="1" kern="1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格，他画的到对称轴有</a:t>
                </a:r>
                <a:r>
                  <a:rPr lang="zh-CN" altLang="en-US" sz="2000" b="1" kern="100" spc="-3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200" b="1" kern="1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3</a:t>
                </a:r>
                <a:r>
                  <a:rPr lang="zh-CN" altLang="en-US" sz="2200" b="1" kern="100" spc="-300" noProof="1">
                    <a:solidFill>
                      <a:srgbClr val="6A07D0"/>
                    </a:solidFill>
                    <a:latin typeface="Times New Roman" panose="02020603050405020304" pitchFamily="18" charset="0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 </a:t>
                </a:r>
                <a:r>
                  <a:rPr lang="zh-CN" altLang="en-US" sz="2000" b="1" kern="100" noProof="1">
                    <a:solidFill>
                      <a:srgbClr val="6A07D0"/>
                    </a:solidFill>
                    <a:latin typeface="方正兰亭黑简体" panose="02000500000000000000" pitchFamily="2" charset="-122"/>
                    <a:ea typeface="方正兰亭黑简体" panose="02000500000000000000" pitchFamily="2" charset="-122"/>
                    <a:cs typeface="Times New Roman" panose="02020603050405020304" pitchFamily="18" charset="0"/>
                    <a:sym typeface="+mn-ea"/>
                  </a:rPr>
                  <a:t>格。所以他画得不对。</a:t>
                </a:r>
                <a:endParaRPr lang="zh-CN" altLang="en-US" sz="2000" b="1" kern="100" noProof="1">
                  <a:solidFill>
                    <a:srgbClr val="6A07D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31" name="圆角矩形 1"/>
            <p:cNvSpPr/>
            <p:nvPr/>
          </p:nvSpPr>
          <p:spPr>
            <a:xfrm rot="2427848">
              <a:off x="8081780" y="5601977"/>
              <a:ext cx="321792" cy="302843"/>
            </a:xfrm>
            <a:custGeom>
              <a:avLst/>
              <a:gdLst>
                <a:gd name="connsiteX0" fmla="*/ 395850 w 581556"/>
                <a:gd name="connsiteY0" fmla="*/ 0 h 445111"/>
                <a:gd name="connsiteX1" fmla="*/ 580044 w 581556"/>
                <a:gd name="connsiteY1" fmla="*/ 386705 h 445111"/>
                <a:gd name="connsiteX2" fmla="*/ 484939 w 581556"/>
                <a:gd name="connsiteY2" fmla="*/ 440655 h 445111"/>
                <a:gd name="connsiteX3" fmla="*/ 0 w 581556"/>
                <a:gd name="connsiteY3" fmla="*/ 273128 h 445111"/>
                <a:gd name="connsiteX4" fmla="*/ 0 w 579118"/>
                <a:gd name="connsiteY4" fmla="*/ 273128 h 447142"/>
                <a:gd name="connsiteX5" fmla="*/ 0 w 650795"/>
                <a:gd name="connsiteY5" fmla="*/ 274664 h 446308"/>
                <a:gd name="connsiteX6" fmla="*/ 0 w 2228193"/>
                <a:gd name="connsiteY6" fmla="*/ 119122 h 1282262"/>
                <a:gd name="connsiteX7" fmla="*/ 0 w 2303532"/>
                <a:gd name="connsiteY7" fmla="*/ 119122 h 1282262"/>
                <a:gd name="connsiteX8" fmla="*/ 0 w 2228193"/>
                <a:gd name="connsiteY8" fmla="*/ 119122 h 128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1556" h="445111">
                  <a:moveTo>
                    <a:pt x="395850" y="0"/>
                  </a:moveTo>
                  <a:cubicBezTo>
                    <a:pt x="404301" y="19004"/>
                    <a:pt x="565196" y="313263"/>
                    <a:pt x="580044" y="386705"/>
                  </a:cubicBezTo>
                  <a:cubicBezTo>
                    <a:pt x="594892" y="460147"/>
                    <a:pt x="495800" y="445413"/>
                    <a:pt x="484939" y="440655"/>
                  </a:cubicBezTo>
                  <a:cubicBezTo>
                    <a:pt x="445645" y="428968"/>
                    <a:pt x="161646" y="328970"/>
                    <a:pt x="0" y="273128"/>
                  </a:cubicBezTo>
                </a:path>
              </a:pathLst>
            </a:custGeom>
            <a:solidFill>
              <a:schemeClr val="bg1"/>
            </a:solidFill>
            <a:ln w="38100" cap="rnd">
              <a:solidFill>
                <a:srgbClr val="6A07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906752" y="1504494"/>
            <a:ext cx="7104897" cy="95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    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淘气根据轴对称小房子的一半</a:t>
            </a:r>
            <a:r>
              <a:rPr lang="zh-CN" altLang="en-US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（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见图</a:t>
            </a:r>
            <a:r>
              <a:rPr lang="en-US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</a:t>
            </a:r>
            <a:r>
              <a:rPr lang="zh-CN" altLang="en-US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）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画</a:t>
            </a:r>
            <a:r>
              <a:rPr lang="en-US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出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了整座房子</a:t>
            </a:r>
            <a:r>
              <a:rPr lang="zh-CN" altLang="en-US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（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见图</a:t>
            </a:r>
            <a:r>
              <a:rPr lang="en-US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     </a:t>
            </a:r>
            <a:r>
              <a:rPr lang="zh-CN" altLang="en-US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）</a:t>
            </a:r>
            <a:r>
              <a:rPr lang="zh-CN" altLang="zh-CN" sz="2400" b="1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，他画得对吗？</a:t>
            </a:r>
            <a:endParaRPr lang="zh-CN" altLang="zh-CN" sz="2400" b="1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533989" y="1558425"/>
            <a:ext cx="327309" cy="445890"/>
            <a:chOff x="11004" y="4940"/>
            <a:chExt cx="472" cy="643"/>
          </a:xfrm>
        </p:grpSpPr>
        <p:sp>
          <p:nvSpPr>
            <p:cNvPr id="30" name="椭圆 29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1004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510496" y="1979622"/>
            <a:ext cx="318294" cy="445890"/>
            <a:chOff x="11017" y="4940"/>
            <a:chExt cx="459" cy="643"/>
          </a:xfrm>
        </p:grpSpPr>
        <p:sp>
          <p:nvSpPr>
            <p:cNvPr id="33" name="椭圆 32"/>
            <p:cNvSpPr/>
            <p:nvPr/>
          </p:nvSpPr>
          <p:spPr>
            <a:xfrm>
              <a:off x="11023" y="5047"/>
              <a:ext cx="453" cy="453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1017" y="4940"/>
              <a:ext cx="277" cy="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 sz="23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图片 6" descr="穿黑色衣服的娃娃&#10;&#10;中度可信度描述已自动生成"/>
          <p:cNvPicPr>
            <a:picLocks noChangeAspect="1"/>
          </p:cNvPicPr>
          <p:nvPr/>
        </p:nvPicPr>
        <p:blipFill>
          <a:blip r:embed="rId1" cstate="email"/>
          <a:srcRect t="-31"/>
          <a:stretch>
            <a:fillRect/>
          </a:stretch>
        </p:blipFill>
        <p:spPr>
          <a:xfrm>
            <a:off x="8343313" y="2807094"/>
            <a:ext cx="3421479" cy="44865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17" grpId="0" animBg="1"/>
      <p:bldP spid="18" grpId="0" animBg="1"/>
      <p:bldP spid="9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表格 37"/>
          <p:cNvGraphicFramePr>
            <a:graphicFrameLocks noGrp="1"/>
          </p:cNvGraphicFramePr>
          <p:nvPr/>
        </p:nvGraphicFramePr>
        <p:xfrm>
          <a:off x="2431067" y="2186159"/>
          <a:ext cx="2237910" cy="2962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985"/>
                <a:gridCol w="372985"/>
                <a:gridCol w="372985"/>
                <a:gridCol w="372985"/>
                <a:gridCol w="372985"/>
                <a:gridCol w="372985"/>
              </a:tblGrid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297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 marL="102495" marR="102495" marT="51248" marB="5124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圆角矩形 2"/>
          <p:cNvSpPr/>
          <p:nvPr/>
        </p:nvSpPr>
        <p:spPr>
          <a:xfrm>
            <a:off x="4244051" y="676677"/>
            <a:ext cx="3703898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081154" y="746325"/>
            <a:ext cx="202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解决问题</a:t>
            </a:r>
            <a:endParaRPr lang="zh-CN" altLang="en-US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10638" y="3059144"/>
            <a:ext cx="3763414" cy="508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SzPts val="1200"/>
            </a:pP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折痕两侧能够</a:t>
            </a:r>
            <a:r>
              <a:rPr lang="zh-CN" altLang="en-US" sz="2400" kern="0" dirty="0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完全重合</a:t>
            </a:r>
            <a:r>
              <a: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kern="0" noProof="1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10638" y="4404899"/>
            <a:ext cx="4208890" cy="508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SzPts val="1200"/>
            </a:pPr>
            <a:r>
              <a:rPr lang="zh-CN" altLang="en-US" sz="2400" kern="0" noProof="1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称点到对称轴的距离相等</a:t>
            </a:r>
            <a:r>
              <a:rPr lang="zh-CN" altLang="en-US" sz="2400" kern="0" noProof="1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altLang="en-US" sz="2400" kern="0" noProof="1">
              <a:solidFill>
                <a:srgbClr val="000000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4" name="组合 27"/>
          <p:cNvGrpSpPr/>
          <p:nvPr/>
        </p:nvGrpSpPr>
        <p:grpSpPr>
          <a:xfrm>
            <a:off x="2437988" y="2554616"/>
            <a:ext cx="1122144" cy="2227827"/>
            <a:chOff x="1586537" y="2572132"/>
            <a:chExt cx="1200151" cy="2381554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1592247" y="2572132"/>
              <a:ext cx="1194441" cy="795117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586537" y="3367251"/>
              <a:ext cx="1195154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1980482" y="3367251"/>
              <a:ext cx="0" cy="1586435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970966" y="4948606"/>
              <a:ext cx="808823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2378231" y="4149055"/>
              <a:ext cx="0" cy="804631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2378231" y="4156976"/>
              <a:ext cx="403460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7"/>
          <p:cNvGrpSpPr/>
          <p:nvPr/>
        </p:nvGrpSpPr>
        <p:grpSpPr>
          <a:xfrm flipH="1">
            <a:off x="3550020" y="2556395"/>
            <a:ext cx="1127583" cy="2225877"/>
            <a:chOff x="1586537" y="2574216"/>
            <a:chExt cx="1205967" cy="237947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1592247" y="2574216"/>
              <a:ext cx="1199727" cy="793035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586537" y="3367251"/>
              <a:ext cx="1195154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H="1">
              <a:off x="1991444" y="3367251"/>
              <a:ext cx="0" cy="1586435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970966" y="4948606"/>
              <a:ext cx="821538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2396179" y="4149055"/>
              <a:ext cx="0" cy="804631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378235" y="4156977"/>
              <a:ext cx="414269" cy="0"/>
            </a:xfrm>
            <a:prstGeom prst="line">
              <a:avLst/>
            </a:prstGeom>
            <a:ln w="38100">
              <a:solidFill>
                <a:srgbClr val="FABE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接连接符 31"/>
          <p:cNvCxnSpPr/>
          <p:nvPr/>
        </p:nvCxnSpPr>
        <p:spPr>
          <a:xfrm>
            <a:off x="2437988" y="3299340"/>
            <a:ext cx="2230989" cy="0"/>
          </a:xfrm>
          <a:prstGeom prst="line">
            <a:avLst/>
          </a:prstGeom>
          <a:ln w="28575" cap="rnd" cmpd="sng">
            <a:solidFill>
              <a:srgbClr val="7030A0"/>
            </a:solidFill>
            <a:prstDash val="solid"/>
            <a:headEnd type="oval" w="med" len="med"/>
            <a:tailEnd type="oval" w="med" len="med"/>
          </a:ln>
        </p:spPr>
      </p:cxnSp>
      <p:cxnSp>
        <p:nvCxnSpPr>
          <p:cNvPr id="33" name="直接连接符 32"/>
          <p:cNvCxnSpPr/>
          <p:nvPr/>
        </p:nvCxnSpPr>
        <p:spPr>
          <a:xfrm>
            <a:off x="3180750" y="4040324"/>
            <a:ext cx="745030" cy="0"/>
          </a:xfrm>
          <a:prstGeom prst="line">
            <a:avLst/>
          </a:prstGeom>
          <a:ln w="28575" cap="rnd" cmpd="sng">
            <a:solidFill>
              <a:srgbClr val="7030A0"/>
            </a:solidFill>
            <a:prstDash val="solid"/>
            <a:headEnd type="oval" w="med" len="med"/>
            <a:tailEnd type="oval" w="med" len="med"/>
          </a:ln>
        </p:spPr>
      </p:cxnSp>
      <p:cxnSp>
        <p:nvCxnSpPr>
          <p:cNvPr id="34" name="直接连接符 33"/>
          <p:cNvCxnSpPr/>
          <p:nvPr/>
        </p:nvCxnSpPr>
        <p:spPr>
          <a:xfrm>
            <a:off x="2803067" y="4777641"/>
            <a:ext cx="1492659" cy="0"/>
          </a:xfrm>
          <a:prstGeom prst="line">
            <a:avLst/>
          </a:prstGeom>
          <a:ln w="28575" cap="rnd" cmpd="sng">
            <a:solidFill>
              <a:srgbClr val="7030A0"/>
            </a:solidFill>
            <a:prstDash val="solid"/>
            <a:headEnd type="oval" w="med" len="med"/>
            <a:tailEnd type="oval" w="med" len="med"/>
          </a:ln>
        </p:spPr>
      </p:cxnSp>
      <p:cxnSp>
        <p:nvCxnSpPr>
          <p:cNvPr id="35" name="直接连接符 34"/>
          <p:cNvCxnSpPr/>
          <p:nvPr/>
        </p:nvCxnSpPr>
        <p:spPr>
          <a:xfrm>
            <a:off x="2810801" y="3302481"/>
            <a:ext cx="1488213" cy="0"/>
          </a:xfrm>
          <a:prstGeom prst="line">
            <a:avLst/>
          </a:prstGeom>
          <a:ln w="28575" cap="rnd" cmpd="sng">
            <a:solidFill>
              <a:srgbClr val="7030A0"/>
            </a:solidFill>
            <a:prstDash val="solid"/>
            <a:headEnd type="oval" w="med" len="med"/>
            <a:tailEnd type="oval" w="med" len="med"/>
          </a:ln>
        </p:spPr>
      </p:cxnSp>
      <p:cxnSp>
        <p:nvCxnSpPr>
          <p:cNvPr id="36" name="直接连接符 35"/>
          <p:cNvCxnSpPr/>
          <p:nvPr/>
        </p:nvCxnSpPr>
        <p:spPr>
          <a:xfrm>
            <a:off x="3185057" y="4775095"/>
            <a:ext cx="740419" cy="0"/>
          </a:xfrm>
          <a:prstGeom prst="line">
            <a:avLst/>
          </a:prstGeom>
          <a:ln w="28575" cap="rnd" cmpd="sng">
            <a:solidFill>
              <a:srgbClr val="7030A0"/>
            </a:solidFill>
            <a:prstDash val="solid"/>
            <a:headEnd type="oval" w="med" len="med"/>
            <a:tailEnd type="oval" w="med" len="med"/>
          </a:ln>
        </p:spPr>
      </p:cxnSp>
      <p:grpSp>
        <p:nvGrpSpPr>
          <p:cNvPr id="13" name="组合 12"/>
          <p:cNvGrpSpPr/>
          <p:nvPr/>
        </p:nvGrpSpPr>
        <p:grpSpPr>
          <a:xfrm>
            <a:off x="5963684" y="2433906"/>
            <a:ext cx="4937198" cy="591893"/>
            <a:chOff x="1442785" y="2117586"/>
            <a:chExt cx="4937198" cy="591893"/>
          </a:xfrm>
        </p:grpSpPr>
        <p:sp>
          <p:nvSpPr>
            <p:cNvPr id="14" name="矩形 13"/>
            <p:cNvSpPr/>
            <p:nvPr/>
          </p:nvSpPr>
          <p:spPr>
            <a:xfrm>
              <a:off x="1889738" y="2117586"/>
              <a:ext cx="4490245" cy="591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SzPts val="1200"/>
              </a:pPr>
              <a:r>
                <a:rPr lang="zh-CN" altLang="en-US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轴对称图形沿着对称轴</a:t>
              </a:r>
              <a:r>
                <a:rPr lang="zh-CN" altLang="en-US" sz="2400" kern="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对折</a:t>
              </a:r>
              <a:r>
                <a:rPr lang="zh-CN" altLang="en-US" sz="2400" kern="0" dirty="0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后，</a:t>
              </a:r>
              <a:endParaRPr lang="zh-CN" altLang="en-US" sz="2400" kern="0" dirty="0">
                <a:solidFill>
                  <a:srgbClr val="000000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圆角矩形 32"/>
            <p:cNvSpPr/>
            <p:nvPr/>
          </p:nvSpPr>
          <p:spPr>
            <a:xfrm>
              <a:off x="1442785" y="2250418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63684" y="3911053"/>
            <a:ext cx="4796521" cy="465132"/>
            <a:chOff x="1442785" y="3528646"/>
            <a:chExt cx="4796521" cy="465132"/>
          </a:xfrm>
        </p:grpSpPr>
        <p:sp>
          <p:nvSpPr>
            <p:cNvPr id="17" name="矩形 16"/>
            <p:cNvSpPr/>
            <p:nvPr/>
          </p:nvSpPr>
          <p:spPr>
            <a:xfrm>
              <a:off x="1889739" y="3532113"/>
              <a:ext cx="434956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SzPts val="1200"/>
              </a:pP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画</a:t>
              </a:r>
              <a:r>
                <a:rPr lang="zh-CN" altLang="en-US" sz="2400" kern="0" noProof="1">
                  <a:solidFill>
                    <a:srgbClr val="000000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对称轴轴对称图形中</a:t>
              </a:r>
              <a:r>
                <a:rPr lang="zh-CN" altLang="en-US" sz="2400" kern="0" noProof="1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  <a:sym typeface="+mn-ea"/>
                </a:rPr>
                <a:t>每组对</a:t>
              </a:r>
              <a:endParaRPr lang="zh-CN" altLang="en-US" sz="2400" kern="0" noProof="1">
                <a:solidFill>
                  <a:srgbClr val="FE594F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  <p:sp>
          <p:nvSpPr>
            <p:cNvPr id="20" name="圆角矩形 32"/>
            <p:cNvSpPr/>
            <p:nvPr/>
          </p:nvSpPr>
          <p:spPr>
            <a:xfrm>
              <a:off x="1442785" y="3528646"/>
              <a:ext cx="446954" cy="446954"/>
            </a:xfrm>
            <a:prstGeom prst="roundRect">
              <a:avLst>
                <a:gd name="adj" fmla="val 50000"/>
              </a:avLst>
            </a:prstGeom>
            <a:solidFill>
              <a:srgbClr val="6A07D0"/>
            </a:solidFill>
            <a:ln w="34925">
              <a:solidFill>
                <a:schemeClr val="bg1"/>
              </a:solidFill>
            </a:ln>
            <a:effectLst>
              <a:outerShdw blurRad="63500" sx="102000" sy="102000" algn="ctr" rotWithShape="0">
                <a:srgbClr val="CD95FF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Comic Sans MS" panose="030F0702030302020204" pitchFamily="66" charset="0"/>
                  <a:ea typeface="方正兰亭大黑简体" panose="02000500000000000000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Comic Sans MS" panose="030F0702030302020204" pitchFamily="66" charset="0"/>
                <a:ea typeface="方正兰亭大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550022" y="1493649"/>
            <a:ext cx="51972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轴对称图形有什么特征？</a:t>
            </a:r>
            <a:endParaRPr lang="zh-CN" altLang="zh-CN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550661" y="2186159"/>
            <a:ext cx="0" cy="296237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圆角矩形 28"/>
          <p:cNvSpPr/>
          <p:nvPr/>
        </p:nvSpPr>
        <p:spPr>
          <a:xfrm>
            <a:off x="7076821" y="2476827"/>
            <a:ext cx="3204822" cy="2965745"/>
          </a:xfrm>
          <a:prstGeom prst="roundRect">
            <a:avLst>
              <a:gd name="adj" fmla="val 7644"/>
            </a:avLst>
          </a:prstGeom>
          <a:solidFill>
            <a:srgbClr val="DBCEFD">
              <a:alpha val="3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1855939" y="2399335"/>
            <a:ext cx="2219325" cy="3044825"/>
            <a:chOff x="4587" y="1950"/>
            <a:chExt cx="3495" cy="4795"/>
          </a:xfrm>
        </p:grpSpPr>
        <p:pic>
          <p:nvPicPr>
            <p:cNvPr id="51" name="图片 8"/>
            <p:cNvPicPr>
              <a:picLocks noChangeAspect="1"/>
            </p:cNvPicPr>
            <p:nvPr/>
          </p:nvPicPr>
          <p:blipFill>
            <a:blip r:embed="rId1">
              <a:biLevel thresh="75000"/>
            </a:blip>
            <a:stretch>
              <a:fillRect/>
            </a:stretch>
          </p:blipFill>
          <p:spPr>
            <a:xfrm>
              <a:off x="4587" y="1950"/>
              <a:ext cx="3495" cy="4795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3" name="直接连接符 82"/>
            <p:cNvCxnSpPr/>
            <p:nvPr/>
          </p:nvCxnSpPr>
          <p:spPr>
            <a:xfrm flipH="1">
              <a:off x="6334" y="2335"/>
              <a:ext cx="0" cy="4410"/>
            </a:xfrm>
            <a:prstGeom prst="line">
              <a:avLst/>
            </a:prstGeom>
            <a:ln w="44450" cap="flat" cmpd="sng">
              <a:solidFill>
                <a:srgbClr val="FE594F"/>
              </a:solidFill>
              <a:prstDash val="sysDash"/>
              <a:headEnd type="none" w="med" len="med"/>
              <a:tailEnd type="none" w="med" len="med"/>
            </a:ln>
          </p:spPr>
        </p:cxnSp>
        <p:grpSp>
          <p:nvGrpSpPr>
            <p:cNvPr id="54" name="组合 34"/>
            <p:cNvGrpSpPr/>
            <p:nvPr/>
          </p:nvGrpSpPr>
          <p:grpSpPr>
            <a:xfrm>
              <a:off x="5031" y="2821"/>
              <a:ext cx="1306" cy="3470"/>
              <a:chOff x="5264" y="2828"/>
              <a:chExt cx="1306" cy="3470"/>
            </a:xfrm>
          </p:grpSpPr>
          <p:cxnSp>
            <p:nvCxnSpPr>
              <p:cNvPr id="55" name="直接连接符 83"/>
              <p:cNvCxnSpPr/>
              <p:nvPr/>
            </p:nvCxnSpPr>
            <p:spPr>
              <a:xfrm flipH="1">
                <a:off x="5689" y="2828"/>
                <a:ext cx="877" cy="864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6" name="直接连接符 84"/>
              <p:cNvCxnSpPr/>
              <p:nvPr/>
            </p:nvCxnSpPr>
            <p:spPr>
              <a:xfrm>
                <a:off x="5683" y="3691"/>
                <a:ext cx="880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7" name="直接连接符 85"/>
              <p:cNvCxnSpPr/>
              <p:nvPr/>
            </p:nvCxnSpPr>
            <p:spPr>
              <a:xfrm flipH="1">
                <a:off x="5271" y="3693"/>
                <a:ext cx="1299" cy="1297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8" name="直接连接符 86"/>
              <p:cNvCxnSpPr/>
              <p:nvPr/>
            </p:nvCxnSpPr>
            <p:spPr>
              <a:xfrm>
                <a:off x="5264" y="4993"/>
                <a:ext cx="871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0" name="直接连接符 87"/>
              <p:cNvCxnSpPr/>
              <p:nvPr/>
            </p:nvCxnSpPr>
            <p:spPr>
              <a:xfrm flipH="1">
                <a:off x="6131" y="4972"/>
                <a:ext cx="0" cy="1325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" name="直接连接符 88"/>
              <p:cNvCxnSpPr/>
              <p:nvPr/>
            </p:nvCxnSpPr>
            <p:spPr>
              <a:xfrm>
                <a:off x="6098" y="6298"/>
                <a:ext cx="468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8" name="组合 27"/>
          <p:cNvGrpSpPr/>
          <p:nvPr/>
        </p:nvGrpSpPr>
        <p:grpSpPr>
          <a:xfrm>
            <a:off x="1859085" y="2232039"/>
            <a:ext cx="1119188" cy="3213737"/>
            <a:chOff x="4526" y="1672"/>
            <a:chExt cx="1764" cy="5063"/>
          </a:xfrm>
        </p:grpSpPr>
        <p:grpSp>
          <p:nvGrpSpPr>
            <p:cNvPr id="29" name="组合 30"/>
            <p:cNvGrpSpPr/>
            <p:nvPr/>
          </p:nvGrpSpPr>
          <p:grpSpPr>
            <a:xfrm>
              <a:off x="4526" y="1672"/>
              <a:ext cx="1764" cy="5063"/>
              <a:chOff x="2189" y="1864"/>
              <a:chExt cx="1764" cy="5063"/>
            </a:xfrm>
          </p:grpSpPr>
          <p:sp>
            <p:nvSpPr>
              <p:cNvPr id="49" name="直角三角形 48"/>
              <p:cNvSpPr/>
              <p:nvPr/>
            </p:nvSpPr>
            <p:spPr>
              <a:xfrm>
                <a:off x="2414" y="1864"/>
                <a:ext cx="1489" cy="278"/>
              </a:xfrm>
              <a:prstGeom prst="rt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47" name="图片 8"/>
              <p:cNvPicPr>
                <a:picLocks noChangeAspect="1"/>
              </p:cNvPicPr>
              <p:nvPr/>
            </p:nvPicPr>
            <p:blipFill>
              <a:blip r:embed="rId1" cstate="email">
                <a:biLevel thresh="75000"/>
              </a:blip>
              <a:srcRect r="49529"/>
              <a:stretch>
                <a:fillRect/>
              </a:stretch>
            </p:blipFill>
            <p:spPr>
              <a:xfrm>
                <a:off x="2189" y="2132"/>
                <a:ext cx="1764" cy="479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5" name="组合 4"/>
            <p:cNvGrpSpPr/>
            <p:nvPr/>
          </p:nvGrpSpPr>
          <p:grpSpPr>
            <a:xfrm>
              <a:off x="4965" y="2825"/>
              <a:ext cx="1313" cy="3473"/>
              <a:chOff x="5259" y="2842"/>
              <a:chExt cx="1313" cy="3473"/>
            </a:xfrm>
          </p:grpSpPr>
          <p:cxnSp>
            <p:nvCxnSpPr>
              <p:cNvPr id="41" name="直接连接符 83"/>
              <p:cNvCxnSpPr/>
              <p:nvPr/>
            </p:nvCxnSpPr>
            <p:spPr>
              <a:xfrm flipH="1">
                <a:off x="5699" y="2842"/>
                <a:ext cx="867" cy="836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2" name="直接连接符 84"/>
              <p:cNvCxnSpPr/>
              <p:nvPr/>
            </p:nvCxnSpPr>
            <p:spPr>
              <a:xfrm>
                <a:off x="5702" y="3697"/>
                <a:ext cx="867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3" name="直接连接符 85"/>
              <p:cNvCxnSpPr/>
              <p:nvPr/>
            </p:nvCxnSpPr>
            <p:spPr>
              <a:xfrm flipH="1">
                <a:off x="5259" y="3690"/>
                <a:ext cx="1313" cy="1314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4" name="直接连接符 86"/>
              <p:cNvCxnSpPr/>
              <p:nvPr/>
            </p:nvCxnSpPr>
            <p:spPr>
              <a:xfrm flipV="1">
                <a:off x="5259" y="5004"/>
                <a:ext cx="873" cy="1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5" name="直接连接符 87"/>
              <p:cNvCxnSpPr/>
              <p:nvPr/>
            </p:nvCxnSpPr>
            <p:spPr>
              <a:xfrm flipH="1">
                <a:off x="6136" y="4990"/>
                <a:ext cx="0" cy="1325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6" name="直接连接符 88"/>
              <p:cNvCxnSpPr/>
              <p:nvPr/>
            </p:nvCxnSpPr>
            <p:spPr>
              <a:xfrm>
                <a:off x="6125" y="6296"/>
                <a:ext cx="445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30" name="直接连接符 82"/>
            <p:cNvCxnSpPr/>
            <p:nvPr/>
          </p:nvCxnSpPr>
          <p:spPr>
            <a:xfrm flipH="1">
              <a:off x="6273" y="2325"/>
              <a:ext cx="0" cy="4410"/>
            </a:xfrm>
            <a:prstGeom prst="line">
              <a:avLst/>
            </a:prstGeom>
            <a:ln w="41275" cap="flat" cmpd="sng">
              <a:solidFill>
                <a:srgbClr val="FE594F"/>
              </a:solidFill>
              <a:prstDash val="sysDash"/>
              <a:headEnd type="none" w="med" len="med"/>
              <a:tailEnd type="none" w="med" len="med"/>
            </a:ln>
          </p:spPr>
        </p:cxnSp>
      </p:grpSp>
      <p:grpSp>
        <p:nvGrpSpPr>
          <p:cNvPr id="2" name="组合 1"/>
          <p:cNvGrpSpPr/>
          <p:nvPr/>
        </p:nvGrpSpPr>
        <p:grpSpPr>
          <a:xfrm>
            <a:off x="835201" y="1210785"/>
            <a:ext cx="1804967" cy="502957"/>
            <a:chOff x="4919577" y="540291"/>
            <a:chExt cx="2352735" cy="655593"/>
          </a:xfrm>
        </p:grpSpPr>
        <p:grpSp>
          <p:nvGrpSpPr>
            <p:cNvPr id="3" name="组合 2"/>
            <p:cNvGrpSpPr/>
            <p:nvPr/>
          </p:nvGrpSpPr>
          <p:grpSpPr>
            <a:xfrm>
              <a:off x="4985647" y="596320"/>
              <a:ext cx="2286665" cy="541700"/>
              <a:chOff x="5383758" y="1573561"/>
              <a:chExt cx="2286665" cy="541700"/>
            </a:xfrm>
          </p:grpSpPr>
          <p:sp>
            <p:nvSpPr>
              <p:cNvPr id="5" name="圆角矩形 65"/>
              <p:cNvSpPr/>
              <p:nvPr/>
            </p:nvSpPr>
            <p:spPr>
              <a:xfrm>
                <a:off x="5383758" y="1573561"/>
                <a:ext cx="2286665" cy="5417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38100">
                <a:solidFill>
                  <a:srgbClr val="6A07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" name="文本占位符 26"/>
              <p:cNvSpPr txBox="1"/>
              <p:nvPr/>
            </p:nvSpPr>
            <p:spPr>
              <a:xfrm>
                <a:off x="5988366" y="1638856"/>
                <a:ext cx="1589726" cy="40695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7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>
                    <a:solidFill>
                      <a:srgbClr val="6A07D0"/>
                    </a:solidFill>
                    <a:latin typeface="方正兰亭大黑简体" panose="02000500000000000000" pitchFamily="2" charset="-122"/>
                    <a:ea typeface="方正兰亭大黑简体" panose="02000500000000000000" pitchFamily="2" charset="-122"/>
                  </a:rPr>
                  <a:t>解决问题</a:t>
                </a:r>
                <a:endParaRPr lang="zh-CN" altLang="en-US" sz="2000">
                  <a:solidFill>
                    <a:srgbClr val="6A07D0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19577" y="540291"/>
              <a:ext cx="655593" cy="655593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2711319" y="1180574"/>
            <a:ext cx="7569504" cy="54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以虚线为对称轴，在方格纸上画出图形的另一半。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6814716" y="2198782"/>
            <a:ext cx="3729033" cy="634567"/>
            <a:chOff x="2719340" y="5801235"/>
            <a:chExt cx="3729033" cy="634567"/>
          </a:xfrm>
        </p:grpSpPr>
        <p:sp>
          <p:nvSpPr>
            <p:cNvPr id="104" name="圆角矩形 43"/>
            <p:cNvSpPr/>
            <p:nvPr/>
          </p:nvSpPr>
          <p:spPr>
            <a:xfrm>
              <a:off x="2719340" y="5801235"/>
              <a:ext cx="3729033" cy="634567"/>
            </a:xfrm>
            <a:prstGeom prst="roundRect">
              <a:avLst>
                <a:gd name="adj" fmla="val 34094"/>
              </a:avLst>
            </a:prstGeom>
            <a:solidFill>
              <a:srgbClr val="6A07D0"/>
            </a:solidFill>
            <a:ln w="50800" cap="rnd">
              <a:solidFill>
                <a:schemeClr val="bg1"/>
              </a:solidFill>
              <a:prstDash val="solid"/>
            </a:ln>
            <a:effectLst>
              <a:outerShdw blurRad="548580" sx="102000" sy="102000" algn="ctr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6" name="文本占位符 26"/>
            <p:cNvSpPr txBox="1"/>
            <p:nvPr/>
          </p:nvSpPr>
          <p:spPr>
            <a:xfrm>
              <a:off x="2942298" y="5942990"/>
              <a:ext cx="3482458" cy="441382"/>
            </a:xfrm>
            <a:prstGeom prst="rect">
              <a:avLst/>
            </a:prstGeom>
          </p:spPr>
          <p:txBody>
            <a:bodyPr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7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想象一下对折的过程。</a:t>
              </a:r>
              <a:endParaRPr lang="en-US" altLang="zh-CN" sz="2400" dirty="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  <a:p>
              <a:pPr algn="ctr"/>
              <a:endParaRPr lang="zh-CN" altLang="en-US" sz="2400" noProof="1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40339" y="2399335"/>
            <a:ext cx="2217737" cy="3043237"/>
            <a:chOff x="7977" y="1940"/>
            <a:chExt cx="3495" cy="4795"/>
          </a:xfrm>
        </p:grpSpPr>
        <p:pic>
          <p:nvPicPr>
            <p:cNvPr id="10" name="图片 8"/>
            <p:cNvPicPr>
              <a:picLocks noChangeAspect="1"/>
            </p:cNvPicPr>
            <p:nvPr/>
          </p:nvPicPr>
          <p:blipFill>
            <a:blip r:embed="rId1">
              <a:biLevel thresh="75000"/>
            </a:blip>
            <a:stretch>
              <a:fillRect/>
            </a:stretch>
          </p:blipFill>
          <p:spPr>
            <a:xfrm>
              <a:off x="7977" y="1940"/>
              <a:ext cx="3495" cy="479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2" name="组合 1"/>
            <p:cNvGrpSpPr/>
            <p:nvPr/>
          </p:nvGrpSpPr>
          <p:grpSpPr>
            <a:xfrm>
              <a:off x="8426" y="2827"/>
              <a:ext cx="1287" cy="3475"/>
              <a:chOff x="5269" y="2844"/>
              <a:chExt cx="1287" cy="3475"/>
            </a:xfrm>
          </p:grpSpPr>
          <p:cxnSp>
            <p:nvCxnSpPr>
              <p:cNvPr id="13" name="直接连接符 83"/>
              <p:cNvCxnSpPr/>
              <p:nvPr/>
            </p:nvCxnSpPr>
            <p:spPr>
              <a:xfrm flipH="1">
                <a:off x="5696" y="2844"/>
                <a:ext cx="853" cy="831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4" name="直接连接符 84"/>
              <p:cNvCxnSpPr/>
              <p:nvPr/>
            </p:nvCxnSpPr>
            <p:spPr>
              <a:xfrm>
                <a:off x="5707" y="3693"/>
                <a:ext cx="842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5" name="直接连接符 85"/>
              <p:cNvCxnSpPr/>
              <p:nvPr/>
            </p:nvCxnSpPr>
            <p:spPr>
              <a:xfrm flipH="1">
                <a:off x="5278" y="3692"/>
                <a:ext cx="1266" cy="129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6" name="直接连接符 86"/>
              <p:cNvCxnSpPr/>
              <p:nvPr/>
            </p:nvCxnSpPr>
            <p:spPr>
              <a:xfrm>
                <a:off x="5269" y="5004"/>
                <a:ext cx="847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7" name="直接连接符 87"/>
              <p:cNvCxnSpPr/>
              <p:nvPr/>
            </p:nvCxnSpPr>
            <p:spPr>
              <a:xfrm flipH="1">
                <a:off x="6128" y="4994"/>
                <a:ext cx="0" cy="1325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19" name="直接连接符 88"/>
              <p:cNvCxnSpPr/>
              <p:nvPr/>
            </p:nvCxnSpPr>
            <p:spPr>
              <a:xfrm>
                <a:off x="6111" y="6303"/>
                <a:ext cx="445" cy="0"/>
              </a:xfrm>
              <a:prstGeom prst="line">
                <a:avLst/>
              </a:prstGeom>
              <a:ln w="38100" cap="flat" cmpd="sng">
                <a:solidFill>
                  <a:srgbClr val="FABE00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20" name="直接连接符 19"/>
          <p:cNvCxnSpPr/>
          <p:nvPr/>
        </p:nvCxnSpPr>
        <p:spPr>
          <a:xfrm>
            <a:off x="5141910" y="2952420"/>
            <a:ext cx="565304" cy="550683"/>
          </a:xfrm>
          <a:prstGeom prst="line">
            <a:avLst/>
          </a:prstGeom>
          <a:ln w="31750" cap="flat" cmpd="sng">
            <a:solidFill>
              <a:srgbClr val="6907D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21" name="直接连接符 20"/>
          <p:cNvCxnSpPr/>
          <p:nvPr/>
        </p:nvCxnSpPr>
        <p:spPr>
          <a:xfrm flipH="1">
            <a:off x="5148414" y="3502468"/>
            <a:ext cx="558800" cy="0"/>
          </a:xfrm>
          <a:prstGeom prst="line">
            <a:avLst/>
          </a:prstGeom>
          <a:ln w="31750" cap="flat" cmpd="sng">
            <a:solidFill>
              <a:srgbClr val="6907D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22" name="直接连接符 21"/>
          <p:cNvCxnSpPr/>
          <p:nvPr/>
        </p:nvCxnSpPr>
        <p:spPr>
          <a:xfrm>
            <a:off x="5148414" y="3501060"/>
            <a:ext cx="815701" cy="825764"/>
          </a:xfrm>
          <a:prstGeom prst="line">
            <a:avLst/>
          </a:prstGeom>
          <a:ln w="31750" cap="flat" cmpd="sng">
            <a:solidFill>
              <a:srgbClr val="6907D0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23" name="组合 22"/>
          <p:cNvGrpSpPr/>
          <p:nvPr/>
        </p:nvGrpSpPr>
        <p:grpSpPr>
          <a:xfrm>
            <a:off x="5147778" y="2632697"/>
            <a:ext cx="816582" cy="2800350"/>
            <a:chOff x="10740" y="2461"/>
            <a:chExt cx="1285" cy="4410"/>
          </a:xfrm>
        </p:grpSpPr>
        <p:cxnSp>
          <p:nvCxnSpPr>
            <p:cNvPr id="24" name="直接连接符 82"/>
            <p:cNvCxnSpPr/>
            <p:nvPr/>
          </p:nvCxnSpPr>
          <p:spPr>
            <a:xfrm flipH="1">
              <a:off x="10740" y="2461"/>
              <a:ext cx="0" cy="4410"/>
            </a:xfrm>
            <a:prstGeom prst="line">
              <a:avLst/>
            </a:prstGeom>
            <a:ln w="41275" cap="flat" cmpd="sng">
              <a:solidFill>
                <a:srgbClr val="FE594F"/>
              </a:solidFill>
              <a:prstDash val="sysDash"/>
              <a:headEnd type="none" w="med" len="med"/>
              <a:tailEnd type="none" w="med" len="med"/>
            </a:ln>
          </p:spPr>
        </p:cxnSp>
        <p:cxnSp>
          <p:nvCxnSpPr>
            <p:cNvPr id="25" name="直接连接符 112"/>
            <p:cNvCxnSpPr/>
            <p:nvPr/>
          </p:nvCxnSpPr>
          <p:spPr>
            <a:xfrm flipH="1">
              <a:off x="11173" y="5130"/>
              <a:ext cx="852" cy="0"/>
            </a:xfrm>
            <a:prstGeom prst="line">
              <a:avLst/>
            </a:prstGeom>
            <a:ln w="31750" cap="flat" cmpd="sng">
              <a:solidFill>
                <a:srgbClr val="6907D0"/>
              </a:solidFill>
              <a:prstDash val="dash"/>
              <a:headEnd type="none" w="med" len="med"/>
              <a:tailEnd type="none" w="med" len="med"/>
            </a:ln>
          </p:spPr>
        </p:cxnSp>
      </p:grpSp>
      <p:cxnSp>
        <p:nvCxnSpPr>
          <p:cNvPr id="26" name="直接连接符 25"/>
          <p:cNvCxnSpPr/>
          <p:nvPr/>
        </p:nvCxnSpPr>
        <p:spPr>
          <a:xfrm flipH="1">
            <a:off x="5420788" y="4321797"/>
            <a:ext cx="0" cy="841375"/>
          </a:xfrm>
          <a:prstGeom prst="line">
            <a:avLst/>
          </a:prstGeom>
          <a:ln w="31750" cap="flat" cmpd="sng">
            <a:solidFill>
              <a:srgbClr val="6907D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27" name="直接连接符 26"/>
          <p:cNvCxnSpPr/>
          <p:nvPr/>
        </p:nvCxnSpPr>
        <p:spPr>
          <a:xfrm flipH="1">
            <a:off x="5161114" y="5158231"/>
            <a:ext cx="266700" cy="0"/>
          </a:xfrm>
          <a:prstGeom prst="line">
            <a:avLst/>
          </a:prstGeom>
          <a:ln w="31750" cap="flat" cmpd="sng">
            <a:solidFill>
              <a:srgbClr val="6907D0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62" name="右箭头 64"/>
          <p:cNvSpPr/>
          <p:nvPr/>
        </p:nvSpPr>
        <p:spPr>
          <a:xfrm>
            <a:off x="3110065" y="3752789"/>
            <a:ext cx="782078" cy="332827"/>
          </a:xfrm>
          <a:prstGeom prst="rightArrow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320142" y="3050087"/>
            <a:ext cx="2214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2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左右两边对称</a:t>
            </a:r>
            <a:endParaRPr lang="en-US" altLang="zh-CN" sz="22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320142" y="3587150"/>
            <a:ext cx="310969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2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大小相等、形状相同</a:t>
            </a:r>
            <a:endParaRPr lang="en-US" altLang="zh-CN" sz="22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320142" y="4124213"/>
            <a:ext cx="2214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2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距离相等</a:t>
            </a:r>
            <a:endParaRPr lang="en-US" altLang="zh-CN" sz="22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320142" y="4661276"/>
            <a:ext cx="2214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200" b="1" dirty="0"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方向相反</a:t>
            </a:r>
            <a:endParaRPr lang="en-US" altLang="zh-CN" sz="2200" b="1" dirty="0">
              <a:latin typeface="方正兰亭黑简体" panose="02000500000000000000" pitchFamily="2" charset="-122"/>
              <a:ea typeface="方正兰亭黑简体" panose="02000500000000000000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5" grpId="0"/>
      <p:bldP spid="68" grpId="0"/>
      <p:bldP spid="71" grpId="0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表格 71"/>
          <p:cNvGraphicFramePr>
            <a:graphicFrameLocks noGrp="1"/>
          </p:cNvGraphicFramePr>
          <p:nvPr/>
        </p:nvGraphicFramePr>
        <p:xfrm>
          <a:off x="2446196" y="2197028"/>
          <a:ext cx="2195088" cy="3018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86"/>
                <a:gridCol w="274386"/>
                <a:gridCol w="274386"/>
                <a:gridCol w="274386"/>
                <a:gridCol w="274386"/>
                <a:gridCol w="274386"/>
                <a:gridCol w="274386"/>
                <a:gridCol w="274386"/>
              </a:tblGrid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395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圆角矩形 2"/>
          <p:cNvSpPr/>
          <p:nvPr/>
        </p:nvSpPr>
        <p:spPr>
          <a:xfrm>
            <a:off x="4244051" y="676677"/>
            <a:ext cx="3703898" cy="662516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081154" y="746325"/>
            <a:ext cx="202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</a:rPr>
              <a:t>解决问题</a:t>
            </a:r>
            <a:endParaRPr lang="zh-CN" altLang="en-US" sz="2800" b="1">
              <a:solidFill>
                <a:schemeClr val="bg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550022" y="1493649"/>
            <a:ext cx="51972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600" b="1" dirty="0">
                <a:solidFill>
                  <a:schemeClr val="tx1"/>
                </a:solidFill>
                <a:latin typeface="方正兰亭黑简体" panose="02000500000000000000" pitchFamily="2" charset="-122"/>
                <a:ea typeface="方正兰亭黑简体" panose="02000500000000000000" pitchFamily="2" charset="-122"/>
                <a:sym typeface="+mn-ea"/>
              </a:rPr>
              <a:t>说说你是怎样画的？</a:t>
            </a:r>
            <a:endParaRPr lang="zh-CN" altLang="en-US" sz="2600" b="1" dirty="0">
              <a:solidFill>
                <a:schemeClr val="tx1"/>
              </a:solidFill>
              <a:latin typeface="方正兰亭黑简体" panose="02000500000000000000" pitchFamily="2" charset="-122"/>
              <a:ea typeface="方正兰亭黑简体" panose="020005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70110" y="4666453"/>
            <a:ext cx="267018" cy="27499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71698" y="3847695"/>
            <a:ext cx="266698" cy="265479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6742" y="3842079"/>
            <a:ext cx="271782" cy="276521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19710" y="3845254"/>
            <a:ext cx="275445" cy="273346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268524" y="3842079"/>
            <a:ext cx="277812" cy="27698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994347" y="3009660"/>
            <a:ext cx="273050" cy="28416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270110" y="3009660"/>
            <a:ext cx="285750" cy="28416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2" name="直接连接符 83"/>
          <p:cNvCxnSpPr>
            <a:stCxn id="66" idx="7"/>
          </p:cNvCxnSpPr>
          <p:nvPr/>
        </p:nvCxnSpPr>
        <p:spPr>
          <a:xfrm flipH="1">
            <a:off x="2997060" y="2436548"/>
            <a:ext cx="564973" cy="570139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84"/>
          <p:cNvCxnSpPr/>
          <p:nvPr/>
        </p:nvCxnSpPr>
        <p:spPr>
          <a:xfrm>
            <a:off x="3003410" y="3016212"/>
            <a:ext cx="558800" cy="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85"/>
          <p:cNvCxnSpPr>
            <a:endCxn id="49" idx="3"/>
          </p:cNvCxnSpPr>
          <p:nvPr/>
        </p:nvCxnSpPr>
        <p:spPr>
          <a:xfrm flipH="1">
            <a:off x="2697460" y="3009862"/>
            <a:ext cx="858400" cy="855023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86"/>
          <p:cNvCxnSpPr>
            <a:stCxn id="49" idx="6"/>
          </p:cNvCxnSpPr>
          <p:nvPr/>
        </p:nvCxnSpPr>
        <p:spPr>
          <a:xfrm>
            <a:off x="2751661" y="3842434"/>
            <a:ext cx="518449" cy="404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87"/>
          <p:cNvCxnSpPr/>
          <p:nvPr/>
        </p:nvCxnSpPr>
        <p:spPr>
          <a:xfrm flipH="1">
            <a:off x="3266935" y="3857587"/>
            <a:ext cx="0" cy="841375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88"/>
          <p:cNvCxnSpPr/>
          <p:nvPr/>
        </p:nvCxnSpPr>
        <p:spPr>
          <a:xfrm>
            <a:off x="3260585" y="4675149"/>
            <a:ext cx="282575" cy="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2959481" y="2979237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688161" y="3810684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235647" y="3816110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232934" y="4637568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535222" y="3023225"/>
            <a:ext cx="283759" cy="27146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811449" y="3016212"/>
            <a:ext cx="279862" cy="277611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820108" y="3846475"/>
            <a:ext cx="269155" cy="272125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538397" y="3845254"/>
            <a:ext cx="287338" cy="271095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094282" y="3846475"/>
            <a:ext cx="273775" cy="272125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543160" y="3840125"/>
            <a:ext cx="276225" cy="28257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545873" y="4666453"/>
            <a:ext cx="272360" cy="274993"/>
          </a:xfrm>
          <a:prstGeom prst="rect">
            <a:avLst/>
          </a:prstGeom>
          <a:noFill/>
          <a:ln w="15875" cap="flat" cmpd="sng" algn="ctr">
            <a:solidFill>
              <a:srgbClr val="0072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0" name="直接连接符 59"/>
          <p:cNvCxnSpPr>
            <a:stCxn id="66" idx="5"/>
            <a:endCxn id="67" idx="1"/>
          </p:cNvCxnSpPr>
          <p:nvPr/>
        </p:nvCxnSpPr>
        <p:spPr>
          <a:xfrm>
            <a:off x="3562033" y="2481450"/>
            <a:ext cx="507545" cy="504373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3555860" y="3019387"/>
            <a:ext cx="558800" cy="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endCxn id="68" idx="5"/>
          </p:cNvCxnSpPr>
          <p:nvPr/>
        </p:nvCxnSpPr>
        <p:spPr>
          <a:xfrm>
            <a:off x="3555860" y="3009862"/>
            <a:ext cx="830749" cy="855023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stCxn id="68" idx="2"/>
          </p:cNvCxnSpPr>
          <p:nvPr/>
        </p:nvCxnSpPr>
        <p:spPr>
          <a:xfrm flipH="1">
            <a:off x="3841610" y="3842434"/>
            <a:ext cx="490798" cy="404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3821233" y="3857587"/>
            <a:ext cx="0" cy="841375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3541427" y="4675149"/>
            <a:ext cx="282575" cy="0"/>
          </a:xfrm>
          <a:prstGeom prst="line">
            <a:avLst/>
          </a:prstGeom>
          <a:ln w="38100">
            <a:solidFill>
              <a:srgbClr val="FABE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椭圆 65"/>
          <p:cNvSpPr/>
          <p:nvPr/>
        </p:nvSpPr>
        <p:spPr>
          <a:xfrm>
            <a:off x="3507832" y="2427249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4060279" y="2976524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332408" y="3810684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787232" y="3816110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789945" y="4642995"/>
            <a:ext cx="63500" cy="63500"/>
          </a:xfrm>
          <a:prstGeom prst="ellipse">
            <a:avLst/>
          </a:prstGeom>
          <a:solidFill>
            <a:srgbClr val="FE594F"/>
          </a:solidFill>
          <a:ln w="25400" cap="flat" cmpd="sng" algn="ctr">
            <a:solidFill>
              <a:srgbClr val="FE594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82"/>
          <p:cNvCxnSpPr>
            <a:endCxn id="73" idx="2"/>
          </p:cNvCxnSpPr>
          <p:nvPr/>
        </p:nvCxnSpPr>
        <p:spPr>
          <a:xfrm>
            <a:off x="3541890" y="2191347"/>
            <a:ext cx="1850" cy="302402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875442" y="2191348"/>
            <a:ext cx="4231595" cy="3024026"/>
            <a:chOff x="5875442" y="2191348"/>
            <a:chExt cx="4231595" cy="3024026"/>
          </a:xfrm>
        </p:grpSpPr>
        <p:sp>
          <p:nvSpPr>
            <p:cNvPr id="89" name="圆角矩形 28"/>
            <p:cNvSpPr/>
            <p:nvPr/>
          </p:nvSpPr>
          <p:spPr>
            <a:xfrm>
              <a:off x="5875442" y="2191348"/>
              <a:ext cx="4231595" cy="3024026"/>
            </a:xfrm>
            <a:prstGeom prst="roundRect">
              <a:avLst>
                <a:gd name="adj" fmla="val 7644"/>
              </a:avLst>
            </a:prstGeom>
            <a:solidFill>
              <a:srgbClr val="DBCEFD">
                <a:alpha val="3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6148670" y="2739075"/>
              <a:ext cx="3763414" cy="16998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2400" b="1" kern="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先找到每条线段的</a:t>
              </a:r>
              <a:r>
                <a:rPr lang="zh-CN" altLang="en-US" sz="2400" b="1" kern="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端点</a:t>
              </a:r>
              <a:r>
                <a:rPr lang="zh-CN" altLang="en-US" sz="2400" b="1" kern="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，再找到和这些点</a:t>
              </a:r>
              <a:r>
                <a:rPr lang="zh-CN" altLang="en-US" sz="2400" b="1" kern="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对称的点</a:t>
              </a:r>
              <a:r>
                <a:rPr lang="zh-CN" altLang="en-US" sz="2400" b="1" kern="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，最后</a:t>
              </a:r>
              <a:r>
                <a:rPr lang="zh-CN" altLang="en-US" sz="2400" b="1" kern="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依次</a:t>
              </a:r>
              <a:r>
                <a:rPr lang="zh-CN" altLang="en-US" sz="2400" b="1" kern="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连接各</a:t>
              </a:r>
              <a:r>
                <a:rPr lang="zh-CN" altLang="en-US" sz="2400" b="1" kern="0" dirty="0">
                  <a:solidFill>
                    <a:srgbClr val="FE594F"/>
                  </a:solidFill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对应点</a:t>
              </a:r>
              <a:r>
                <a:rPr lang="zh-CN" altLang="en-US" sz="2400" b="1" kern="0" dirty="0">
                  <a:latin typeface="方正兰亭黑简体" panose="02000500000000000000" pitchFamily="2" charset="-122"/>
                  <a:ea typeface="方正兰亭黑简体" panose="02000500000000000000" pitchFamily="2" charset="-122"/>
                  <a:cs typeface="Times New Roman" panose="02020603050405020304" pitchFamily="18" charset="0"/>
                </a:rPr>
                <a:t>。</a:t>
              </a:r>
              <a:endParaRPr lang="zh-CN" altLang="en-US" sz="2400" b="1" kern="0" dirty="0">
                <a:latin typeface="方正兰亭黑简体" panose="02000500000000000000" pitchFamily="2" charset="-122"/>
                <a:ea typeface="方正兰亭黑简体" panose="020005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3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8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"/>
                            </p:stCondLst>
                            <p:childTnLst>
                              <p:par>
                                <p:cTn id="2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000"/>
                            </p:stCondLst>
                            <p:childTnLst>
                              <p:par>
                                <p:cTn id="2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000"/>
                            </p:stCondLst>
                            <p:childTnLst>
                              <p:par>
                                <p:cTn id="2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2500"/>
                            </p:stCondLst>
                            <p:childTnLst>
                              <p:par>
                                <p:cTn id="2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31" grpId="0" animBg="1"/>
      <p:bldP spid="31" grpId="1" animBg="1"/>
      <p:bldP spid="31" grpId="2" animBg="1"/>
      <p:bldP spid="31" grpId="3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8" grpId="2" animBg="1"/>
      <p:bldP spid="38" grpId="3" animBg="1"/>
      <p:bldP spid="40" grpId="0" animBg="1"/>
      <p:bldP spid="40" grpId="1" animBg="1"/>
      <p:bldP spid="40" grpId="2" animBg="1"/>
      <p:bldP spid="40" grpId="3" animBg="1"/>
      <p:bldP spid="48" grpId="0" animBg="1"/>
      <p:bldP spid="49" grpId="0" animBg="1"/>
      <p:bldP spid="50" grpId="0" animBg="1"/>
      <p:bldP spid="51" grpId="0" animBg="1"/>
      <p:bldP spid="52" grpId="0" animBg="1"/>
      <p:bldP spid="52" grpId="1" animBg="1"/>
      <p:bldP spid="52" grpId="2" animBg="1"/>
      <p:bldP spid="52" grpId="3" animBg="1"/>
      <p:bldP spid="54" grpId="0" animBg="1"/>
      <p:bldP spid="54" grpId="1" animBg="1"/>
      <p:bldP spid="54" grpId="2" animBg="1"/>
      <p:bldP spid="54" grpId="3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7" grpId="3" animBg="1"/>
      <p:bldP spid="58" grpId="0" animBg="1"/>
      <p:bldP spid="58" grpId="1" animBg="1"/>
      <p:bldP spid="58" grpId="2" animBg="1"/>
      <p:bldP spid="58" grpId="3" animBg="1"/>
      <p:bldP spid="59" grpId="0" animBg="1"/>
      <p:bldP spid="59" grpId="1" animBg="1"/>
      <p:bldP spid="59" grpId="2" animBg="1"/>
      <p:bldP spid="59" grpId="3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tags/tag1.xml><?xml version="1.0" encoding="utf-8"?>
<p:tagLst xmlns:p="http://schemas.openxmlformats.org/presentationml/2006/main">
  <p:tag name="KSO_WM_UNIT_TABLE_BEAUTIFY" val="smartTable{57a95eb6-8f4f-45ad-9675-b09a2ec85fa1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1287</Words>
  <Application>WPS 演示</Application>
  <PresentationFormat>自定义</PresentationFormat>
  <Paragraphs>205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Arial</vt:lpstr>
      <vt:lpstr>宋体</vt:lpstr>
      <vt:lpstr>Wingdings</vt:lpstr>
      <vt:lpstr>FZLanTingHeiS-EB-GB</vt:lpstr>
      <vt:lpstr>方正兰亭大黑简体</vt:lpstr>
      <vt:lpstr>黑体</vt:lpstr>
      <vt:lpstr>汉仪大宋简</vt:lpstr>
      <vt:lpstr>方正兰亭粗黑_GBK</vt:lpstr>
      <vt:lpstr>微软雅黑</vt:lpstr>
      <vt:lpstr>方正兰亭黑简体</vt:lpstr>
      <vt:lpstr>Times New Roman</vt:lpstr>
      <vt:lpstr>Comic Sans MS</vt:lpstr>
      <vt:lpstr>Calibri</vt:lpstr>
      <vt:lpstr>Arial Unicode MS</vt:lpstr>
      <vt:lpstr>楷体</vt:lpstr>
      <vt:lpstr>Arial</vt:lpstr>
      <vt:lpstr>等线</vt:lpstr>
      <vt:lpstr>第一PPT模板网-WWW.1PPT.COM </vt:lpstr>
      <vt:lpstr>第一PPT模板网-WWW.1PPT.COM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4_自定义设计方案</vt:lpstr>
      <vt:lpstr>8_自定义设计方案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2022-09-18T08:54:00Z</cp:lastPrinted>
  <dcterms:created xsi:type="dcterms:W3CDTF">2022-09-18T08:54:00Z</dcterms:created>
  <dcterms:modified xsi:type="dcterms:W3CDTF">2023-11-01T08:28:53Z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E33793FDA68D4D53B1C1AB6888471EB5_12</vt:lpwstr>
  </property>
  <property fmtid="{D5CDD505-2E9C-101B-9397-08002B2CF9AE}" pid="3" name="KSOProductBuildVer">
    <vt:lpwstr>2052-12.1.0.15712</vt:lpwstr>
  </property>
</Properties>
</file>