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328" r:id="rId5"/>
    <p:sldId id="382" r:id="rId6"/>
    <p:sldId id="395" r:id="rId7"/>
    <p:sldId id="360" r:id="rId8"/>
    <p:sldId id="391" r:id="rId9"/>
    <p:sldId id="383" r:id="rId10"/>
    <p:sldId id="392" r:id="rId11"/>
    <p:sldId id="378" r:id="rId12"/>
    <p:sldId id="385" r:id="rId13"/>
    <p:sldId id="393" r:id="rId14"/>
    <p:sldId id="265" r:id="rId15"/>
    <p:sldId id="387" r:id="rId16"/>
    <p:sldId id="292" r:id="rId17"/>
    <p:sldId id="329" r:id="rId18"/>
    <p:sldId id="389" r:id="rId19"/>
    <p:sldId id="293" r:id="rId20"/>
    <p:sldId id="300" r:id="rId21"/>
    <p:sldId id="358" r:id="rId22"/>
    <p:sldId id="291" r:id="rId23"/>
    <p:sldId id="394" r:id="rId24"/>
    <p:sldId id="258" r:id="rId25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FF0066"/>
    <a:srgbClr val="000000"/>
    <a:srgbClr val="E4DF21"/>
    <a:srgbClr val="C8D927"/>
    <a:srgbClr val="DEEC22"/>
    <a:srgbClr val="E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480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BE6DB9-19A7-46EF-AF32-5AD9D9B2339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F1C68B-86D1-4CAE-88C6-7DF202311B8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1C68B-86D1-4CAE-88C6-7DF202311B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ACDFC1A-5CAB-4EA5-A9DB-6CD920C41D44}" type="slidenum">
              <a:rPr lang="zh-CN" altLang="en-US" sz="1200" b="0">
                <a:solidFill>
                  <a:schemeClr val="tx1"/>
                </a:solidFill>
                <a:latin typeface="+mn-lt"/>
                <a:ea typeface="+mn-ea"/>
              </a:rPr>
            </a:fld>
            <a:endParaRPr lang="zh-CN" altLang="en-US" sz="1200" b="0">
              <a:solidFill>
                <a:schemeClr val="tx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65EABD-73AE-4D03-BFBA-786ADD52CF2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slide" Target="slide2.xml"/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.xml"/><Relationship Id="rId3" Type="http://schemas.openxmlformats.org/officeDocument/2006/relationships/image" Target="../media/image7.emf"/><Relationship Id="rId2" Type="http://schemas.openxmlformats.org/officeDocument/2006/relationships/image" Target="../media/image18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.xml"/><Relationship Id="rId3" Type="http://schemas.openxmlformats.org/officeDocument/2006/relationships/image" Target="../media/image7.emf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slide" Target="slide1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slide" Target="slide22.xml"/><Relationship Id="rId4" Type="http://schemas.openxmlformats.org/officeDocument/2006/relationships/slide" Target="slide20.xml"/><Relationship Id="rId3" Type="http://schemas.openxmlformats.org/officeDocument/2006/relationships/audio" Target="../media/audio2.wav"/><Relationship Id="rId2" Type="http://schemas.openxmlformats.org/officeDocument/2006/relationships/slide" Target="slide18.xml"/><Relationship Id="rId1" Type="http://schemas.openxmlformats.org/officeDocument/2006/relationships/slide" Target="slide14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slide" Target="slide17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slide" Target="slide17.xml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.xml"/><Relationship Id="rId4" Type="http://schemas.openxmlformats.org/officeDocument/2006/relationships/image" Target="../media/image7.emf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42"/>
          <p:cNvGrpSpPr/>
          <p:nvPr/>
        </p:nvGrpSpPr>
        <p:grpSpPr bwMode="auto">
          <a:xfrm>
            <a:off x="2411412" y="4590653"/>
            <a:ext cx="2159000" cy="1009650"/>
            <a:chOff x="340" y="3022"/>
            <a:chExt cx="1360" cy="636"/>
          </a:xfrm>
        </p:grpSpPr>
        <p:sp>
          <p:nvSpPr>
            <p:cNvPr id="13326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7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49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4" name="Group 43"/>
          <p:cNvGrpSpPr/>
          <p:nvPr/>
        </p:nvGrpSpPr>
        <p:grpSpPr bwMode="auto">
          <a:xfrm>
            <a:off x="4697412" y="4581128"/>
            <a:ext cx="2160588" cy="1009650"/>
            <a:chOff x="2018" y="2976"/>
            <a:chExt cx="1361" cy="636"/>
          </a:xfrm>
        </p:grpSpPr>
        <p:sp>
          <p:nvSpPr>
            <p:cNvPr id="13324" name="Oval 30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018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5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09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5" name="Group 44"/>
          <p:cNvGrpSpPr/>
          <p:nvPr/>
        </p:nvGrpSpPr>
        <p:grpSpPr bwMode="auto">
          <a:xfrm>
            <a:off x="6911975" y="4581128"/>
            <a:ext cx="2232025" cy="1009650"/>
            <a:chOff x="3696" y="2976"/>
            <a:chExt cx="1406" cy="636"/>
          </a:xfrm>
        </p:grpSpPr>
        <p:sp>
          <p:nvSpPr>
            <p:cNvPr id="13322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696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3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32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769717" y="179343"/>
            <a:ext cx="54737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五年级数学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grpSp>
        <p:nvGrpSpPr>
          <p:cNvPr id="13317" name="Group 42"/>
          <p:cNvGrpSpPr/>
          <p:nvPr/>
        </p:nvGrpSpPr>
        <p:grpSpPr bwMode="auto">
          <a:xfrm>
            <a:off x="196850" y="4590653"/>
            <a:ext cx="2159000" cy="1009650"/>
            <a:chOff x="340" y="3022"/>
            <a:chExt cx="1360" cy="636"/>
          </a:xfrm>
        </p:grpSpPr>
        <p:sp>
          <p:nvSpPr>
            <p:cNvPr id="13320" name="Oval 23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1" name="Rectangle 1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57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复习准备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8" name="TextBox 16"/>
          <p:cNvSpPr txBox="1">
            <a:spLocks noChangeArrowheads="1"/>
          </p:cNvSpPr>
          <p:nvPr/>
        </p:nvSpPr>
        <p:spPr bwMode="auto">
          <a:xfrm>
            <a:off x="0" y="1196752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轴对称和平移</a:t>
            </a:r>
            <a:endParaRPr lang="zh-CN" altLang="en-US" sz="32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49289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欣赏与设计</a:t>
            </a:r>
            <a:endPara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857250" y="4572000"/>
            <a:ext cx="8072438" cy="1143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1238" y="52546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4"/>
          <p:cNvSpPr txBox="1">
            <a:spLocks noChangeArrowheads="1"/>
          </p:cNvSpPr>
          <p:nvPr/>
        </p:nvSpPr>
        <p:spPr bwMode="auto">
          <a:xfrm>
            <a:off x="1363663" y="406400"/>
            <a:ext cx="7280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说一说，这些美丽的图案是怎么形成的。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41" name="bs270ab.jpg" descr="id:2147512876;FounderCES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0" y="857250"/>
            <a:ext cx="3286125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椭圆 41"/>
          <p:cNvSpPr/>
          <p:nvPr/>
        </p:nvSpPr>
        <p:spPr>
          <a:xfrm rot="2471032">
            <a:off x="2386013" y="2900363"/>
            <a:ext cx="2428875" cy="1111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云形标注 42"/>
          <p:cNvSpPr/>
          <p:nvPr/>
        </p:nvSpPr>
        <p:spPr>
          <a:xfrm>
            <a:off x="285750" y="1285875"/>
            <a:ext cx="2357438" cy="1285875"/>
          </a:xfrm>
          <a:prstGeom prst="cloudCallout">
            <a:avLst>
              <a:gd name="adj1" fmla="val 45044"/>
              <a:gd name="adj2" fmla="val 6024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60375" y="1630363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基本图形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1000125" y="4786313"/>
            <a:ext cx="7643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运用了平移和轴对称完成图案的设计。</a:t>
            </a:r>
            <a:endParaRPr lang="zh-CN" altLang="en-US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4" name="直角三角形 53"/>
          <p:cNvSpPr/>
          <p:nvPr/>
        </p:nvSpPr>
        <p:spPr>
          <a:xfrm>
            <a:off x="3000375" y="928688"/>
            <a:ext cx="3071813" cy="3071812"/>
          </a:xfrm>
          <a:prstGeom prst="rtTriangl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云形标注 54"/>
          <p:cNvSpPr/>
          <p:nvPr/>
        </p:nvSpPr>
        <p:spPr>
          <a:xfrm>
            <a:off x="6286500" y="2143125"/>
            <a:ext cx="2357438" cy="1285875"/>
          </a:xfrm>
          <a:prstGeom prst="cloudCallout">
            <a:avLst>
              <a:gd name="adj1" fmla="val -66394"/>
              <a:gd name="adj2" fmla="val 828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6429375" y="2487613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基本图形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1500188" y="4783138"/>
            <a:ext cx="76438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运用了轴对称完成图案的设计。</a:t>
            </a:r>
            <a:endParaRPr lang="zh-CN" altLang="en-US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7" grpId="2" animBg="1"/>
      <p:bldP spid="3" grpId="0"/>
      <p:bldP spid="42" grpId="0" animBg="1"/>
      <p:bldP spid="42" grpId="1" animBg="1"/>
      <p:bldP spid="43" grpId="0" animBg="1"/>
      <p:bldP spid="43" grpId="1" animBg="1"/>
      <p:bldP spid="44" grpId="0"/>
      <p:bldP spid="44" grpId="1"/>
      <p:bldP spid="46" grpId="0"/>
      <p:bldP spid="46" grpId="1"/>
      <p:bldP spid="54" grpId="0" animBg="1"/>
      <p:bldP spid="55" grpId="0" animBg="1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071688" y="4379913"/>
            <a:ext cx="6929437" cy="157162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4578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1238" y="40481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文本框 24"/>
          <p:cNvSpPr txBox="1">
            <a:spLocks noChangeArrowheads="1"/>
          </p:cNvSpPr>
          <p:nvPr/>
        </p:nvSpPr>
        <p:spPr bwMode="auto">
          <a:xfrm>
            <a:off x="1363663" y="285750"/>
            <a:ext cx="7280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说一说，这些美丽的图案是怎么形成的。</a:t>
            </a:r>
            <a:endParaRPr lang="zh-CN" altLang="en-US" sz="28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bs270ab.jpg" descr="id:2147512876;FounderCE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75" y="879475"/>
            <a:ext cx="51435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928813" y="950913"/>
            <a:ext cx="642937" cy="5715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云形标注 5"/>
          <p:cNvSpPr/>
          <p:nvPr/>
        </p:nvSpPr>
        <p:spPr>
          <a:xfrm>
            <a:off x="285750" y="1165225"/>
            <a:ext cx="785813" cy="2786063"/>
          </a:xfrm>
          <a:prstGeom prst="cloudCallout">
            <a:avLst>
              <a:gd name="adj1" fmla="val 137191"/>
              <a:gd name="adj2" fmla="val -4147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1450975"/>
            <a:ext cx="677862" cy="2189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基本图形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1438" y="4379913"/>
            <a:ext cx="1857375" cy="7858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406" y="4451353"/>
            <a:ext cx="18573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方法一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71688" y="4381500"/>
            <a:ext cx="6786562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根据轴对称完成了第一行的设计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把第一整行第二次轴对称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完成第二行的设计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依次类推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完成整个图案的设计。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406" y="4451353"/>
            <a:ext cx="18573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方法二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071688" y="4379913"/>
            <a:ext cx="6786562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根据轴对称完成两行的设计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然后把两行整体向下平移两次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完成整个图案的设计。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4589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4590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4591" name="Text Box 18">
              <a:hlinkClick r:id="rId4" action="ppaction://hlinksldjump" highlightClick="1">
                <a:snd r:embed="rId5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5" grpId="0" animBg="1"/>
      <p:bldP spid="6" grpId="0" animBg="1"/>
      <p:bldP spid="7" grpId="0"/>
      <p:bldP spid="8" grpId="0" animBg="1"/>
      <p:bldP spid="8" grpId="1" animBg="1"/>
      <p:bldP spid="8" grpId="2" animBg="1"/>
      <p:bldP spid="10" grpId="0"/>
      <p:bldP spid="10" grpId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8"/>
          <p:cNvGrpSpPr/>
          <p:nvPr/>
        </p:nvGrpSpPr>
        <p:grpSpPr bwMode="auto">
          <a:xfrm>
            <a:off x="6443663" y="188913"/>
            <a:ext cx="2411412" cy="1008062"/>
            <a:chOff x="0" y="0"/>
            <a:chExt cx="1633" cy="635"/>
          </a:xfrm>
        </p:grpSpPr>
        <p:pic>
          <p:nvPicPr>
            <p:cNvPr id="25613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4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随堂练习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0" y="785813"/>
            <a:ext cx="8858250" cy="176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28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说一说下面的每幅图案是怎样得到的，并与同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伴交流你的想法。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20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795588"/>
            <a:ext cx="8669338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285750" y="2928938"/>
            <a:ext cx="714375" cy="7143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形标注 21"/>
          <p:cNvSpPr/>
          <p:nvPr/>
        </p:nvSpPr>
        <p:spPr>
          <a:xfrm>
            <a:off x="1000125" y="4286250"/>
            <a:ext cx="2143125" cy="1214438"/>
          </a:xfrm>
          <a:prstGeom prst="wedgeEllipseCallout">
            <a:avLst>
              <a:gd name="adj1" fmla="val -51986"/>
              <a:gd name="adj2" fmla="val -8808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00188" y="4500563"/>
            <a:ext cx="11080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平移</a:t>
            </a:r>
            <a:endParaRPr lang="zh-CN" altLang="en-US" sz="36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86188" y="2928938"/>
            <a:ext cx="642937" cy="7143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形标注 24"/>
          <p:cNvSpPr/>
          <p:nvPr/>
        </p:nvSpPr>
        <p:spPr>
          <a:xfrm>
            <a:off x="4071938" y="4214813"/>
            <a:ext cx="2143125" cy="1214437"/>
          </a:xfrm>
          <a:prstGeom prst="wedgeEllipseCallout">
            <a:avLst>
              <a:gd name="adj1" fmla="val -51986"/>
              <a:gd name="adj2" fmla="val -8808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513263" y="4286250"/>
            <a:ext cx="141605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平移</a:t>
            </a:r>
            <a:endParaRPr lang="en-US" altLang="zh-CN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轴对称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58000" y="2928938"/>
            <a:ext cx="928688" cy="2143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形标注 27"/>
          <p:cNvSpPr/>
          <p:nvPr/>
        </p:nvSpPr>
        <p:spPr>
          <a:xfrm>
            <a:off x="4572000" y="2000250"/>
            <a:ext cx="2143125" cy="1214438"/>
          </a:xfrm>
          <a:prstGeom prst="wedgeEllipseCallout">
            <a:avLst>
              <a:gd name="adj1" fmla="val 51633"/>
              <a:gd name="adj2" fmla="val 6728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857750" y="2214563"/>
            <a:ext cx="157003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轴对称</a:t>
            </a:r>
            <a:endParaRPr lang="zh-CN" altLang="en-US" sz="36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4" grpId="0" animBg="1"/>
      <p:bldP spid="24" grpId="1" animBg="1"/>
      <p:bldP spid="25" grpId="0" animBg="1"/>
      <p:bldP spid="25" grpId="1" animBg="1"/>
      <p:bldP spid="26" grpId="0"/>
      <p:bldP spid="26" grpId="1"/>
      <p:bldP spid="27" grpId="0" animBg="1"/>
      <p:bldP spid="28" grpId="0" animBg="1"/>
      <p:bldP spid="2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714375"/>
            <a:ext cx="8858250" cy="1766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28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页“练一练”第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题。</a:t>
            </a:r>
            <a:endParaRPr lang="en-US" altLang="zh-CN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照样子继续画下去，形成一幅美丽的图案，并</a:t>
            </a:r>
            <a:endParaRPr lang="en-US" altLang="zh-CN" sz="320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涂上你喜欢的颜色。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16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0063" y="2428875"/>
            <a:ext cx="80375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1" descr="C:\Users\Administrator\AppData\Roaming\Tencent\Users\271766067\QQ\WinTemp\RichOle\RBY1L6PI8$]1@M{_4O%(UK3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2286000"/>
            <a:ext cx="1816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云形标注 16"/>
          <p:cNvSpPr/>
          <p:nvPr/>
        </p:nvSpPr>
        <p:spPr>
          <a:xfrm>
            <a:off x="1571625" y="3786188"/>
            <a:ext cx="2214563" cy="1071562"/>
          </a:xfrm>
          <a:prstGeom prst="cloudCallout">
            <a:avLst>
              <a:gd name="adj1" fmla="val -55569"/>
              <a:gd name="adj2" fmla="val -6753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14500" y="3987800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基本图形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286250" y="2643188"/>
            <a:ext cx="4214813" cy="24288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214813" y="2571750"/>
            <a:ext cx="4340225" cy="2586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根据基本图形，通过</a:t>
            </a:r>
            <a:endParaRPr lang="en-US" altLang="zh-CN" sz="36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平移、轴对称进行设</a:t>
            </a:r>
            <a:endParaRPr lang="en-US" altLang="zh-CN" sz="36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计即可。</a:t>
            </a:r>
            <a:endParaRPr lang="zh-CN" altLang="en-US" sz="36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6632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6633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6634" name="Text Box 18">
              <a:hlinkClick r:id="rId4" action="ppaction://hlinksldjump" highlightClick="1">
                <a:snd r:embed="rId5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8" grpId="0"/>
      <p:bldP spid="19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2"/>
          <p:cNvGrpSpPr/>
          <p:nvPr/>
        </p:nvGrpSpPr>
        <p:grpSpPr bwMode="auto">
          <a:xfrm>
            <a:off x="6372225" y="333375"/>
            <a:ext cx="2411413" cy="1008063"/>
            <a:chOff x="0" y="0"/>
            <a:chExt cx="1633" cy="635"/>
          </a:xfrm>
        </p:grpSpPr>
        <p:pic>
          <p:nvPicPr>
            <p:cNvPr id="27662" name="Picture 3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3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作业设计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27650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27660" name="AutoShape 13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7661" name="Text Box 1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7651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27658" name="AutoShape 1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7659" name="Text Box 1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1403350" y="3141663"/>
            <a:ext cx="5429250" cy="1555750"/>
            <a:chOff x="884" y="1933"/>
            <a:chExt cx="3420" cy="980"/>
          </a:xfrm>
        </p:grpSpPr>
        <p:pic>
          <p:nvPicPr>
            <p:cNvPr id="27656" name="Picture 15" descr="男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08" y="1933"/>
              <a:ext cx="16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7" name="AutoShape 27"/>
            <p:cNvSpPr>
              <a:spLocks noChangeArrowheads="1"/>
            </p:cNvSpPr>
            <p:nvPr/>
          </p:nvSpPr>
          <p:spPr bwMode="auto">
            <a:xfrm>
              <a:off x="884" y="1933"/>
              <a:ext cx="1451" cy="499"/>
            </a:xfrm>
            <a:prstGeom prst="wedgeRoundRectCallout">
              <a:avLst>
                <a:gd name="adj1" fmla="val 68606"/>
                <a:gd name="adj2" fmla="val 6222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rgbClr val="FF3399"/>
                  </a:solidFill>
                  <a:latin typeface="楷体_GB2312"/>
                  <a:ea typeface="楷体_GB2312"/>
                  <a:cs typeface="楷体_GB2312"/>
                </a:rPr>
                <a:t>冲刺吧！</a:t>
              </a:r>
              <a:endParaRPr lang="en-US" altLang="zh-CN" sz="2800">
                <a:solidFill>
                  <a:srgbClr val="FF3399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7653" name="Group 16"/>
          <p:cNvGrpSpPr/>
          <p:nvPr/>
        </p:nvGrpSpPr>
        <p:grpSpPr bwMode="auto">
          <a:xfrm>
            <a:off x="6011863" y="5805488"/>
            <a:ext cx="1684337" cy="877887"/>
            <a:chOff x="2699" y="3612"/>
            <a:chExt cx="1061" cy="553"/>
          </a:xfrm>
        </p:grpSpPr>
        <p:pic>
          <p:nvPicPr>
            <p:cNvPr id="27654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7655" name="Text Box 18">
              <a:hlinkClick r:id="rId6" action="ppaction://hlinksldjump" highlightClick="1">
                <a:snd r:embed="rId7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38"/>
          <p:cNvGrpSpPr/>
          <p:nvPr/>
        </p:nvGrpSpPr>
        <p:grpSpPr bwMode="auto">
          <a:xfrm>
            <a:off x="3276600" y="188913"/>
            <a:ext cx="1584325" cy="579437"/>
            <a:chOff x="1066" y="2795"/>
            <a:chExt cx="998" cy="365"/>
          </a:xfrm>
        </p:grpSpPr>
        <p:sp>
          <p:nvSpPr>
            <p:cNvPr id="28677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997" cy="363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8678" name="Text Box 40"/>
            <p:cNvSpPr txBox="1">
              <a:spLocks noChangeArrowheads="1"/>
            </p:cNvSpPr>
            <p:nvPr/>
          </p:nvSpPr>
          <p:spPr bwMode="auto">
            <a:xfrm>
              <a:off x="1111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0" y="922338"/>
            <a:ext cx="8858250" cy="1176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28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按规律，画出下一个图形。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7475" y="2708275"/>
            <a:ext cx="8847138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w240.jpg" descr="id:2147513009;FounderCE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29500" y="3000375"/>
            <a:ext cx="1325563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42938"/>
            <a:ext cx="8858250" cy="1766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28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从下面的方格里选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格并涂黑，使它们构成一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幅轴对称图形。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29698" name="Group 12"/>
          <p:cNvGrpSpPr/>
          <p:nvPr/>
        </p:nvGrpSpPr>
        <p:grpSpPr bwMode="auto">
          <a:xfrm>
            <a:off x="5357813" y="6151563"/>
            <a:ext cx="2376487" cy="563562"/>
            <a:chOff x="1474" y="3765"/>
            <a:chExt cx="952" cy="355"/>
          </a:xfrm>
        </p:grpSpPr>
        <p:sp>
          <p:nvSpPr>
            <p:cNvPr id="29714" name="AutoShape 13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29715" name="Text Box 14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pic>
        <p:nvPicPr>
          <p:cNvPr id="20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713" y="2714625"/>
            <a:ext cx="23812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714625"/>
            <a:ext cx="23812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1563" y="2714625"/>
            <a:ext cx="23812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矩形 22"/>
          <p:cNvSpPr/>
          <p:nvPr/>
        </p:nvSpPr>
        <p:spPr>
          <a:xfrm>
            <a:off x="3500438" y="3357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500438" y="3929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500438" y="4500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071938" y="3929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071938" y="4500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643438" y="4500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786563" y="2786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358063" y="2786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215063" y="3357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929563" y="33575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786563" y="3929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7358063" y="3929063"/>
            <a:ext cx="500062" cy="500062"/>
          </a:xfrm>
          <a:prstGeom prst="rect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23"/>
          <p:cNvGrpSpPr/>
          <p:nvPr/>
        </p:nvGrpSpPr>
        <p:grpSpPr bwMode="auto">
          <a:xfrm>
            <a:off x="3708400" y="404813"/>
            <a:ext cx="1584325" cy="647700"/>
            <a:chOff x="3016" y="2750"/>
            <a:chExt cx="998" cy="408"/>
          </a:xfrm>
        </p:grpSpPr>
        <p:sp>
          <p:nvSpPr>
            <p:cNvPr id="30744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998" cy="408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30745" name="Text Box 25"/>
            <p:cNvSpPr txBox="1">
              <a:spLocks noChangeArrowheads="1"/>
            </p:cNvSpPr>
            <p:nvPr/>
          </p:nvSpPr>
          <p:spPr bwMode="auto">
            <a:xfrm>
              <a:off x="3061" y="275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30722" name="Group 29"/>
          <p:cNvGrpSpPr/>
          <p:nvPr/>
        </p:nvGrpSpPr>
        <p:grpSpPr bwMode="auto">
          <a:xfrm>
            <a:off x="1258888" y="6021388"/>
            <a:ext cx="2519362" cy="519112"/>
            <a:chOff x="1474" y="3793"/>
            <a:chExt cx="952" cy="327"/>
          </a:xfrm>
        </p:grpSpPr>
        <p:sp>
          <p:nvSpPr>
            <p:cNvPr id="30742" name="AutoShape 30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871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0743" name="Text Box 31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0723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30724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30734" name="未知"/>
              <p:cNvSpPr/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5" name="未知"/>
              <p:cNvSpPr/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6" name="未知"/>
              <p:cNvSpPr/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7" name="未知"/>
              <p:cNvSpPr/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8" name="未知"/>
              <p:cNvSpPr/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9" name="未知"/>
              <p:cNvSpPr/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40" name="未知"/>
              <p:cNvSpPr/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41" name="未知"/>
              <p:cNvSpPr/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 cmpd="sng">
                <a:solidFill>
                  <a:schemeClr val="bg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0725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30732" name="AutoShape 12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733" name="Text Box 13">
                <a:hlinkClick r:id="rId2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基础巩固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0726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30730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731" name="Text Box 16">
                <a:hlinkClick r:id="rId4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提升培优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0727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30728" name="AutoShape 18">
                <a:hlinkClick r:id="" action="ppaction://noaction">
                  <a:snd r:embed="rId3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729" name="Text Box 19">
                <a:hlinkClick r:id="rId5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latin typeface="楷体_GB2312"/>
                    <a:ea typeface="楷体_GB2312"/>
                    <a:cs typeface="楷体_GB231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楷体_GB2312"/>
                  <a:ea typeface="楷体_GB2312"/>
                  <a:cs typeface="楷体_GB2312"/>
                </a:endParaRPr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2782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3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0" y="571500"/>
            <a:ext cx="7800975" cy="10779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（基础题）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观察下面各图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说说分别采用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了什么方法设计图案。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35" name="qw91.jpg" descr="id:2147512960;FounderCES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2143125"/>
            <a:ext cx="3571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qw91aa.jpg" descr="id:2147512967;FounderCE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2286000"/>
            <a:ext cx="15001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qw91aa.jpg" descr="id:2147512967;FounderCES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8338" y="2214563"/>
            <a:ext cx="14112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68288" y="4071938"/>
            <a:ext cx="2374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（            ）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339975" y="4071938"/>
            <a:ext cx="2374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（            ）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483100" y="4071938"/>
            <a:ext cx="2374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（            ）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554788" y="4071938"/>
            <a:ext cx="2374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（            ）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928688" y="4071938"/>
            <a:ext cx="1004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平移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2786063" y="4071938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轴对称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4929188" y="4059238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轴对称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7013575" y="4071938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轴对称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3812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3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0" y="857250"/>
            <a:ext cx="7734300" cy="10779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en-US" altLang="zh-CN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 (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重点</a:t>
            </a:r>
            <a:r>
              <a:rPr lang="zh-CN" altLang="zh-CN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en-US" altLang="zh-CN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将树叶轴对称或平移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在格子纸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上绘制你喜欢的图案。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3795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3810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3811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pic>
        <p:nvPicPr>
          <p:cNvPr id="5121" name="Picture 1" descr="C:\Users\Administrator\AppData\Roaming\Tencent\Users\271766067\QQ\WinTemp\RichOle\I@5F8076]A$)9LC14V%~_9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071688"/>
            <a:ext cx="757237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Administrator\AppData\Roaming\Tencent\Users\271766067\QQ\WinTemp\RichOle\%5PR7_L[GHQSU`TNDO85]9H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338" y="2090738"/>
            <a:ext cx="990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Administrator\AppData\Roaming\Tencent\Users\271766067\QQ\WinTemp\RichOle\@K7(OBM1~(DUAUU8DN%}527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713" y="2000250"/>
            <a:ext cx="1895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325" y="209073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209073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209073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209073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32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4" descr="C:\Users\Administrator\AppData\Roaming\Tencent\Users\271766067\QQ\WinTemp\RichOle\DIFSW6`IE]{~Y$E_KWMHS_N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071688"/>
            <a:ext cx="1876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12139E-6 L 0.1559 -0.0020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12139E-6 L 0.1559 -0.0020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12139E-6 L 0.1559 -0.0020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12139E-6 L 0.1559 -0.0020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1214E-6 L -0.00365 0.2106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5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1214E-6 L -0.00365 0.2106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5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1214E-6 L -0.00365 0.2106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5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1214E-6 L -0.00365 0.21064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5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1214E-6 L -0.00365 0.2106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42938" y="2214563"/>
            <a:ext cx="7072312" cy="25717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214313" y="1071563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说一说什么是轴对称图形。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15363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66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7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ea typeface="黑体" panose="02010609060101010101" pitchFamily="49" charset="-122"/>
                </a:rPr>
                <a:t>复 习 准 备</a:t>
              </a:r>
              <a:endParaRPr lang="zh-CN" altLang="en-US" sz="3200" dirty="0">
                <a:ea typeface="黑体" panose="02010609060101010101" pitchFamily="49" charset="-122"/>
              </a:endParaRP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14375" y="2071688"/>
            <a:ext cx="6748463" cy="2506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一个图形沿着一条直线对折</a:t>
            </a:r>
            <a:r>
              <a:rPr lang="en-US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直线</a:t>
            </a:r>
            <a:endParaRPr lang="en-US" altLang="zh-CN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两边的部分能够完全重合</a:t>
            </a:r>
            <a:r>
              <a:rPr lang="en-US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这样的</a:t>
            </a:r>
            <a:endParaRPr lang="en-US" altLang="zh-CN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图形叫作轴对称图形</a:t>
            </a:r>
            <a:r>
              <a:rPr lang="zh-CN" altLang="en-US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3571875"/>
            <a:ext cx="16430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098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22"/>
          <p:cNvSpPr>
            <a:spLocks noChangeArrowheads="1"/>
          </p:cNvSpPr>
          <p:nvPr/>
        </p:nvSpPr>
        <p:spPr bwMode="auto">
          <a:xfrm>
            <a:off x="71438" y="708025"/>
            <a:ext cx="764381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难点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设计带有小鱼的美丽图案。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4818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4824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5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4097" name="Picture 1" descr="C:\Users\Administrator\AppData\Roaming\Tencent\Users\271766067\QQ\WinTemp\RichOle\EV5RV)QMAR70LT}IUPAT%TA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1785938"/>
            <a:ext cx="59293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Administrator\AppData\Roaming\Tencent\Users\271766067\QQ\WinTemp\RichOle\QISRD3HL7(OKOVJP}Y$_3V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836738"/>
            <a:ext cx="1785937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AppData\Roaming\Tencent\Users\271766067\QQ\WinTemp\RichOle\QISRD3HL7(OKOVJP}Y$_3V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1857375"/>
            <a:ext cx="1785937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Administrator\AppData\Roaming\Tencent\Users\271766067\QQ\WinTemp\RichOle\QISRD3HL7(OKOVJP}Y$_3V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3479800"/>
            <a:ext cx="1785937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Users\Administrator\AppData\Roaming\Tencent\Users\271766067\QQ\WinTemp\RichOle\QISRD3HL7(OKOVJP}Y$_3V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3479800"/>
            <a:ext cx="1785937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52601E-6 L -0.23819 0.0009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32948E-6 L 2.5E-6 0.2411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52601E-6 L -0.23819 0.0009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5853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4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5842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5851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5852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615950"/>
            <a:ext cx="8643938" cy="1416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（易错题）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下面各图中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哪一个将</a:t>
            </a:r>
            <a:r>
              <a:rPr lang="zh-CN" altLang="en-US" sz="3200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</a:rPr>
              <a:t>□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平移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后不能拼成正方形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在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CN" altLang="zh-CN" sz="3200" i="1" dirty="0">
                <a:solidFill>
                  <a:schemeClr val="tx1"/>
                </a:solidFill>
                <a:latin typeface="+mj-ea"/>
                <a:ea typeface="+mj-ea"/>
              </a:rPr>
              <a:t>　　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里画“</a:t>
            </a:r>
            <a:r>
              <a:rPr lang="zh-CN" altLang="en-US" sz="5400" dirty="0">
                <a:solidFill>
                  <a:schemeClr val="tx1"/>
                </a:solidFill>
                <a:latin typeface="+mj-ea"/>
                <a:ea typeface="+mj-ea"/>
              </a:rPr>
              <a:t>☺</a:t>
            </a:r>
            <a:r>
              <a:rPr lang="en-US" altLang="zh-CN" sz="5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”。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20" name="Picture 1" descr="C:\Users\Administrator\AppData\Roaming\Tencent\Users\271766067\QQ\WinTemp\RichOle\YLC}B$8{SWTV1M0KF2(BMGN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286000"/>
            <a:ext cx="19716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Users\Administrator\AppData\Roaming\Tencent\Users\271766067\QQ\WinTemp\RichOle\488}WI3I7V0FVFVGXKDX](9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4225" y="2286000"/>
            <a:ext cx="21050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C:\Users\Administrator\AppData\Roaming\Tencent\Users\271766067\QQ\WinTemp\RichOle\4P1URY7)6OQ9KWKM_9P$EOX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2357438"/>
            <a:ext cx="1495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00063" y="4273550"/>
            <a:ext cx="2032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  ）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397250" y="4286250"/>
            <a:ext cx="2032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  ）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183313" y="4286250"/>
            <a:ext cx="2032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  ）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688138" y="4000500"/>
            <a:ext cx="1241425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☺</a:t>
            </a:r>
            <a:endParaRPr lang="zh-CN" altLang="en-US" sz="60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-71438" y="571500"/>
            <a:ext cx="8643938" cy="2062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5.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（创新题）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如图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阴影部分是由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个小正方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形组成的一个直角图形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请用两种方法分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别在下图方格内把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个小正方形涂上阴影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使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它们成为轴对称图形。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6866" name="Group 8"/>
          <p:cNvGrpSpPr/>
          <p:nvPr/>
        </p:nvGrpSpPr>
        <p:grpSpPr bwMode="auto">
          <a:xfrm>
            <a:off x="5292725" y="6149975"/>
            <a:ext cx="1943100" cy="519113"/>
            <a:chOff x="1474" y="3793"/>
            <a:chExt cx="952" cy="327"/>
          </a:xfrm>
        </p:grpSpPr>
        <p:sp>
          <p:nvSpPr>
            <p:cNvPr id="36876" name="AutoShape 9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6877" name="Text Box 10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6867" name="Group 14"/>
          <p:cNvGrpSpPr/>
          <p:nvPr/>
        </p:nvGrpSpPr>
        <p:grpSpPr bwMode="auto">
          <a:xfrm>
            <a:off x="7743825" y="0"/>
            <a:ext cx="1292225" cy="1292225"/>
            <a:chOff x="4946" y="164"/>
            <a:chExt cx="814" cy="814"/>
          </a:xfrm>
        </p:grpSpPr>
        <p:pic>
          <p:nvPicPr>
            <p:cNvPr id="36874" name="Picture 6" descr="Blue-Gree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5" name="WordArt 13"/>
            <p:cNvSpPr>
              <a:spLocks noChangeArrowheads="1" noChangeShapeType="1"/>
            </p:cNvSpPr>
            <p:nvPr/>
          </p:nvSpPr>
          <p:spPr bwMode="auto">
            <a:xfrm>
              <a:off x="4989" y="464"/>
              <a:ext cx="70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3076" name="Picture 4" descr="C:\Users\Administrator\AppData\Roaming\Tencent\Users\271766067\QQ\WinTemp\RichOle\G(I7N%KOUQSJ)K_7J$_ZYJI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9513" y="3000375"/>
            <a:ext cx="28209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C:\Users\Administrator\AppData\Roaming\Tencent\Users\271766067\QQ\WinTemp\RichOle\G(I7N%KOUQSJ)K_7J$_ZYJI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9950" y="3000375"/>
            <a:ext cx="28209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2000250" y="3214688"/>
            <a:ext cx="571500" cy="571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571750" y="3786188"/>
            <a:ext cx="571500" cy="571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500688" y="3786188"/>
            <a:ext cx="571500" cy="571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72188" y="3214688"/>
            <a:ext cx="571500" cy="571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785813" y="1928813"/>
            <a:ext cx="5429250" cy="28575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14313" y="857250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平移有什么特点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000125" y="2000250"/>
            <a:ext cx="5715000" cy="2506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平移只改变图形的位置</a:t>
            </a:r>
            <a:r>
              <a:rPr lang="en-US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endParaRPr lang="en-US" altLang="zh-CN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不改变图形的大小</a:t>
            </a:r>
            <a:r>
              <a:rPr lang="en-US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也不</a:t>
            </a:r>
            <a:endParaRPr lang="en-US" altLang="zh-CN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改变图形的方向</a:t>
            </a:r>
            <a:r>
              <a:rPr lang="zh-CN" altLang="en-US" sz="3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25" y="2928938"/>
            <a:ext cx="16430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50" y="642938"/>
            <a:ext cx="85725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把下面的图形向右平移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格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然后把平移后的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两个图形沿虚线进行轴对称。请你试试吧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!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25" name="Picture 1" descr="C:\Users\Administrator\AppData\Roaming\Tencent\Users\271766067\QQ\WinTemp\RichOle\@R`Q})AVYN@VQK6_~GJ]JJR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1714500"/>
            <a:ext cx="48196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dministrator\AppData\Roaming\Tencent\Users\271766067\QQ\WinTemp\RichOle\C@X~}EPU1F$PK[)6@V2UDR6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2763" y="2038350"/>
            <a:ext cx="18764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dministrator\AppData\Roaming\Tencent\Users\271766067\QQ\WinTemp\RichOle\C@X~}EPU1F$PK[)6@V2UDR6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038350"/>
            <a:ext cx="18764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Administrator\AppData\Roaming\Tencent\Users\271766067\QQ\WinTemp\RichOle\~I@02`OPLP%~EARR%QAGU$7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3695700"/>
            <a:ext cx="35147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4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17415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17416" name="Text Box 18">
              <a:hlinkClick r:id="rId5" action="ppaction://hlinksldjump" highlightClick="1">
                <a:snd r:embed="rId6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2601E-6 L 0.15573 0.002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437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8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ea typeface="黑体" panose="02010609060101010101" pitchFamily="49" charset="-122"/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43000" y="571500"/>
            <a:ext cx="2655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美丽图案欣赏</a:t>
            </a:r>
            <a:endParaRPr lang="zh-CN" altLang="en-US" sz="3200">
              <a:solidFill>
                <a:schemeClr val="tx1"/>
              </a:solidFill>
            </a:endParaRPr>
          </a:p>
        </p:txBody>
      </p:sp>
      <p:pic>
        <p:nvPicPr>
          <p:cNvPr id="13" name="bs251a.jpg" descr="id:2147512757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714500"/>
            <a:ext cx="8737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0575" y="70961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4863" y="1000125"/>
            <a:ext cx="7767637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958850" y="4071938"/>
            <a:ext cx="55927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上面各幅图案是怎样得到的？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4125913"/>
            <a:ext cx="4667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928688" y="3786188"/>
            <a:ext cx="7715250" cy="1785937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7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43188" y="285750"/>
            <a:ext cx="3357562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143000" y="3786188"/>
            <a:ext cx="7143750" cy="1674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</a:t>
            </a:r>
            <a:r>
              <a:rPr lang="en-US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①</a:t>
            </a: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是三角形、四边形、六边形的综合组合图形</a:t>
            </a:r>
            <a:r>
              <a:rPr lang="en-US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是通过轴对称得到的。</a:t>
            </a:r>
            <a:endParaRPr lang="zh-CN" altLang="en-US" sz="3600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85750" y="4071938"/>
            <a:ext cx="4214813" cy="85725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57188" y="4013200"/>
            <a:ext cx="4000500" cy="844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</a:t>
            </a:r>
            <a:r>
              <a:rPr lang="en-US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</a:t>
            </a: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是平移得到的。</a:t>
            </a:r>
            <a:endParaRPr lang="zh-CN" altLang="en-US" sz="3600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5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5813" y="714375"/>
            <a:ext cx="32861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712788"/>
            <a:ext cx="2786062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 6"/>
          <p:cNvSpPr/>
          <p:nvPr/>
        </p:nvSpPr>
        <p:spPr>
          <a:xfrm>
            <a:off x="4714875" y="4059238"/>
            <a:ext cx="4214813" cy="17272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86313" y="4000500"/>
            <a:ext cx="4000500" cy="16752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</a:t>
            </a:r>
            <a:r>
              <a:rPr lang="en-US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③</a:t>
            </a: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是先进行平移</a:t>
            </a:r>
            <a:r>
              <a:rPr lang="en-US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600" dirty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再轴对称得到的。</a:t>
            </a:r>
            <a:endParaRPr lang="zh-CN" altLang="en-US" sz="3600" dirty="0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925" y="69056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文本框 24"/>
          <p:cNvSpPr txBox="1">
            <a:spLocks noChangeArrowheads="1"/>
          </p:cNvSpPr>
          <p:nvPr/>
        </p:nvSpPr>
        <p:spPr bwMode="auto">
          <a:xfrm>
            <a:off x="1149350" y="571500"/>
            <a:ext cx="7280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请你在下面方格纸上继续画下去。</a:t>
            </a:r>
            <a:endParaRPr lang="zh-CN" altLang="en-US" sz="28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26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" y="1357313"/>
            <a:ext cx="8043863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:\Users\Administrator\AppData\Roaming\Tencent\Users\271766067\QQ\WinTemp\RichOle\)WI$QCON{6M6K4BH0AY{3TQ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988" y="1119188"/>
            <a:ext cx="2592387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云形标注 51"/>
          <p:cNvSpPr/>
          <p:nvPr/>
        </p:nvSpPr>
        <p:spPr>
          <a:xfrm>
            <a:off x="1857375" y="3571875"/>
            <a:ext cx="2857500" cy="1214438"/>
          </a:xfrm>
          <a:prstGeom prst="cloudCallout">
            <a:avLst>
              <a:gd name="adj1" fmla="val -50801"/>
              <a:gd name="adj2" fmla="val -665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286000" y="3786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基本图形</a:t>
            </a:r>
            <a:endParaRPr lang="zh-CN" altLang="en-US" sz="36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5000625" y="1214438"/>
            <a:ext cx="2286000" cy="10715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000628" y="1285860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方法一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5000625" y="2428875"/>
            <a:ext cx="3929063" cy="3429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4929188" y="2571750"/>
            <a:ext cx="3967162" cy="2554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根据基本图形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依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次向右平移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个格子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铺满横行后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然后按照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第一行的方法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再完成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第二行的设计。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000628" y="1285860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方法二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4941888" y="2571750"/>
            <a:ext cx="4083050" cy="2554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根据基本图形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依次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向右平移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个格子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铺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满横行后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然后把第一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行整体向下平移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个格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完成设计。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4929188" y="2597150"/>
            <a:ext cx="4083050" cy="3046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根据基本图形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先把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已经完成的两个基本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图形向下平移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个格子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铺满左侧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然后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再把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左侧整体向右平移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个格子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完成设计。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00628" y="1291224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方法三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7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8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5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0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1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2" grpId="0" animBg="1"/>
      <p:bldP spid="53" grpId="0"/>
      <p:bldP spid="56" grpId="0" animBg="1"/>
      <p:bldP spid="56" grpId="1" animBg="1"/>
      <p:bldP spid="56" grpId="2" animBg="1"/>
      <p:bldP spid="56" grpId="3" animBg="1"/>
      <p:bldP spid="56" grpId="4" animBg="1"/>
      <p:bldP spid="57" grpId="0" animBg="1"/>
      <p:bldP spid="57" grpId="1" animBg="1"/>
      <p:bldP spid="57" grpId="2" animBg="1"/>
      <p:bldP spid="57" grpId="3" animBg="1"/>
      <p:bldP spid="57" grpId="4" animBg="1"/>
      <p:bldP spid="58" grpId="0"/>
      <p:bldP spid="58" grpId="1"/>
      <p:bldP spid="60" grpId="2"/>
      <p:bldP spid="60" grpId="3"/>
      <p:bldP spid="6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1271</Words>
  <Application>WPS 演示</Application>
  <PresentationFormat>全屏显示(4:3)</PresentationFormat>
  <Paragraphs>210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Arial Unicode MS</vt:lpstr>
      <vt:lpstr>隶书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1229</cp:revision>
  <dcterms:created xsi:type="dcterms:W3CDTF">2015-11-21T07:20:00Z</dcterms:created>
  <dcterms:modified xsi:type="dcterms:W3CDTF">2023-11-01T08:29:46Z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6DC258599C8A48EFB74B480995B046FB_12</vt:lpwstr>
  </property>
</Properties>
</file>