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media/image17.svg" ContentType="image/svg+xml"/>
  <Override PartName="/ppt/media/image44.svg" ContentType="image/svg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3" r:id="rId3"/>
    <p:sldMasterId id="2147483659" r:id="rId4"/>
    <p:sldMasterId id="2147483665" r:id="rId5"/>
    <p:sldMasterId id="2147483668" r:id="rId6"/>
    <p:sldMasterId id="2147483671" r:id="rId7"/>
    <p:sldMasterId id="2147483674" r:id="rId8"/>
    <p:sldMasterId id="2147483678" r:id="rId9"/>
  </p:sldMasterIdLst>
  <p:notesMasterIdLst>
    <p:notesMasterId r:id="rId11"/>
  </p:notesMasterIdLst>
  <p:sldIdLst>
    <p:sldId id="256" r:id="rId10"/>
    <p:sldId id="257" r:id="rId12"/>
    <p:sldId id="258" r:id="rId13"/>
    <p:sldId id="259" r:id="rId14"/>
    <p:sldId id="260" r:id="rId15"/>
    <p:sldId id="261" r:id="rId16"/>
    <p:sldId id="262" r:id="rId17"/>
    <p:sldId id="263" r:id="rId18"/>
    <p:sldId id="264" r:id="rId19"/>
    <p:sldId id="265" r:id="rId20"/>
    <p:sldId id="266" r:id="rId21"/>
    <p:sldId id="267" r:id="rId22"/>
    <p:sldId id="268" r:id="rId23"/>
    <p:sldId id="269" r:id="rId24"/>
    <p:sldId id="270" r:id="rId25"/>
    <p:sldId id="271" r:id="rId26"/>
    <p:sldId id="272" r:id="rId27"/>
    <p:sldId id="273" r:id="rId28"/>
    <p:sldId id="274" r:id="rId29"/>
  </p:sldIdLst>
  <p:sldSz cx="12192000" cy="6858000"/>
  <p:notesSz cx="7103745" cy="10234295"/>
  <p:custDataLst>
    <p:tags r:id="rId3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89" autoAdjust="0"/>
    <p:restoredTop sz="89770"/>
  </p:normalViewPr>
  <p:slideViewPr>
    <p:cSldViewPr snapToGrid="0">
      <p:cViewPr>
        <p:scale>
          <a:sx n="80" d="100"/>
          <a:sy n="80" d="100"/>
        </p:scale>
        <p:origin x="-1872" y="-59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" Type="http://schemas.openxmlformats.org/officeDocument/2006/relationships/slideMaster" Target="slideMasters/slideMaster3.xml"/><Relationship Id="rId33" Type="http://schemas.openxmlformats.org/officeDocument/2006/relationships/tags" Target="tags/tag1.xml"/><Relationship Id="rId32" Type="http://schemas.openxmlformats.org/officeDocument/2006/relationships/tableStyles" Target="tableStyles.xml"/><Relationship Id="rId31" Type="http://schemas.openxmlformats.org/officeDocument/2006/relationships/viewProps" Target="viewProps.xml"/><Relationship Id="rId30" Type="http://schemas.openxmlformats.org/officeDocument/2006/relationships/presProps" Target="presProps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9.xml"/><Relationship Id="rId28" Type="http://schemas.openxmlformats.org/officeDocument/2006/relationships/slide" Target="slides/slide18.xml"/><Relationship Id="rId27" Type="http://schemas.openxmlformats.org/officeDocument/2006/relationships/slide" Target="slides/slide17.xml"/><Relationship Id="rId26" Type="http://schemas.openxmlformats.org/officeDocument/2006/relationships/slide" Target="slides/slide16.xml"/><Relationship Id="rId25" Type="http://schemas.openxmlformats.org/officeDocument/2006/relationships/slide" Target="slides/slide15.xml"/><Relationship Id="rId24" Type="http://schemas.openxmlformats.org/officeDocument/2006/relationships/slide" Target="slides/slide14.xml"/><Relationship Id="rId23" Type="http://schemas.openxmlformats.org/officeDocument/2006/relationships/slide" Target="slides/slide13.xml"/><Relationship Id="rId22" Type="http://schemas.openxmlformats.org/officeDocument/2006/relationships/slide" Target="slides/slide12.xml"/><Relationship Id="rId21" Type="http://schemas.openxmlformats.org/officeDocument/2006/relationships/slide" Target="slides/slide11.xml"/><Relationship Id="rId20" Type="http://schemas.openxmlformats.org/officeDocument/2006/relationships/slide" Target="slides/slide10.xml"/><Relationship Id="rId2" Type="http://schemas.openxmlformats.org/officeDocument/2006/relationships/theme" Target="theme/theme1.xml"/><Relationship Id="rId19" Type="http://schemas.openxmlformats.org/officeDocument/2006/relationships/slide" Target="slides/slide9.xml"/><Relationship Id="rId18" Type="http://schemas.openxmlformats.org/officeDocument/2006/relationships/slide" Target="slides/slide8.xml"/><Relationship Id="rId17" Type="http://schemas.openxmlformats.org/officeDocument/2006/relationships/slide" Target="slides/slide7.xml"/><Relationship Id="rId16" Type="http://schemas.openxmlformats.org/officeDocument/2006/relationships/slide" Target="slides/slide6.xml"/><Relationship Id="rId15" Type="http://schemas.openxmlformats.org/officeDocument/2006/relationships/slide" Target="slides/slide5.xml"/><Relationship Id="rId14" Type="http://schemas.openxmlformats.org/officeDocument/2006/relationships/slide" Target="slides/slide4.xml"/><Relationship Id="rId13" Type="http://schemas.openxmlformats.org/officeDocument/2006/relationships/slide" Target="slides/slide3.xml"/><Relationship Id="rId12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10" Type="http://schemas.openxmlformats.org/officeDocument/2006/relationships/slide" Target="slides/slide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b="1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教学内容分析：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节是在学生学习了因数、倍数、2,5的倍数的特征的基础上进行教学的，是求最大公因数、最小公倍数的重要基础。因学生已经具有探索2,5的倍数的特征的经验，3的倍数的特征仍可采用自主探索的方式来学习。为此，设计了三个问题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第一个问题：初步猜想3的倍数的特征；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第二个问题：利用百数表探索3的倍数的特征；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第三个问题：运用3的倍数的特征进行判断。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熟练和掌握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的倍数的特征，并运用其特征进行判断，另一方面对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的倍数所具有的特征加以验证。</a:t>
            </a:r>
            <a:endParaRPr lang="en-US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活动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4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：根据上面的发现，在下面的数中圈出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的倍数，并与同伴交流。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53    87    36    65    60    128    453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通过不同层次的练习，会判断一个数是否为3的倍数，能通过特征进行组数。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为什么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的倍数的特征和各个数位上的数字都有关？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借助方框图和数的组成，解释原理。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百位上是几，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个一组分，剩余几个一。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十位上是几，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个一组分，剩余几个一。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个位上原有几个一。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这些加起来，正好是各个数位上的数字之和，所以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的倍数的特征是各数位上的数字之和是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布置一个小活动，学生从活动经验或感受中获得自己的经验。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利用除法算式找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的倍数，深入体会到研究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的倍数的特征的必要性。</a:t>
            </a:r>
            <a:endParaRPr lang="en-US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师：同学们，那有没有快速判断的方法呢，我们知道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5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的倍数都是看个位上的数，那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的倍数有什么特征呢，今天我们就来探索吧。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学生有了学习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2,5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的倍数的特征的基础，会自然地用尾数的特征去猜想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的倍数的特征，这里帮助学生认识到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的倍数的尾数不具有某种规律，需要从新的角度来探索。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活动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：猜想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师：我们研究了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2,5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的倍数的特征，说一说，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的倍数有什么特征呢？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借助百数表探索，通过斜线上的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的倍数的数，探索其特征，学生经历圈数、表达理由、交流反思的过程。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活动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：请你在百数表中圈出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的倍数，你发现了什么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?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教师通过不断地追问，激发学生的思考，打开思路。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师：同学们好棒啊，能发现这些斜线上数的规律，“逐渐减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，逐渐加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”这个规律到底是什么呢，再来看看。</a:t>
            </a:r>
            <a:endParaRPr lang="en-US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师：你们发现什么规律？如果把百数表变一下，你有什么发现？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师：再看看不是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的倍数各位上的数字相加，有什么特征？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师：是的，不是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的倍数，各位上的数字相加也不是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对发现的规律进行验证，学生不断在交流中表达自己的想法，突破探索活动中的障碍。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US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活动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：百数表以外的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的倍数也有这个特征吗？在计数器上拨出几个比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100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大的数，看看拨出的数是不是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的倍数，再看看用的算珠个数是不是</a:t>
            </a:r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3</a:t>
            </a:r>
            <a:r>
              <a:rPr lang="zh-CN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的倍数。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altLang="zh-CN" sz="1200" kern="120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zh-CN" altLang="zh-CN" sz="1200" kern="120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81013" y="1279525"/>
            <a:ext cx="6140450" cy="34544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5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6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Master" Target="../slideMasters/slideMaster7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Master" Target="../slideMasters/slideMaster7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7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8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8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8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8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8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8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8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8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8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8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8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8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8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8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8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8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8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8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emf"/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2"/>
          <p:cNvSpPr/>
          <p:nvPr userDrawn="1"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E594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F9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1"/>
            <a:ext cx="12192000" cy="6857173"/>
          </a:xfrm>
          <a:prstGeom prst="rect">
            <a:avLst/>
          </a:prstGeom>
        </p:spPr>
      </p:pic>
      <p:pic>
        <p:nvPicPr>
          <p:cNvPr id="8" name="图片 7" descr="卡通人物&#10;&#10;描述已自动生成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472" y="-830"/>
            <a:ext cx="12192001" cy="685717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 userDrawn="1"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 userDrawn="1"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schemeClr val="bg1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schemeClr val="bg1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 userDrawn="1"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 userDrawn="1"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 userDrawn="1"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</p:grpSp>
    </p:spTree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736" y="0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grpSp>
        <p:nvGrpSpPr>
          <p:cNvPr id="15" name="组合 14"/>
          <p:cNvGrpSpPr/>
          <p:nvPr userDrawn="1"/>
        </p:nvGrpSpPr>
        <p:grpSpPr>
          <a:xfrm>
            <a:off x="4631893" y="2920723"/>
            <a:ext cx="2928212" cy="1016554"/>
            <a:chOff x="4105276" y="3233530"/>
            <a:chExt cx="2928212" cy="1016554"/>
          </a:xfrm>
        </p:grpSpPr>
        <p:sp>
          <p:nvSpPr>
            <p:cNvPr id="9" name="文本框 8"/>
            <p:cNvSpPr txBox="1"/>
            <p:nvPr userDrawn="1"/>
          </p:nvSpPr>
          <p:spPr>
            <a:xfrm>
              <a:off x="5261595" y="3520782"/>
              <a:ext cx="177189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>
                  <a:solidFill>
                    <a:prstClr val="white"/>
                  </a:solidFill>
                  <a:latin typeface="FZLanTingHeiS-EB-GB" panose="02000500000000000000" pitchFamily="2" charset="-122"/>
                  <a:ea typeface="FZLanTingHeiS-EB-GB" panose="02000500000000000000" pitchFamily="2" charset="-122"/>
                </a:rPr>
                <a:t>下次再见！</a:t>
              </a:r>
              <a:endParaRPr lang="zh-CN" altLang="en-US" sz="2800">
                <a:solidFill>
                  <a:prstClr val="white"/>
                </a:solidFill>
                <a:latin typeface="FZLanTingHeiS-EB-GB" panose="02000500000000000000" pitchFamily="2" charset="-122"/>
                <a:ea typeface="FZLanTingHeiS-EB-GB" panose="02000500000000000000" pitchFamily="2" charset="-122"/>
              </a:endParaRPr>
            </a:p>
          </p:txBody>
        </p:sp>
        <p:grpSp>
          <p:nvGrpSpPr>
            <p:cNvPr id="14" name="组合 13"/>
            <p:cNvGrpSpPr/>
            <p:nvPr userDrawn="1"/>
          </p:nvGrpSpPr>
          <p:grpSpPr>
            <a:xfrm>
              <a:off x="4105276" y="3233530"/>
              <a:ext cx="1076652" cy="1016554"/>
              <a:chOff x="4105275" y="3173253"/>
              <a:chExt cx="1140493" cy="1076831"/>
            </a:xfrm>
          </p:grpSpPr>
          <p:pic>
            <p:nvPicPr>
              <p:cNvPr id="12" name="图片 11"/>
              <p:cNvPicPr>
                <a:picLocks noChangeAspect="1"/>
              </p:cNvPicPr>
              <p:nvPr userDrawn="1"/>
            </p:nvPicPr>
            <p:blipFill>
              <a:blip r:embed="rId3" cstate="email"/>
              <a:stretch>
                <a:fillRect/>
              </a:stretch>
            </p:blipFill>
            <p:spPr>
              <a:xfrm rot="21135124">
                <a:off x="4105275" y="3173253"/>
                <a:ext cx="1140493" cy="952500"/>
              </a:xfrm>
              <a:prstGeom prst="rect">
                <a:avLst/>
              </a:prstGeom>
            </p:spPr>
          </p:pic>
          <p:sp>
            <p:nvSpPr>
              <p:cNvPr id="13" name="椭圆 12"/>
              <p:cNvSpPr/>
              <p:nvPr userDrawn="1"/>
            </p:nvSpPr>
            <p:spPr>
              <a:xfrm>
                <a:off x="4341452" y="4146820"/>
                <a:ext cx="668139" cy="103264"/>
              </a:xfrm>
              <a:prstGeom prst="ellipse">
                <a:avLst/>
              </a:prstGeom>
              <a:solidFill>
                <a:schemeClr val="tx1">
                  <a:alpha val="4817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>
                  <a:solidFill>
                    <a:prstClr val="white"/>
                  </a:solidFill>
                </a:endParaRPr>
              </a:p>
            </p:txBody>
          </p:sp>
        </p:grpSp>
      </p:grpSp>
    </p:spTree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形用户界面, 应用程序, Word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3446" y="0"/>
            <a:ext cx="12193471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18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5" name="图片 4" descr="张着嘴&#10;&#10;低可信度描述已自动生成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90848" y="1556306"/>
            <a:ext cx="10695837" cy="4750882"/>
          </a:xfrm>
          <a:prstGeom prst="rect">
            <a:avLst/>
          </a:prstGeom>
        </p:spPr>
      </p:pic>
      <p:sp>
        <p:nvSpPr>
          <p:cNvPr id="6" name="矩形: 圆角 28"/>
          <p:cNvSpPr/>
          <p:nvPr userDrawn="1"/>
        </p:nvSpPr>
        <p:spPr>
          <a:xfrm>
            <a:off x="862988" y="1746446"/>
            <a:ext cx="10466024" cy="2886419"/>
          </a:xfrm>
          <a:prstGeom prst="roundRect">
            <a:avLst>
              <a:gd name="adj" fmla="val 7644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v     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>
            <a:spLocks noChangeAspect="1"/>
          </p:cNvSpPr>
          <p:nvPr userDrawn="1"/>
        </p:nvSpPr>
        <p:spPr>
          <a:xfrm>
            <a:off x="5850553" y="6307188"/>
            <a:ext cx="540000" cy="540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200">
                <a:solidFill>
                  <a:prstClr val="white"/>
                </a:solidFill>
              </a:rPr>
              <a:t>1.5cm</a:t>
            </a:r>
            <a:endParaRPr lang="zh-CN" altLang="en-US" sz="1200">
              <a:solidFill>
                <a:prstClr val="white"/>
              </a:solidFill>
            </a:endParaRPr>
          </a:p>
        </p:txBody>
      </p:sp>
      <p:sp>
        <p:nvSpPr>
          <p:cNvPr id="8" name="椭圆 7"/>
          <p:cNvSpPr>
            <a:spLocks noChangeAspect="1"/>
          </p:cNvSpPr>
          <p:nvPr userDrawn="1"/>
        </p:nvSpPr>
        <p:spPr>
          <a:xfrm>
            <a:off x="11832000" y="421669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prstClr val="white"/>
                </a:solidFill>
              </a:rPr>
              <a:t>1</a:t>
            </a: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9" name="椭圆 8"/>
          <p:cNvSpPr>
            <a:spLocks noChangeAspect="1"/>
          </p:cNvSpPr>
          <p:nvPr userDrawn="1"/>
        </p:nvSpPr>
        <p:spPr>
          <a:xfrm>
            <a:off x="11430060" y="27255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prstClr val="white"/>
                </a:solidFill>
              </a:rPr>
              <a:t>1</a:t>
            </a: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0" name="椭圆 9"/>
          <p:cNvSpPr>
            <a:spLocks noChangeAspect="1"/>
          </p:cNvSpPr>
          <p:nvPr userDrawn="1"/>
        </p:nvSpPr>
        <p:spPr>
          <a:xfrm>
            <a:off x="0" y="421669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prstClr val="white"/>
                </a:solidFill>
              </a:rPr>
              <a:t>1</a:t>
            </a: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1" name="椭圆 10"/>
          <p:cNvSpPr>
            <a:spLocks noChangeAspect="1"/>
          </p:cNvSpPr>
          <p:nvPr userDrawn="1"/>
        </p:nvSpPr>
        <p:spPr>
          <a:xfrm>
            <a:off x="669998" y="12751"/>
            <a:ext cx="360000" cy="3600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400">
                <a:solidFill>
                  <a:prstClr val="white"/>
                </a:solidFill>
              </a:rPr>
              <a:t>1</a:t>
            </a:r>
            <a:endParaRPr lang="zh-CN" altLang="en-US" sz="1400">
              <a:solidFill>
                <a:prstClr val="white"/>
              </a:solidFill>
            </a:endParaRPr>
          </a:p>
        </p:txBody>
      </p:sp>
      <p:sp>
        <p:nvSpPr>
          <p:cNvPr id="12" name="文本框 11"/>
          <p:cNvSpPr txBox="1"/>
          <p:nvPr userDrawn="1"/>
        </p:nvSpPr>
        <p:spPr>
          <a:xfrm>
            <a:off x="5465058" y="1117607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副标题</a:t>
            </a:r>
            <a:endParaRPr lang="zh-CN" altLang="en-US" sz="280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3" name="文本框 12"/>
          <p:cNvSpPr txBox="1"/>
          <p:nvPr userDrawn="1"/>
        </p:nvSpPr>
        <p:spPr>
          <a:xfrm>
            <a:off x="5513493" y="2990265"/>
            <a:ext cx="12141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E7E6E6">
                    <a:lumMod val="75000"/>
                  </a:srgbClr>
                </a:solidFill>
                <a:latin typeface="方正兰亭黑_GBK" panose="02000000000000000000" charset="-122"/>
                <a:ea typeface="方正兰亭黑_GBK" panose="02000000000000000000" charset="-122"/>
                <a:cs typeface="RTWS ShangGothic G0v1 Bold" charset="-122"/>
              </a:rPr>
              <a:t>内文区域</a:t>
            </a:r>
            <a:endParaRPr lang="zh-CN" altLang="en-US" sz="2000">
              <a:solidFill>
                <a:srgbClr val="E7E6E6">
                  <a:lumMod val="75000"/>
                </a:srgbClr>
              </a:solidFill>
              <a:latin typeface="方正兰亭黑_GBK" panose="02000000000000000000" charset="-122"/>
              <a:ea typeface="方正兰亭黑_GBK" panose="02000000000000000000" charset="-122"/>
              <a:cs typeface="RTWS ShangGothic G0v1 Bold" charset="-122"/>
            </a:endParaRPr>
          </a:p>
        </p:txBody>
      </p:sp>
      <p:sp>
        <p:nvSpPr>
          <p:cNvPr id="14" name="圆角矩形 11"/>
          <p:cNvSpPr/>
          <p:nvPr userDrawn="1"/>
        </p:nvSpPr>
        <p:spPr>
          <a:xfrm>
            <a:off x="7314770" y="4767446"/>
            <a:ext cx="4014242" cy="1405161"/>
          </a:xfrm>
          <a:prstGeom prst="roundRect">
            <a:avLst>
              <a:gd name="adj" fmla="val 9616"/>
            </a:avLst>
          </a:prstGeom>
          <a:noFill/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5" name="文本框 14"/>
          <p:cNvSpPr txBox="1"/>
          <p:nvPr userDrawn="1"/>
        </p:nvSpPr>
        <p:spPr>
          <a:xfrm>
            <a:off x="8714831" y="5270636"/>
            <a:ext cx="12141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>
                <a:solidFill>
                  <a:srgbClr val="E7E6E6">
                    <a:lumMod val="75000"/>
                  </a:srgbClr>
                </a:solidFill>
                <a:latin typeface="方正兰亭黑_GBK" panose="02000000000000000000" charset="-122"/>
                <a:ea typeface="方正兰亭黑_GBK" panose="02000000000000000000" charset="-122"/>
                <a:cs typeface="RTWS ShangGothic G0v1 Bold" charset="-122"/>
              </a:rPr>
              <a:t>图片区域</a:t>
            </a:r>
            <a:endParaRPr lang="zh-CN" altLang="en-US" sz="2000">
              <a:solidFill>
                <a:srgbClr val="E7E6E6">
                  <a:lumMod val="75000"/>
                </a:srgbClr>
              </a:solidFill>
              <a:latin typeface="方正兰亭黑_GBK" panose="02000000000000000000" charset="-122"/>
              <a:ea typeface="方正兰亭黑_GBK" panose="02000000000000000000" charset="-122"/>
              <a:cs typeface="RTWS ShangGothic G0v1 Bold" charset="-122"/>
            </a:endParaRPr>
          </a:p>
        </p:txBody>
      </p:sp>
      <p:sp>
        <p:nvSpPr>
          <p:cNvPr id="16" name="文本框 15"/>
          <p:cNvSpPr txBox="1"/>
          <p:nvPr userDrawn="1"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学习目标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5448" y="1556306"/>
            <a:ext cx="10695837" cy="4750882"/>
          </a:xfrm>
          <a:prstGeom prst="rect">
            <a:avLst/>
          </a:prstGeom>
        </p:spPr>
      </p:pic>
      <p:sp>
        <p:nvSpPr>
          <p:cNvPr id="8" name="矩形: 圆角 28"/>
          <p:cNvSpPr/>
          <p:nvPr userDrawn="1"/>
        </p:nvSpPr>
        <p:spPr>
          <a:xfrm>
            <a:off x="862988" y="1746446"/>
            <a:ext cx="10466024" cy="2886419"/>
          </a:xfrm>
          <a:prstGeom prst="roundRect">
            <a:avLst>
              <a:gd name="adj" fmla="val 984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v      </a:t>
            </a:r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360000" y="992908"/>
            <a:ext cx="11472000" cy="5321885"/>
          </a:xfrm>
          <a:prstGeom prst="roundRect">
            <a:avLst>
              <a:gd name="adj" fmla="val 5682"/>
            </a:avLst>
          </a:prstGeom>
          <a:solidFill>
            <a:srgbClr val="3B72FF"/>
          </a:solidFill>
          <a:ln w="38100">
            <a:solidFill>
              <a:srgbClr val="2E4FCA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矩形: 圆角 28"/>
          <p:cNvSpPr/>
          <p:nvPr userDrawn="1"/>
        </p:nvSpPr>
        <p:spPr>
          <a:xfrm>
            <a:off x="742333" y="1282700"/>
            <a:ext cx="10706100" cy="4600968"/>
          </a:xfrm>
          <a:prstGeom prst="roundRect">
            <a:avLst>
              <a:gd name="adj" fmla="val 57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v      </a:t>
            </a:r>
            <a:endParaRPr lang="zh-CN" altLang="en-US">
              <a:solidFill>
                <a:prstClr val="white"/>
              </a:solidFill>
            </a:endParaRPr>
          </a:p>
        </p:txBody>
      </p:sp>
      <p:pic>
        <p:nvPicPr>
          <p:cNvPr id="7" name="图片 6" descr="张着嘴&#10;&#10;低可信度描述已自动生成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197" y="3962400"/>
            <a:ext cx="4403604" cy="1933968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4990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60000" y="1052254"/>
            <a:ext cx="11460576" cy="5154582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13447" y="-694"/>
            <a:ext cx="12190766" cy="6858694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6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40000" y="921427"/>
            <a:ext cx="11124927" cy="5436944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6A07D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 descr="形状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588" y="0"/>
            <a:ext cx="12195176" cy="6858000"/>
          </a:xfrm>
          <a:prstGeom prst="rect">
            <a:avLst/>
          </a:prstGeom>
        </p:spPr>
      </p:pic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388560" y="1066526"/>
            <a:ext cx="11414875" cy="5105951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7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8" name="椭圆 7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椭圆 8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图片包含 背景图案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78922" y="0"/>
            <a:ext cx="12270921" cy="6901560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8" name="圆角矩形 2"/>
          <p:cNvSpPr/>
          <p:nvPr userDrawn="1"/>
        </p:nvSpPr>
        <p:spPr>
          <a:xfrm>
            <a:off x="360000" y="903001"/>
            <a:ext cx="11460575" cy="5617069"/>
          </a:xfrm>
          <a:prstGeom prst="roundRect">
            <a:avLst>
              <a:gd name="adj" fmla="val 3664"/>
            </a:avLst>
          </a:prstGeom>
          <a:solidFill>
            <a:schemeClr val="bg1"/>
          </a:solidFill>
          <a:ln w="38100">
            <a:solidFill>
              <a:srgbClr val="00B1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0" y="5019245"/>
            <a:ext cx="12192000" cy="1838755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形状, 矩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-694"/>
            <a:ext cx="12192000" cy="6859388"/>
          </a:xfrm>
          <a:prstGeom prst="rect">
            <a:avLst/>
          </a:prstGeom>
        </p:spPr>
      </p:pic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bg>
      <p:bgPr>
        <a:solidFill>
          <a:srgbClr val="AC82F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 userDrawn="1"/>
        </p:nvGrpSpPr>
        <p:grpSpPr>
          <a:xfrm>
            <a:off x="128337" y="169071"/>
            <a:ext cx="2598478" cy="665117"/>
            <a:chOff x="-9278441" y="1288725"/>
            <a:chExt cx="12900244" cy="3302000"/>
          </a:xfrm>
        </p:grpSpPr>
        <p:sp>
          <p:nvSpPr>
            <p:cNvPr id="6" name="圆角矩形 5"/>
            <p:cNvSpPr/>
            <p:nvPr userDrawn="1"/>
          </p:nvSpPr>
          <p:spPr>
            <a:xfrm>
              <a:off x="-7760964" y="1749922"/>
              <a:ext cx="11382767" cy="2627436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zh-CN" altLang="en-US">
                <a:solidFill>
                  <a:prstClr val="white"/>
                </a:solidFill>
              </a:endParaRPr>
            </a:p>
          </p:txBody>
        </p:sp>
        <p:pic>
          <p:nvPicPr>
            <p:cNvPr id="7" name="图片 6"/>
            <p:cNvPicPr>
              <a:picLocks noChangeAspect="1"/>
            </p:cNvPicPr>
            <p:nvPr userDrawn="1"/>
          </p:nvPicPr>
          <p:blipFill>
            <a:blip r:embed="rId2" cstate="email"/>
            <a:stretch>
              <a:fillRect/>
            </a:stretch>
          </p:blipFill>
          <p:spPr>
            <a:xfrm flipH="1">
              <a:off x="-9278441" y="1288725"/>
              <a:ext cx="4262796" cy="3302000"/>
            </a:xfrm>
            <a:prstGeom prst="rect">
              <a:avLst/>
            </a:prstGeom>
          </p:spPr>
        </p:pic>
      </p:grpSp>
      <p:sp>
        <p:nvSpPr>
          <p:cNvPr id="8" name="椭圆 7"/>
          <p:cNvSpPr/>
          <p:nvPr userDrawn="1"/>
        </p:nvSpPr>
        <p:spPr>
          <a:xfrm>
            <a:off x="4484916" y="-161360"/>
            <a:ext cx="8311430" cy="7737311"/>
          </a:xfrm>
          <a:prstGeom prst="ellipse">
            <a:avLst/>
          </a:prstGeom>
          <a:gradFill flip="none" rotWithShape="1">
            <a:gsLst>
              <a:gs pos="0">
                <a:srgbClr val="80BA22">
                  <a:alpha val="44000"/>
                </a:srgbClr>
              </a:gs>
              <a:gs pos="100000">
                <a:srgbClr val="AC82FE"/>
              </a:gs>
              <a:gs pos="0">
                <a:srgbClr val="9E64FD">
                  <a:alpha val="78000"/>
                </a:srgbClr>
              </a:gs>
            </a:gsLst>
            <a:path path="shap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132092"/>
            <a:ext cx="11460575" cy="515323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360001" y="1083358"/>
            <a:ext cx="11443024" cy="5105143"/>
          </a:xfrm>
          <a:prstGeom prst="rect">
            <a:avLst/>
          </a:prstGeom>
        </p:spPr>
      </p:pic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6" name="圆角矩形 2"/>
          <p:cNvSpPr/>
          <p:nvPr userDrawn="1"/>
        </p:nvSpPr>
        <p:spPr>
          <a:xfrm>
            <a:off x="539999" y="969261"/>
            <a:ext cx="11138654" cy="5321885"/>
          </a:xfrm>
          <a:prstGeom prst="roundRect">
            <a:avLst>
              <a:gd name="adj" fmla="val 4608"/>
            </a:avLst>
          </a:prstGeom>
          <a:solidFill>
            <a:schemeClr val="bg1"/>
          </a:solidFill>
          <a:ln w="38100">
            <a:solidFill>
              <a:srgbClr val="FF81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/>
              <a:t> </a:t>
            </a:r>
            <a:endParaRPr lang="zh-CN" altLang="en-US"/>
          </a:p>
        </p:txBody>
      </p:sp>
      <p:sp>
        <p:nvSpPr>
          <p:cNvPr id="7" name="椭圆 6"/>
          <p:cNvSpPr/>
          <p:nvPr userDrawn="1"/>
        </p:nvSpPr>
        <p:spPr>
          <a:xfrm>
            <a:off x="994610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 userDrawn="1"/>
        </p:nvSpPr>
        <p:spPr>
          <a:xfrm>
            <a:off x="11031259" y="1425374"/>
            <a:ext cx="166130" cy="171450"/>
          </a:xfrm>
          <a:prstGeom prst="ellipse">
            <a:avLst/>
          </a:prstGeom>
          <a:solidFill>
            <a:srgbClr val="FF811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图片包含 图形用户界面&#10;&#10;描述已自动生成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10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theme" Target="../theme/theme2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4.png"/><Relationship Id="rId6" Type="http://schemas.openxmlformats.org/officeDocument/2006/relationships/image" Target="../media/image8.png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theme" Target="../theme/theme3.xml"/><Relationship Id="rId8" Type="http://schemas.openxmlformats.org/officeDocument/2006/relationships/image" Target="file:///D:\qq&#25991;&#20214;\712321467\Image\C2C\Image2\%7b75232B38-A165-1FB7-499C-2E1C792CACB5%7d.png" TargetMode="External"/><Relationship Id="rId7" Type="http://schemas.openxmlformats.org/officeDocument/2006/relationships/image" Target="../media/image4.png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/Relationships>
</file>

<file path=ppt/slideMasters/_rels/slideMaster4.xml.rels><?xml version="1.0" encoding="UTF-8" standalone="yes"?>
<Relationships xmlns="http://schemas.openxmlformats.org/package/2006/relationships"><Relationship Id="rId6" Type="http://schemas.openxmlformats.org/officeDocument/2006/relationships/theme" Target="../theme/theme4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4.png"/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theme" Target="../theme/theme5.xml"/><Relationship Id="rId7" Type="http://schemas.openxmlformats.org/officeDocument/2006/relationships/image" Target="file:///D:\qq&#25991;&#20214;\712321467\Image\C2C\Image2\%7b75232B38-A165-1FB7-499C-2E1C792CACB5%7d.png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8.png"/><Relationship Id="rId4" Type="http://schemas.openxmlformats.org/officeDocument/2006/relationships/image" Target="../media/image17.svg"/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/Relationships>
</file>

<file path=ppt/slideMasters/_rels/slideMaster6.xml.rels><?xml version="1.0" encoding="UTF-8" standalone="yes"?>
<Relationships xmlns="http://schemas.openxmlformats.org/package/2006/relationships"><Relationship Id="rId5" Type="http://schemas.openxmlformats.org/officeDocument/2006/relationships/theme" Target="../theme/theme6.xml"/><Relationship Id="rId4" Type="http://schemas.openxmlformats.org/officeDocument/2006/relationships/image" Target="file:///D:\qq&#25991;&#20214;\712321467\Image\C2C\Image2\%7b75232B38-A165-1FB7-499C-2E1C792CACB5%7d.png" TargetMode="External"/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/Relationships>
</file>

<file path=ppt/slideMasters/_rels/slideMaster7.xml.rels><?xml version="1.0" encoding="UTF-8" standalone="yes"?>
<Relationships xmlns="http://schemas.openxmlformats.org/package/2006/relationships"><Relationship Id="rId6" Type="http://schemas.openxmlformats.org/officeDocument/2006/relationships/theme" Target="../theme/theme7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4.png"/><Relationship Id="rId3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2.xml"/><Relationship Id="rId8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0.xml"/><Relationship Id="rId6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6.xml"/><Relationship Id="rId23" Type="http://schemas.openxmlformats.org/officeDocument/2006/relationships/theme" Target="../theme/theme8.xml"/><Relationship Id="rId22" Type="http://schemas.openxmlformats.org/officeDocument/2006/relationships/image" Target="file:///D:\qq&#25991;&#20214;\712321467\Image\C2C\Image2\%7b75232B38-A165-1FB7-499C-2E1C792CACB5%7d.png" TargetMode="External"/><Relationship Id="rId21" Type="http://schemas.openxmlformats.org/officeDocument/2006/relationships/image" Target="../media/image4.png"/><Relationship Id="rId20" Type="http://schemas.openxmlformats.org/officeDocument/2006/relationships/image" Target="../media/image32.png"/><Relationship Id="rId2" Type="http://schemas.openxmlformats.org/officeDocument/2006/relationships/slideLayout" Target="../slideLayouts/slideLayout25.xml"/><Relationship Id="rId19" Type="http://schemas.openxmlformats.org/officeDocument/2006/relationships/slideLayout" Target="../slideLayouts/slideLayout42.xml"/><Relationship Id="rId18" Type="http://schemas.openxmlformats.org/officeDocument/2006/relationships/slideLayout" Target="../slideLayouts/slideLayout41.xml"/><Relationship Id="rId17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39.xml"/><Relationship Id="rId15" Type="http://schemas.openxmlformats.org/officeDocument/2006/relationships/slideLayout" Target="../slideLayouts/slideLayout38.xml"/><Relationship Id="rId14" Type="http://schemas.openxmlformats.org/officeDocument/2006/relationships/slideLayout" Target="../slideLayouts/slideLayout37.xml"/><Relationship Id="rId13" Type="http://schemas.openxmlformats.org/officeDocument/2006/relationships/slideLayout" Target="../slideLayouts/slideLayout36.xml"/><Relationship Id="rId12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34.xml"/><Relationship Id="rId10" Type="http://schemas.openxmlformats.org/officeDocument/2006/relationships/slideLayout" Target="../slideLayouts/slideLayout33.xml"/><Relationship Id="rId1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&#10;&#10;描述已自动生成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-74645" y="0"/>
            <a:ext cx="12268115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6A07D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&#10;&#10;描述已自动生成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-1589" y="0"/>
            <a:ext cx="12193471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F9B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形状, 矩形, 正方形&#10;&#10;描述已自动生成"/>
          <p:cNvPicPr>
            <a:picLocks noChangeAspect="1"/>
          </p:cNvPicPr>
          <p:nvPr userDrawn="1"/>
        </p:nvPicPr>
        <p:blipFill>
          <a:blip r:embed="rId6" cstate="email"/>
          <a:stretch>
            <a:fillRect/>
          </a:stretch>
        </p:blipFill>
        <p:spPr>
          <a:xfrm>
            <a:off x="-1" y="0"/>
            <a:ext cx="12193471" cy="6858000"/>
          </a:xfrm>
          <a:prstGeom prst="rect">
            <a:avLst/>
          </a:prstGeom>
        </p:spPr>
      </p:pic>
      <p:sp>
        <p:nvSpPr>
          <p:cNvPr id="4" name="矩形: 圆角 32"/>
          <p:cNvSpPr/>
          <p:nvPr userDrawn="1"/>
        </p:nvSpPr>
        <p:spPr>
          <a:xfrm>
            <a:off x="360001" y="372752"/>
            <a:ext cx="1866654" cy="417063"/>
          </a:xfrm>
          <a:prstGeom prst="roundRect">
            <a:avLst>
              <a:gd name="adj" fmla="val 50000"/>
            </a:avLst>
          </a:prstGeom>
          <a:solidFill>
            <a:srgbClr val="00B1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spc="600"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7" name="图片 1073743875" descr="学科网 zxxk.com"/>
          <p:cNvPicPr>
            <a:picLocks noChangeAspect="1"/>
          </p:cNvPicPr>
          <p:nvPr/>
        </p:nvPicPr>
        <p:blipFill>
          <a:blip r:embed="rId7" r:link="rId8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形状&#10;&#10;中度可信度描述已自动生成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-1" y="-1"/>
            <a:ext cx="12193469" cy="6857999"/>
          </a:xfrm>
          <a:prstGeom prst="rect">
            <a:avLst/>
          </a:prstGeom>
        </p:spPr>
      </p:pic>
      <p:pic>
        <p:nvPicPr>
          <p:cNvPr id="5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形 6"/>
          <p:cNvPicPr>
            <a:picLocks noChangeAspect="1"/>
          </p:cNvPicPr>
          <p:nvPr userDrawn="1"/>
        </p:nvPicPr>
        <p:blipFill>
          <a:blip r:embed="rId3" cstate="email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-3176" y="0"/>
            <a:ext cx="12206710" cy="6858000"/>
          </a:xfrm>
          <a:prstGeom prst="rect">
            <a:avLst/>
          </a:prstGeom>
        </p:spPr>
      </p:pic>
      <p:pic>
        <p:nvPicPr>
          <p:cNvPr id="3" name="图片 2" descr="形状&#10;&#10;描述已自动生成"/>
          <p:cNvPicPr>
            <a:picLocks noChangeAspect="1"/>
          </p:cNvPicPr>
          <p:nvPr userDrawn="1"/>
        </p:nvPicPr>
        <p:blipFill>
          <a:blip r:embed="rId5" cstate="email"/>
          <a:stretch>
            <a:fillRect/>
          </a:stretch>
        </p:blipFill>
        <p:spPr>
          <a:xfrm>
            <a:off x="-1" y="-1"/>
            <a:ext cx="12193469" cy="6857999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6" r:link="rId7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3" r:link="rId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形状, 矩形&#10;&#10;描述已自动生成"/>
          <p:cNvPicPr>
            <a:picLocks noChangeAspect="1"/>
          </p:cNvPicPr>
          <p:nvPr userDrawn="1"/>
        </p:nvPicPr>
        <p:blipFill>
          <a:blip r:embed="rId20" cstate="email"/>
          <a:stretch>
            <a:fillRect/>
          </a:stretch>
        </p:blipFill>
        <p:spPr>
          <a:xfrm>
            <a:off x="-2680" y="636"/>
            <a:ext cx="12194045" cy="6857364"/>
          </a:xfrm>
          <a:prstGeom prst="rect">
            <a:avLst/>
          </a:prstGeom>
        </p:spPr>
      </p:pic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1" r:link="rId22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  <p:sldLayoutId id="2147483696" r:id="rId18"/>
    <p:sldLayoutId id="2147483697" r:id="rId19"/>
  </p:sldLayoutIdLst>
  <p:transition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28.xml"/><Relationship Id="rId2" Type="http://schemas.openxmlformats.org/officeDocument/2006/relationships/image" Target="../media/image41.jpeg"/><Relationship Id="rId1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29.xml"/><Relationship Id="rId3" Type="http://schemas.openxmlformats.org/officeDocument/2006/relationships/image" Target="../media/image45.png"/><Relationship Id="rId2" Type="http://schemas.openxmlformats.org/officeDocument/2006/relationships/image" Target="../media/image44.svg"/><Relationship Id="rId1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2.xml"/><Relationship Id="rId1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.xml"/><Relationship Id="rId3" Type="http://schemas.openxmlformats.org/officeDocument/2006/relationships/slideLayout" Target="../slideLayouts/slideLayout23.xml"/><Relationship Id="rId2" Type="http://schemas.openxmlformats.org/officeDocument/2006/relationships/image" Target="../media/image34.emf"/><Relationship Id="rId1" Type="http://schemas.openxmlformats.org/officeDocument/2006/relationships/image" Target="../media/image33.emf"/></Relationships>
</file>

<file path=ppt/slides/_rels/slide3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3.xml"/><Relationship Id="rId6" Type="http://schemas.openxmlformats.org/officeDocument/2006/relationships/slideLayout" Target="../slideLayouts/slideLayout6.xml"/><Relationship Id="rId5" Type="http://schemas.openxmlformats.org/officeDocument/2006/relationships/image" Target="../media/image38.emf"/><Relationship Id="rId4" Type="http://schemas.openxmlformats.org/officeDocument/2006/relationships/image" Target="../media/image34.emf"/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3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3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979804" y="1752674"/>
            <a:ext cx="526676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 smtClean="0">
                <a:solidFill>
                  <a:prstClr val="white"/>
                </a:solidFill>
                <a:latin typeface="汉仪大宋简" pitchFamily="49" charset="-122"/>
                <a:ea typeface="汉仪大宋简" pitchFamily="49" charset="-122"/>
                <a:cs typeface="Times New Roman" panose="02020603050405020304" pitchFamily="18" charset="0"/>
              </a:rPr>
              <a:t>3</a:t>
            </a:r>
            <a:r>
              <a:rPr lang="zh-CN" altLang="en-US" sz="6000" dirty="0" smtClean="0">
                <a:solidFill>
                  <a:prstClr val="white"/>
                </a:solidFill>
                <a:latin typeface="汉仪大宋简" pitchFamily="49" charset="-122"/>
                <a:ea typeface="汉仪大宋简" pitchFamily="49" charset="-122"/>
                <a:cs typeface="Times New Roman" panose="02020603050405020304" pitchFamily="18" charset="0"/>
              </a:rPr>
              <a:t>的倍数的特征</a:t>
            </a:r>
            <a:endParaRPr lang="zh-CN" altLang="en-US" sz="6000" dirty="0">
              <a:solidFill>
                <a:prstClr val="white"/>
              </a:solidFill>
              <a:latin typeface="汉仪大宋简" pitchFamily="49" charset="-122"/>
              <a:ea typeface="汉仪大宋简" pitchFamily="49" charset="-122"/>
              <a:cs typeface="Times New Roman" panose="02020603050405020304" pitchFamily="18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1111258" y="3362016"/>
            <a:ext cx="4605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white"/>
                </a:solidFill>
                <a:latin typeface="方正兰亭粗黑简体" panose="02000000000000000000" pitchFamily="2" charset="-122"/>
                <a:ea typeface="方正兰亭粗黑简体" panose="02000000000000000000" pitchFamily="2" charset="-122"/>
              </a:rPr>
              <a:t>第三单元 倍数与因数</a:t>
            </a:r>
            <a:endParaRPr lang="zh-CN" altLang="en-US" sz="2400" dirty="0">
              <a:solidFill>
                <a:prstClr val="white"/>
              </a:solidFill>
              <a:latin typeface="方正兰亭粗黑简体" panose="02000000000000000000" pitchFamily="2" charset="-122"/>
              <a:ea typeface="方正兰亭粗黑简体" panose="02000000000000000000" pitchFamily="2" charset="-122"/>
            </a:endParaRPr>
          </a:p>
        </p:txBody>
      </p:sp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892249" y="1349762"/>
          <a:ext cx="7532243" cy="463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8729"/>
                <a:gridCol w="2745271"/>
                <a:gridCol w="2032000"/>
                <a:gridCol w="143624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拨出的数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算珠的个数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算珠的个数是否是</a:t>
                      </a:r>
                      <a:r>
                        <a:rPr lang="en-US" altLang="zh-CN" sz="26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en-US" sz="24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的倍数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53200">
                <a:tc rowSpan="2">
                  <a:txBody>
                    <a:bodyPr/>
                    <a:lstStyle/>
                    <a:p>
                      <a:r>
                        <a:rPr lang="zh-CN" altLang="en-US" sz="240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拨出的数是</a:t>
                      </a:r>
                      <a:r>
                        <a:rPr lang="en-US" altLang="zh-CN" sz="260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en-US" sz="240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的倍数</a:t>
                      </a:r>
                      <a:endParaRPr lang="zh-CN" altLang="en-US" sz="240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A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3200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32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拨出的数不是</a:t>
                      </a:r>
                      <a:r>
                        <a:rPr lang="en-US" altLang="zh-CN" sz="260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en-US" sz="240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的倍数</a:t>
                      </a:r>
                      <a:endParaRPr lang="zh-CN" altLang="en-US" sz="240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B1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3200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220946" y="2587807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978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0946" y="2963551"/>
            <a:ext cx="1742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978÷3=326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11111" y="2732718"/>
            <a:ext cx="1473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9+7+8=24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20946" y="342521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1923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20946" y="3800960"/>
            <a:ext cx="1896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1923÷3=641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47604" y="3634263"/>
            <a:ext cx="1800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1+9+2+3=15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5220946" y="4293727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187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5220946" y="4669471"/>
            <a:ext cx="2358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187÷3=62</a:t>
            </a:r>
            <a:r>
              <a:rPr lang="en-US" altLang="zh-CN" sz="2400" kern="100">
                <a:solidFill>
                  <a:prstClr val="black"/>
                </a:solidFill>
                <a:latin typeface="宋体" panose="02010600030101010101" pitchFamily="2" charset="-122"/>
              </a:rPr>
              <a:t>……</a:t>
            </a:r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8211111" y="4438638"/>
            <a:ext cx="1473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1+8+7=16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5220946" y="513113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3451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220946" y="5506880"/>
            <a:ext cx="2808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3451÷3=1150</a:t>
            </a:r>
            <a:r>
              <a:rPr lang="en-US" altLang="zh-CN" sz="2400" kern="100">
                <a:solidFill>
                  <a:prstClr val="black"/>
                </a:solidFill>
                <a:latin typeface="宋体" panose="02010600030101010101" pitchFamily="2" charset="-122"/>
              </a:rPr>
              <a:t>……</a:t>
            </a:r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8047604" y="5315945"/>
            <a:ext cx="1800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3+4+5+1=13</a:t>
            </a: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517449" y="1003189"/>
            <a:ext cx="6216070" cy="732225"/>
            <a:chOff x="6419648" y="4796371"/>
            <a:chExt cx="6216070" cy="732225"/>
          </a:xfrm>
        </p:grpSpPr>
        <p:grpSp>
          <p:nvGrpSpPr>
            <p:cNvPr id="87" name="组合 86"/>
            <p:cNvGrpSpPr/>
            <p:nvPr/>
          </p:nvGrpSpPr>
          <p:grpSpPr>
            <a:xfrm>
              <a:off x="6419648" y="4796371"/>
              <a:ext cx="6216070" cy="732225"/>
              <a:chOff x="5158759" y="5888475"/>
              <a:chExt cx="6216070" cy="732225"/>
            </a:xfrm>
          </p:grpSpPr>
          <p:sp>
            <p:nvSpPr>
              <p:cNvPr id="93" name="矩形: 圆角 61"/>
              <p:cNvSpPr/>
              <p:nvPr/>
            </p:nvSpPr>
            <p:spPr>
              <a:xfrm>
                <a:off x="5158759" y="5888475"/>
                <a:ext cx="2985915" cy="732225"/>
              </a:xfrm>
              <a:prstGeom prst="roundRect">
                <a:avLst>
                  <a:gd name="adj" fmla="val 50000"/>
                </a:avLst>
              </a:prstGeom>
              <a:solidFill>
                <a:srgbClr val="63C75E"/>
              </a:solidFill>
              <a:ln w="57150">
                <a:solidFill>
                  <a:srgbClr val="63C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5796008" y="6055295"/>
                <a:ext cx="55788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solidFill>
                      <a:prstClr val="white"/>
                    </a:solidFill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你发现了什么？</a:t>
                </a:r>
                <a:endParaRPr lang="en-US" altLang="zh-CN" sz="240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499570" y="4873662"/>
              <a:ext cx="558546" cy="576000"/>
            </a:xfrm>
            <a:prstGeom prst="rect">
              <a:avLst/>
            </a:prstGeom>
          </p:spPr>
        </p:pic>
      </p:grpSp>
      <p:sp>
        <p:nvSpPr>
          <p:cNvPr id="99" name="矩形: 圆角 41"/>
          <p:cNvSpPr/>
          <p:nvPr/>
        </p:nvSpPr>
        <p:spPr>
          <a:xfrm>
            <a:off x="925090" y="2587807"/>
            <a:ext cx="2346845" cy="1704063"/>
          </a:xfrm>
          <a:prstGeom prst="roundRect">
            <a:avLst>
              <a:gd name="adj" fmla="val 7523"/>
            </a:avLst>
          </a:prstGeom>
          <a:solidFill>
            <a:srgbClr val="4FAE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方正兰亭粗黑_GBK" panose="02000000000000000000" charset="-122"/>
              <a:ea typeface="方正兰亭粗黑_GBK" panose="02000000000000000000" charset="-122"/>
              <a:cs typeface="RTWS ShangGothic G0v1 Bold" charset="-122"/>
            </a:endParaRPr>
          </a:p>
        </p:txBody>
      </p:sp>
      <p:sp>
        <p:nvSpPr>
          <p:cNvPr id="102" name="矩形 101"/>
          <p:cNvSpPr/>
          <p:nvPr/>
        </p:nvSpPr>
        <p:spPr>
          <a:xfrm>
            <a:off x="1022735" y="2648897"/>
            <a:ext cx="208575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400" kern="100" dirty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用的算珠的个数是</a:t>
            </a:r>
            <a:r>
              <a:rPr lang="en-US" altLang="zh-CN" sz="2600" kern="100" dirty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的倍数，这个数就是</a:t>
            </a:r>
            <a:r>
              <a:rPr lang="en-US" altLang="zh-CN" sz="2600" kern="100" dirty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的倍数。</a:t>
            </a:r>
            <a:endParaRPr lang="zh-CN" altLang="zh-CN" sz="2400" kern="100" dirty="0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03" name="矩形: 圆角 41"/>
          <p:cNvSpPr/>
          <p:nvPr/>
        </p:nvSpPr>
        <p:spPr>
          <a:xfrm>
            <a:off x="927611" y="4306195"/>
            <a:ext cx="2346845" cy="1675567"/>
          </a:xfrm>
          <a:prstGeom prst="roundRect">
            <a:avLst>
              <a:gd name="adj" fmla="val 7523"/>
            </a:avLst>
          </a:prstGeom>
          <a:solidFill>
            <a:srgbClr val="2EBB7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方正兰亭粗黑_GBK" panose="02000000000000000000" charset="-122"/>
              <a:ea typeface="方正兰亭粗黑_GBK" panose="02000000000000000000" charset="-122"/>
              <a:cs typeface="RTWS ShangGothic G0v1 Bold" charset="-122"/>
            </a:endParaRPr>
          </a:p>
        </p:txBody>
      </p:sp>
      <p:sp>
        <p:nvSpPr>
          <p:cNvPr id="114" name="矩形 113"/>
          <p:cNvSpPr/>
          <p:nvPr/>
        </p:nvSpPr>
        <p:spPr>
          <a:xfrm>
            <a:off x="1022735" y="4341943"/>
            <a:ext cx="2151063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400" kern="10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用的算珠的个数不是</a:t>
            </a:r>
            <a:r>
              <a:rPr lang="en-US" altLang="zh-CN" sz="2600" kern="10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的倍数，这个数就不是</a:t>
            </a:r>
            <a:r>
              <a:rPr lang="en-US" altLang="zh-CN" sz="2600" kern="10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的倍数。</a:t>
            </a:r>
            <a:endParaRPr lang="zh-CN" altLang="zh-CN" sz="2400" kern="100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15" name="矩形 114"/>
          <p:cNvSpPr/>
          <p:nvPr/>
        </p:nvSpPr>
        <p:spPr>
          <a:xfrm>
            <a:off x="10494417" y="273271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smtClean="0">
                <a:solidFill>
                  <a:srgbClr val="4FAEF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是</a:t>
            </a:r>
            <a:endParaRPr lang="zh-CN" altLang="en-US" sz="2400" b="1">
              <a:solidFill>
                <a:srgbClr val="4FAEF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6" name="矩形 115"/>
          <p:cNvSpPr/>
          <p:nvPr/>
        </p:nvSpPr>
        <p:spPr>
          <a:xfrm>
            <a:off x="10494417" y="363426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smtClean="0">
                <a:solidFill>
                  <a:srgbClr val="4FAEF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是</a:t>
            </a:r>
            <a:endParaRPr lang="zh-CN" altLang="en-US" sz="2400" b="1">
              <a:solidFill>
                <a:srgbClr val="4FAEF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7" name="矩形 116"/>
          <p:cNvSpPr/>
          <p:nvPr/>
        </p:nvSpPr>
        <p:spPr>
          <a:xfrm>
            <a:off x="10316617" y="443863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smtClean="0">
                <a:solidFill>
                  <a:srgbClr val="00B1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不是</a:t>
            </a:r>
            <a:endParaRPr lang="zh-CN" altLang="en-US" sz="2400" b="1">
              <a:solidFill>
                <a:srgbClr val="00B1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8" name="矩形 117"/>
          <p:cNvSpPr/>
          <p:nvPr/>
        </p:nvSpPr>
        <p:spPr>
          <a:xfrm>
            <a:off x="10316617" y="531594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smtClean="0">
                <a:solidFill>
                  <a:srgbClr val="00B1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不是</a:t>
            </a:r>
            <a:endParaRPr lang="zh-CN" altLang="en-US" sz="2400" b="1">
              <a:solidFill>
                <a:srgbClr val="00B1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 animBg="1"/>
      <p:bldP spid="10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86" name="组合 85"/>
          <p:cNvGrpSpPr/>
          <p:nvPr/>
        </p:nvGrpSpPr>
        <p:grpSpPr>
          <a:xfrm>
            <a:off x="4020813" y="1642168"/>
            <a:ext cx="4697552" cy="732225"/>
            <a:chOff x="6419648" y="4796371"/>
            <a:chExt cx="4697552" cy="732225"/>
          </a:xfrm>
        </p:grpSpPr>
        <p:grpSp>
          <p:nvGrpSpPr>
            <p:cNvPr id="87" name="组合 86"/>
            <p:cNvGrpSpPr/>
            <p:nvPr/>
          </p:nvGrpSpPr>
          <p:grpSpPr>
            <a:xfrm>
              <a:off x="6419648" y="4796371"/>
              <a:ext cx="4697552" cy="732225"/>
              <a:chOff x="5158759" y="5888475"/>
              <a:chExt cx="4697552" cy="732225"/>
            </a:xfrm>
          </p:grpSpPr>
          <p:sp>
            <p:nvSpPr>
              <p:cNvPr id="93" name="矩形: 圆角 61"/>
              <p:cNvSpPr/>
              <p:nvPr/>
            </p:nvSpPr>
            <p:spPr>
              <a:xfrm>
                <a:off x="5158759" y="5888475"/>
                <a:ext cx="4352006" cy="732225"/>
              </a:xfrm>
              <a:prstGeom prst="roundRect">
                <a:avLst>
                  <a:gd name="adj" fmla="val 50000"/>
                </a:avLst>
              </a:prstGeom>
              <a:solidFill>
                <a:srgbClr val="63C75E"/>
              </a:solidFill>
              <a:ln w="57150">
                <a:solidFill>
                  <a:srgbClr val="63C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文本框 95"/>
              <p:cNvSpPr txBox="1"/>
              <p:nvPr/>
            </p:nvSpPr>
            <p:spPr>
              <a:xfrm>
                <a:off x="5877149" y="5976767"/>
                <a:ext cx="3979162" cy="5539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000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800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的</a:t>
                </a:r>
                <a:r>
                  <a:rPr lang="zh-CN" altLang="en-US" sz="2800" dirty="0" smtClean="0">
                    <a:solidFill>
                      <a:prstClr val="white"/>
                    </a:solidFill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倍数有什么特征？</a:t>
                </a:r>
                <a:endParaRPr lang="en-US" altLang="zh-CN" sz="2800" dirty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90" name="图片 89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499570" y="4873662"/>
              <a:ext cx="558546" cy="576000"/>
            </a:xfrm>
            <a:prstGeom prst="rect">
              <a:avLst/>
            </a:prstGeom>
          </p:spPr>
        </p:pic>
      </p:grpSp>
      <p:grpSp>
        <p:nvGrpSpPr>
          <p:cNvPr id="31" name="组合 30"/>
          <p:cNvGrpSpPr/>
          <p:nvPr/>
        </p:nvGrpSpPr>
        <p:grpSpPr>
          <a:xfrm>
            <a:off x="3517726" y="3413269"/>
            <a:ext cx="6157712" cy="553998"/>
            <a:chOff x="9592227" y="-1202552"/>
            <a:chExt cx="6157712" cy="553998"/>
          </a:xfrm>
        </p:grpSpPr>
        <p:sp>
          <p:nvSpPr>
            <p:cNvPr id="32" name="矩形 31"/>
            <p:cNvSpPr/>
            <p:nvPr/>
          </p:nvSpPr>
          <p:spPr>
            <a:xfrm>
              <a:off x="9592227" y="-1202552"/>
              <a:ext cx="615771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各个数位</a:t>
              </a:r>
              <a:r>
                <a:rPr lang="zh-CN" altLang="en-US" sz="2800" b="1" smtClean="0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上数字之和</a:t>
              </a:r>
              <a:r>
                <a:rPr lang="zh-CN" altLang="en-US" sz="28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是</a:t>
              </a:r>
              <a:r>
                <a:rPr lang="en-US" altLang="zh-CN" sz="30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3</a:t>
              </a:r>
              <a:r>
                <a:rPr lang="zh-CN" altLang="en-US" sz="28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的倍数。</a:t>
              </a:r>
              <a:endParaRPr lang="zh-CN" altLang="en-US" sz="2800" b="1">
                <a:ln w="88900">
                  <a:solidFill>
                    <a:srgbClr val="00A7F9"/>
                  </a:solidFill>
                </a:ln>
                <a:solidFill>
                  <a:prstClr val="white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9592227" y="-1202552"/>
              <a:ext cx="5893307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 dirty="0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各个数位</a:t>
              </a:r>
              <a:r>
                <a:rPr lang="zh-CN" altLang="en-US" sz="2800" b="1" dirty="0" smtClean="0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上数字之和</a:t>
              </a:r>
              <a:r>
                <a:rPr lang="zh-CN" altLang="en-US" sz="2800" b="1" dirty="0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是</a:t>
              </a:r>
              <a:r>
                <a:rPr lang="en-US" altLang="zh-CN" sz="3000" b="1" dirty="0">
                  <a:solidFill>
                    <a:prstClr val="white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3</a:t>
              </a:r>
              <a:r>
                <a:rPr lang="zh-CN" altLang="en-US" sz="2800" b="1" dirty="0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的倍数。</a:t>
              </a:r>
              <a:endParaRPr lang="zh-CN" altLang="en-US" sz="2800" b="1" dirty="0">
                <a:solidFill>
                  <a:prstClr val="white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144862" y="1281448"/>
            <a:ext cx="1864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RTWS ShangGothic G0v1 Bold" charset="-122"/>
              </a:rPr>
              <a:t>试一试</a:t>
            </a:r>
            <a:endParaRPr lang="zh-CN" altLang="en-US" sz="28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  <a:cs typeface="RTWS ShangGothic G0v1 Bold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530457" y="2024281"/>
            <a:ext cx="9504117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根据上面的发现，在下面的数中圈出</a:t>
            </a:r>
            <a:r>
              <a:rPr lang="en-US" altLang="zh-CN" sz="26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的倍数，并与同伴交流。</a:t>
            </a:r>
            <a:endParaRPr lang="zh-CN" altLang="en-US" sz="2400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3943147" y="1606247"/>
            <a:ext cx="6157712" cy="553998"/>
            <a:chOff x="9592227" y="-1202552"/>
            <a:chExt cx="6157712" cy="553998"/>
          </a:xfrm>
        </p:grpSpPr>
        <p:sp>
          <p:nvSpPr>
            <p:cNvPr id="16" name="矩形 15"/>
            <p:cNvSpPr/>
            <p:nvPr/>
          </p:nvSpPr>
          <p:spPr>
            <a:xfrm>
              <a:off x="9592227" y="-1202552"/>
              <a:ext cx="615771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各个数位</a:t>
              </a:r>
              <a:r>
                <a:rPr lang="zh-CN" altLang="en-US" sz="2800" b="1" smtClean="0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上数字之和</a:t>
              </a:r>
              <a:r>
                <a:rPr lang="zh-CN" altLang="en-US" sz="28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是</a:t>
              </a:r>
              <a:r>
                <a:rPr lang="en-US" altLang="zh-CN" sz="30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3</a:t>
              </a:r>
              <a:r>
                <a:rPr lang="zh-CN" altLang="en-US" sz="28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的倍数。</a:t>
              </a:r>
              <a:endParaRPr lang="zh-CN" altLang="en-US" sz="2800" b="1">
                <a:ln w="88900">
                  <a:solidFill>
                    <a:srgbClr val="00A7F9"/>
                  </a:solidFill>
                </a:ln>
                <a:solidFill>
                  <a:prstClr val="white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sp>
          <p:nvSpPr>
            <p:cNvPr id="24" name="矩形 23"/>
            <p:cNvSpPr/>
            <p:nvPr/>
          </p:nvSpPr>
          <p:spPr>
            <a:xfrm>
              <a:off x="9592227" y="-1202552"/>
              <a:ext cx="5893307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各个数位</a:t>
              </a:r>
              <a:r>
                <a:rPr lang="zh-CN" altLang="en-US" sz="2800" b="1" smtClean="0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上数字之和</a:t>
              </a:r>
              <a:r>
                <a:rPr lang="zh-CN" altLang="en-US" sz="2800" b="1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是</a:t>
              </a:r>
              <a:r>
                <a:rPr lang="en-US" altLang="zh-CN" sz="3000" b="1">
                  <a:solidFill>
                    <a:prstClr val="white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3</a:t>
              </a:r>
              <a:r>
                <a:rPr lang="zh-CN" altLang="en-US" sz="2800" b="1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的倍数。</a:t>
              </a:r>
              <a:endParaRPr lang="zh-CN" altLang="en-US" sz="2800" b="1">
                <a:solidFill>
                  <a:prstClr val="white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</p:grpSp>
      <p:sp>
        <p:nvSpPr>
          <p:cNvPr id="25" name="椭圆 24"/>
          <p:cNvSpPr/>
          <p:nvPr/>
        </p:nvSpPr>
        <p:spPr>
          <a:xfrm>
            <a:off x="2034755" y="2716778"/>
            <a:ext cx="756000" cy="396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53</a:t>
            </a:r>
            <a:endParaRPr lang="zh-CN" altLang="en-US" sz="2600" b="1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2034755" y="3155164"/>
            <a:ext cx="756000" cy="396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87</a:t>
            </a:r>
            <a:endParaRPr lang="zh-CN" altLang="en-US" sz="2600" b="1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2034755" y="3593550"/>
            <a:ext cx="756000" cy="396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36</a:t>
            </a:r>
            <a:endParaRPr lang="zh-CN" altLang="en-US" sz="2600" b="1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2034755" y="4031936"/>
            <a:ext cx="756000" cy="396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65</a:t>
            </a:r>
            <a:endParaRPr lang="zh-CN" altLang="en-US" sz="2600" b="1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2034755" y="4470322"/>
            <a:ext cx="756000" cy="396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60</a:t>
            </a:r>
            <a:endParaRPr lang="zh-CN" altLang="en-US" sz="2600" b="1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1926755" y="4908708"/>
            <a:ext cx="972000" cy="396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128</a:t>
            </a:r>
            <a:endParaRPr lang="zh-CN" altLang="en-US" sz="2600" b="1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椭圆 30"/>
          <p:cNvSpPr/>
          <p:nvPr/>
        </p:nvSpPr>
        <p:spPr>
          <a:xfrm>
            <a:off x="1926755" y="5347094"/>
            <a:ext cx="972000" cy="396000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453</a:t>
            </a:r>
            <a:endParaRPr lang="zh-CN" altLang="en-US" sz="2600" b="1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3032669" y="2687730"/>
            <a:ext cx="1059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</a:rPr>
              <a:t>5+3=8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4857876" y="2668557"/>
            <a:ext cx="2056973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36" name="直线连接符 54"/>
          <p:cNvCxnSpPr/>
          <p:nvPr/>
        </p:nvCxnSpPr>
        <p:spPr>
          <a:xfrm rot="16200000" flipH="1">
            <a:off x="7346070" y="2630458"/>
            <a:ext cx="0" cy="576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7" name="矩形 36"/>
          <p:cNvSpPr/>
          <p:nvPr/>
        </p:nvSpPr>
        <p:spPr>
          <a:xfrm>
            <a:off x="7722206" y="2672235"/>
            <a:ext cx="222368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53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3032669" y="3116602"/>
            <a:ext cx="122661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8+7=15</a:t>
            </a:r>
            <a:endParaRPr lang="zh-CN" altLang="en-US" sz="2600" dirty="0">
              <a:solidFill>
                <a:prstClr val="black"/>
              </a:solidFill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4857876" y="3097429"/>
            <a:ext cx="19159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15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0" name="直线连接符 54"/>
          <p:cNvCxnSpPr/>
          <p:nvPr/>
        </p:nvCxnSpPr>
        <p:spPr>
          <a:xfrm rot="16200000" flipH="1">
            <a:off x="7346070" y="3059330"/>
            <a:ext cx="0" cy="576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2" name="矩形 41"/>
          <p:cNvSpPr/>
          <p:nvPr/>
        </p:nvSpPr>
        <p:spPr>
          <a:xfrm>
            <a:off x="7722206" y="3101107"/>
            <a:ext cx="19159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87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3032669" y="3554988"/>
            <a:ext cx="1059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3+6=9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857876" y="3535815"/>
            <a:ext cx="174919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9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5" name="直线连接符 54"/>
          <p:cNvCxnSpPr/>
          <p:nvPr/>
        </p:nvCxnSpPr>
        <p:spPr>
          <a:xfrm rot="16200000" flipH="1">
            <a:off x="7346070" y="3497716"/>
            <a:ext cx="0" cy="576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46" name="矩形 45"/>
          <p:cNvSpPr/>
          <p:nvPr/>
        </p:nvSpPr>
        <p:spPr>
          <a:xfrm>
            <a:off x="7722206" y="3539493"/>
            <a:ext cx="19159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36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3032669" y="3995501"/>
            <a:ext cx="122661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6+5=11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857876" y="3976328"/>
            <a:ext cx="22369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49" name="直线连接符 54"/>
          <p:cNvCxnSpPr/>
          <p:nvPr/>
        </p:nvCxnSpPr>
        <p:spPr>
          <a:xfrm rot="16200000" flipH="1">
            <a:off x="7346070" y="3938229"/>
            <a:ext cx="0" cy="576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0" name="矩形 49"/>
          <p:cNvSpPr/>
          <p:nvPr/>
        </p:nvSpPr>
        <p:spPr>
          <a:xfrm>
            <a:off x="7722206" y="3980006"/>
            <a:ext cx="222368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65</a:t>
            </a:r>
            <a:r>
              <a:rPr lang="zh-CN" altLang="en-US" sz="2400" kern="10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不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3041336" y="4426529"/>
            <a:ext cx="1059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6+0=6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4857876" y="4407356"/>
            <a:ext cx="1749197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3" name="直线连接符 54"/>
          <p:cNvCxnSpPr/>
          <p:nvPr/>
        </p:nvCxnSpPr>
        <p:spPr>
          <a:xfrm rot="16200000" flipH="1">
            <a:off x="7354737" y="4369257"/>
            <a:ext cx="0" cy="576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4" name="矩形 53"/>
          <p:cNvSpPr/>
          <p:nvPr/>
        </p:nvSpPr>
        <p:spPr>
          <a:xfrm>
            <a:off x="7722206" y="4411034"/>
            <a:ext cx="19159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60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3041336" y="4874429"/>
            <a:ext cx="15685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1+2+8=11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4857876" y="4855256"/>
            <a:ext cx="223695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11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57" name="直线连接符 54"/>
          <p:cNvCxnSpPr/>
          <p:nvPr/>
        </p:nvCxnSpPr>
        <p:spPr>
          <a:xfrm rot="16200000" flipH="1">
            <a:off x="7354737" y="4817157"/>
            <a:ext cx="0" cy="576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8" name="矩形 57"/>
          <p:cNvSpPr/>
          <p:nvPr/>
        </p:nvSpPr>
        <p:spPr>
          <a:xfrm>
            <a:off x="7722206" y="4858934"/>
            <a:ext cx="239039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128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3041336" y="5302453"/>
            <a:ext cx="158088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4+5+3=12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60" name="矩形 59"/>
          <p:cNvSpPr/>
          <p:nvPr/>
        </p:nvSpPr>
        <p:spPr>
          <a:xfrm>
            <a:off x="4857876" y="5283280"/>
            <a:ext cx="19159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12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61" name="直线连接符 54"/>
          <p:cNvCxnSpPr/>
          <p:nvPr/>
        </p:nvCxnSpPr>
        <p:spPr>
          <a:xfrm rot="16200000" flipH="1">
            <a:off x="7354737" y="5245181"/>
            <a:ext cx="0" cy="576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2" name="矩形 61"/>
          <p:cNvSpPr/>
          <p:nvPr/>
        </p:nvSpPr>
        <p:spPr>
          <a:xfrm>
            <a:off x="7722206" y="5286958"/>
            <a:ext cx="2082621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453</a:t>
            </a:r>
            <a:r>
              <a:rPr lang="zh-CN" altLang="en-US" sz="2400" kern="100" smtClean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椭圆 2"/>
          <p:cNvSpPr/>
          <p:nvPr/>
        </p:nvSpPr>
        <p:spPr>
          <a:xfrm>
            <a:off x="2049678" y="5349754"/>
            <a:ext cx="756000" cy="380651"/>
          </a:xfrm>
          <a:prstGeom prst="ellipse">
            <a:avLst/>
          </a:prstGeom>
          <a:noFill/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2046837" y="4487944"/>
            <a:ext cx="756000" cy="380651"/>
          </a:xfrm>
          <a:prstGeom prst="ellipse">
            <a:avLst/>
          </a:prstGeom>
          <a:noFill/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034755" y="3618847"/>
            <a:ext cx="756000" cy="380651"/>
          </a:xfrm>
          <a:prstGeom prst="ellipse">
            <a:avLst/>
          </a:prstGeom>
          <a:noFill/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2034755" y="3169496"/>
            <a:ext cx="756000" cy="380651"/>
          </a:xfrm>
          <a:prstGeom prst="ellipse">
            <a:avLst/>
          </a:prstGeom>
          <a:noFill/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6" presetClass="emph" presetSubtype="0" repeatCount="2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0" dur="500" tmFilter="0, 0; .2, .5; .8, .5; 1, 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31" dur="250" autoRev="1" fill="hold"/>
                                        <p:tgtEl>
                                          <p:spTgt spid="1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4" grpId="0"/>
      <p:bldP spid="37" grpId="0"/>
      <p:bldP spid="38" grpId="0"/>
      <p:bldP spid="39" grpId="0"/>
      <p:bldP spid="42" grpId="0"/>
      <p:bldP spid="43" grpId="0"/>
      <p:bldP spid="44" grpId="0"/>
      <p:bldP spid="46" grpId="0"/>
      <p:bldP spid="47" grpId="0"/>
      <p:bldP spid="48" grpId="0"/>
      <p:bldP spid="50" grpId="0"/>
      <p:bldP spid="51" grpId="0"/>
      <p:bldP spid="52" grpId="0"/>
      <p:bldP spid="54" grpId="0"/>
      <p:bldP spid="55" grpId="0"/>
      <p:bldP spid="56" grpId="0"/>
      <p:bldP spid="58" grpId="0"/>
      <p:bldP spid="59" grpId="0"/>
      <p:bldP spid="60" grpId="0"/>
      <p:bldP spid="62" grpId="0"/>
      <p:bldP spid="3" grpId="0" animBg="1"/>
      <p:bldP spid="63" grpId="0" animBg="1"/>
      <p:bldP spid="64" grpId="0" animBg="1"/>
      <p:bldP spid="6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"/>
          <p:cNvSpPr/>
          <p:nvPr/>
        </p:nvSpPr>
        <p:spPr>
          <a:xfrm>
            <a:off x="1186463" y="1128479"/>
            <a:ext cx="9792000" cy="876591"/>
          </a:xfrm>
          <a:prstGeom prst="roundRect">
            <a:avLst>
              <a:gd name="adj" fmla="val 38149"/>
            </a:avLst>
          </a:prstGeom>
          <a:solidFill>
            <a:srgbClr val="245FF8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</a:t>
            </a:r>
            <a:r>
              <a:rPr lang="zh-CN" altLang="en-US" sz="1600" spc="60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练习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01064" y="1118987"/>
            <a:ext cx="919923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>
                <a:solidFill>
                  <a:prstClr val="white"/>
                </a:solidFill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请将编号是</a:t>
            </a:r>
            <a:r>
              <a:rPr lang="en-US" altLang="zh-CN" sz="2800">
                <a:solidFill>
                  <a:prstClr val="white"/>
                </a:solidFill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>
                <a:solidFill>
                  <a:prstClr val="white"/>
                </a:solidFill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的倍数的气球涂上颜色，并与同伴交流你是怎么判断的。</a:t>
            </a:r>
            <a:endParaRPr lang="en-US" altLang="zh-CN" sz="2800">
              <a:solidFill>
                <a:prstClr val="white"/>
              </a:solidFill>
              <a:latin typeface="Times New Roman" panose="02020603050405020304" pitchFamily="18" charset="0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2432542" y="2290964"/>
            <a:ext cx="7868054" cy="1447874"/>
          </a:xfrm>
          <a:prstGeom prst="rect">
            <a:avLst/>
          </a:prstGeom>
        </p:spPr>
      </p:pic>
      <p:grpSp>
        <p:nvGrpSpPr>
          <p:cNvPr id="32" name="组合 31"/>
          <p:cNvGrpSpPr/>
          <p:nvPr/>
        </p:nvGrpSpPr>
        <p:grpSpPr>
          <a:xfrm>
            <a:off x="3287713" y="3869474"/>
            <a:ext cx="6157712" cy="553998"/>
            <a:chOff x="9592227" y="-1202552"/>
            <a:chExt cx="6157712" cy="553998"/>
          </a:xfrm>
        </p:grpSpPr>
        <p:sp>
          <p:nvSpPr>
            <p:cNvPr id="33" name="矩形 32"/>
            <p:cNvSpPr/>
            <p:nvPr/>
          </p:nvSpPr>
          <p:spPr>
            <a:xfrm>
              <a:off x="9592227" y="-1202552"/>
              <a:ext cx="6157712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各个数位</a:t>
              </a:r>
              <a:r>
                <a:rPr lang="zh-CN" altLang="en-US" sz="2800" b="1" smtClean="0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上数字之和</a:t>
              </a:r>
              <a:r>
                <a:rPr lang="zh-CN" altLang="en-US" sz="28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是</a:t>
              </a:r>
              <a:r>
                <a:rPr lang="en-US" altLang="zh-CN" sz="30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3</a:t>
              </a:r>
              <a:r>
                <a:rPr lang="zh-CN" altLang="en-US" sz="2800" b="1">
                  <a:ln w="88900">
                    <a:solidFill>
                      <a:srgbClr val="00A7F9"/>
                    </a:solidFill>
                  </a:ln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的倍数。</a:t>
              </a:r>
              <a:endParaRPr lang="zh-CN" altLang="en-US" sz="2800" b="1">
                <a:ln w="88900">
                  <a:solidFill>
                    <a:srgbClr val="00A7F9"/>
                  </a:solidFill>
                </a:ln>
                <a:solidFill>
                  <a:prstClr val="white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  <p:sp>
          <p:nvSpPr>
            <p:cNvPr id="34" name="矩形 33"/>
            <p:cNvSpPr/>
            <p:nvPr/>
          </p:nvSpPr>
          <p:spPr>
            <a:xfrm>
              <a:off x="9592227" y="-1202552"/>
              <a:ext cx="5893307" cy="5539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各个数位</a:t>
              </a:r>
              <a:r>
                <a:rPr lang="zh-CN" altLang="en-US" sz="2800" b="1" smtClean="0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上数字之和</a:t>
              </a:r>
              <a:r>
                <a:rPr lang="zh-CN" altLang="en-US" sz="2800" b="1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是</a:t>
              </a:r>
              <a:r>
                <a:rPr lang="en-US" altLang="zh-CN" sz="3000" b="1">
                  <a:solidFill>
                    <a:prstClr val="white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rPr>
                <a:t>3</a:t>
              </a:r>
              <a:r>
                <a:rPr lang="zh-CN" altLang="en-US" sz="2800" b="1">
                  <a:solidFill>
                    <a:prstClr val="white"/>
                  </a:solidFill>
                  <a:latin typeface="FZLanTingHeiS-R-GB" panose="02000000000000000000" pitchFamily="2" charset="-122"/>
                  <a:ea typeface="FZLanTingHeiS-R-GB" panose="02000000000000000000" pitchFamily="2" charset="-122"/>
                  <a:sym typeface="+mn-ea"/>
                </a:rPr>
                <a:t>的倍数。</a:t>
              </a:r>
              <a:endParaRPr lang="zh-CN" altLang="en-US" sz="2800" b="1">
                <a:solidFill>
                  <a:prstClr val="white"/>
                </a:solidFill>
                <a:latin typeface="FZLanTingHeiS-R-GB" panose="02000000000000000000" pitchFamily="2" charset="-122"/>
                <a:ea typeface="FZLanTingHeiS-R-GB" panose="02000000000000000000" pitchFamily="2" charset="-122"/>
                <a:sym typeface="+mn-ea"/>
              </a:endParaRPr>
            </a:p>
          </p:txBody>
        </p:sp>
      </p:grpSp>
      <p:sp>
        <p:nvSpPr>
          <p:cNvPr id="41" name="矩形 40"/>
          <p:cNvSpPr/>
          <p:nvPr/>
        </p:nvSpPr>
        <p:spPr>
          <a:xfrm>
            <a:off x="2591870" y="4641345"/>
            <a:ext cx="1059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3+6=9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795148" y="4641344"/>
            <a:ext cx="1059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1+7=8</a:t>
            </a:r>
            <a:endParaRPr lang="zh-CN" altLang="en-US" sz="2600" dirty="0">
              <a:solidFill>
                <a:prstClr val="black"/>
              </a:solidFill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140773" y="4641343"/>
            <a:ext cx="1059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5+4=9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366569" y="4641342"/>
            <a:ext cx="1059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7+1=8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7592365" y="4641342"/>
            <a:ext cx="105990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4+5=9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9010692" y="4641342"/>
            <a:ext cx="122661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4+8=12</a:t>
            </a:r>
            <a:endParaRPr lang="zh-CN" altLang="en-US" sz="2600">
              <a:solidFill>
                <a:prstClr val="black"/>
              </a:solidFill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32542" y="2290964"/>
            <a:ext cx="7883272" cy="14472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5" grpId="0"/>
      <p:bldP spid="46" grpId="0"/>
      <p:bldP spid="47" grpId="0"/>
      <p:bldP spid="48" grpId="0"/>
      <p:bldP spid="4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圆角矩形 2"/>
          <p:cNvSpPr/>
          <p:nvPr/>
        </p:nvSpPr>
        <p:spPr>
          <a:xfrm>
            <a:off x="1186463" y="1128479"/>
            <a:ext cx="9792000" cy="876591"/>
          </a:xfrm>
          <a:prstGeom prst="roundRect">
            <a:avLst>
              <a:gd name="adj" fmla="val 38149"/>
            </a:avLst>
          </a:prstGeom>
          <a:solidFill>
            <a:srgbClr val="245FF8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巩固练习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634751" y="1283008"/>
            <a:ext cx="91992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prstClr val="white"/>
                </a:solidFill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分别在方框里填上一个数字，使这个两位数是</a:t>
            </a:r>
            <a:r>
              <a:rPr lang="en-US" altLang="zh-CN" sz="3000" dirty="0" smtClean="0">
                <a:solidFill>
                  <a:prstClr val="white"/>
                </a:solidFill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dirty="0" smtClean="0">
                <a:solidFill>
                  <a:prstClr val="white"/>
                </a:solidFill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的倍数。</a:t>
            </a:r>
            <a:endParaRPr lang="en-US" altLang="zh-CN" sz="2800" dirty="0">
              <a:solidFill>
                <a:prstClr val="white"/>
              </a:solidFill>
              <a:latin typeface="Times New Roman" panose="02020603050405020304" pitchFamily="18" charset="0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831707" y="2575469"/>
            <a:ext cx="801325" cy="492443"/>
            <a:chOff x="2118145" y="2658308"/>
            <a:chExt cx="801325" cy="492443"/>
          </a:xfrm>
        </p:grpSpPr>
        <p:sp>
          <p:nvSpPr>
            <p:cNvPr id="16" name="矩形 15"/>
            <p:cNvSpPr/>
            <p:nvPr/>
          </p:nvSpPr>
          <p:spPr>
            <a:xfrm>
              <a:off x="2118145" y="2658308"/>
              <a:ext cx="35137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600" kern="10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2</a:t>
              </a:r>
              <a:endParaRPr lang="zh-CN" altLang="en-US" sz="2600">
                <a:solidFill>
                  <a:prstClr val="black"/>
                </a:solidFill>
              </a:endParaRPr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2469523" y="2658308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831707" y="3226515"/>
            <a:ext cx="801325" cy="492443"/>
            <a:chOff x="4440868" y="2658308"/>
            <a:chExt cx="801325" cy="492443"/>
          </a:xfrm>
        </p:grpSpPr>
        <p:sp>
          <p:nvSpPr>
            <p:cNvPr id="18" name="矩形 17"/>
            <p:cNvSpPr/>
            <p:nvPr/>
          </p:nvSpPr>
          <p:spPr>
            <a:xfrm>
              <a:off x="4440868" y="2658308"/>
              <a:ext cx="35137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600" kern="10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5</a:t>
              </a:r>
              <a:endParaRPr lang="zh-CN" altLang="en-US" sz="2600">
                <a:solidFill>
                  <a:prstClr val="black"/>
                </a:solidFill>
              </a:endParaRPr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792246" y="2658308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1831707" y="3874790"/>
            <a:ext cx="804229" cy="492443"/>
            <a:chOff x="6520058" y="2658308"/>
            <a:chExt cx="804229" cy="492443"/>
          </a:xfrm>
        </p:grpSpPr>
        <p:sp>
          <p:nvSpPr>
            <p:cNvPr id="20" name="矩形 19"/>
            <p:cNvSpPr/>
            <p:nvPr/>
          </p:nvSpPr>
          <p:spPr>
            <a:xfrm>
              <a:off x="6972909" y="2658308"/>
              <a:ext cx="35137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600" kern="10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3</a:t>
              </a:r>
              <a:endParaRPr lang="zh-CN" altLang="en-US" sz="2600">
                <a:solidFill>
                  <a:prstClr val="black"/>
                </a:solidFill>
              </a:endParaRPr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6520058" y="2658308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831707" y="4534082"/>
            <a:ext cx="804229" cy="492443"/>
            <a:chOff x="8093634" y="2658308"/>
            <a:chExt cx="804229" cy="492443"/>
          </a:xfrm>
        </p:grpSpPr>
        <p:sp>
          <p:nvSpPr>
            <p:cNvPr id="22" name="矩形 21"/>
            <p:cNvSpPr/>
            <p:nvPr/>
          </p:nvSpPr>
          <p:spPr>
            <a:xfrm>
              <a:off x="8546485" y="2658308"/>
              <a:ext cx="35137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600" kern="10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0</a:t>
              </a:r>
              <a:endParaRPr lang="zh-CN" altLang="en-US" sz="2600">
                <a:solidFill>
                  <a:prstClr val="black"/>
                </a:solidFill>
              </a:endParaRPr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8093634" y="2658308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831707" y="5182358"/>
            <a:ext cx="804229" cy="492443"/>
            <a:chOff x="9911417" y="2658308"/>
            <a:chExt cx="804229" cy="492443"/>
          </a:xfrm>
        </p:grpSpPr>
        <p:sp>
          <p:nvSpPr>
            <p:cNvPr id="24" name="矩形 23"/>
            <p:cNvSpPr/>
            <p:nvPr/>
          </p:nvSpPr>
          <p:spPr>
            <a:xfrm>
              <a:off x="10364268" y="2658308"/>
              <a:ext cx="351378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2600" kern="100" smtClean="0">
                  <a:solidFill>
                    <a:srgbClr val="000000"/>
                  </a:solidFill>
                  <a:latin typeface="Times New Roman" panose="02020603050405020304" pitchFamily="18" charset="0"/>
                </a:rPr>
                <a:t>7</a:t>
              </a:r>
              <a:endParaRPr lang="zh-CN" altLang="en-US" sz="2600">
                <a:solidFill>
                  <a:prstClr val="black"/>
                </a:solidFill>
              </a:endParaRPr>
            </a:p>
          </p:txBody>
        </p:sp>
        <p:sp>
          <p:nvSpPr>
            <p:cNvPr id="25" name="圆角矩形 24"/>
            <p:cNvSpPr/>
            <p:nvPr/>
          </p:nvSpPr>
          <p:spPr>
            <a:xfrm>
              <a:off x="9911417" y="2658308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3425039" y="2570663"/>
            <a:ext cx="2583785" cy="502054"/>
            <a:chOff x="1579216" y="3462109"/>
            <a:chExt cx="2583785" cy="502054"/>
          </a:xfrm>
        </p:grpSpPr>
        <p:grpSp>
          <p:nvGrpSpPr>
            <p:cNvPr id="31" name="组合 30"/>
            <p:cNvGrpSpPr/>
            <p:nvPr/>
          </p:nvGrpSpPr>
          <p:grpSpPr>
            <a:xfrm>
              <a:off x="1579216" y="3462109"/>
              <a:ext cx="941810" cy="502054"/>
              <a:chOff x="1977660" y="2648697"/>
              <a:chExt cx="941810" cy="502054"/>
            </a:xfrm>
          </p:grpSpPr>
          <p:sp>
            <p:nvSpPr>
              <p:cNvPr id="35" name="矩形 34"/>
              <p:cNvSpPr/>
              <p:nvPr/>
            </p:nvSpPr>
            <p:spPr>
              <a:xfrm>
                <a:off x="1977660" y="2648697"/>
                <a:ext cx="53893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600" kern="10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2</a:t>
                </a:r>
                <a:r>
                  <a:rPr lang="en-US" altLang="zh-CN" sz="2600" kern="10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+</a:t>
                </a:r>
                <a:endParaRPr lang="zh-CN" altLang="en-US" sz="2600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圆角矩形 35"/>
              <p:cNvSpPr/>
              <p:nvPr/>
            </p:nvSpPr>
            <p:spPr>
              <a:xfrm>
                <a:off x="2469523" y="2658308"/>
                <a:ext cx="449947" cy="492443"/>
              </a:xfrm>
              <a:prstGeom prst="roundRect">
                <a:avLst/>
              </a:prstGeom>
              <a:noFill/>
              <a:ln w="28575">
                <a:solidFill>
                  <a:srgbClr val="00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37" name="矩形 36"/>
            <p:cNvSpPr/>
            <p:nvPr/>
          </p:nvSpPr>
          <p:spPr>
            <a:xfrm>
              <a:off x="2580517" y="3462109"/>
              <a:ext cx="158248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是</a:t>
              </a:r>
              <a:r>
                <a:rPr lang="en-US" altLang="zh-CN" sz="26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的倍数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38" name="直线连接符 54"/>
          <p:cNvCxnSpPr/>
          <p:nvPr/>
        </p:nvCxnSpPr>
        <p:spPr>
          <a:xfrm rot="16200000" flipH="1">
            <a:off x="3096901" y="2515691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39" name="组合 38"/>
          <p:cNvGrpSpPr/>
          <p:nvPr/>
        </p:nvGrpSpPr>
        <p:grpSpPr>
          <a:xfrm>
            <a:off x="6794364" y="2570663"/>
            <a:ext cx="1617434" cy="502054"/>
            <a:chOff x="2071079" y="3462109"/>
            <a:chExt cx="1617434" cy="502054"/>
          </a:xfrm>
        </p:grpSpPr>
        <p:sp>
          <p:nvSpPr>
            <p:cNvPr id="44" name="圆角矩形 43"/>
            <p:cNvSpPr/>
            <p:nvPr/>
          </p:nvSpPr>
          <p:spPr>
            <a:xfrm>
              <a:off x="2071079" y="3471720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2580517" y="3462109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1,4,7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50" name="直线连接符 54"/>
          <p:cNvCxnSpPr/>
          <p:nvPr/>
        </p:nvCxnSpPr>
        <p:spPr>
          <a:xfrm rot="16200000" flipH="1">
            <a:off x="6356058" y="2515691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54" name="直线连接符 54"/>
          <p:cNvCxnSpPr/>
          <p:nvPr/>
        </p:nvCxnSpPr>
        <p:spPr>
          <a:xfrm rot="16200000" flipH="1">
            <a:off x="8717798" y="2515690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55" name="矩形 54"/>
          <p:cNvSpPr/>
          <p:nvPr/>
        </p:nvSpPr>
        <p:spPr>
          <a:xfrm>
            <a:off x="9023798" y="2553435"/>
            <a:ext cx="13516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21,24,27</a:t>
            </a:r>
            <a:endParaRPr lang="zh-CN" altLang="en-US" sz="2600">
              <a:solidFill>
                <a:prstClr val="black"/>
              </a:solidFill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3425039" y="3219648"/>
            <a:ext cx="2583785" cy="502054"/>
            <a:chOff x="1579216" y="3462109"/>
            <a:chExt cx="2583785" cy="502054"/>
          </a:xfrm>
        </p:grpSpPr>
        <p:grpSp>
          <p:nvGrpSpPr>
            <p:cNvPr id="57" name="组合 56"/>
            <p:cNvGrpSpPr/>
            <p:nvPr/>
          </p:nvGrpSpPr>
          <p:grpSpPr>
            <a:xfrm>
              <a:off x="1579216" y="3462109"/>
              <a:ext cx="941810" cy="502054"/>
              <a:chOff x="1977660" y="2648697"/>
              <a:chExt cx="941810" cy="502054"/>
            </a:xfrm>
          </p:grpSpPr>
          <p:sp>
            <p:nvSpPr>
              <p:cNvPr id="59" name="矩形 58"/>
              <p:cNvSpPr/>
              <p:nvPr/>
            </p:nvSpPr>
            <p:spPr>
              <a:xfrm>
                <a:off x="1977660" y="2648697"/>
                <a:ext cx="53893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600" kern="10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5+</a:t>
                </a:r>
                <a:endParaRPr lang="zh-CN" altLang="en-US" sz="2600">
                  <a:solidFill>
                    <a:prstClr val="black"/>
                  </a:solidFill>
                </a:endParaRPr>
              </a:p>
            </p:txBody>
          </p:sp>
          <p:sp>
            <p:nvSpPr>
              <p:cNvPr id="60" name="圆角矩形 59"/>
              <p:cNvSpPr/>
              <p:nvPr/>
            </p:nvSpPr>
            <p:spPr>
              <a:xfrm>
                <a:off x="2469523" y="2658308"/>
                <a:ext cx="449947" cy="492443"/>
              </a:xfrm>
              <a:prstGeom prst="roundRect">
                <a:avLst/>
              </a:prstGeom>
              <a:noFill/>
              <a:ln w="28575">
                <a:solidFill>
                  <a:srgbClr val="00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58" name="矩形 57"/>
            <p:cNvSpPr/>
            <p:nvPr/>
          </p:nvSpPr>
          <p:spPr>
            <a:xfrm>
              <a:off x="2580517" y="3462109"/>
              <a:ext cx="158248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是</a:t>
              </a:r>
              <a:r>
                <a:rPr lang="en-US" altLang="zh-CN" sz="26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的倍数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1" name="直线连接符 54"/>
          <p:cNvCxnSpPr/>
          <p:nvPr/>
        </p:nvCxnSpPr>
        <p:spPr>
          <a:xfrm rot="16200000" flipH="1">
            <a:off x="3096901" y="3164676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2" name="组合 61"/>
          <p:cNvGrpSpPr/>
          <p:nvPr/>
        </p:nvGrpSpPr>
        <p:grpSpPr>
          <a:xfrm>
            <a:off x="6794364" y="3219648"/>
            <a:ext cx="1617434" cy="502054"/>
            <a:chOff x="2071079" y="3462109"/>
            <a:chExt cx="1617434" cy="502054"/>
          </a:xfrm>
        </p:grpSpPr>
        <p:sp>
          <p:nvSpPr>
            <p:cNvPr id="63" name="圆角矩形 62"/>
            <p:cNvSpPr/>
            <p:nvPr/>
          </p:nvSpPr>
          <p:spPr>
            <a:xfrm>
              <a:off x="2071079" y="3471720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64" name="矩形 63"/>
            <p:cNvSpPr/>
            <p:nvPr/>
          </p:nvSpPr>
          <p:spPr>
            <a:xfrm>
              <a:off x="2580517" y="3462109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1,4,7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65" name="直线连接符 54"/>
          <p:cNvCxnSpPr/>
          <p:nvPr/>
        </p:nvCxnSpPr>
        <p:spPr>
          <a:xfrm rot="16200000" flipH="1">
            <a:off x="6356058" y="3164676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6" name="直线连接符 54"/>
          <p:cNvCxnSpPr/>
          <p:nvPr/>
        </p:nvCxnSpPr>
        <p:spPr>
          <a:xfrm rot="16200000" flipH="1">
            <a:off x="8717798" y="3164675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67" name="矩形 66"/>
          <p:cNvSpPr/>
          <p:nvPr/>
        </p:nvSpPr>
        <p:spPr>
          <a:xfrm>
            <a:off x="9023798" y="3202420"/>
            <a:ext cx="13516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51,54,57</a:t>
            </a:r>
            <a:endParaRPr lang="zh-CN" altLang="en-US" sz="2600">
              <a:solidFill>
                <a:prstClr val="black"/>
              </a:solidFill>
            </a:endParaRPr>
          </a:p>
        </p:txBody>
      </p:sp>
      <p:grpSp>
        <p:nvGrpSpPr>
          <p:cNvPr id="68" name="组合 67"/>
          <p:cNvGrpSpPr/>
          <p:nvPr/>
        </p:nvGrpSpPr>
        <p:grpSpPr>
          <a:xfrm>
            <a:off x="3425039" y="3867022"/>
            <a:ext cx="2576664" cy="502054"/>
            <a:chOff x="1586337" y="3462109"/>
            <a:chExt cx="2576664" cy="502054"/>
          </a:xfrm>
        </p:grpSpPr>
        <p:grpSp>
          <p:nvGrpSpPr>
            <p:cNvPr id="69" name="组合 68"/>
            <p:cNvGrpSpPr/>
            <p:nvPr/>
          </p:nvGrpSpPr>
          <p:grpSpPr>
            <a:xfrm>
              <a:off x="1586337" y="3469877"/>
              <a:ext cx="1044834" cy="494286"/>
              <a:chOff x="1984781" y="2656465"/>
              <a:chExt cx="1044834" cy="494286"/>
            </a:xfrm>
          </p:grpSpPr>
          <p:sp>
            <p:nvSpPr>
              <p:cNvPr id="71" name="矩形 70"/>
              <p:cNvSpPr/>
              <p:nvPr/>
            </p:nvSpPr>
            <p:spPr>
              <a:xfrm>
                <a:off x="2490685" y="2656465"/>
                <a:ext cx="53893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600" kern="10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+3</a:t>
                </a:r>
                <a:endParaRPr lang="zh-CN" altLang="en-US" sz="2600">
                  <a:solidFill>
                    <a:prstClr val="black"/>
                  </a:solidFill>
                </a:endParaRPr>
              </a:p>
            </p:txBody>
          </p:sp>
          <p:sp>
            <p:nvSpPr>
              <p:cNvPr id="72" name="圆角矩形 71"/>
              <p:cNvSpPr/>
              <p:nvPr/>
            </p:nvSpPr>
            <p:spPr>
              <a:xfrm>
                <a:off x="1984781" y="2658308"/>
                <a:ext cx="449947" cy="492443"/>
              </a:xfrm>
              <a:prstGeom prst="roundRect">
                <a:avLst/>
              </a:prstGeom>
              <a:noFill/>
              <a:ln w="28575">
                <a:solidFill>
                  <a:srgbClr val="00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0" name="矩形 69"/>
            <p:cNvSpPr/>
            <p:nvPr/>
          </p:nvSpPr>
          <p:spPr>
            <a:xfrm>
              <a:off x="2580517" y="3462109"/>
              <a:ext cx="158248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是</a:t>
              </a:r>
              <a:r>
                <a:rPr lang="en-US" altLang="zh-CN" sz="26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的倍数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73" name="直线连接符 54"/>
          <p:cNvCxnSpPr/>
          <p:nvPr/>
        </p:nvCxnSpPr>
        <p:spPr>
          <a:xfrm rot="16200000" flipH="1">
            <a:off x="3096901" y="3812050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74" name="组合 73"/>
          <p:cNvGrpSpPr/>
          <p:nvPr/>
        </p:nvGrpSpPr>
        <p:grpSpPr>
          <a:xfrm>
            <a:off x="6794364" y="3867022"/>
            <a:ext cx="1617434" cy="502054"/>
            <a:chOff x="2071079" y="3462109"/>
            <a:chExt cx="1617434" cy="502054"/>
          </a:xfrm>
        </p:grpSpPr>
        <p:sp>
          <p:nvSpPr>
            <p:cNvPr id="75" name="圆角矩形 74"/>
            <p:cNvSpPr/>
            <p:nvPr/>
          </p:nvSpPr>
          <p:spPr>
            <a:xfrm>
              <a:off x="2071079" y="3471720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2580517" y="3462109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3,6,9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77" name="直线连接符 54"/>
          <p:cNvCxnSpPr/>
          <p:nvPr/>
        </p:nvCxnSpPr>
        <p:spPr>
          <a:xfrm rot="16200000" flipH="1">
            <a:off x="6356058" y="3812050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线连接符 54"/>
          <p:cNvCxnSpPr/>
          <p:nvPr/>
        </p:nvCxnSpPr>
        <p:spPr>
          <a:xfrm rot="16200000" flipH="1">
            <a:off x="8717798" y="3812049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9" name="矩形 78"/>
          <p:cNvSpPr/>
          <p:nvPr/>
        </p:nvSpPr>
        <p:spPr>
          <a:xfrm>
            <a:off x="9023798" y="3849794"/>
            <a:ext cx="13516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33,63,93</a:t>
            </a:r>
            <a:endParaRPr lang="zh-CN" altLang="en-US" sz="2600">
              <a:solidFill>
                <a:prstClr val="black"/>
              </a:solidFill>
            </a:endParaRPr>
          </a:p>
        </p:txBody>
      </p:sp>
      <p:grpSp>
        <p:nvGrpSpPr>
          <p:cNvPr id="80" name="组合 79"/>
          <p:cNvGrpSpPr/>
          <p:nvPr/>
        </p:nvGrpSpPr>
        <p:grpSpPr>
          <a:xfrm>
            <a:off x="3425039" y="4511927"/>
            <a:ext cx="2576664" cy="502054"/>
            <a:chOff x="1586337" y="3462109"/>
            <a:chExt cx="2576664" cy="502054"/>
          </a:xfrm>
        </p:grpSpPr>
        <p:grpSp>
          <p:nvGrpSpPr>
            <p:cNvPr id="81" name="组合 80"/>
            <p:cNvGrpSpPr/>
            <p:nvPr/>
          </p:nvGrpSpPr>
          <p:grpSpPr>
            <a:xfrm>
              <a:off x="1586337" y="3469877"/>
              <a:ext cx="1044834" cy="494286"/>
              <a:chOff x="1984781" y="2656465"/>
              <a:chExt cx="1044834" cy="494286"/>
            </a:xfrm>
          </p:grpSpPr>
          <p:sp>
            <p:nvSpPr>
              <p:cNvPr id="83" name="矩形 82"/>
              <p:cNvSpPr/>
              <p:nvPr/>
            </p:nvSpPr>
            <p:spPr>
              <a:xfrm>
                <a:off x="2490685" y="2656465"/>
                <a:ext cx="53893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600" kern="10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+0</a:t>
                </a:r>
                <a:endParaRPr lang="zh-CN" altLang="en-US" sz="2600">
                  <a:solidFill>
                    <a:prstClr val="black"/>
                  </a:solidFill>
                </a:endParaRPr>
              </a:p>
            </p:txBody>
          </p:sp>
          <p:sp>
            <p:nvSpPr>
              <p:cNvPr id="84" name="圆角矩形 83"/>
              <p:cNvSpPr/>
              <p:nvPr/>
            </p:nvSpPr>
            <p:spPr>
              <a:xfrm>
                <a:off x="1984781" y="2658308"/>
                <a:ext cx="449947" cy="492443"/>
              </a:xfrm>
              <a:prstGeom prst="roundRect">
                <a:avLst/>
              </a:prstGeom>
              <a:noFill/>
              <a:ln w="28575">
                <a:solidFill>
                  <a:srgbClr val="00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2" name="矩形 81"/>
            <p:cNvSpPr/>
            <p:nvPr/>
          </p:nvSpPr>
          <p:spPr>
            <a:xfrm>
              <a:off x="2580517" y="3462109"/>
              <a:ext cx="158248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是</a:t>
              </a:r>
              <a:r>
                <a:rPr lang="en-US" altLang="zh-CN" sz="26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的倍数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85" name="直线连接符 54"/>
          <p:cNvCxnSpPr/>
          <p:nvPr/>
        </p:nvCxnSpPr>
        <p:spPr>
          <a:xfrm rot="16200000" flipH="1">
            <a:off x="3096901" y="4456955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86" name="组合 85"/>
          <p:cNvGrpSpPr/>
          <p:nvPr/>
        </p:nvGrpSpPr>
        <p:grpSpPr>
          <a:xfrm>
            <a:off x="6794364" y="4511927"/>
            <a:ext cx="1617434" cy="502054"/>
            <a:chOff x="2071079" y="3462109"/>
            <a:chExt cx="1617434" cy="502054"/>
          </a:xfrm>
        </p:grpSpPr>
        <p:sp>
          <p:nvSpPr>
            <p:cNvPr id="87" name="圆角矩形 86"/>
            <p:cNvSpPr/>
            <p:nvPr/>
          </p:nvSpPr>
          <p:spPr>
            <a:xfrm>
              <a:off x="2071079" y="3471720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88" name="矩形 87"/>
            <p:cNvSpPr/>
            <p:nvPr/>
          </p:nvSpPr>
          <p:spPr>
            <a:xfrm>
              <a:off x="2580517" y="3462109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3,6,9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89" name="直线连接符 54"/>
          <p:cNvCxnSpPr/>
          <p:nvPr/>
        </p:nvCxnSpPr>
        <p:spPr>
          <a:xfrm rot="16200000" flipH="1">
            <a:off x="6356058" y="4456955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90" name="直线连接符 54"/>
          <p:cNvCxnSpPr/>
          <p:nvPr/>
        </p:nvCxnSpPr>
        <p:spPr>
          <a:xfrm rot="16200000" flipH="1">
            <a:off x="8717798" y="4456954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91" name="矩形 90"/>
          <p:cNvSpPr/>
          <p:nvPr/>
        </p:nvSpPr>
        <p:spPr>
          <a:xfrm>
            <a:off x="9023798" y="4494699"/>
            <a:ext cx="13516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30,60,90</a:t>
            </a:r>
            <a:endParaRPr lang="zh-CN" altLang="en-US" sz="2600">
              <a:solidFill>
                <a:prstClr val="black"/>
              </a:solidFill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3425039" y="5164589"/>
            <a:ext cx="2576664" cy="502054"/>
            <a:chOff x="1586337" y="3462109"/>
            <a:chExt cx="2576664" cy="502054"/>
          </a:xfrm>
        </p:grpSpPr>
        <p:grpSp>
          <p:nvGrpSpPr>
            <p:cNvPr id="93" name="组合 92"/>
            <p:cNvGrpSpPr/>
            <p:nvPr/>
          </p:nvGrpSpPr>
          <p:grpSpPr>
            <a:xfrm>
              <a:off x="1586337" y="3469877"/>
              <a:ext cx="1044834" cy="494286"/>
              <a:chOff x="1984781" y="2656465"/>
              <a:chExt cx="1044834" cy="494286"/>
            </a:xfrm>
          </p:grpSpPr>
          <p:sp>
            <p:nvSpPr>
              <p:cNvPr id="95" name="矩形 94"/>
              <p:cNvSpPr/>
              <p:nvPr/>
            </p:nvSpPr>
            <p:spPr>
              <a:xfrm>
                <a:off x="2490685" y="2656465"/>
                <a:ext cx="538930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zh-CN" sz="2600" kern="100" smtClean="0">
                    <a:solidFill>
                      <a:srgbClr val="000000"/>
                    </a:solidFill>
                    <a:latin typeface="Times New Roman" panose="02020603050405020304" pitchFamily="18" charset="0"/>
                  </a:rPr>
                  <a:t>+7</a:t>
                </a:r>
                <a:endParaRPr lang="zh-CN" altLang="en-US" sz="2600">
                  <a:solidFill>
                    <a:prstClr val="black"/>
                  </a:solidFill>
                </a:endParaRPr>
              </a:p>
            </p:txBody>
          </p:sp>
          <p:sp>
            <p:nvSpPr>
              <p:cNvPr id="96" name="圆角矩形 95"/>
              <p:cNvSpPr/>
              <p:nvPr/>
            </p:nvSpPr>
            <p:spPr>
              <a:xfrm>
                <a:off x="1984781" y="2658308"/>
                <a:ext cx="449947" cy="492443"/>
              </a:xfrm>
              <a:prstGeom prst="roundRect">
                <a:avLst/>
              </a:prstGeom>
              <a:noFill/>
              <a:ln w="28575">
                <a:solidFill>
                  <a:srgbClr val="0072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94" name="矩形 93"/>
            <p:cNvSpPr/>
            <p:nvPr/>
          </p:nvSpPr>
          <p:spPr>
            <a:xfrm>
              <a:off x="2580517" y="3462109"/>
              <a:ext cx="1582484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是</a:t>
              </a:r>
              <a:r>
                <a:rPr lang="en-US" altLang="zh-CN" sz="26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的倍数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97" name="直线连接符 54"/>
          <p:cNvCxnSpPr/>
          <p:nvPr/>
        </p:nvCxnSpPr>
        <p:spPr>
          <a:xfrm rot="16200000" flipH="1">
            <a:off x="3096901" y="5109617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98" name="组合 97"/>
          <p:cNvGrpSpPr/>
          <p:nvPr/>
        </p:nvGrpSpPr>
        <p:grpSpPr>
          <a:xfrm>
            <a:off x="6794364" y="5164589"/>
            <a:ext cx="1617434" cy="502054"/>
            <a:chOff x="2071079" y="3462109"/>
            <a:chExt cx="1617434" cy="502054"/>
          </a:xfrm>
        </p:grpSpPr>
        <p:sp>
          <p:nvSpPr>
            <p:cNvPr id="99" name="圆角矩形 98"/>
            <p:cNvSpPr/>
            <p:nvPr/>
          </p:nvSpPr>
          <p:spPr>
            <a:xfrm>
              <a:off x="2071079" y="3471720"/>
              <a:ext cx="449947" cy="492443"/>
            </a:xfrm>
            <a:prstGeom prst="roundRect">
              <a:avLst/>
            </a:prstGeom>
            <a:noFill/>
            <a:ln w="28575">
              <a:solidFill>
                <a:srgbClr val="0072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00" name="矩形 99"/>
            <p:cNvSpPr/>
            <p:nvPr/>
          </p:nvSpPr>
          <p:spPr>
            <a:xfrm>
              <a:off x="2580517" y="3462109"/>
              <a:ext cx="1107996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：</a:t>
              </a:r>
              <a:r>
                <a:rPr lang="en-US" altLang="zh-CN" sz="240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2,5,8</a:t>
              </a:r>
              <a:endParaRPr lang="zh-CN" altLang="en-US" sz="24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cxnSp>
        <p:nvCxnSpPr>
          <p:cNvPr id="101" name="直线连接符 54"/>
          <p:cNvCxnSpPr/>
          <p:nvPr/>
        </p:nvCxnSpPr>
        <p:spPr>
          <a:xfrm rot="16200000" flipH="1">
            <a:off x="6356058" y="5109617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102" name="直线连接符 54"/>
          <p:cNvCxnSpPr/>
          <p:nvPr/>
        </p:nvCxnSpPr>
        <p:spPr>
          <a:xfrm rot="16200000" flipH="1">
            <a:off x="8717798" y="5109616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03" name="矩形 102"/>
          <p:cNvSpPr/>
          <p:nvPr/>
        </p:nvSpPr>
        <p:spPr>
          <a:xfrm>
            <a:off x="9023798" y="5147361"/>
            <a:ext cx="135165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27,57,87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2765338" y="214261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想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6046846" y="214261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找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8417195" y="2142617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smtClean="0">
                <a:solidFill>
                  <a:srgbClr val="FF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写</a:t>
            </a:r>
            <a:endParaRPr lang="zh-CN" altLang="en-US" sz="2400">
              <a:solidFill>
                <a:srgbClr val="FF0000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4" fill="hold">
                      <p:stCondLst>
                        <p:cond delay="indefinite"/>
                      </p:stCondLst>
                      <p:childTnLst>
                        <p:par>
                          <p:cTn id="115" fill="hold">
                            <p:stCondLst>
                              <p:cond delay="0"/>
                            </p:stCondLst>
                            <p:childTnLst>
                              <p:par>
                                <p:cTn id="11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/>
      <p:bldP spid="67" grpId="0"/>
      <p:bldP spid="79" grpId="0"/>
      <p:bldP spid="91" grpId="0"/>
      <p:bldP spid="103" grpId="0"/>
      <p:bldP spid="104" grpId="0"/>
      <p:bldP spid="105" grpId="0"/>
      <p:bldP spid="10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圆角矩形 2"/>
          <p:cNvSpPr/>
          <p:nvPr/>
        </p:nvSpPr>
        <p:spPr>
          <a:xfrm>
            <a:off x="1186463" y="1128479"/>
            <a:ext cx="9792000" cy="743535"/>
          </a:xfrm>
          <a:prstGeom prst="roundRect">
            <a:avLst>
              <a:gd name="adj" fmla="val 50000"/>
            </a:avLst>
          </a:prstGeom>
          <a:solidFill>
            <a:srgbClr val="245FF8"/>
          </a:solidFill>
          <a:ln w="38100">
            <a:solidFill>
              <a:srgbClr val="245FF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>
                <a:solidFill>
                  <a:prstClr val="white"/>
                </a:solidFill>
              </a:rPr>
              <a:t> </a:t>
            </a:r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巩固练习</a:t>
            </a:r>
            <a:endParaRPr lang="zh-CN" altLang="en-US" sz="1600" spc="600" dirty="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113" name="文本框 112"/>
          <p:cNvSpPr txBox="1"/>
          <p:nvPr/>
        </p:nvSpPr>
        <p:spPr>
          <a:xfrm>
            <a:off x="1765599" y="1268718"/>
            <a:ext cx="94227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prstClr val="white"/>
                </a:solidFill>
                <a:latin typeface="Times New Roman" panose="02020603050405020304" pitchFamily="18" charset="0"/>
                <a:ea typeface="方正兰亭大黑简体" panose="02000500000000000000" pitchFamily="2" charset="-122"/>
                <a:cs typeface="Times New Roman" panose="02020603050405020304" pitchFamily="18" charset="0"/>
              </a:rPr>
              <a:t>选出两个数字组成一个两位数，分别满足下面的条件。</a:t>
            </a:r>
            <a:endParaRPr lang="en-US" altLang="zh-CN" sz="2800" dirty="0">
              <a:solidFill>
                <a:prstClr val="white"/>
              </a:solidFill>
              <a:latin typeface="Times New Roman" panose="02020603050405020304" pitchFamily="18" charset="0"/>
              <a:ea typeface="方正兰亭大黑简体" panose="020005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59" name="矩形 58"/>
          <p:cNvSpPr/>
          <p:nvPr/>
        </p:nvSpPr>
        <p:spPr>
          <a:xfrm>
            <a:off x="1345880" y="2458759"/>
            <a:ext cx="232307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(1)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的倍数。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1345881" y="3327637"/>
            <a:ext cx="3425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(2)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同时是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的倍数。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1345881" y="4196515"/>
            <a:ext cx="34259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(3)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同时是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的倍数。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1345880" y="5065392"/>
            <a:ext cx="39645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(4)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同时是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和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5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的倍数。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4" name="矩形 73"/>
          <p:cNvSpPr/>
          <p:nvPr/>
        </p:nvSpPr>
        <p:spPr>
          <a:xfrm>
            <a:off x="4419210" y="1950577"/>
            <a:ext cx="377026" cy="553998"/>
          </a:xfrm>
          <a:prstGeom prst="rect">
            <a:avLst/>
          </a:prstGeom>
          <a:solidFill>
            <a:srgbClr val="4FAEFE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3000" smtClean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endParaRPr lang="en-US" altLang="zh-CN" sz="3000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5" name="矩形 74"/>
          <p:cNvSpPr/>
          <p:nvPr/>
        </p:nvSpPr>
        <p:spPr>
          <a:xfrm>
            <a:off x="5448100" y="1950577"/>
            <a:ext cx="377026" cy="553998"/>
          </a:xfrm>
          <a:prstGeom prst="rect">
            <a:avLst/>
          </a:prstGeom>
          <a:solidFill>
            <a:srgbClr val="4FAEFE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3000" smtClean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0</a:t>
            </a:r>
            <a:endParaRPr lang="en-US" altLang="zh-CN" sz="3000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6" name="矩形 75"/>
          <p:cNvSpPr/>
          <p:nvPr/>
        </p:nvSpPr>
        <p:spPr>
          <a:xfrm>
            <a:off x="6476990" y="1950577"/>
            <a:ext cx="377026" cy="553998"/>
          </a:xfrm>
          <a:prstGeom prst="rect">
            <a:avLst/>
          </a:prstGeom>
          <a:solidFill>
            <a:srgbClr val="4FAEFE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3000" smtClean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4</a:t>
            </a:r>
            <a:endParaRPr lang="en-US" altLang="zh-CN" sz="3000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7" name="矩形 76"/>
          <p:cNvSpPr/>
          <p:nvPr/>
        </p:nvSpPr>
        <p:spPr>
          <a:xfrm>
            <a:off x="7505879" y="1950577"/>
            <a:ext cx="377026" cy="553998"/>
          </a:xfrm>
          <a:prstGeom prst="rect">
            <a:avLst/>
          </a:prstGeom>
          <a:solidFill>
            <a:srgbClr val="4FAEFE"/>
          </a:solidFill>
          <a:ln>
            <a:noFill/>
          </a:ln>
        </p:spPr>
        <p:txBody>
          <a:bodyPr wrap="none">
            <a:spAutoFit/>
          </a:bodyPr>
          <a:lstStyle/>
          <a:p>
            <a:r>
              <a:rPr lang="en-US" altLang="zh-CN" sz="3000" smtClean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5</a:t>
            </a:r>
            <a:endParaRPr lang="en-US" altLang="zh-CN" sz="3000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3846004" y="2528409"/>
            <a:ext cx="341632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满足两个数字之和是</a:t>
            </a:r>
            <a:r>
              <a:rPr lang="en-US" altLang="zh-CN" sz="2000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kern="1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倍数</a:t>
            </a:r>
            <a:r>
              <a:rPr lang="zh-CN" altLang="en-US" kern="1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78" name="矩形 77"/>
          <p:cNvSpPr/>
          <p:nvPr/>
        </p:nvSpPr>
        <p:spPr>
          <a:xfrm>
            <a:off x="7192261" y="2528409"/>
            <a:ext cx="857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3+0=3</a:t>
            </a:r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8253543" y="2528409"/>
            <a:ext cx="85792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4+5=9</a:t>
            </a:r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86" name="矩形 85"/>
          <p:cNvSpPr/>
          <p:nvPr/>
        </p:nvSpPr>
        <p:spPr>
          <a:xfrm>
            <a:off x="3846004" y="298444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FF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87" name="矩形 86"/>
          <p:cNvSpPr/>
          <p:nvPr/>
        </p:nvSpPr>
        <p:spPr>
          <a:xfrm>
            <a:off x="4720431" y="298444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FF0000"/>
                </a:solidFill>
                <a:latin typeface="Times New Roman" panose="02020603050405020304" pitchFamily="18" charset="0"/>
              </a:rPr>
              <a:t>45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88" name="矩形 87"/>
          <p:cNvSpPr/>
          <p:nvPr/>
        </p:nvSpPr>
        <p:spPr>
          <a:xfrm>
            <a:off x="5626159" y="2984446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FF0000"/>
                </a:solidFill>
                <a:latin typeface="Times New Roman" panose="02020603050405020304" pitchFamily="18" charset="0"/>
              </a:rPr>
              <a:t>54</a:t>
            </a:r>
            <a:endParaRPr lang="zh-CN" altLang="en-US" sz="20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671986" y="3390308"/>
            <a:ext cx="62632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满足</a:t>
            </a:r>
            <a:r>
              <a:rPr lang="zh-CN" altLang="zh-CN" kern="1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个位</a:t>
            </a:r>
            <a:r>
              <a:rPr lang="zh-CN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上的数是</a:t>
            </a:r>
            <a:r>
              <a:rPr lang="en-US" altLang="zh-CN" sz="2000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，同时两个数字之和是</a:t>
            </a:r>
            <a:r>
              <a:rPr lang="en-US" altLang="zh-CN" sz="2000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kern="1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倍数</a:t>
            </a:r>
            <a:r>
              <a:rPr lang="zh-CN" altLang="en-US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89" name="矩形 88"/>
          <p:cNvSpPr/>
          <p:nvPr/>
        </p:nvSpPr>
        <p:spPr>
          <a:xfrm>
            <a:off x="4719503" y="386144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90" name="矩形 89"/>
          <p:cNvSpPr/>
          <p:nvPr/>
        </p:nvSpPr>
        <p:spPr>
          <a:xfrm>
            <a:off x="5562881" y="3861440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54</a:t>
            </a:r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91" name="矩形 90"/>
          <p:cNvSpPr/>
          <p:nvPr/>
        </p:nvSpPr>
        <p:spPr>
          <a:xfrm>
            <a:off x="4671986" y="4296004"/>
            <a:ext cx="57054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满足</a:t>
            </a:r>
            <a:r>
              <a:rPr lang="zh-CN" altLang="zh-CN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个位</a:t>
            </a:r>
            <a:r>
              <a:rPr lang="zh-CN" altLang="zh-CN" kern="1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上的数是</a:t>
            </a:r>
            <a:r>
              <a:rPr lang="en-US" altLang="zh-CN" sz="2000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0</a:t>
            </a:r>
            <a:r>
              <a:rPr lang="en-US" altLang="zh-CN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2000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同时两个数字之和是</a:t>
            </a:r>
            <a:r>
              <a:rPr lang="en-US" altLang="zh-CN" sz="2000" kern="1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kern="1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倍数</a:t>
            </a:r>
            <a:r>
              <a:rPr lang="zh-CN" altLang="en-US" kern="1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92" name="矩形 91"/>
          <p:cNvSpPr/>
          <p:nvPr/>
        </p:nvSpPr>
        <p:spPr>
          <a:xfrm>
            <a:off x="4719503" y="4728898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93" name="矩形 92"/>
          <p:cNvSpPr/>
          <p:nvPr/>
        </p:nvSpPr>
        <p:spPr>
          <a:xfrm>
            <a:off x="5562881" y="4728898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45</a:t>
            </a:r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94" name="矩形 93"/>
          <p:cNvSpPr/>
          <p:nvPr/>
        </p:nvSpPr>
        <p:spPr>
          <a:xfrm>
            <a:off x="5121735" y="5098176"/>
            <a:ext cx="55194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kern="1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满足</a:t>
            </a:r>
            <a:r>
              <a:rPr lang="zh-CN" altLang="zh-CN" kern="1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个位</a:t>
            </a:r>
            <a:r>
              <a:rPr lang="zh-CN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上的数是</a:t>
            </a:r>
            <a:r>
              <a:rPr lang="en-US" altLang="zh-CN" sz="2000" kern="1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0</a:t>
            </a:r>
            <a:r>
              <a:rPr lang="zh-CN" altLang="zh-CN" kern="1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同时两个数字之和是</a:t>
            </a:r>
            <a:r>
              <a:rPr lang="en-US" altLang="zh-CN" sz="2000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</a:t>
            </a:r>
            <a:r>
              <a:rPr lang="zh-CN" altLang="zh-CN" kern="1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倍数</a:t>
            </a:r>
            <a:r>
              <a:rPr lang="zh-CN" altLang="en-US" kern="1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95" name="矩形 94"/>
          <p:cNvSpPr/>
          <p:nvPr/>
        </p:nvSpPr>
        <p:spPr>
          <a:xfrm>
            <a:off x="5121735" y="5510539"/>
            <a:ext cx="44114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000" kern="100" smtClean="0">
                <a:solidFill>
                  <a:srgbClr val="000000"/>
                </a:solidFill>
                <a:latin typeface="Times New Roman" panose="02020603050405020304" pitchFamily="18" charset="0"/>
              </a:rPr>
              <a:t>30</a:t>
            </a:r>
            <a:endParaRPr lang="zh-CN" altLang="en-US" sz="2000">
              <a:solidFill>
                <a:prstClr val="black"/>
              </a:solidFill>
            </a:endParaRPr>
          </a:p>
        </p:txBody>
      </p:sp>
      <p:sp>
        <p:nvSpPr>
          <p:cNvPr id="27" name="圆角矩形 26"/>
          <p:cNvSpPr/>
          <p:nvPr/>
        </p:nvSpPr>
        <p:spPr>
          <a:xfrm>
            <a:off x="3854564" y="2938279"/>
            <a:ext cx="449947" cy="492443"/>
          </a:xfrm>
          <a:prstGeom prst="roundRect">
            <a:avLst/>
          </a:prstGeom>
          <a:noFill/>
          <a:ln w="28575">
            <a:solidFill>
              <a:srgbClr val="0072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8" name="圆角矩形 27"/>
          <p:cNvSpPr/>
          <p:nvPr/>
        </p:nvSpPr>
        <p:spPr>
          <a:xfrm>
            <a:off x="5603713" y="2927301"/>
            <a:ext cx="449947" cy="492443"/>
          </a:xfrm>
          <a:prstGeom prst="roundRect">
            <a:avLst/>
          </a:prstGeom>
          <a:noFill/>
          <a:ln w="28575">
            <a:solidFill>
              <a:srgbClr val="0072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4719503" y="2921745"/>
            <a:ext cx="449947" cy="492443"/>
          </a:xfrm>
          <a:prstGeom prst="roundRect">
            <a:avLst/>
          </a:prstGeom>
          <a:noFill/>
          <a:ln w="28575">
            <a:solidFill>
              <a:srgbClr val="0072FF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1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xit" presetSubtype="0" fill="hold" grpId="3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ntr" presetSubtype="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500"/>
                            </p:stCondLst>
                            <p:childTnLst>
                              <p:par>
                                <p:cTn id="91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8" grpId="0"/>
      <p:bldP spid="79" grpId="0"/>
      <p:bldP spid="86" grpId="0"/>
      <p:bldP spid="87" grpId="0"/>
      <p:bldP spid="88" grpId="0"/>
      <p:bldP spid="10" grpId="0"/>
      <p:bldP spid="89" grpId="0"/>
      <p:bldP spid="90" grpId="0"/>
      <p:bldP spid="91" grpId="0"/>
      <p:bldP spid="92" grpId="0"/>
      <p:bldP spid="93" grpId="0"/>
      <p:bldP spid="94" grpId="0"/>
      <p:bldP spid="95" grpId="0"/>
      <p:bldP spid="27" grpId="0" animBg="1"/>
      <p:bldP spid="27" grpId="1" animBg="1"/>
      <p:bldP spid="27" grpId="2" animBg="1"/>
      <p:bldP spid="27" grpId="3" animBg="1"/>
      <p:bldP spid="27" grpId="4" animBg="1"/>
      <p:bldP spid="27" grpId="5" animBg="1"/>
      <p:bldP spid="28" grpId="0" animBg="1"/>
      <p:bldP spid="28" grpId="1" animBg="1"/>
      <p:bldP spid="30" grpId="0" animBg="1"/>
      <p:bldP spid="30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文本框 2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课堂小结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171585" y="1277441"/>
            <a:ext cx="4493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今天的学习你有什么收获？</a:t>
            </a:r>
            <a:endParaRPr lang="en-US" altLang="zh-CN" sz="28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29" name="图片 2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 flipH="1">
            <a:off x="3272833" y="1149074"/>
            <a:ext cx="698182" cy="720000"/>
          </a:xfrm>
          <a:prstGeom prst="rect">
            <a:avLst/>
          </a:prstGeom>
        </p:spPr>
      </p:pic>
      <p:cxnSp>
        <p:nvCxnSpPr>
          <p:cNvPr id="36" name="直线连接符 54"/>
          <p:cNvCxnSpPr/>
          <p:nvPr/>
        </p:nvCxnSpPr>
        <p:spPr>
          <a:xfrm rot="16200000" flipH="1">
            <a:off x="2884563" y="2883428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30" name="文本框 29"/>
          <p:cNvSpPr txBox="1"/>
          <p:nvPr/>
        </p:nvSpPr>
        <p:spPr>
          <a:xfrm>
            <a:off x="1465694" y="2973983"/>
            <a:ext cx="13746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百数表</a:t>
            </a:r>
            <a:endParaRPr lang="zh-CN" altLang="en-US" sz="240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cxnSp>
        <p:nvCxnSpPr>
          <p:cNvPr id="40" name="直线连接符 54"/>
          <p:cNvCxnSpPr/>
          <p:nvPr/>
        </p:nvCxnSpPr>
        <p:spPr>
          <a:xfrm rot="16200000" flipH="1">
            <a:off x="6650675" y="1335429"/>
            <a:ext cx="0" cy="3708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17" name="文本框 16"/>
          <p:cNvSpPr txBox="1"/>
          <p:nvPr/>
        </p:nvSpPr>
        <p:spPr>
          <a:xfrm>
            <a:off x="3147310" y="2943205"/>
            <a:ext cx="240595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找</a:t>
            </a:r>
            <a:r>
              <a:rPr lang="en-US" altLang="zh-CN" sz="26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8555248" y="2973983"/>
            <a:ext cx="18674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倍数的特征</a:t>
            </a:r>
            <a:endParaRPr lang="zh-CN" altLang="en-US" sz="240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796675" y="2669249"/>
            <a:ext cx="36618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srgbClr val="FE594F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猜想、观察、归纳、验证</a:t>
            </a:r>
            <a:endParaRPr lang="zh-CN" altLang="en-US" sz="2400">
              <a:solidFill>
                <a:srgbClr val="FE594F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cxnSp>
        <p:nvCxnSpPr>
          <p:cNvPr id="23" name="直线连接符 54"/>
          <p:cNvCxnSpPr/>
          <p:nvPr/>
        </p:nvCxnSpPr>
        <p:spPr>
          <a:xfrm flipH="1">
            <a:off x="9379148" y="3428062"/>
            <a:ext cx="0" cy="612000"/>
          </a:xfrm>
          <a:prstGeom prst="line">
            <a:avLst/>
          </a:prstGeom>
          <a:noFill/>
          <a:ln w="76200" cap="rnd">
            <a:solidFill>
              <a:srgbClr val="3A72FF"/>
            </a:solidFill>
            <a:round/>
            <a:tailEnd type="arrow" w="sm" len="sm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24" name="文本框 23"/>
          <p:cNvSpPr txBox="1"/>
          <p:nvPr/>
        </p:nvSpPr>
        <p:spPr>
          <a:xfrm>
            <a:off x="7889019" y="4040062"/>
            <a:ext cx="29802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看各位上的数字之和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17" grpId="0"/>
      <p:bldP spid="19" grpId="0"/>
      <p:bldP spid="20" grpId="0"/>
      <p:bldP spid="2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拓展延伸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069348" y="1156825"/>
            <a:ext cx="87877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为什么</a:t>
            </a:r>
            <a:r>
              <a:rPr lang="en-US" altLang="zh-CN" sz="28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的倍数的特征和各个数位上的数字都有关？</a:t>
            </a:r>
            <a:endParaRPr lang="zh-CN" altLang="en-US" sz="28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454157" y="1901131"/>
            <a:ext cx="288000" cy="2260981"/>
            <a:chOff x="3196013" y="2891223"/>
            <a:chExt cx="288000" cy="2260981"/>
          </a:xfrm>
        </p:grpSpPr>
        <p:sp>
          <p:nvSpPr>
            <p:cNvPr id="39" name="立方体 38"/>
            <p:cNvSpPr>
              <a:spLocks noChangeAspect="1"/>
            </p:cNvSpPr>
            <p:nvPr/>
          </p:nvSpPr>
          <p:spPr>
            <a:xfrm>
              <a:off x="3196013" y="4864204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" name="立方体 1"/>
            <p:cNvSpPr>
              <a:spLocks noChangeAspect="1"/>
            </p:cNvSpPr>
            <p:nvPr/>
          </p:nvSpPr>
          <p:spPr>
            <a:xfrm>
              <a:off x="3196013" y="464498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7" name="立方体 46"/>
            <p:cNvSpPr>
              <a:spLocks noChangeAspect="1"/>
            </p:cNvSpPr>
            <p:nvPr/>
          </p:nvSpPr>
          <p:spPr>
            <a:xfrm>
              <a:off x="3196013" y="442576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8" name="立方体 47"/>
            <p:cNvSpPr>
              <a:spLocks noChangeAspect="1"/>
            </p:cNvSpPr>
            <p:nvPr/>
          </p:nvSpPr>
          <p:spPr>
            <a:xfrm>
              <a:off x="3196013" y="420654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9" name="立方体 48"/>
            <p:cNvSpPr>
              <a:spLocks noChangeAspect="1"/>
            </p:cNvSpPr>
            <p:nvPr/>
          </p:nvSpPr>
          <p:spPr>
            <a:xfrm>
              <a:off x="3196013" y="398732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0" name="立方体 49"/>
            <p:cNvSpPr>
              <a:spLocks noChangeAspect="1"/>
            </p:cNvSpPr>
            <p:nvPr/>
          </p:nvSpPr>
          <p:spPr>
            <a:xfrm>
              <a:off x="3196013" y="376810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1" name="立方体 50"/>
            <p:cNvSpPr>
              <a:spLocks noChangeAspect="1"/>
            </p:cNvSpPr>
            <p:nvPr/>
          </p:nvSpPr>
          <p:spPr>
            <a:xfrm>
              <a:off x="3196013" y="354888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2" name="立方体 51"/>
            <p:cNvSpPr>
              <a:spLocks noChangeAspect="1"/>
            </p:cNvSpPr>
            <p:nvPr/>
          </p:nvSpPr>
          <p:spPr>
            <a:xfrm>
              <a:off x="3196013" y="332966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3" name="立方体 52"/>
            <p:cNvSpPr>
              <a:spLocks noChangeAspect="1"/>
            </p:cNvSpPr>
            <p:nvPr/>
          </p:nvSpPr>
          <p:spPr>
            <a:xfrm>
              <a:off x="3196013" y="311044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4" name="立方体 53"/>
            <p:cNvSpPr>
              <a:spLocks noChangeAspect="1"/>
            </p:cNvSpPr>
            <p:nvPr/>
          </p:nvSpPr>
          <p:spPr>
            <a:xfrm>
              <a:off x="3196013" y="289122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297525" y="2997231"/>
            <a:ext cx="288000" cy="1164881"/>
            <a:chOff x="3202109" y="3136931"/>
            <a:chExt cx="288000" cy="1164881"/>
          </a:xfrm>
        </p:grpSpPr>
        <p:sp>
          <p:nvSpPr>
            <p:cNvPr id="55" name="立方体 54"/>
            <p:cNvSpPr>
              <a:spLocks noChangeAspect="1"/>
            </p:cNvSpPr>
            <p:nvPr/>
          </p:nvSpPr>
          <p:spPr>
            <a:xfrm>
              <a:off x="3202109" y="4013812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6" name="立方体 55"/>
            <p:cNvSpPr>
              <a:spLocks noChangeAspect="1"/>
            </p:cNvSpPr>
            <p:nvPr/>
          </p:nvSpPr>
          <p:spPr>
            <a:xfrm>
              <a:off x="3202109" y="3794591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7" name="立方体 56"/>
            <p:cNvSpPr>
              <a:spLocks noChangeAspect="1"/>
            </p:cNvSpPr>
            <p:nvPr/>
          </p:nvSpPr>
          <p:spPr>
            <a:xfrm>
              <a:off x="3202109" y="3575371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8" name="立方体 57"/>
            <p:cNvSpPr>
              <a:spLocks noChangeAspect="1"/>
            </p:cNvSpPr>
            <p:nvPr/>
          </p:nvSpPr>
          <p:spPr>
            <a:xfrm>
              <a:off x="3202109" y="3356151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59" name="立方体 58"/>
            <p:cNvSpPr>
              <a:spLocks noChangeAspect="1"/>
            </p:cNvSpPr>
            <p:nvPr/>
          </p:nvSpPr>
          <p:spPr>
            <a:xfrm>
              <a:off x="3202109" y="3136931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60" name="圆角矩形 59"/>
          <p:cNvSpPr/>
          <p:nvPr/>
        </p:nvSpPr>
        <p:spPr>
          <a:xfrm>
            <a:off x="2369672" y="1938788"/>
            <a:ext cx="438912" cy="1988998"/>
          </a:xfrm>
          <a:prstGeom prst="roundRect">
            <a:avLst>
              <a:gd name="adj" fmla="val 21818"/>
            </a:avLst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5350949" y="1901131"/>
            <a:ext cx="2213664" cy="2260981"/>
            <a:chOff x="5350949" y="2040831"/>
            <a:chExt cx="2213664" cy="2260981"/>
          </a:xfrm>
        </p:grpSpPr>
        <p:grpSp>
          <p:nvGrpSpPr>
            <p:cNvPr id="69" name="组合 68"/>
            <p:cNvGrpSpPr/>
            <p:nvPr/>
          </p:nvGrpSpPr>
          <p:grpSpPr>
            <a:xfrm>
              <a:off x="5350949" y="2040831"/>
              <a:ext cx="288000" cy="2260981"/>
              <a:chOff x="3196013" y="2891223"/>
              <a:chExt cx="288000" cy="2260981"/>
            </a:xfrm>
          </p:grpSpPr>
          <p:sp>
            <p:nvSpPr>
              <p:cNvPr id="70" name="立方体 69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1" name="立方体 70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立方体 71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立方体 72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立方体 73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立方体 74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6" name="立方体 75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7" name="立方体 76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8" name="立方体 77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79" name="立方体 78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80" name="组合 79"/>
            <p:cNvGrpSpPr/>
            <p:nvPr/>
          </p:nvGrpSpPr>
          <p:grpSpPr>
            <a:xfrm>
              <a:off x="5560517" y="2040831"/>
              <a:ext cx="288000" cy="2260981"/>
              <a:chOff x="3196013" y="2891223"/>
              <a:chExt cx="288000" cy="2260981"/>
            </a:xfrm>
          </p:grpSpPr>
          <p:sp>
            <p:nvSpPr>
              <p:cNvPr id="81" name="立方体 80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2" name="立方体 81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3" name="立方体 82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4" name="立方体 83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5" name="立方体 84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6" name="立方体 85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7" name="立方体 86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8" name="立方体 87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89" name="立方体 88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0" name="立方体 89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91" name="组合 90"/>
            <p:cNvGrpSpPr/>
            <p:nvPr/>
          </p:nvGrpSpPr>
          <p:grpSpPr>
            <a:xfrm>
              <a:off x="5779973" y="2040831"/>
              <a:ext cx="288000" cy="2260981"/>
              <a:chOff x="3196013" y="2891223"/>
              <a:chExt cx="288000" cy="2260981"/>
            </a:xfrm>
          </p:grpSpPr>
          <p:sp>
            <p:nvSpPr>
              <p:cNvPr id="92" name="立方体 91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立方体 92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立方体 93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5" name="立方体 94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6" name="立方体 95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7" name="立方体 96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8" name="立方体 97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9" name="立方体 98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0" name="立方体 99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1" name="立方体 100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" name="组合 101"/>
            <p:cNvGrpSpPr/>
            <p:nvPr/>
          </p:nvGrpSpPr>
          <p:grpSpPr>
            <a:xfrm>
              <a:off x="5989541" y="2040831"/>
              <a:ext cx="288000" cy="2260981"/>
              <a:chOff x="3196013" y="2891223"/>
              <a:chExt cx="288000" cy="2260981"/>
            </a:xfrm>
          </p:grpSpPr>
          <p:sp>
            <p:nvSpPr>
              <p:cNvPr id="103" name="立方体 102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4" name="立方体 103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5" name="立方体 104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6" name="立方体 105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7" name="立方体 106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8" name="立方体 107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立方体 108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立方体 109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立方体 110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立方体 111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13" name="组合 112"/>
            <p:cNvGrpSpPr/>
            <p:nvPr/>
          </p:nvGrpSpPr>
          <p:grpSpPr>
            <a:xfrm>
              <a:off x="6208997" y="2040831"/>
              <a:ext cx="288000" cy="2260981"/>
              <a:chOff x="3196013" y="2891223"/>
              <a:chExt cx="288000" cy="2260981"/>
            </a:xfrm>
          </p:grpSpPr>
          <p:sp>
            <p:nvSpPr>
              <p:cNvPr id="114" name="立方体 113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5" name="立方体 114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6" name="立方体 115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7" name="立方体 116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8" name="立方体 117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19" name="立方体 118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0" name="立方体 119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1" name="立方体 120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2" name="立方体 121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3" name="立方体 122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24" name="组合 123"/>
            <p:cNvGrpSpPr/>
            <p:nvPr/>
          </p:nvGrpSpPr>
          <p:grpSpPr>
            <a:xfrm>
              <a:off x="6418565" y="2040831"/>
              <a:ext cx="288000" cy="2260981"/>
              <a:chOff x="3196013" y="2891223"/>
              <a:chExt cx="288000" cy="2260981"/>
            </a:xfrm>
          </p:grpSpPr>
          <p:sp>
            <p:nvSpPr>
              <p:cNvPr id="125" name="立方体 124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6" name="立方体 125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7" name="立方体 126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8" name="立方体 127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29" name="立方体 128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0" name="立方体 129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1" name="立方体 130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2" name="立方体 131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3" name="立方体 132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4" name="立方体 133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35" name="组合 134"/>
            <p:cNvGrpSpPr/>
            <p:nvPr/>
          </p:nvGrpSpPr>
          <p:grpSpPr>
            <a:xfrm>
              <a:off x="6638021" y="2040831"/>
              <a:ext cx="288000" cy="2260981"/>
              <a:chOff x="3196013" y="2891223"/>
              <a:chExt cx="288000" cy="2260981"/>
            </a:xfrm>
          </p:grpSpPr>
          <p:sp>
            <p:nvSpPr>
              <p:cNvPr id="136" name="立方体 135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7" name="立方体 136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8" name="立方体 137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39" name="立方体 138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0" name="立方体 139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1" name="立方体 140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2" name="立方体 141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3" name="立方体 142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4" name="立方体 143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立方体 144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46" name="组合 145"/>
            <p:cNvGrpSpPr/>
            <p:nvPr/>
          </p:nvGrpSpPr>
          <p:grpSpPr>
            <a:xfrm>
              <a:off x="6847589" y="2040831"/>
              <a:ext cx="288000" cy="2260981"/>
              <a:chOff x="3196013" y="2891223"/>
              <a:chExt cx="288000" cy="2260981"/>
            </a:xfrm>
          </p:grpSpPr>
          <p:sp>
            <p:nvSpPr>
              <p:cNvPr id="147" name="立方体 146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8" name="立方体 147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49" name="立方体 148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0" name="立方体 149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1" name="立方体 150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立方体 151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立方体 152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4" name="立方体 153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5" name="立方体 154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6" name="立方体 155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57" name="组合 156"/>
            <p:cNvGrpSpPr/>
            <p:nvPr/>
          </p:nvGrpSpPr>
          <p:grpSpPr>
            <a:xfrm>
              <a:off x="7067045" y="2040831"/>
              <a:ext cx="288000" cy="2260981"/>
              <a:chOff x="3196013" y="2891223"/>
              <a:chExt cx="288000" cy="2260981"/>
            </a:xfrm>
          </p:grpSpPr>
          <p:sp>
            <p:nvSpPr>
              <p:cNvPr id="158" name="立方体 157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59" name="立方体 158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0" name="立方体 159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1" name="立方体 160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2" name="立方体 161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3" name="立方体 162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4" name="立方体 163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5" name="立方体 164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6" name="立方体 165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67" name="立方体 166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68" name="组合 167"/>
            <p:cNvGrpSpPr/>
            <p:nvPr/>
          </p:nvGrpSpPr>
          <p:grpSpPr>
            <a:xfrm>
              <a:off x="7276613" y="2040831"/>
              <a:ext cx="288000" cy="2260981"/>
              <a:chOff x="3196013" y="2891223"/>
              <a:chExt cx="288000" cy="2260981"/>
            </a:xfrm>
          </p:grpSpPr>
          <p:sp>
            <p:nvSpPr>
              <p:cNvPr id="169" name="立方体 168"/>
              <p:cNvSpPr>
                <a:spLocks noChangeAspect="1"/>
              </p:cNvSpPr>
              <p:nvPr/>
            </p:nvSpPr>
            <p:spPr>
              <a:xfrm>
                <a:off x="3196013" y="4864204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0" name="立方体 169"/>
              <p:cNvSpPr>
                <a:spLocks noChangeAspect="1"/>
              </p:cNvSpPr>
              <p:nvPr/>
            </p:nvSpPr>
            <p:spPr>
              <a:xfrm>
                <a:off x="3196013" y="46449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1" name="立方体 170"/>
              <p:cNvSpPr>
                <a:spLocks noChangeAspect="1"/>
              </p:cNvSpPr>
              <p:nvPr/>
            </p:nvSpPr>
            <p:spPr>
              <a:xfrm>
                <a:off x="3196013" y="44257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2" name="立方体 171"/>
              <p:cNvSpPr>
                <a:spLocks noChangeAspect="1"/>
              </p:cNvSpPr>
              <p:nvPr/>
            </p:nvSpPr>
            <p:spPr>
              <a:xfrm>
                <a:off x="3196013" y="42065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3" name="立方体 172"/>
              <p:cNvSpPr>
                <a:spLocks noChangeAspect="1"/>
              </p:cNvSpPr>
              <p:nvPr/>
            </p:nvSpPr>
            <p:spPr>
              <a:xfrm>
                <a:off x="3196013" y="39873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4" name="立方体 173"/>
              <p:cNvSpPr>
                <a:spLocks noChangeAspect="1"/>
              </p:cNvSpPr>
              <p:nvPr/>
            </p:nvSpPr>
            <p:spPr>
              <a:xfrm>
                <a:off x="3196013" y="376810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5" name="立方体 174"/>
              <p:cNvSpPr>
                <a:spLocks noChangeAspect="1"/>
              </p:cNvSpPr>
              <p:nvPr/>
            </p:nvSpPr>
            <p:spPr>
              <a:xfrm>
                <a:off x="3196013" y="354888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6" name="立方体 175"/>
              <p:cNvSpPr>
                <a:spLocks noChangeAspect="1"/>
              </p:cNvSpPr>
              <p:nvPr/>
            </p:nvSpPr>
            <p:spPr>
              <a:xfrm>
                <a:off x="3196013" y="332966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7" name="立方体 176"/>
              <p:cNvSpPr>
                <a:spLocks noChangeAspect="1"/>
              </p:cNvSpPr>
              <p:nvPr/>
            </p:nvSpPr>
            <p:spPr>
              <a:xfrm>
                <a:off x="3196013" y="311044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178" name="立方体 177"/>
              <p:cNvSpPr>
                <a:spLocks noChangeAspect="1"/>
              </p:cNvSpPr>
              <p:nvPr/>
            </p:nvSpPr>
            <p:spPr>
              <a:xfrm>
                <a:off x="3196013" y="2891223"/>
                <a:ext cx="288000" cy="288000"/>
              </a:xfrm>
              <a:prstGeom prst="cube">
                <a:avLst/>
              </a:prstGeom>
              <a:solidFill>
                <a:srgbClr val="00B150"/>
              </a:solidFill>
              <a:ln>
                <a:solidFill>
                  <a:srgbClr val="70B92B"/>
                </a:solidFill>
              </a:ln>
              <a:effectLst>
                <a:innerShdw blurRad="114300">
                  <a:prstClr val="black"/>
                </a:innerShdw>
              </a:effectLst>
            </p:spPr>
            <p:style>
              <a:lnRef idx="2">
                <a:schemeClr val="accent4">
                  <a:shade val="50000"/>
                </a:schemeClr>
              </a:lnRef>
              <a:fillRef idx="1">
                <a:schemeClr val="accent4"/>
              </a:fillRef>
              <a:effectRef idx="0">
                <a:schemeClr val="accent4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79" name="圆角矩形 178"/>
          <p:cNvSpPr/>
          <p:nvPr/>
        </p:nvSpPr>
        <p:spPr>
          <a:xfrm>
            <a:off x="5348352" y="1899965"/>
            <a:ext cx="2229767" cy="2028149"/>
          </a:xfrm>
          <a:prstGeom prst="roundRect">
            <a:avLst>
              <a:gd name="adj" fmla="val 7902"/>
            </a:avLst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210" name="圆角矩形 209"/>
          <p:cNvSpPr/>
          <p:nvPr/>
        </p:nvSpPr>
        <p:spPr>
          <a:xfrm>
            <a:off x="5348352" y="3928114"/>
            <a:ext cx="1944000" cy="233998"/>
          </a:xfrm>
          <a:prstGeom prst="roundRect">
            <a:avLst>
              <a:gd name="adj" fmla="val 21818"/>
            </a:avLst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grpSp>
        <p:nvGrpSpPr>
          <p:cNvPr id="235" name="组合 234"/>
          <p:cNvGrpSpPr/>
          <p:nvPr/>
        </p:nvGrpSpPr>
        <p:grpSpPr>
          <a:xfrm>
            <a:off x="8069836" y="1901131"/>
            <a:ext cx="288000" cy="2260981"/>
            <a:chOff x="3196013" y="2891223"/>
            <a:chExt cx="288000" cy="2260981"/>
          </a:xfrm>
        </p:grpSpPr>
        <p:sp>
          <p:nvSpPr>
            <p:cNvPr id="236" name="立方体 235"/>
            <p:cNvSpPr>
              <a:spLocks noChangeAspect="1"/>
            </p:cNvSpPr>
            <p:nvPr/>
          </p:nvSpPr>
          <p:spPr>
            <a:xfrm>
              <a:off x="3196013" y="4864204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7" name="立方体 236"/>
            <p:cNvSpPr>
              <a:spLocks noChangeAspect="1"/>
            </p:cNvSpPr>
            <p:nvPr/>
          </p:nvSpPr>
          <p:spPr>
            <a:xfrm>
              <a:off x="3196013" y="464498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8" name="立方体 237"/>
            <p:cNvSpPr>
              <a:spLocks noChangeAspect="1"/>
            </p:cNvSpPr>
            <p:nvPr/>
          </p:nvSpPr>
          <p:spPr>
            <a:xfrm>
              <a:off x="3196013" y="442576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39" name="立方体 238"/>
            <p:cNvSpPr>
              <a:spLocks noChangeAspect="1"/>
            </p:cNvSpPr>
            <p:nvPr/>
          </p:nvSpPr>
          <p:spPr>
            <a:xfrm>
              <a:off x="3196013" y="420654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0" name="立方体 239"/>
            <p:cNvSpPr>
              <a:spLocks noChangeAspect="1"/>
            </p:cNvSpPr>
            <p:nvPr/>
          </p:nvSpPr>
          <p:spPr>
            <a:xfrm>
              <a:off x="3196013" y="398732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1" name="立方体 240"/>
            <p:cNvSpPr>
              <a:spLocks noChangeAspect="1"/>
            </p:cNvSpPr>
            <p:nvPr/>
          </p:nvSpPr>
          <p:spPr>
            <a:xfrm>
              <a:off x="3196013" y="376810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2" name="立方体 241"/>
            <p:cNvSpPr>
              <a:spLocks noChangeAspect="1"/>
            </p:cNvSpPr>
            <p:nvPr/>
          </p:nvSpPr>
          <p:spPr>
            <a:xfrm>
              <a:off x="3196013" y="354888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3" name="立方体 242"/>
            <p:cNvSpPr>
              <a:spLocks noChangeAspect="1"/>
            </p:cNvSpPr>
            <p:nvPr/>
          </p:nvSpPr>
          <p:spPr>
            <a:xfrm>
              <a:off x="3196013" y="332966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4" name="立方体 243"/>
            <p:cNvSpPr>
              <a:spLocks noChangeAspect="1"/>
            </p:cNvSpPr>
            <p:nvPr/>
          </p:nvSpPr>
          <p:spPr>
            <a:xfrm>
              <a:off x="3196013" y="311044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45" name="立方体 244"/>
            <p:cNvSpPr>
              <a:spLocks noChangeAspect="1"/>
            </p:cNvSpPr>
            <p:nvPr/>
          </p:nvSpPr>
          <p:spPr>
            <a:xfrm>
              <a:off x="3196013" y="289122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46" name="圆角矩形 245"/>
          <p:cNvSpPr/>
          <p:nvPr/>
        </p:nvSpPr>
        <p:spPr>
          <a:xfrm>
            <a:off x="8001071" y="1972562"/>
            <a:ext cx="438912" cy="1955552"/>
          </a:xfrm>
          <a:prstGeom prst="roundRect">
            <a:avLst>
              <a:gd name="adj" fmla="val 21818"/>
            </a:avLst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grpSp>
        <p:nvGrpSpPr>
          <p:cNvPr id="249" name="组合 248"/>
          <p:cNvGrpSpPr/>
          <p:nvPr/>
        </p:nvGrpSpPr>
        <p:grpSpPr>
          <a:xfrm>
            <a:off x="8712368" y="1899965"/>
            <a:ext cx="288000" cy="2260981"/>
            <a:chOff x="3196013" y="2891223"/>
            <a:chExt cx="288000" cy="2260981"/>
          </a:xfrm>
        </p:grpSpPr>
        <p:sp>
          <p:nvSpPr>
            <p:cNvPr id="250" name="立方体 249"/>
            <p:cNvSpPr>
              <a:spLocks noChangeAspect="1"/>
            </p:cNvSpPr>
            <p:nvPr/>
          </p:nvSpPr>
          <p:spPr>
            <a:xfrm>
              <a:off x="3196013" y="4864204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1" name="立方体 250"/>
            <p:cNvSpPr>
              <a:spLocks noChangeAspect="1"/>
            </p:cNvSpPr>
            <p:nvPr/>
          </p:nvSpPr>
          <p:spPr>
            <a:xfrm>
              <a:off x="3196013" y="464498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2" name="立方体 251"/>
            <p:cNvSpPr>
              <a:spLocks noChangeAspect="1"/>
            </p:cNvSpPr>
            <p:nvPr/>
          </p:nvSpPr>
          <p:spPr>
            <a:xfrm>
              <a:off x="3196013" y="442576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3" name="立方体 252"/>
            <p:cNvSpPr>
              <a:spLocks noChangeAspect="1"/>
            </p:cNvSpPr>
            <p:nvPr/>
          </p:nvSpPr>
          <p:spPr>
            <a:xfrm>
              <a:off x="3196013" y="420654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4" name="立方体 253"/>
            <p:cNvSpPr>
              <a:spLocks noChangeAspect="1"/>
            </p:cNvSpPr>
            <p:nvPr/>
          </p:nvSpPr>
          <p:spPr>
            <a:xfrm>
              <a:off x="3196013" y="398732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5" name="立方体 254"/>
            <p:cNvSpPr>
              <a:spLocks noChangeAspect="1"/>
            </p:cNvSpPr>
            <p:nvPr/>
          </p:nvSpPr>
          <p:spPr>
            <a:xfrm>
              <a:off x="3196013" y="376810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6" name="立方体 255"/>
            <p:cNvSpPr>
              <a:spLocks noChangeAspect="1"/>
            </p:cNvSpPr>
            <p:nvPr/>
          </p:nvSpPr>
          <p:spPr>
            <a:xfrm>
              <a:off x="3196013" y="354888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7" name="立方体 256"/>
            <p:cNvSpPr>
              <a:spLocks noChangeAspect="1"/>
            </p:cNvSpPr>
            <p:nvPr/>
          </p:nvSpPr>
          <p:spPr>
            <a:xfrm>
              <a:off x="3196013" y="332966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8" name="立方体 257"/>
            <p:cNvSpPr>
              <a:spLocks noChangeAspect="1"/>
            </p:cNvSpPr>
            <p:nvPr/>
          </p:nvSpPr>
          <p:spPr>
            <a:xfrm>
              <a:off x="3196013" y="311044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59" name="立方体 258"/>
            <p:cNvSpPr>
              <a:spLocks noChangeAspect="1"/>
            </p:cNvSpPr>
            <p:nvPr/>
          </p:nvSpPr>
          <p:spPr>
            <a:xfrm>
              <a:off x="3196013" y="289122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60" name="圆角矩形 259"/>
          <p:cNvSpPr/>
          <p:nvPr/>
        </p:nvSpPr>
        <p:spPr>
          <a:xfrm>
            <a:off x="8643603" y="1971396"/>
            <a:ext cx="438912" cy="1942560"/>
          </a:xfrm>
          <a:prstGeom prst="roundRect">
            <a:avLst>
              <a:gd name="adj" fmla="val 21818"/>
            </a:avLst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263" name="立方体 262"/>
          <p:cNvSpPr>
            <a:spLocks noChangeAspect="1"/>
          </p:cNvSpPr>
          <p:nvPr/>
        </p:nvSpPr>
        <p:spPr>
          <a:xfrm>
            <a:off x="9557834" y="3872946"/>
            <a:ext cx="288000" cy="288000"/>
          </a:xfrm>
          <a:prstGeom prst="cube">
            <a:avLst/>
          </a:prstGeom>
          <a:solidFill>
            <a:srgbClr val="00B150"/>
          </a:solidFill>
          <a:ln>
            <a:solidFill>
              <a:srgbClr val="70B92B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64" name="立方体 263"/>
          <p:cNvSpPr>
            <a:spLocks noChangeAspect="1"/>
          </p:cNvSpPr>
          <p:nvPr/>
        </p:nvSpPr>
        <p:spPr>
          <a:xfrm>
            <a:off x="9557834" y="3653725"/>
            <a:ext cx="288000" cy="288000"/>
          </a:xfrm>
          <a:prstGeom prst="cube">
            <a:avLst/>
          </a:prstGeom>
          <a:solidFill>
            <a:srgbClr val="00B150"/>
          </a:solidFill>
          <a:ln>
            <a:solidFill>
              <a:srgbClr val="70B92B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0" name="立方体 269"/>
          <p:cNvSpPr>
            <a:spLocks noChangeAspect="1"/>
          </p:cNvSpPr>
          <p:nvPr/>
        </p:nvSpPr>
        <p:spPr>
          <a:xfrm>
            <a:off x="9557834" y="3428617"/>
            <a:ext cx="288000" cy="288000"/>
          </a:xfrm>
          <a:prstGeom prst="cube">
            <a:avLst/>
          </a:prstGeom>
          <a:solidFill>
            <a:srgbClr val="00B150"/>
          </a:solidFill>
          <a:ln>
            <a:solidFill>
              <a:srgbClr val="70B92B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1" name="立方体 270"/>
          <p:cNvSpPr>
            <a:spLocks noChangeAspect="1"/>
          </p:cNvSpPr>
          <p:nvPr/>
        </p:nvSpPr>
        <p:spPr>
          <a:xfrm>
            <a:off x="9557834" y="3200102"/>
            <a:ext cx="288000" cy="288000"/>
          </a:xfrm>
          <a:prstGeom prst="cube">
            <a:avLst/>
          </a:prstGeom>
          <a:solidFill>
            <a:srgbClr val="00B150"/>
          </a:solidFill>
          <a:ln>
            <a:solidFill>
              <a:srgbClr val="70B92B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2" name="立方体 271"/>
          <p:cNvSpPr>
            <a:spLocks noChangeAspect="1"/>
          </p:cNvSpPr>
          <p:nvPr/>
        </p:nvSpPr>
        <p:spPr>
          <a:xfrm>
            <a:off x="9557834" y="2980881"/>
            <a:ext cx="288000" cy="288000"/>
          </a:xfrm>
          <a:prstGeom prst="cube">
            <a:avLst/>
          </a:prstGeom>
          <a:solidFill>
            <a:srgbClr val="00B150"/>
          </a:solidFill>
          <a:ln>
            <a:solidFill>
              <a:srgbClr val="70B92B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3" name="立方体 272"/>
          <p:cNvSpPr>
            <a:spLocks noChangeAspect="1"/>
          </p:cNvSpPr>
          <p:nvPr/>
        </p:nvSpPr>
        <p:spPr>
          <a:xfrm>
            <a:off x="9557834" y="2755773"/>
            <a:ext cx="288000" cy="288000"/>
          </a:xfrm>
          <a:prstGeom prst="cube">
            <a:avLst/>
          </a:prstGeom>
          <a:solidFill>
            <a:srgbClr val="00B150"/>
          </a:solidFill>
          <a:ln>
            <a:solidFill>
              <a:srgbClr val="70B92B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75" name="文本框 274"/>
          <p:cNvSpPr txBox="1"/>
          <p:nvPr/>
        </p:nvSpPr>
        <p:spPr>
          <a:xfrm>
            <a:off x="1330983" y="4594838"/>
            <a:ext cx="4736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有几个十，就剩余几个一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76" name="组合 275"/>
          <p:cNvGrpSpPr/>
          <p:nvPr/>
        </p:nvGrpSpPr>
        <p:grpSpPr>
          <a:xfrm>
            <a:off x="2874895" y="1899965"/>
            <a:ext cx="288000" cy="2260981"/>
            <a:chOff x="3196013" y="2891223"/>
            <a:chExt cx="288000" cy="2260981"/>
          </a:xfrm>
        </p:grpSpPr>
        <p:sp>
          <p:nvSpPr>
            <p:cNvPr id="277" name="立方体 276"/>
            <p:cNvSpPr>
              <a:spLocks noChangeAspect="1"/>
            </p:cNvSpPr>
            <p:nvPr/>
          </p:nvSpPr>
          <p:spPr>
            <a:xfrm>
              <a:off x="3196013" y="4864204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8" name="立方体 277"/>
            <p:cNvSpPr>
              <a:spLocks noChangeAspect="1"/>
            </p:cNvSpPr>
            <p:nvPr/>
          </p:nvSpPr>
          <p:spPr>
            <a:xfrm>
              <a:off x="3196013" y="464498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79" name="立方体 278"/>
            <p:cNvSpPr>
              <a:spLocks noChangeAspect="1"/>
            </p:cNvSpPr>
            <p:nvPr/>
          </p:nvSpPr>
          <p:spPr>
            <a:xfrm>
              <a:off x="3196013" y="442576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0" name="立方体 279"/>
            <p:cNvSpPr>
              <a:spLocks noChangeAspect="1"/>
            </p:cNvSpPr>
            <p:nvPr/>
          </p:nvSpPr>
          <p:spPr>
            <a:xfrm>
              <a:off x="3196013" y="420654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1" name="立方体 280"/>
            <p:cNvSpPr>
              <a:spLocks noChangeAspect="1"/>
            </p:cNvSpPr>
            <p:nvPr/>
          </p:nvSpPr>
          <p:spPr>
            <a:xfrm>
              <a:off x="3196013" y="398732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2" name="立方体 281"/>
            <p:cNvSpPr>
              <a:spLocks noChangeAspect="1"/>
            </p:cNvSpPr>
            <p:nvPr/>
          </p:nvSpPr>
          <p:spPr>
            <a:xfrm>
              <a:off x="3196013" y="376810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3" name="立方体 282"/>
            <p:cNvSpPr>
              <a:spLocks noChangeAspect="1"/>
            </p:cNvSpPr>
            <p:nvPr/>
          </p:nvSpPr>
          <p:spPr>
            <a:xfrm>
              <a:off x="3196013" y="354888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4" name="立方体 283"/>
            <p:cNvSpPr>
              <a:spLocks noChangeAspect="1"/>
            </p:cNvSpPr>
            <p:nvPr/>
          </p:nvSpPr>
          <p:spPr>
            <a:xfrm>
              <a:off x="3196013" y="332966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5" name="立方体 284"/>
            <p:cNvSpPr>
              <a:spLocks noChangeAspect="1"/>
            </p:cNvSpPr>
            <p:nvPr/>
          </p:nvSpPr>
          <p:spPr>
            <a:xfrm>
              <a:off x="3196013" y="311044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6" name="立方体 285"/>
            <p:cNvSpPr>
              <a:spLocks noChangeAspect="1"/>
            </p:cNvSpPr>
            <p:nvPr/>
          </p:nvSpPr>
          <p:spPr>
            <a:xfrm>
              <a:off x="3196013" y="2891223"/>
              <a:ext cx="288000" cy="288000"/>
            </a:xfrm>
            <a:prstGeom prst="cube">
              <a:avLst/>
            </a:prstGeom>
            <a:solidFill>
              <a:srgbClr val="00B150"/>
            </a:solidFill>
            <a:ln>
              <a:solidFill>
                <a:srgbClr val="70B92B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4">
                <a:shade val="50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288" name="圆角矩形 287"/>
          <p:cNvSpPr/>
          <p:nvPr/>
        </p:nvSpPr>
        <p:spPr>
          <a:xfrm>
            <a:off x="2808329" y="1938788"/>
            <a:ext cx="438912" cy="1988998"/>
          </a:xfrm>
          <a:prstGeom prst="roundRect">
            <a:avLst>
              <a:gd name="adj" fmla="val 21818"/>
            </a:avLst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289" name="文本框 288"/>
          <p:cNvSpPr txBox="1"/>
          <p:nvPr/>
        </p:nvSpPr>
        <p:spPr>
          <a:xfrm>
            <a:off x="5209624" y="4594838"/>
            <a:ext cx="4736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有几个百，就剩余几个一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90" name="文本框 289"/>
          <p:cNvSpPr txBox="1"/>
          <p:nvPr/>
        </p:nvSpPr>
        <p:spPr>
          <a:xfrm>
            <a:off x="5217058" y="5119828"/>
            <a:ext cx="4736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有几个十，就剩余几个一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91" name="文本框 290"/>
          <p:cNvSpPr txBox="1"/>
          <p:nvPr/>
        </p:nvSpPr>
        <p:spPr>
          <a:xfrm>
            <a:off x="5224492" y="5703892"/>
            <a:ext cx="3487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个位上原有几个一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92" name="文本框 291"/>
          <p:cNvSpPr txBox="1"/>
          <p:nvPr/>
        </p:nvSpPr>
        <p:spPr>
          <a:xfrm>
            <a:off x="1330983" y="5113090"/>
            <a:ext cx="34878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个位上原有几个一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93" name="AutoShape 32"/>
          <p:cNvSpPr/>
          <p:nvPr/>
        </p:nvSpPr>
        <p:spPr>
          <a:xfrm flipH="1">
            <a:off x="9337782" y="4665779"/>
            <a:ext cx="220052" cy="1369762"/>
          </a:xfrm>
          <a:prstGeom prst="leftBrace">
            <a:avLst>
              <a:gd name="adj1" fmla="val 50291"/>
              <a:gd name="adj2" fmla="val 50000"/>
            </a:avLst>
          </a:prstGeom>
          <a:noFill/>
          <a:ln w="50800" cap="flat" cmpd="sng">
            <a:solidFill>
              <a:srgbClr val="245FF8"/>
            </a:solidFill>
            <a:prstDash val="solid"/>
            <a:headEnd type="none" w="med" len="med"/>
            <a:tailEnd type="none" w="med" len="med"/>
          </a:ln>
        </p:spPr>
        <p:txBody>
          <a:bodyPr wrap="none" anchor="ctr"/>
          <a:lstStyle/>
          <a:p>
            <a:endParaRPr sz="2400">
              <a:solidFill>
                <a:srgbClr val="8C3E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294" name="文本框 293"/>
          <p:cNvSpPr txBox="1"/>
          <p:nvPr/>
        </p:nvSpPr>
        <p:spPr>
          <a:xfrm>
            <a:off x="9658969" y="4872984"/>
            <a:ext cx="181389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各个数位上数字之和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179" grpId="0" animBg="1"/>
      <p:bldP spid="210" grpId="0" animBg="1"/>
      <p:bldP spid="246" grpId="0" animBg="1"/>
      <p:bldP spid="260" grpId="0" animBg="1"/>
      <p:bldP spid="275" grpId="0"/>
      <p:bldP spid="288" grpId="0" animBg="1"/>
      <p:bldP spid="289" grpId="0"/>
      <p:bldP spid="290" grpId="0"/>
      <p:bldP spid="291" grpId="0"/>
      <p:bldP spid="292" grpId="0"/>
      <p:bldP spid="293" grpId="0" animBg="1"/>
      <p:bldP spid="29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课后活动</a:t>
            </a:r>
            <a:endParaRPr lang="zh-CN" altLang="en-US" sz="1600" spc="600" dirty="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pic>
        <p:nvPicPr>
          <p:cNvPr id="3" name="图形 2"/>
          <p:cNvPicPr>
            <a:picLocks noChangeAspect="1"/>
          </p:cNvPicPr>
          <p:nvPr/>
        </p:nvPicPr>
        <p:blipFill>
          <a:blip r:embed="rId1" cstate="email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p:blipFill>
        <p:spPr>
          <a:xfrm>
            <a:off x="2160173" y="958467"/>
            <a:ext cx="7964328" cy="531041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352491" y="1870630"/>
            <a:ext cx="5791509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找几个小伙伴一起，围成一圈，顺时针方向，第一个人说</a:t>
            </a:r>
            <a:r>
              <a:rPr lang="en-US" altLang="zh-CN" sz="30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，第二个人说</a:t>
            </a:r>
            <a:r>
              <a:rPr lang="en-US" altLang="zh-CN" sz="30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，第三个人拍手，</a:t>
            </a:r>
            <a:r>
              <a:rPr lang="en-US" altLang="zh-CN" sz="2800" dirty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，只要是</a:t>
            </a:r>
            <a:r>
              <a:rPr lang="en-US" altLang="zh-CN" sz="30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的倍数就拍手，出错的表演小节目，快来试试吧。</a:t>
            </a:r>
            <a:endParaRPr lang="zh-CN" altLang="en-US" sz="28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 flipH="1">
            <a:off x="1462981" y="2791699"/>
            <a:ext cx="2245110" cy="288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4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 0 L 0 -0.07213" pathEditMode="relative" ptsTypes="">
                                      <p:cBhvr>
                                        <p:cTn id="8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9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1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2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0617200" y="12204700"/>
            <a:ext cx="342900" cy="254000"/>
          </a:xfrm>
          <a:prstGeom prst="cube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创设情境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352153" y="1075687"/>
            <a:ext cx="5780830" cy="964036"/>
            <a:chOff x="6503039" y="5118314"/>
            <a:chExt cx="5780830" cy="964036"/>
          </a:xfrm>
        </p:grpSpPr>
        <p:grpSp>
          <p:nvGrpSpPr>
            <p:cNvPr id="6" name="组合 5"/>
            <p:cNvGrpSpPr/>
            <p:nvPr/>
          </p:nvGrpSpPr>
          <p:grpSpPr>
            <a:xfrm>
              <a:off x="6503039" y="5182350"/>
              <a:ext cx="5780830" cy="900000"/>
              <a:chOff x="2088342" y="2495251"/>
              <a:chExt cx="8457657" cy="900000"/>
            </a:xfrm>
          </p:grpSpPr>
          <p:sp>
            <p:nvSpPr>
              <p:cNvPr id="10" name="圆角矩形 9"/>
              <p:cNvSpPr/>
              <p:nvPr/>
            </p:nvSpPr>
            <p:spPr>
              <a:xfrm>
                <a:off x="2088342" y="2495251"/>
                <a:ext cx="8457657" cy="900000"/>
              </a:xfrm>
              <a:prstGeom prst="roundRect">
                <a:avLst>
                  <a:gd name="adj" fmla="val 50000"/>
                </a:avLst>
              </a:prstGeom>
              <a:solidFill>
                <a:srgbClr val="4FAEFE"/>
              </a:solidFill>
              <a:ln w="50800" cap="rnd">
                <a:noFill/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 sz="2400">
                  <a:solidFill>
                    <a:prstClr val="white"/>
                  </a:solidFill>
                </a:endParaRPr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3691704" y="2521635"/>
                <a:ext cx="6628638" cy="86177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2400" b="1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FZLanTingHeiS-R-GB" panose="02000000000000000000" pitchFamily="2" charset="-122"/>
                    <a:cs typeface="Times New Roman" panose="02020603050405020304" pitchFamily="18" charset="0"/>
                    <a:sym typeface="+mn-ea"/>
                  </a:rPr>
                  <a:t>下面五个数中，有</a:t>
                </a:r>
                <a:r>
                  <a:rPr lang="en-US" altLang="zh-CN" sz="2600" b="1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FZLanTingHeiS-R-GB" panose="02000000000000000000" pitchFamily="2" charset="-122"/>
                    <a:cs typeface="Times New Roman" panose="02020603050405020304" pitchFamily="18" charset="0"/>
                    <a:sym typeface="+mn-ea"/>
                  </a:rPr>
                  <a:t>2</a:t>
                </a:r>
                <a:r>
                  <a:rPr lang="zh-CN" altLang="en-US" sz="2400" b="1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FZLanTingHeiS-R-GB" panose="02000000000000000000" pitchFamily="2" charset="-122"/>
                    <a:cs typeface="Times New Roman" panose="02020603050405020304" pitchFamily="18" charset="0"/>
                    <a:sym typeface="+mn-ea"/>
                  </a:rPr>
                  <a:t>个数不是</a:t>
                </a:r>
                <a:r>
                  <a:rPr lang="en-US" altLang="zh-CN" sz="2600" b="1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FZLanTingHeiS-R-GB" panose="02000000000000000000" pitchFamily="2" charset="-122"/>
                    <a:cs typeface="Times New Roman" panose="02020603050405020304" pitchFamily="18" charset="0"/>
                    <a:sym typeface="+mn-ea"/>
                  </a:rPr>
                  <a:t>3</a:t>
                </a:r>
                <a:r>
                  <a:rPr lang="zh-CN" altLang="en-US" sz="2400" b="1" dirty="0">
                    <a:solidFill>
                      <a:prstClr val="white"/>
                    </a:solidFill>
                    <a:latin typeface="Times New Roman" panose="02020603050405020304" pitchFamily="18" charset="0"/>
                    <a:ea typeface="FZLanTingHeiS-R-GB" panose="02000000000000000000" pitchFamily="2" charset="-122"/>
                    <a:cs typeface="Times New Roman" panose="02020603050405020304" pitchFamily="18" charset="0"/>
                    <a:sym typeface="+mn-ea"/>
                  </a:rPr>
                  <a:t>的倍数，谁能最先把它们找出来。</a:t>
                </a:r>
                <a:endParaRPr lang="en-US" altLang="zh-CN" sz="2400" b="1" dirty="0">
                  <a:solidFill>
                    <a:prstClr val="white"/>
                  </a:solidFill>
                  <a:latin typeface="Times New Roman" panose="02020603050405020304" pitchFamily="18" charset="0"/>
                  <a:ea typeface="FZLanTingHeiS-R-GB" panose="02000000000000000000" pitchFamily="2" charset="-122"/>
                  <a:cs typeface="Times New Roman" panose="02020603050405020304" pitchFamily="18" charset="0"/>
                  <a:sym typeface="+mn-ea"/>
                </a:endParaRPr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 rot="377627">
              <a:off x="6505048" y="5118314"/>
              <a:ext cx="1097273" cy="932109"/>
              <a:chOff x="-1992496" y="4311801"/>
              <a:chExt cx="1426421" cy="1211715"/>
            </a:xfrm>
          </p:grpSpPr>
          <p:pic>
            <p:nvPicPr>
              <p:cNvPr id="8" name="图片 7"/>
              <p:cNvPicPr>
                <a:picLocks noChangeAspect="1"/>
              </p:cNvPicPr>
              <p:nvPr/>
            </p:nvPicPr>
            <p:blipFill>
              <a:blip r:embed="rId1"/>
              <a:stretch>
                <a:fillRect/>
              </a:stretch>
            </p:blipFill>
            <p:spPr>
              <a:xfrm rot="20860196">
                <a:off x="-1992496" y="4384308"/>
                <a:ext cx="1349524" cy="1139208"/>
              </a:xfrm>
              <a:prstGeom prst="rect">
                <a:avLst/>
              </a:prstGeom>
            </p:spPr>
          </p:pic>
          <p:pic>
            <p:nvPicPr>
              <p:cNvPr id="9" name="图片 8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-945151" y="4311801"/>
                <a:ext cx="379076" cy="559207"/>
              </a:xfrm>
              <a:prstGeom prst="rect">
                <a:avLst/>
              </a:prstGeom>
            </p:spPr>
          </p:pic>
        </p:grpSp>
      </p:grpSp>
      <p:sp>
        <p:nvSpPr>
          <p:cNvPr id="12" name="椭圆 11"/>
          <p:cNvSpPr/>
          <p:nvPr/>
        </p:nvSpPr>
        <p:spPr>
          <a:xfrm>
            <a:off x="2501280" y="2355048"/>
            <a:ext cx="756000" cy="648000"/>
          </a:xfrm>
          <a:prstGeom prst="ellipse">
            <a:avLst/>
          </a:prstGeom>
          <a:solidFill>
            <a:srgbClr val="007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53</a:t>
            </a:r>
            <a:endParaRPr lang="zh-CN" altLang="en-US" sz="2600" b="1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2501280" y="3101996"/>
            <a:ext cx="756000" cy="648000"/>
          </a:xfrm>
          <a:prstGeom prst="ellipse">
            <a:avLst/>
          </a:prstGeom>
          <a:solidFill>
            <a:srgbClr val="007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87</a:t>
            </a:r>
            <a:endParaRPr lang="zh-CN" altLang="en-US" sz="2600" b="1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2501280" y="3848944"/>
            <a:ext cx="756000" cy="648000"/>
          </a:xfrm>
          <a:prstGeom prst="ellipse">
            <a:avLst/>
          </a:prstGeom>
          <a:solidFill>
            <a:srgbClr val="007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36</a:t>
            </a:r>
            <a:endParaRPr lang="zh-CN" altLang="en-US" sz="2600" b="1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椭圆 14"/>
          <p:cNvSpPr/>
          <p:nvPr/>
        </p:nvSpPr>
        <p:spPr>
          <a:xfrm>
            <a:off x="2501280" y="4595892"/>
            <a:ext cx="756000" cy="648000"/>
          </a:xfrm>
          <a:prstGeom prst="ellipse">
            <a:avLst/>
          </a:prstGeom>
          <a:solidFill>
            <a:srgbClr val="007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65</a:t>
            </a:r>
            <a:endParaRPr lang="zh-CN" altLang="en-US" sz="2600" b="1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2501280" y="5342840"/>
            <a:ext cx="756000" cy="648000"/>
          </a:xfrm>
          <a:prstGeom prst="ellipse">
            <a:avLst/>
          </a:prstGeom>
          <a:solidFill>
            <a:srgbClr val="0072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600" b="1" smtClean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60</a:t>
            </a:r>
            <a:endParaRPr lang="zh-CN" altLang="en-US" sz="2600" b="1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3616558" y="2432827"/>
            <a:ext cx="22621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53÷3=17</a:t>
            </a:r>
            <a:r>
              <a:rPr lang="en-US" altLang="zh-CN" sz="2600" kern="100" dirty="0" smtClean="0">
                <a:solidFill>
                  <a:srgbClr val="000000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2600" dirty="0">
              <a:solidFill>
                <a:prstClr val="black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3616558" y="3179774"/>
            <a:ext cx="142859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87÷3=29</a:t>
            </a:r>
            <a:endParaRPr lang="zh-CN" altLang="en-US" sz="2600" dirty="0">
              <a:solidFill>
                <a:prstClr val="black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616558" y="3926721"/>
            <a:ext cx="142859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36÷3=12</a:t>
            </a:r>
            <a:endParaRPr lang="zh-CN" altLang="en-US" sz="2600" dirty="0">
              <a:solidFill>
                <a:prstClr val="black"/>
              </a:solidFill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3616558" y="4675515"/>
            <a:ext cx="2262158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65÷3=21</a:t>
            </a:r>
            <a:r>
              <a:rPr lang="en-US" altLang="zh-CN" sz="2600" kern="100" dirty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2</a:t>
            </a:r>
            <a:endParaRPr lang="zh-CN" altLang="en-US" sz="2600" dirty="0">
              <a:solidFill>
                <a:prstClr val="black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3616558" y="5420618"/>
            <a:ext cx="142859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</a:rPr>
              <a:t>60÷3=20</a:t>
            </a:r>
            <a:endParaRPr lang="zh-CN" altLang="en-US" sz="2600" dirty="0">
              <a:solidFill>
                <a:prstClr val="black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766361" y="2432827"/>
            <a:ext cx="221086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53</a:t>
            </a:r>
            <a:r>
              <a:rPr lang="zh-CN" altLang="en-US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6766361" y="3179774"/>
            <a:ext cx="19159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87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766361" y="3925811"/>
            <a:ext cx="19159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36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6766361" y="4671848"/>
            <a:ext cx="2223686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65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不是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6766360" y="5420618"/>
            <a:ext cx="191590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60</a:t>
            </a:r>
            <a:r>
              <a:rPr lang="zh-CN" altLang="en-US" sz="2400" kern="100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</a:t>
            </a:r>
            <a:r>
              <a:rPr lang="en-US" altLang="zh-CN" sz="26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kern="100" dirty="0">
                <a:solidFill>
                  <a:srgbClr val="000000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</a:t>
            </a:r>
            <a:endParaRPr lang="zh-CN" altLang="en-US" sz="24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144862" y="1281448"/>
            <a:ext cx="1864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RTWS ShangGothic G0v1 Bold" charset="-122"/>
              </a:rPr>
              <a:t>猜想</a:t>
            </a:r>
            <a:endParaRPr lang="zh-CN" altLang="en-US" sz="28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  <a:cs typeface="RTWS ShangGothic G0v1 Bold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dirty="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 dirty="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144862" y="2184560"/>
            <a:ext cx="1002624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我们研究了</a:t>
            </a:r>
            <a:r>
              <a:rPr lang="en-US" altLang="zh-CN" sz="30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,</a:t>
            </a:r>
            <a:r>
              <a:rPr lang="en-US" altLang="zh-CN" sz="30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的倍数的特征，说一说，</a:t>
            </a:r>
            <a:r>
              <a:rPr lang="en-US" altLang="zh-CN" sz="30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的倍数有什么特征呢？</a:t>
            </a:r>
            <a:endParaRPr lang="zh-CN" altLang="en-US" sz="2800" dirty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13" name="图片 1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0474994" y="4643480"/>
            <a:ext cx="1177180" cy="1440000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191418" y="2898162"/>
            <a:ext cx="3636000" cy="1080000"/>
            <a:chOff x="1738468" y="3056277"/>
            <a:chExt cx="3636000" cy="1080000"/>
          </a:xfrm>
        </p:grpSpPr>
        <p:sp>
          <p:nvSpPr>
            <p:cNvPr id="7" name="矩形: 圆角 33"/>
            <p:cNvSpPr/>
            <p:nvPr/>
          </p:nvSpPr>
          <p:spPr>
            <a:xfrm>
              <a:off x="1738468" y="3056277"/>
              <a:ext cx="3636000" cy="1080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760350" y="3096784"/>
              <a:ext cx="1008000" cy="972000"/>
              <a:chOff x="4547277" y="3460773"/>
              <a:chExt cx="1008000" cy="972000"/>
            </a:xfrm>
          </p:grpSpPr>
          <p:sp>
            <p:nvSpPr>
              <p:cNvPr id="13" name="椭圆 12"/>
              <p:cNvSpPr/>
              <p:nvPr/>
            </p:nvSpPr>
            <p:spPr>
              <a:xfrm>
                <a:off x="4547277" y="3460773"/>
                <a:ext cx="1008000" cy="9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4" name="图片 13" descr="卡通人物&#10;&#10;描述已自动生成"/>
              <p:cNvPicPr>
                <a:picLocks noChangeAspect="1"/>
              </p:cNvPicPr>
              <p:nvPr/>
            </p:nvPicPr>
            <p:blipFill>
              <a:blip r:embed="rId2" cstate="email"/>
              <a:srcRect/>
              <a:stretch>
                <a:fillRect/>
              </a:stretch>
            </p:blipFill>
            <p:spPr>
              <a:xfrm>
                <a:off x="4651906" y="3519430"/>
                <a:ext cx="831425" cy="828724"/>
              </a:xfrm>
              <a:prstGeom prst="rect">
                <a:avLst/>
              </a:prstGeom>
            </p:spPr>
          </p:pic>
        </p:grpSp>
        <p:sp>
          <p:nvSpPr>
            <p:cNvPr id="15" name="矩形 14"/>
            <p:cNvSpPr/>
            <p:nvPr/>
          </p:nvSpPr>
          <p:spPr>
            <a:xfrm>
              <a:off x="2762881" y="3155441"/>
              <a:ext cx="2384939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kern="1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个位上是</a:t>
              </a:r>
              <a:r>
                <a:rPr lang="en-US" altLang="zh-CN" sz="2600" kern="1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3,6</a:t>
              </a:r>
              <a:r>
                <a:rPr lang="zh-CN" altLang="en-US" sz="2400" kern="1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或</a:t>
              </a:r>
              <a:r>
                <a:rPr lang="en-US" altLang="zh-CN" sz="2600" kern="1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9</a:t>
              </a:r>
              <a:r>
                <a:rPr lang="zh-CN" altLang="en-US" sz="2400" kern="1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的数是</a:t>
              </a:r>
              <a:r>
                <a:rPr lang="en-US" altLang="zh-CN" sz="2600" kern="1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400" kern="100" dirty="0" smtClean="0">
                  <a:solidFill>
                    <a:prstClr val="black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的倍数。</a:t>
              </a:r>
              <a:endPara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44862" y="4137766"/>
            <a:ext cx="3703478" cy="1080000"/>
            <a:chOff x="6137522" y="3056279"/>
            <a:chExt cx="3703478" cy="1080000"/>
          </a:xfrm>
        </p:grpSpPr>
        <p:sp>
          <p:nvSpPr>
            <p:cNvPr id="8" name="矩形: 圆角 33"/>
            <p:cNvSpPr/>
            <p:nvPr/>
          </p:nvSpPr>
          <p:spPr>
            <a:xfrm>
              <a:off x="6205000" y="3056279"/>
              <a:ext cx="3636000" cy="10800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6137522" y="3075993"/>
              <a:ext cx="1156949" cy="972000"/>
              <a:chOff x="5527690" y="2579180"/>
              <a:chExt cx="1156949" cy="972000"/>
            </a:xfrm>
          </p:grpSpPr>
          <p:sp>
            <p:nvSpPr>
              <p:cNvPr id="10" name="椭圆 9"/>
              <p:cNvSpPr/>
              <p:nvPr/>
            </p:nvSpPr>
            <p:spPr>
              <a:xfrm>
                <a:off x="5600660" y="2579180"/>
                <a:ext cx="1008000" cy="9720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pic>
            <p:nvPicPr>
              <p:cNvPr id="11" name="图片 10" descr="卡通人物&#10;&#10;描述已自动生成"/>
              <p:cNvPicPr>
                <a:picLocks noChangeAspect="1"/>
              </p:cNvPicPr>
              <p:nvPr/>
            </p:nvPicPr>
            <p:blipFill>
              <a:blip r:embed="rId3" cstate="email"/>
              <a:srcRect/>
              <a:stretch>
                <a:fillRect/>
              </a:stretch>
            </p:blipFill>
            <p:spPr>
              <a:xfrm>
                <a:off x="5527690" y="2672471"/>
                <a:ext cx="1156949" cy="808859"/>
              </a:xfrm>
              <a:prstGeom prst="rect">
                <a:avLst/>
              </a:prstGeom>
            </p:spPr>
          </p:pic>
        </p:grpSp>
        <p:sp>
          <p:nvSpPr>
            <p:cNvPr id="16" name="矩形 15"/>
            <p:cNvSpPr/>
            <p:nvPr/>
          </p:nvSpPr>
          <p:spPr>
            <a:xfrm>
              <a:off x="7202513" y="3185446"/>
              <a:ext cx="262291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kern="100" dirty="0" smtClean="0">
                  <a:solidFill>
                    <a:prstClr val="black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个位上的数没什么规律。</a:t>
              </a:r>
              <a:endParaRPr lang="zh-CN" altLang="en-US" sz="2400" dirty="0">
                <a:solidFill>
                  <a:prstClr val="black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640510" y="2871611"/>
            <a:ext cx="12057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>
                <a:solidFill>
                  <a:prstClr val="black"/>
                </a:solidFill>
                <a:latin typeface="Times New Roman" panose="02020603050405020304" pitchFamily="18" charset="0"/>
              </a:rPr>
              <a:t>3×1=3</a:t>
            </a:r>
            <a:endParaRPr lang="zh-CN" altLang="en-US" sz="2600" dirty="0">
              <a:solidFill>
                <a:prstClr val="black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7507741" y="2871610"/>
            <a:ext cx="12057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3×2=6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5640510" y="3384595"/>
            <a:ext cx="1205779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dirty="0" smtClean="0">
                <a:solidFill>
                  <a:prstClr val="black"/>
                </a:solidFill>
                <a:latin typeface="Times New Roman" panose="02020603050405020304" pitchFamily="18" charset="0"/>
              </a:rPr>
              <a:t>3×3=9</a:t>
            </a:r>
            <a:endParaRPr lang="zh-CN" altLang="en-US" sz="2600" dirty="0">
              <a:solidFill>
                <a:prstClr val="black"/>
              </a:solidFill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7507741" y="3384594"/>
            <a:ext cx="137249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3×4=12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640510" y="3897579"/>
            <a:ext cx="137249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3×5=15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7507741" y="3897578"/>
            <a:ext cx="137249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3×6=18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40510" y="4410563"/>
            <a:ext cx="137249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3×7=21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7507741" y="4410562"/>
            <a:ext cx="137249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3×8=24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640510" y="4923545"/>
            <a:ext cx="1372492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3×9=27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7507741" y="4923544"/>
            <a:ext cx="1539204" cy="4924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6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3×10=30</a:t>
            </a:r>
            <a:endParaRPr lang="zh-CN" altLang="en-US" sz="2600">
              <a:solidFill>
                <a:prstClr val="black"/>
              </a:solidFill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5639248" y="5388711"/>
            <a:ext cx="16211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smtClean="0">
                <a:solidFill>
                  <a:prstClr val="black"/>
                </a:solidFill>
                <a:latin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en-US" sz="2800">
              <a:solidFill>
                <a:prstClr val="black"/>
              </a:solidFill>
              <a:latin typeface="宋体" panose="02010600030101010101" pitchFamily="2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465955" y="3060012"/>
            <a:ext cx="562553" cy="82986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424771" y="3110882"/>
            <a:ext cx="762240" cy="762240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2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5" grpId="0"/>
      <p:bldP spid="21" grpId="0"/>
      <p:bldP spid="23" grpId="0"/>
      <p:bldP spid="24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144862" y="1281448"/>
            <a:ext cx="1864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RTWS ShangGothic G0v1 Bold" charset="-122"/>
              </a:rPr>
              <a:t>圈一圈</a:t>
            </a:r>
            <a:endParaRPr lang="zh-CN" altLang="en-US" sz="28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  <a:cs typeface="RTWS ShangGothic G0v1 Bold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8263412" y="2151509"/>
            <a:ext cx="2720405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请你在百数表中圈出</a:t>
            </a:r>
            <a:r>
              <a:rPr lang="en-US" altLang="zh-CN" sz="30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的倍数，你发现了什么</a:t>
            </a:r>
            <a:r>
              <a:rPr lang="en-US" altLang="zh-CN" sz="28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?</a:t>
            </a:r>
            <a:endParaRPr lang="zh-CN" altLang="en-US" sz="2800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pic>
        <p:nvPicPr>
          <p:cNvPr id="113" name="图片 112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9383875" y="3939553"/>
            <a:ext cx="1177180" cy="1440000"/>
          </a:xfrm>
          <a:prstGeom prst="rect">
            <a:avLst/>
          </a:prstGeom>
        </p:spPr>
      </p:pic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1268257" y="2098565"/>
          <a:ext cx="6480000" cy="3657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808958" y="2142252"/>
          <a:ext cx="5832000" cy="3657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6" name="椭圆 15"/>
          <p:cNvSpPr/>
          <p:nvPr/>
        </p:nvSpPr>
        <p:spPr>
          <a:xfrm>
            <a:off x="4211176" y="216800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aphicFrame>
        <p:nvGraphicFramePr>
          <p:cNvPr id="48" name="表格 47"/>
          <p:cNvGraphicFramePr>
            <a:graphicFrameLocks noGrp="1"/>
          </p:cNvGraphicFramePr>
          <p:nvPr/>
        </p:nvGraphicFramePr>
        <p:xfrm>
          <a:off x="8639646" y="2142252"/>
          <a:ext cx="648000" cy="3657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49" name="椭圆 48"/>
          <p:cNvSpPr/>
          <p:nvPr/>
        </p:nvSpPr>
        <p:spPr>
          <a:xfrm>
            <a:off x="8743356" y="288937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8081190" y="217345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569523" y="2528481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499862" y="2536076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7456631" y="2536076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902514" y="288432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853630" y="288977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6808514" y="2878761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211176" y="32681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4853630" y="399819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165343" y="32681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8081190" y="32681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569523" y="36306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5499862" y="36306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456631" y="3618055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902514" y="400174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808514" y="399819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6165343" y="216812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8743356" y="3993395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4211176" y="4368350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165343" y="4368350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8081190" y="4368350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3569523" y="473287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499862" y="471023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7456631" y="473287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2902514" y="507644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4853630" y="5069723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6808514" y="5077992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7" name="椭圆 76"/>
          <p:cNvSpPr/>
          <p:nvPr/>
        </p:nvSpPr>
        <p:spPr>
          <a:xfrm>
            <a:off x="8743356" y="510516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4211176" y="544700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6165343" y="544700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8081190" y="544700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cxnSp>
        <p:nvCxnSpPr>
          <p:cNvPr id="87" name="直接连接符 86"/>
          <p:cNvCxnSpPr>
            <a:stCxn id="16" idx="7"/>
            <a:endCxn id="54" idx="3"/>
          </p:cNvCxnSpPr>
          <p:nvPr/>
        </p:nvCxnSpPr>
        <p:spPr>
          <a:xfrm flipH="1">
            <a:off x="2965779" y="2215457"/>
            <a:ext cx="1614132" cy="945422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66" idx="7"/>
            <a:endCxn id="64" idx="3"/>
          </p:cNvCxnSpPr>
          <p:nvPr/>
        </p:nvCxnSpPr>
        <p:spPr>
          <a:xfrm flipH="1">
            <a:off x="2965779" y="2215577"/>
            <a:ext cx="3568299" cy="2062718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50" idx="7"/>
            <a:endCxn id="74" idx="3"/>
          </p:cNvCxnSpPr>
          <p:nvPr/>
        </p:nvCxnSpPr>
        <p:spPr>
          <a:xfrm flipH="1">
            <a:off x="2965779" y="2220907"/>
            <a:ext cx="5484146" cy="3132093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接连接符 95"/>
          <p:cNvCxnSpPr>
            <a:endCxn id="78" idx="3"/>
          </p:cNvCxnSpPr>
          <p:nvPr/>
        </p:nvCxnSpPr>
        <p:spPr>
          <a:xfrm flipH="1">
            <a:off x="4274441" y="2938731"/>
            <a:ext cx="4900916" cy="2784824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>
            <a:stCxn id="67" idx="7"/>
            <a:endCxn id="79" idx="3"/>
          </p:cNvCxnSpPr>
          <p:nvPr/>
        </p:nvCxnSpPr>
        <p:spPr>
          <a:xfrm flipH="1">
            <a:off x="6228608" y="4040844"/>
            <a:ext cx="2883483" cy="1682711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77" idx="7"/>
            <a:endCxn id="80" idx="3"/>
          </p:cNvCxnSpPr>
          <p:nvPr/>
        </p:nvCxnSpPr>
        <p:spPr>
          <a:xfrm flipH="1">
            <a:off x="8144455" y="5152618"/>
            <a:ext cx="967636" cy="570937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文本框 105"/>
          <p:cNvSpPr txBox="1"/>
          <p:nvPr/>
        </p:nvSpPr>
        <p:spPr>
          <a:xfrm>
            <a:off x="3198880" y="1037472"/>
            <a:ext cx="66703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个位上的数逐渐减</a:t>
            </a:r>
            <a:r>
              <a:rPr lang="en-US" altLang="zh-CN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，十位上的数逐渐加</a:t>
            </a:r>
            <a:r>
              <a:rPr lang="en-US" altLang="zh-CN" sz="26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</a:t>
            </a:r>
            <a:r>
              <a:rPr lang="zh-CN" alt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。</a:t>
            </a:r>
            <a:endParaRPr lang="zh-CN" altLang="en-US" sz="2400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7" name="文本框 106"/>
          <p:cNvSpPr txBox="1"/>
          <p:nvPr/>
        </p:nvSpPr>
        <p:spPr>
          <a:xfrm>
            <a:off x="7317414" y="5793910"/>
            <a:ext cx="849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>
                <a:solidFill>
                  <a:srgbClr val="245FF8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108</a:t>
            </a:r>
            <a:endParaRPr lang="zh-CN" altLang="en-US" sz="2400">
              <a:solidFill>
                <a:srgbClr val="245FF8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3" name="1"/>
          <p:cNvSpPr/>
          <p:nvPr/>
        </p:nvSpPr>
        <p:spPr>
          <a:xfrm>
            <a:off x="1103256" y="2129477"/>
            <a:ext cx="992579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0+3=3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1+2=3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2+1=3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5" name="2"/>
          <p:cNvSpPr/>
          <p:nvPr/>
        </p:nvSpPr>
        <p:spPr>
          <a:xfrm>
            <a:off x="1103256" y="2129477"/>
            <a:ext cx="992579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0+6=6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1+5=6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2+4=6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3+3=6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4+2=6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5+1=6</a:t>
            </a:r>
            <a:endParaRPr lang="zh-CN" altLang="zh-CN" sz="2400" kern="10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117" name="3"/>
          <p:cNvSpPr/>
          <p:nvPr/>
        </p:nvSpPr>
        <p:spPr>
          <a:xfrm>
            <a:off x="1103256" y="2129477"/>
            <a:ext cx="110399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0+9=9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1+8=9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2+7=9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3+6=9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4+5=9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5+4=9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6+3=9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7+2=9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8+1=9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8" name="4"/>
          <p:cNvSpPr/>
          <p:nvPr/>
        </p:nvSpPr>
        <p:spPr>
          <a:xfrm>
            <a:off x="1103256" y="2129477"/>
            <a:ext cx="1146468" cy="267765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3+0=3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3+9=12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4+8=12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5+7=12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7+5=12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8+4=12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9+3=12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9" name="5"/>
          <p:cNvSpPr/>
          <p:nvPr/>
        </p:nvSpPr>
        <p:spPr>
          <a:xfrm>
            <a:off x="1103256" y="2129477"/>
            <a:ext cx="1146468" cy="230832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6+0=6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6+9=15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7+8=15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8+7=15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8+7=15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9+6=15</a:t>
            </a:r>
            <a:endParaRPr lang="zh-CN" altLang="zh-CN" sz="2400" kern="100">
              <a:solidFill>
                <a:prstClr val="black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0" name="6"/>
          <p:cNvSpPr/>
          <p:nvPr/>
        </p:nvSpPr>
        <p:spPr>
          <a:xfrm>
            <a:off x="1103256" y="2129477"/>
            <a:ext cx="114646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9+0=9</a:t>
            </a:r>
            <a:endParaRPr lang="en-US" altLang="zh-CN" sz="2400" kern="100" smtClean="0">
              <a:solidFill>
                <a:prstClr val="black"/>
              </a:solidFill>
              <a:latin typeface="Times New Roman" panose="02020603050405020304" pitchFamily="18" charset="0"/>
            </a:endParaRPr>
          </a:p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9+9=18</a:t>
            </a:r>
            <a:endParaRPr lang="zh-CN" altLang="en-US" sz="2400">
              <a:solidFill>
                <a:prstClr val="black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51189" y="1499277"/>
            <a:ext cx="723679" cy="547220"/>
            <a:chOff x="3334514" y="311749"/>
            <a:chExt cx="723679" cy="547220"/>
          </a:xfrm>
        </p:grpSpPr>
        <p:sp>
          <p:nvSpPr>
            <p:cNvPr id="88" name="泪滴形 87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9" name="矩形 88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1" name="组合 90"/>
          <p:cNvGrpSpPr/>
          <p:nvPr/>
        </p:nvGrpSpPr>
        <p:grpSpPr>
          <a:xfrm>
            <a:off x="6694709" y="1521798"/>
            <a:ext cx="723679" cy="547220"/>
            <a:chOff x="3334514" y="311749"/>
            <a:chExt cx="723679" cy="547220"/>
          </a:xfrm>
        </p:grpSpPr>
        <p:sp>
          <p:nvSpPr>
            <p:cNvPr id="92" name="泪滴形 91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4" name="矩形 93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6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8607494" y="1545990"/>
            <a:ext cx="723679" cy="547220"/>
            <a:chOff x="3334514" y="311749"/>
            <a:chExt cx="723679" cy="547220"/>
          </a:xfrm>
        </p:grpSpPr>
        <p:sp>
          <p:nvSpPr>
            <p:cNvPr id="97" name="泪滴形 96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8" name="矩形 97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9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0" name="组合 99"/>
          <p:cNvGrpSpPr/>
          <p:nvPr/>
        </p:nvGrpSpPr>
        <p:grpSpPr>
          <a:xfrm>
            <a:off x="9426282" y="2226225"/>
            <a:ext cx="723679" cy="547220"/>
            <a:chOff x="3334514" y="311749"/>
            <a:chExt cx="723679" cy="547220"/>
          </a:xfrm>
        </p:grpSpPr>
        <p:sp>
          <p:nvSpPr>
            <p:cNvPr id="101" name="泪滴形 100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12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9396747" y="3357069"/>
            <a:ext cx="723679" cy="547220"/>
            <a:chOff x="3334514" y="311749"/>
            <a:chExt cx="723679" cy="547220"/>
          </a:xfrm>
        </p:grpSpPr>
        <p:sp>
          <p:nvSpPr>
            <p:cNvPr id="105" name="泪滴形 104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8" name="矩形 107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15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9382762" y="4491627"/>
            <a:ext cx="723679" cy="547220"/>
            <a:chOff x="3334514" y="311749"/>
            <a:chExt cx="723679" cy="547220"/>
          </a:xfrm>
        </p:grpSpPr>
        <p:sp>
          <p:nvSpPr>
            <p:cNvPr id="110" name="泪滴形 109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1" name="矩形 110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18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8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9" fill="hold">
                      <p:stCondLst>
                        <p:cond delay="indefinite"/>
                      </p:stCondLst>
                      <p:childTnLst>
                        <p:par>
                          <p:cTn id="170" fill="hold">
                            <p:stCondLst>
                              <p:cond delay="0"/>
                            </p:stCondLst>
                            <p:childTnLst>
                              <p:par>
                                <p:cTn id="171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0" dur="500" tmFilter="0, 0; .2, .5; .8, .5; 1, 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1" dur="250" autoRev="1" fill="hold"/>
                                        <p:tgtEl>
                                          <p:spTgt spid="9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2" fill="hold">
                      <p:stCondLst>
                        <p:cond delay="indefinite"/>
                      </p:stCondLst>
                      <p:childTnLst>
                        <p:par>
                          <p:cTn id="183" fill="hold">
                            <p:stCondLst>
                              <p:cond delay="0"/>
                            </p:stCondLst>
                            <p:childTnLst>
                              <p:par>
                                <p:cTn id="18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2" presetID="26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500" tmFilter="0, 0; .2, .5; .8, .5; 1, 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4" dur="250" autoRev="1" fill="hold"/>
                                        <p:tgtEl>
                                          <p:spTgt spid="9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106" grpId="0"/>
      <p:bldP spid="107" grpId="0"/>
      <p:bldP spid="113" grpId="0"/>
      <p:bldP spid="113" grpId="1"/>
      <p:bldP spid="115" grpId="0"/>
      <p:bldP spid="115" grpId="1"/>
      <p:bldP spid="117" grpId="0"/>
      <p:bldP spid="117" grpId="1"/>
      <p:bldP spid="118" grpId="0"/>
      <p:bldP spid="118" grpId="1"/>
      <p:bldP spid="119" grpId="0"/>
      <p:bldP spid="119" grpId="1"/>
      <p:bldP spid="120" grpId="0"/>
      <p:bldP spid="120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808958" y="2142252"/>
          <a:ext cx="5832000" cy="3657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6" name="椭圆 15"/>
          <p:cNvSpPr/>
          <p:nvPr/>
        </p:nvSpPr>
        <p:spPr>
          <a:xfrm>
            <a:off x="4211176" y="216800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8081190" y="217345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569523" y="2528481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499862" y="2536076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7456631" y="2536076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902514" y="288432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853630" y="288977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6808514" y="2878761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211176" y="32681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4853630" y="399819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165343" y="32681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8081190" y="32681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569523" y="36306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5499862" y="36306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456631" y="3618055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902514" y="400174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808514" y="399819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6165343" y="216812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4211176" y="4368350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165343" y="4368350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8081190" y="4368350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3569523" y="473287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499862" y="471023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7456631" y="473287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2902514" y="507644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4853630" y="5069723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6808514" y="5077992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4211176" y="544700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6165343" y="544700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8081190" y="544700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cxnSp>
        <p:nvCxnSpPr>
          <p:cNvPr id="96" name="直接连接符 95"/>
          <p:cNvCxnSpPr>
            <a:stCxn id="60" idx="7"/>
            <a:endCxn id="78" idx="3"/>
          </p:cNvCxnSpPr>
          <p:nvPr/>
        </p:nvCxnSpPr>
        <p:spPr>
          <a:xfrm flipH="1">
            <a:off x="4274441" y="3315628"/>
            <a:ext cx="4175484" cy="2407927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>
            <a:stCxn id="70" idx="7"/>
            <a:endCxn id="79" idx="3"/>
          </p:cNvCxnSpPr>
          <p:nvPr/>
        </p:nvCxnSpPr>
        <p:spPr>
          <a:xfrm flipH="1">
            <a:off x="6228608" y="4415799"/>
            <a:ext cx="2221317" cy="1307756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80" idx="7"/>
            <a:endCxn id="80" idx="3"/>
          </p:cNvCxnSpPr>
          <p:nvPr/>
        </p:nvCxnSpPr>
        <p:spPr>
          <a:xfrm flipH="1">
            <a:off x="8144455" y="5494453"/>
            <a:ext cx="305470" cy="229102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8" name="表格 107"/>
          <p:cNvGraphicFramePr>
            <a:graphicFrameLocks noGrp="1"/>
          </p:cNvGraphicFramePr>
          <p:nvPr/>
        </p:nvGraphicFramePr>
        <p:xfrm>
          <a:off x="2147967" y="2498542"/>
          <a:ext cx="648000" cy="3657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9" name="椭圆 108"/>
          <p:cNvSpPr/>
          <p:nvPr/>
        </p:nvSpPr>
        <p:spPr>
          <a:xfrm>
            <a:off x="2251676" y="324566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2251676" y="4349685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2251676" y="546145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cxnSp>
        <p:nvCxnSpPr>
          <p:cNvPr id="87" name="直接连接符 86"/>
          <p:cNvCxnSpPr>
            <a:stCxn id="16" idx="7"/>
            <a:endCxn id="109" idx="3"/>
          </p:cNvCxnSpPr>
          <p:nvPr/>
        </p:nvCxnSpPr>
        <p:spPr>
          <a:xfrm flipH="1">
            <a:off x="2314941" y="2215457"/>
            <a:ext cx="2264970" cy="1306758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66" idx="7"/>
            <a:endCxn id="110" idx="3"/>
          </p:cNvCxnSpPr>
          <p:nvPr/>
        </p:nvCxnSpPr>
        <p:spPr>
          <a:xfrm flipH="1">
            <a:off x="2314941" y="2215577"/>
            <a:ext cx="4219137" cy="2410659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50" idx="7"/>
            <a:endCxn id="111" idx="3"/>
          </p:cNvCxnSpPr>
          <p:nvPr/>
        </p:nvCxnSpPr>
        <p:spPr>
          <a:xfrm flipH="1">
            <a:off x="2314941" y="2220907"/>
            <a:ext cx="6134984" cy="3517103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组合 87"/>
          <p:cNvGrpSpPr/>
          <p:nvPr/>
        </p:nvGrpSpPr>
        <p:grpSpPr>
          <a:xfrm>
            <a:off x="2902514" y="847165"/>
            <a:ext cx="6310095" cy="576000"/>
            <a:chOff x="6419648" y="4952596"/>
            <a:chExt cx="6310095" cy="576000"/>
          </a:xfrm>
        </p:grpSpPr>
        <p:grpSp>
          <p:nvGrpSpPr>
            <p:cNvPr id="89" name="组合 88"/>
            <p:cNvGrpSpPr/>
            <p:nvPr/>
          </p:nvGrpSpPr>
          <p:grpSpPr>
            <a:xfrm>
              <a:off x="6419648" y="4961608"/>
              <a:ext cx="6310095" cy="566988"/>
              <a:chOff x="5158759" y="6053712"/>
              <a:chExt cx="6310095" cy="566988"/>
            </a:xfrm>
          </p:grpSpPr>
          <p:sp>
            <p:nvSpPr>
              <p:cNvPr id="92" name="矩形: 圆角 61"/>
              <p:cNvSpPr/>
              <p:nvPr/>
            </p:nvSpPr>
            <p:spPr>
              <a:xfrm>
                <a:off x="5158759" y="6053712"/>
                <a:ext cx="6214850" cy="566988"/>
              </a:xfrm>
              <a:prstGeom prst="roundRect">
                <a:avLst>
                  <a:gd name="adj" fmla="val 50000"/>
                </a:avLst>
              </a:prstGeom>
              <a:solidFill>
                <a:srgbClr val="63C75E"/>
              </a:solidFill>
              <a:ln w="57150">
                <a:solidFill>
                  <a:srgbClr val="63C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5890033" y="6111367"/>
                <a:ext cx="5578821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solidFill>
                      <a:prstClr val="white"/>
                    </a:solidFill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如果把百数表变一下，你有什么发现？</a:t>
                </a:r>
                <a:endParaRPr lang="en-US" altLang="zh-CN" sz="240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497131" y="4952596"/>
              <a:ext cx="558546" cy="576000"/>
            </a:xfrm>
            <a:prstGeom prst="rect">
              <a:avLst/>
            </a:prstGeom>
          </p:spPr>
        </p:pic>
      </p:grpSp>
      <p:grpSp>
        <p:nvGrpSpPr>
          <p:cNvPr id="10" name="组合 9"/>
          <p:cNvGrpSpPr/>
          <p:nvPr/>
        </p:nvGrpSpPr>
        <p:grpSpPr>
          <a:xfrm>
            <a:off x="9560909" y="2133308"/>
            <a:ext cx="2346845" cy="1943365"/>
            <a:chOff x="9560909" y="2133308"/>
            <a:chExt cx="2346845" cy="1943365"/>
          </a:xfrm>
        </p:grpSpPr>
        <p:sp>
          <p:nvSpPr>
            <p:cNvPr id="100" name="矩形: 圆角 41"/>
            <p:cNvSpPr/>
            <p:nvPr/>
          </p:nvSpPr>
          <p:spPr>
            <a:xfrm>
              <a:off x="9560909" y="2133308"/>
              <a:ext cx="2346845" cy="1943365"/>
            </a:xfrm>
            <a:prstGeom prst="roundRect">
              <a:avLst>
                <a:gd name="adj" fmla="val 7523"/>
              </a:avLst>
            </a:prstGeom>
            <a:solidFill>
              <a:srgbClr val="4FAEFE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endParaRPr>
            </a:p>
          </p:txBody>
        </p:sp>
        <p:sp>
          <p:nvSpPr>
            <p:cNvPr id="101" name="矩形 100"/>
            <p:cNvSpPr/>
            <p:nvPr/>
          </p:nvSpPr>
          <p:spPr>
            <a:xfrm>
              <a:off x="9806006" y="2304771"/>
              <a:ext cx="1856650" cy="160043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zh-CN" sz="2400" kern="100" dirty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各个数位上的数字相加，结果都是</a:t>
              </a:r>
              <a:r>
                <a:rPr lang="en-US" altLang="zh-CN" sz="2600" kern="100" dirty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zh-CN" sz="2400" kern="100" dirty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的倍数。</a:t>
              </a:r>
              <a:endParaRPr lang="zh-CN" altLang="zh-CN" sz="2400" kern="100" dirty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4751189" y="1499277"/>
            <a:ext cx="723679" cy="547220"/>
            <a:chOff x="3334514" y="311749"/>
            <a:chExt cx="723679" cy="547220"/>
          </a:xfrm>
        </p:grpSpPr>
        <p:sp>
          <p:nvSpPr>
            <p:cNvPr id="77" name="泪滴形 76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5" name="矩形 94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694709" y="1521798"/>
            <a:ext cx="723679" cy="547220"/>
            <a:chOff x="3334514" y="311749"/>
            <a:chExt cx="723679" cy="547220"/>
          </a:xfrm>
        </p:grpSpPr>
        <p:sp>
          <p:nvSpPr>
            <p:cNvPr id="98" name="泪滴形 97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6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8607494" y="1545990"/>
            <a:ext cx="723679" cy="547220"/>
            <a:chOff x="3334514" y="311749"/>
            <a:chExt cx="723679" cy="547220"/>
          </a:xfrm>
        </p:grpSpPr>
        <p:sp>
          <p:nvSpPr>
            <p:cNvPr id="105" name="泪滴形 104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6" name="矩形 105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9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7" name="组合 106"/>
          <p:cNvGrpSpPr/>
          <p:nvPr/>
        </p:nvGrpSpPr>
        <p:grpSpPr>
          <a:xfrm>
            <a:off x="8754251" y="2589780"/>
            <a:ext cx="723679" cy="547220"/>
            <a:chOff x="3334514" y="311749"/>
            <a:chExt cx="723679" cy="547220"/>
          </a:xfrm>
        </p:grpSpPr>
        <p:sp>
          <p:nvSpPr>
            <p:cNvPr id="112" name="泪滴形 111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3" name="矩形 112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12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4" name="组合 113"/>
          <p:cNvGrpSpPr/>
          <p:nvPr/>
        </p:nvGrpSpPr>
        <p:grpSpPr>
          <a:xfrm>
            <a:off x="8724716" y="3720624"/>
            <a:ext cx="723679" cy="547220"/>
            <a:chOff x="3334514" y="311749"/>
            <a:chExt cx="723679" cy="547220"/>
          </a:xfrm>
        </p:grpSpPr>
        <p:sp>
          <p:nvSpPr>
            <p:cNvPr id="115" name="泪滴形 114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6" name="矩形 115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15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7" name="组合 116"/>
          <p:cNvGrpSpPr/>
          <p:nvPr/>
        </p:nvGrpSpPr>
        <p:grpSpPr>
          <a:xfrm>
            <a:off x="8710731" y="4800097"/>
            <a:ext cx="723679" cy="547220"/>
            <a:chOff x="3334514" y="311749"/>
            <a:chExt cx="723679" cy="547220"/>
          </a:xfrm>
        </p:grpSpPr>
        <p:sp>
          <p:nvSpPr>
            <p:cNvPr id="118" name="泪滴形 117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9" name="矩形 118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18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9" grpId="0" animBg="1"/>
      <p:bldP spid="110" grpId="0" animBg="1"/>
      <p:bldP spid="1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矩形: 圆角 41"/>
          <p:cNvSpPr/>
          <p:nvPr/>
        </p:nvSpPr>
        <p:spPr>
          <a:xfrm>
            <a:off x="9560909" y="2133308"/>
            <a:ext cx="2346845" cy="1943365"/>
          </a:xfrm>
          <a:prstGeom prst="roundRect">
            <a:avLst>
              <a:gd name="adj" fmla="val 7523"/>
            </a:avLst>
          </a:prstGeom>
          <a:solidFill>
            <a:srgbClr val="4FAEFE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prstClr val="white"/>
              </a:solidFill>
              <a:latin typeface="方正兰亭粗黑_GBK" panose="02000000000000000000" charset="-122"/>
              <a:ea typeface="方正兰亭粗黑_GBK" panose="02000000000000000000" charset="-122"/>
              <a:cs typeface="RTWS ShangGothic G0v1 Bold" charset="-122"/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/>
        </p:nvGraphicFramePr>
        <p:xfrm>
          <a:off x="2808958" y="2142252"/>
          <a:ext cx="5832000" cy="3657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  <a:gridCol w="648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91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92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94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96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97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98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99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6" name="椭圆 15"/>
          <p:cNvSpPr/>
          <p:nvPr/>
        </p:nvSpPr>
        <p:spPr>
          <a:xfrm>
            <a:off x="4211176" y="216800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50" name="椭圆 49"/>
          <p:cNvSpPr/>
          <p:nvPr/>
        </p:nvSpPr>
        <p:spPr>
          <a:xfrm>
            <a:off x="8081190" y="217345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3569523" y="2528481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499862" y="2536076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3" name="椭圆 52"/>
          <p:cNvSpPr/>
          <p:nvPr/>
        </p:nvSpPr>
        <p:spPr>
          <a:xfrm>
            <a:off x="7456631" y="2536076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2902514" y="288432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5" name="椭圆 54"/>
          <p:cNvSpPr/>
          <p:nvPr/>
        </p:nvSpPr>
        <p:spPr>
          <a:xfrm>
            <a:off x="4853630" y="288977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6" name="椭圆 55"/>
          <p:cNvSpPr/>
          <p:nvPr/>
        </p:nvSpPr>
        <p:spPr>
          <a:xfrm>
            <a:off x="6808514" y="2878761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7" name="椭圆 56"/>
          <p:cNvSpPr/>
          <p:nvPr/>
        </p:nvSpPr>
        <p:spPr>
          <a:xfrm>
            <a:off x="4211176" y="32681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8" name="椭圆 57"/>
          <p:cNvSpPr/>
          <p:nvPr/>
        </p:nvSpPr>
        <p:spPr>
          <a:xfrm>
            <a:off x="4853630" y="399819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59" name="椭圆 58"/>
          <p:cNvSpPr/>
          <p:nvPr/>
        </p:nvSpPr>
        <p:spPr>
          <a:xfrm>
            <a:off x="6165343" y="32681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0" name="椭圆 59"/>
          <p:cNvSpPr/>
          <p:nvPr/>
        </p:nvSpPr>
        <p:spPr>
          <a:xfrm>
            <a:off x="8081190" y="32681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1" name="椭圆 60"/>
          <p:cNvSpPr/>
          <p:nvPr/>
        </p:nvSpPr>
        <p:spPr>
          <a:xfrm>
            <a:off x="3569523" y="36306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2" name="椭圆 61"/>
          <p:cNvSpPr/>
          <p:nvPr/>
        </p:nvSpPr>
        <p:spPr>
          <a:xfrm>
            <a:off x="5499862" y="363067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7456631" y="3618055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4" name="椭圆 63"/>
          <p:cNvSpPr/>
          <p:nvPr/>
        </p:nvSpPr>
        <p:spPr>
          <a:xfrm>
            <a:off x="2902514" y="400174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808514" y="399819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6" name="椭圆 65"/>
          <p:cNvSpPr/>
          <p:nvPr/>
        </p:nvSpPr>
        <p:spPr>
          <a:xfrm>
            <a:off x="6165343" y="2168128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8" name="椭圆 67"/>
          <p:cNvSpPr/>
          <p:nvPr/>
        </p:nvSpPr>
        <p:spPr>
          <a:xfrm>
            <a:off x="4211176" y="4368350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165343" y="4368350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0" name="椭圆 69"/>
          <p:cNvSpPr/>
          <p:nvPr/>
        </p:nvSpPr>
        <p:spPr>
          <a:xfrm>
            <a:off x="8081190" y="4368350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1" name="椭圆 70"/>
          <p:cNvSpPr/>
          <p:nvPr/>
        </p:nvSpPr>
        <p:spPr>
          <a:xfrm>
            <a:off x="3569523" y="473287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5499862" y="471023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3" name="椭圆 72"/>
          <p:cNvSpPr/>
          <p:nvPr/>
        </p:nvSpPr>
        <p:spPr>
          <a:xfrm>
            <a:off x="7456631" y="4732877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4" name="椭圆 73"/>
          <p:cNvSpPr/>
          <p:nvPr/>
        </p:nvSpPr>
        <p:spPr>
          <a:xfrm>
            <a:off x="2902514" y="507644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5" name="椭圆 74"/>
          <p:cNvSpPr/>
          <p:nvPr/>
        </p:nvSpPr>
        <p:spPr>
          <a:xfrm>
            <a:off x="4853630" y="5069723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6" name="椭圆 75"/>
          <p:cNvSpPr/>
          <p:nvPr/>
        </p:nvSpPr>
        <p:spPr>
          <a:xfrm>
            <a:off x="6808514" y="5077992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8" name="椭圆 77"/>
          <p:cNvSpPr/>
          <p:nvPr/>
        </p:nvSpPr>
        <p:spPr>
          <a:xfrm>
            <a:off x="4211176" y="544700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9" name="椭圆 78"/>
          <p:cNvSpPr/>
          <p:nvPr/>
        </p:nvSpPr>
        <p:spPr>
          <a:xfrm>
            <a:off x="6165343" y="544700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80" name="椭圆 79"/>
          <p:cNvSpPr/>
          <p:nvPr/>
        </p:nvSpPr>
        <p:spPr>
          <a:xfrm>
            <a:off x="8081190" y="544700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cxnSp>
        <p:nvCxnSpPr>
          <p:cNvPr id="96" name="直接连接符 95"/>
          <p:cNvCxnSpPr>
            <a:stCxn id="60" idx="7"/>
            <a:endCxn id="78" idx="3"/>
          </p:cNvCxnSpPr>
          <p:nvPr/>
        </p:nvCxnSpPr>
        <p:spPr>
          <a:xfrm flipH="1">
            <a:off x="4274441" y="3315628"/>
            <a:ext cx="4175484" cy="2407927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直接连接符 98"/>
          <p:cNvCxnSpPr>
            <a:stCxn id="70" idx="7"/>
            <a:endCxn id="79" idx="3"/>
          </p:cNvCxnSpPr>
          <p:nvPr/>
        </p:nvCxnSpPr>
        <p:spPr>
          <a:xfrm flipH="1">
            <a:off x="6228608" y="4415799"/>
            <a:ext cx="2221317" cy="1307756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直接连接符 101"/>
          <p:cNvCxnSpPr>
            <a:stCxn id="80" idx="7"/>
            <a:endCxn id="80" idx="3"/>
          </p:cNvCxnSpPr>
          <p:nvPr/>
        </p:nvCxnSpPr>
        <p:spPr>
          <a:xfrm flipH="1">
            <a:off x="8144455" y="5494453"/>
            <a:ext cx="305470" cy="229102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8" name="表格 107"/>
          <p:cNvGraphicFramePr>
            <a:graphicFrameLocks noGrp="1"/>
          </p:cNvGraphicFramePr>
          <p:nvPr/>
        </p:nvGraphicFramePr>
        <p:xfrm>
          <a:off x="2147967" y="2498542"/>
          <a:ext cx="648000" cy="3657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648000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ct val="0"/>
                        </a:spcAft>
                      </a:pPr>
                      <a:r>
                        <a:rPr lang="en-US" sz="2400" kern="1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</a:t>
                      </a:r>
                      <a:endParaRPr lang="zh-CN" sz="2400" kern="100">
                        <a:effectLst/>
                        <a:latin typeface="Times New Roman" panose="02020603050405020304" pitchFamily="18" charset="0"/>
                        <a:ea typeface="宋体" panose="02010600030101010101" pitchFamily="2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09" name="椭圆 108"/>
          <p:cNvSpPr/>
          <p:nvPr/>
        </p:nvSpPr>
        <p:spPr>
          <a:xfrm>
            <a:off x="2251676" y="3245664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0" name="椭圆 109"/>
          <p:cNvSpPr/>
          <p:nvPr/>
        </p:nvSpPr>
        <p:spPr>
          <a:xfrm>
            <a:off x="2251676" y="4349685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11" name="椭圆 110"/>
          <p:cNvSpPr/>
          <p:nvPr/>
        </p:nvSpPr>
        <p:spPr>
          <a:xfrm>
            <a:off x="2251676" y="5461459"/>
            <a:ext cx="432000" cy="324000"/>
          </a:xfrm>
          <a:prstGeom prst="ellipse">
            <a:avLst/>
          </a:prstGeom>
          <a:noFill/>
          <a:ln w="50800" cap="rnd">
            <a:solidFill>
              <a:srgbClr val="3A72FF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cxnSp>
        <p:nvCxnSpPr>
          <p:cNvPr id="87" name="直接连接符 86"/>
          <p:cNvCxnSpPr>
            <a:stCxn id="16" idx="7"/>
            <a:endCxn id="109" idx="3"/>
          </p:cNvCxnSpPr>
          <p:nvPr/>
        </p:nvCxnSpPr>
        <p:spPr>
          <a:xfrm flipH="1">
            <a:off x="2314941" y="2215457"/>
            <a:ext cx="2264970" cy="1306758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>
            <a:stCxn id="66" idx="7"/>
            <a:endCxn id="110" idx="3"/>
          </p:cNvCxnSpPr>
          <p:nvPr/>
        </p:nvCxnSpPr>
        <p:spPr>
          <a:xfrm flipH="1">
            <a:off x="2314941" y="2215577"/>
            <a:ext cx="4219137" cy="2410659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接连接符 92"/>
          <p:cNvCxnSpPr>
            <a:stCxn id="50" idx="7"/>
            <a:endCxn id="111" idx="3"/>
          </p:cNvCxnSpPr>
          <p:nvPr/>
        </p:nvCxnSpPr>
        <p:spPr>
          <a:xfrm flipH="1">
            <a:off x="2314941" y="2220907"/>
            <a:ext cx="6134984" cy="3517103"/>
          </a:xfrm>
          <a:prstGeom prst="line">
            <a:avLst/>
          </a:prstGeom>
          <a:ln w="28575">
            <a:solidFill>
              <a:srgbClr val="FE594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组合 87"/>
          <p:cNvGrpSpPr/>
          <p:nvPr/>
        </p:nvGrpSpPr>
        <p:grpSpPr>
          <a:xfrm>
            <a:off x="2902514" y="684156"/>
            <a:ext cx="6214850" cy="861774"/>
            <a:chOff x="6419648" y="4744619"/>
            <a:chExt cx="6214850" cy="861774"/>
          </a:xfrm>
        </p:grpSpPr>
        <p:grpSp>
          <p:nvGrpSpPr>
            <p:cNvPr id="89" name="组合 88"/>
            <p:cNvGrpSpPr/>
            <p:nvPr/>
          </p:nvGrpSpPr>
          <p:grpSpPr>
            <a:xfrm>
              <a:off x="6419648" y="4744619"/>
              <a:ext cx="6214850" cy="861774"/>
              <a:chOff x="5158759" y="5836723"/>
              <a:chExt cx="6214850" cy="861774"/>
            </a:xfrm>
          </p:grpSpPr>
          <p:sp>
            <p:nvSpPr>
              <p:cNvPr id="92" name="矩形: 圆角 61"/>
              <p:cNvSpPr/>
              <p:nvPr/>
            </p:nvSpPr>
            <p:spPr>
              <a:xfrm>
                <a:off x="5158759" y="5888475"/>
                <a:ext cx="6214850" cy="732225"/>
              </a:xfrm>
              <a:prstGeom prst="roundRect">
                <a:avLst>
                  <a:gd name="adj" fmla="val 50000"/>
                </a:avLst>
              </a:prstGeom>
              <a:solidFill>
                <a:srgbClr val="63C75E"/>
              </a:solidFill>
              <a:ln w="57150">
                <a:solidFill>
                  <a:srgbClr val="63C75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文本框 93"/>
              <p:cNvSpPr txBox="1"/>
              <p:nvPr/>
            </p:nvSpPr>
            <p:spPr>
              <a:xfrm>
                <a:off x="5784336" y="5836723"/>
                <a:ext cx="5578821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>
                    <a:solidFill>
                      <a:prstClr val="white"/>
                    </a:solidFill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再看看不是</a:t>
                </a:r>
                <a:r>
                  <a:rPr lang="en-US" altLang="zh-CN" sz="2600">
                    <a:solidFill>
                      <a:prstClr val="white"/>
                    </a:solidFill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3</a:t>
                </a:r>
                <a:r>
                  <a:rPr lang="zh-CN" altLang="en-US" sz="2400">
                    <a:solidFill>
                      <a:prstClr val="white"/>
                    </a:solidFill>
                    <a:latin typeface="Times New Roman" panose="02020603050405020304" pitchFamily="18" charset="0"/>
                    <a:ea typeface="方正兰亭黑简体" panose="02000000000000000000" pitchFamily="2" charset="-122"/>
                    <a:cs typeface="Times New Roman" panose="02020603050405020304" pitchFamily="18" charset="0"/>
                  </a:rPr>
                  <a:t>的倍数各位上的数字相加，有什么特征？</a:t>
                </a:r>
                <a:endParaRPr lang="en-US" altLang="zh-CN" sz="240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endParaRPr>
              </a:p>
            </p:txBody>
          </p:sp>
        </p:grpSp>
        <p:pic>
          <p:nvPicPr>
            <p:cNvPr id="91" name="图片 90"/>
            <p:cNvPicPr>
              <a:picLocks noChangeAspect="1"/>
            </p:cNvPicPr>
            <p:nvPr/>
          </p:nvPicPr>
          <p:blipFill>
            <a:blip r:embed="rId1" cstate="email"/>
            <a:stretch>
              <a:fillRect/>
            </a:stretch>
          </p:blipFill>
          <p:spPr>
            <a:xfrm flipH="1">
              <a:off x="6499570" y="4873662"/>
              <a:ext cx="558546" cy="576000"/>
            </a:xfrm>
            <a:prstGeom prst="rect">
              <a:avLst/>
            </a:prstGeom>
          </p:spPr>
        </p:pic>
      </p:grpSp>
      <p:sp>
        <p:nvSpPr>
          <p:cNvPr id="9" name="矩形 8"/>
          <p:cNvSpPr/>
          <p:nvPr/>
        </p:nvSpPr>
        <p:spPr>
          <a:xfrm>
            <a:off x="9806006" y="2304771"/>
            <a:ext cx="185665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zh-CN" sz="2400" kern="10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各个数位上的数字相加，结果都是</a:t>
            </a:r>
            <a:r>
              <a:rPr lang="en-US" altLang="zh-CN" sz="2600" kern="10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sz="2400" kern="10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的倍数。</a:t>
            </a:r>
            <a:endParaRPr lang="zh-CN" altLang="zh-CN" sz="2400" kern="100">
              <a:solidFill>
                <a:prstClr val="white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</p:txBody>
      </p:sp>
      <p:sp>
        <p:nvSpPr>
          <p:cNvPr id="67" name="椭圆 66"/>
          <p:cNvSpPr/>
          <p:nvPr/>
        </p:nvSpPr>
        <p:spPr>
          <a:xfrm>
            <a:off x="7448697" y="2892473"/>
            <a:ext cx="432000" cy="324000"/>
          </a:xfrm>
          <a:prstGeom prst="ellipse">
            <a:avLst/>
          </a:prstGeom>
          <a:noFill/>
          <a:ln w="50800" cap="rnd">
            <a:solidFill>
              <a:srgbClr val="00B1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77" name="6"/>
          <p:cNvSpPr/>
          <p:nvPr/>
        </p:nvSpPr>
        <p:spPr>
          <a:xfrm>
            <a:off x="704564" y="2830804"/>
            <a:ext cx="1146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2+8=10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7" name="椭圆 96"/>
          <p:cNvSpPr/>
          <p:nvPr/>
        </p:nvSpPr>
        <p:spPr>
          <a:xfrm>
            <a:off x="4208509" y="3618055"/>
            <a:ext cx="432000" cy="324000"/>
          </a:xfrm>
          <a:prstGeom prst="ellipse">
            <a:avLst/>
          </a:prstGeom>
          <a:noFill/>
          <a:ln w="50800" cap="rnd">
            <a:solidFill>
              <a:srgbClr val="00B1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98" name="6"/>
          <p:cNvSpPr/>
          <p:nvPr/>
        </p:nvSpPr>
        <p:spPr>
          <a:xfrm>
            <a:off x="704564" y="3559221"/>
            <a:ext cx="9925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4+3=7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椭圆 99"/>
          <p:cNvSpPr/>
          <p:nvPr/>
        </p:nvSpPr>
        <p:spPr>
          <a:xfrm>
            <a:off x="6808514" y="5444931"/>
            <a:ext cx="432000" cy="324000"/>
          </a:xfrm>
          <a:prstGeom prst="ellipse">
            <a:avLst/>
          </a:prstGeom>
          <a:noFill/>
          <a:ln w="50800" cap="rnd">
            <a:solidFill>
              <a:srgbClr val="00B150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>
              <a:solidFill>
                <a:prstClr val="white"/>
              </a:solidFill>
            </a:endParaRPr>
          </a:p>
        </p:txBody>
      </p:sp>
      <p:sp>
        <p:nvSpPr>
          <p:cNvPr id="101" name="6"/>
          <p:cNvSpPr/>
          <p:nvPr/>
        </p:nvSpPr>
        <p:spPr>
          <a:xfrm>
            <a:off x="704564" y="5365027"/>
            <a:ext cx="1146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9+7=16</a:t>
            </a:r>
            <a:endParaRPr lang="zh-CN" altLang="en-US" sz="240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9563430" y="4212777"/>
            <a:ext cx="2346845" cy="1943365"/>
            <a:chOff x="9563430" y="4212777"/>
            <a:chExt cx="2346845" cy="1943365"/>
          </a:xfrm>
        </p:grpSpPr>
        <p:sp>
          <p:nvSpPr>
            <p:cNvPr id="103" name="矩形: 圆角 41"/>
            <p:cNvSpPr/>
            <p:nvPr/>
          </p:nvSpPr>
          <p:spPr>
            <a:xfrm>
              <a:off x="9563430" y="4212777"/>
              <a:ext cx="2346845" cy="1943365"/>
            </a:xfrm>
            <a:prstGeom prst="roundRect">
              <a:avLst>
                <a:gd name="adj" fmla="val 7523"/>
              </a:avLst>
            </a:prstGeom>
            <a:solidFill>
              <a:srgbClr val="2EBB7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>
                <a:solidFill>
                  <a:prstClr val="white"/>
                </a:solidFill>
                <a:latin typeface="方正兰亭粗黑_GBK" panose="02000000000000000000" charset="-122"/>
                <a:ea typeface="方正兰亭粗黑_GBK" panose="02000000000000000000" charset="-122"/>
                <a:cs typeface="RTWS ShangGothic G0v1 Bold" charset="-122"/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9744570" y="4426240"/>
              <a:ext cx="1979521" cy="163121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zh-CN" altLang="en-US" sz="2400" kern="100" dirty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不是</a:t>
              </a:r>
              <a:r>
                <a:rPr lang="en-US" altLang="zh-CN" sz="2600" kern="100" dirty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400" kern="100" dirty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的倍数，各位上的数字相加也不是</a:t>
              </a:r>
              <a:r>
                <a:rPr lang="en-US" altLang="zh-CN" sz="2600" kern="100" dirty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r>
                <a:rPr lang="zh-CN" altLang="en-US" sz="2400" kern="100" dirty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的倍数。</a:t>
              </a:r>
              <a:endParaRPr lang="zh-CN" altLang="zh-CN" sz="2400" kern="100" dirty="0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5" name="组合 104"/>
          <p:cNvGrpSpPr/>
          <p:nvPr/>
        </p:nvGrpSpPr>
        <p:grpSpPr>
          <a:xfrm>
            <a:off x="4751189" y="1499277"/>
            <a:ext cx="723679" cy="547220"/>
            <a:chOff x="3334514" y="311749"/>
            <a:chExt cx="723679" cy="547220"/>
          </a:xfrm>
        </p:grpSpPr>
        <p:sp>
          <p:nvSpPr>
            <p:cNvPr id="106" name="泪滴形 105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07" name="矩形 106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3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6694709" y="1521798"/>
            <a:ext cx="723679" cy="547220"/>
            <a:chOff x="3334514" y="311749"/>
            <a:chExt cx="723679" cy="547220"/>
          </a:xfrm>
        </p:grpSpPr>
        <p:sp>
          <p:nvSpPr>
            <p:cNvPr id="113" name="泪滴形 112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4" name="矩形 113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6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8607494" y="1545990"/>
            <a:ext cx="723679" cy="547220"/>
            <a:chOff x="3334514" y="311749"/>
            <a:chExt cx="723679" cy="547220"/>
          </a:xfrm>
        </p:grpSpPr>
        <p:sp>
          <p:nvSpPr>
            <p:cNvPr id="116" name="泪滴形 115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17" name="矩形 116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9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18" name="组合 117"/>
          <p:cNvGrpSpPr/>
          <p:nvPr/>
        </p:nvGrpSpPr>
        <p:grpSpPr>
          <a:xfrm>
            <a:off x="8754251" y="2589780"/>
            <a:ext cx="723679" cy="547220"/>
            <a:chOff x="3334514" y="311749"/>
            <a:chExt cx="723679" cy="547220"/>
          </a:xfrm>
        </p:grpSpPr>
        <p:sp>
          <p:nvSpPr>
            <p:cNvPr id="119" name="泪滴形 118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0" name="矩形 119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12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1" name="组合 120"/>
          <p:cNvGrpSpPr/>
          <p:nvPr/>
        </p:nvGrpSpPr>
        <p:grpSpPr>
          <a:xfrm>
            <a:off x="8724716" y="3720624"/>
            <a:ext cx="723679" cy="547220"/>
            <a:chOff x="3334514" y="311749"/>
            <a:chExt cx="723679" cy="547220"/>
          </a:xfrm>
        </p:grpSpPr>
        <p:sp>
          <p:nvSpPr>
            <p:cNvPr id="122" name="泪滴形 121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3" name="矩形 122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15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4" name="组合 123"/>
          <p:cNvGrpSpPr/>
          <p:nvPr/>
        </p:nvGrpSpPr>
        <p:grpSpPr>
          <a:xfrm>
            <a:off x="8710731" y="4800097"/>
            <a:ext cx="723679" cy="547220"/>
            <a:chOff x="3334514" y="311749"/>
            <a:chExt cx="723679" cy="547220"/>
          </a:xfrm>
        </p:grpSpPr>
        <p:sp>
          <p:nvSpPr>
            <p:cNvPr id="125" name="泪滴形 124"/>
            <p:cNvSpPr/>
            <p:nvPr/>
          </p:nvSpPr>
          <p:spPr>
            <a:xfrm flipH="1" flipV="1">
              <a:off x="3338193" y="311749"/>
              <a:ext cx="720000" cy="540000"/>
            </a:xfrm>
            <a:prstGeom prst="teardrop">
              <a:avLst>
                <a:gd name="adj" fmla="val 133663"/>
              </a:avLst>
            </a:prstGeom>
            <a:solidFill>
              <a:srgbClr val="0072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126" name="矩形 125"/>
            <p:cNvSpPr/>
            <p:nvPr/>
          </p:nvSpPr>
          <p:spPr>
            <a:xfrm rot="10800000" flipH="1" flipV="1">
              <a:off x="3334514" y="318969"/>
              <a:ext cx="720000" cy="5400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400" b="1" smtClean="0">
                  <a:solidFill>
                    <a:prstClr val="white"/>
                  </a:solidFill>
                  <a:latin typeface="Times New Roman" panose="02020603050405020304" pitchFamily="18" charset="0"/>
                  <a:ea typeface="方正兰亭黑简体" panose="02000000000000000000" pitchFamily="2" charset="-122"/>
                  <a:cs typeface="Times New Roman" panose="02020603050405020304" pitchFamily="18" charset="0"/>
                </a:rPr>
                <a:t>18</a:t>
              </a:r>
              <a:endParaRPr lang="zh-CN" altLang="en-US" sz="2400" b="1">
                <a:solidFill>
                  <a:prstClr val="white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77" grpId="0"/>
      <p:bldP spid="97" grpId="0" animBg="1"/>
      <p:bldP spid="98" grpId="0"/>
      <p:bldP spid="100" grpId="0" animBg="1"/>
      <p:bldP spid="10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文本框 19"/>
          <p:cNvSpPr txBox="1"/>
          <p:nvPr/>
        </p:nvSpPr>
        <p:spPr>
          <a:xfrm>
            <a:off x="1144862" y="1281448"/>
            <a:ext cx="18645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  <a:cs typeface="RTWS ShangGothic G0v1 Bold" charset="-122"/>
              </a:rPr>
              <a:t>验证</a:t>
            </a:r>
            <a:endParaRPr lang="zh-CN" altLang="en-US" sz="28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  <a:cs typeface="RTWS ShangGothic G0v1 Bold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1144862" y="2327870"/>
            <a:ext cx="555581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百数表以外的</a:t>
            </a:r>
            <a:r>
              <a:rPr lang="en-US" altLang="zh-CN" sz="26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的倍数也有这个特征吗</a:t>
            </a:r>
            <a:r>
              <a:rPr lang="zh-CN" alt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？</a:t>
            </a:r>
            <a:endParaRPr lang="en-US" altLang="zh-CN" sz="2400" dirty="0" smtClean="0">
              <a:solidFill>
                <a:prstClr val="black"/>
              </a:solidFill>
              <a:latin typeface="Times New Roman" panose="02020603050405020304" pitchFamily="18" charset="0"/>
              <a:ea typeface="方正兰亭黑简体" panose="02000000000000000000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 smtClean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在</a:t>
            </a: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计数器上拨出几个比</a:t>
            </a:r>
            <a:r>
              <a:rPr lang="en-US" altLang="zh-CN" sz="26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100</a:t>
            </a: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大的数，看看拨出的数是不是</a:t>
            </a:r>
            <a:r>
              <a:rPr lang="en-US" altLang="zh-CN" sz="26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的倍数，再看看</a:t>
            </a:r>
            <a:r>
              <a:rPr lang="zh-CN" altLang="en-US" sz="2400" dirty="0">
                <a:solidFill>
                  <a:srgbClr val="FE594F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用的算珠个数</a:t>
            </a: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是不是</a:t>
            </a:r>
            <a:r>
              <a:rPr lang="en-US" altLang="zh-CN" sz="26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3</a:t>
            </a:r>
            <a:r>
              <a:rPr lang="zh-CN" altLang="en-US" sz="2400" dirty="0">
                <a:solidFill>
                  <a:prstClr val="black"/>
                </a:solidFill>
                <a:latin typeface="Times New Roman" panose="02020603050405020304" pitchFamily="18" charset="0"/>
                <a:ea typeface="方正兰亭黑简体" panose="02000000000000000000" pitchFamily="2" charset="-122"/>
                <a:cs typeface="Times New Roman" panose="02020603050405020304" pitchFamily="18" charset="0"/>
              </a:rPr>
              <a:t>的倍数。</a:t>
            </a:r>
            <a:endParaRPr lang="zh-CN" altLang="en-US" sz="2400" dirty="0">
              <a:solidFill>
                <a:prstClr val="black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7855026" y="2023709"/>
            <a:ext cx="2675741" cy="3517809"/>
            <a:chOff x="5982029" y="1783815"/>
            <a:chExt cx="2675741" cy="3517809"/>
          </a:xfrm>
        </p:grpSpPr>
        <p:sp>
          <p:nvSpPr>
            <p:cNvPr id="8" name="Line 22"/>
            <p:cNvSpPr>
              <a:spLocks noChangeShapeType="1"/>
            </p:cNvSpPr>
            <p:nvPr/>
          </p:nvSpPr>
          <p:spPr bwMode="auto">
            <a:xfrm flipH="1">
              <a:off x="6426915" y="1783815"/>
              <a:ext cx="0" cy="2879992"/>
            </a:xfrm>
            <a:prstGeom prst="line">
              <a:avLst/>
            </a:prstGeom>
            <a:noFill/>
            <a:ln w="50800">
              <a:solidFill>
                <a:srgbClr val="00B15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9" name="Line 25"/>
            <p:cNvSpPr>
              <a:spLocks noChangeShapeType="1"/>
            </p:cNvSpPr>
            <p:nvPr/>
          </p:nvSpPr>
          <p:spPr bwMode="auto">
            <a:xfrm flipH="1">
              <a:off x="7016090" y="1783815"/>
              <a:ext cx="0" cy="2879992"/>
            </a:xfrm>
            <a:prstGeom prst="line">
              <a:avLst/>
            </a:prstGeom>
            <a:noFill/>
            <a:ln w="50800">
              <a:solidFill>
                <a:srgbClr val="00B15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10" name="Line 28"/>
            <p:cNvSpPr>
              <a:spLocks noChangeShapeType="1"/>
            </p:cNvSpPr>
            <p:nvPr/>
          </p:nvSpPr>
          <p:spPr bwMode="auto">
            <a:xfrm flipH="1">
              <a:off x="7605265" y="1783815"/>
              <a:ext cx="0" cy="2879992"/>
            </a:xfrm>
            <a:prstGeom prst="line">
              <a:avLst/>
            </a:prstGeom>
            <a:noFill/>
            <a:ln w="50800">
              <a:solidFill>
                <a:srgbClr val="00B15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11" name="Line 31"/>
            <p:cNvSpPr>
              <a:spLocks noChangeShapeType="1"/>
            </p:cNvSpPr>
            <p:nvPr/>
          </p:nvSpPr>
          <p:spPr bwMode="auto">
            <a:xfrm flipH="1">
              <a:off x="8194437" y="1783815"/>
              <a:ext cx="0" cy="2879992"/>
            </a:xfrm>
            <a:prstGeom prst="line">
              <a:avLst/>
            </a:prstGeom>
            <a:noFill/>
            <a:ln w="50800">
              <a:solidFill>
                <a:srgbClr val="00B15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5982029" y="4647758"/>
              <a:ext cx="2675741" cy="653866"/>
            </a:xfrm>
            <a:prstGeom prst="rect">
              <a:avLst/>
            </a:prstGeom>
            <a:solidFill>
              <a:srgbClr val="D8F0AD"/>
            </a:solidFill>
            <a:ln w="57150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18" name="Text Box 34"/>
            <p:cNvSpPr txBox="1">
              <a:spLocks noChangeArrowheads="1"/>
            </p:cNvSpPr>
            <p:nvPr/>
          </p:nvSpPr>
          <p:spPr bwMode="auto">
            <a:xfrm>
              <a:off x="7949134" y="4778404"/>
              <a:ext cx="54008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eaLnBrk="1" hangingPunct="1">
                <a:spcBef>
                  <a:spcPct val="50000"/>
                </a:spcBef>
                <a:defRPr/>
              </a:pPr>
              <a:r>
                <a:rPr lang="zh-CN" altLang="en-US" sz="2800" b="1" kern="0">
                  <a:solidFill>
                    <a:prstClr val="black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个</a:t>
              </a:r>
              <a:endParaRPr lang="zh-CN" altLang="en-US" sz="2800" b="1" ker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19" name="Text Box 35"/>
            <p:cNvSpPr txBox="1">
              <a:spLocks noChangeArrowheads="1"/>
            </p:cNvSpPr>
            <p:nvPr/>
          </p:nvSpPr>
          <p:spPr bwMode="auto">
            <a:xfrm>
              <a:off x="7372962" y="4778404"/>
              <a:ext cx="54008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spcBef>
                  <a:spcPct val="50000"/>
                </a:spcBef>
                <a:defRPr sz="3200" b="1"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>
                <a:defRPr/>
              </a:pPr>
              <a:r>
                <a:rPr lang="zh-CN" altLang="en-US" sz="2800" kern="0" smtClean="0">
                  <a:solidFill>
                    <a:prstClr val="black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十</a:t>
              </a:r>
              <a:endParaRPr lang="en-US" altLang="zh-CN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21" name="Text Box 36"/>
            <p:cNvSpPr txBox="1">
              <a:spLocks noChangeArrowheads="1"/>
            </p:cNvSpPr>
            <p:nvPr/>
          </p:nvSpPr>
          <p:spPr bwMode="auto">
            <a:xfrm>
              <a:off x="6796792" y="4778404"/>
              <a:ext cx="54008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spcBef>
                  <a:spcPct val="50000"/>
                </a:spcBef>
                <a:defRPr sz="3200" b="1"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>
                <a:defRPr/>
              </a:pPr>
              <a:r>
                <a:rPr lang="zh-CN" altLang="en-US" sz="2800" kern="0" smtClean="0">
                  <a:solidFill>
                    <a:prstClr val="black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百</a:t>
              </a:r>
              <a:endParaRPr lang="zh-CN" altLang="en-US" sz="2800" ker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23" name="Text Box 37"/>
            <p:cNvSpPr txBox="1">
              <a:spLocks noChangeArrowheads="1"/>
            </p:cNvSpPr>
            <p:nvPr/>
          </p:nvSpPr>
          <p:spPr bwMode="auto">
            <a:xfrm>
              <a:off x="6157421" y="4778404"/>
              <a:ext cx="60328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spcBef>
                  <a:spcPct val="50000"/>
                </a:spcBef>
                <a:defRPr sz="3200" b="1"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>
                <a:defRPr/>
              </a:pPr>
              <a:r>
                <a:rPr lang="zh-CN" altLang="en-US" sz="2800" kern="0" smtClean="0">
                  <a:solidFill>
                    <a:prstClr val="black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千</a:t>
              </a:r>
              <a:endParaRPr lang="zh-CN" altLang="en-US" sz="2800" ker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文本框 17"/>
          <p:cNvSpPr txBox="1"/>
          <p:nvPr/>
        </p:nvSpPr>
        <p:spPr>
          <a:xfrm>
            <a:off x="682698" y="419692"/>
            <a:ext cx="134446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spc="600" smtClean="0">
                <a:solidFill>
                  <a:prstClr val="white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rPr>
              <a:t>探究新知</a:t>
            </a:r>
            <a:endParaRPr lang="zh-CN" altLang="en-US" sz="1600" spc="600">
              <a:solidFill>
                <a:prstClr val="white"/>
              </a:solidFill>
              <a:latin typeface="方正兰亭大黑简体" panose="02000500000000000000" pitchFamily="2" charset="-122"/>
              <a:ea typeface="方正兰亭大黑简体" panose="02000500000000000000" pitchFamily="2" charset="-12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833198" y="1752909"/>
            <a:ext cx="2675741" cy="3517809"/>
            <a:chOff x="5982029" y="1783815"/>
            <a:chExt cx="2675741" cy="3517809"/>
          </a:xfrm>
        </p:grpSpPr>
        <p:sp>
          <p:nvSpPr>
            <p:cNvPr id="89" name="Line 22"/>
            <p:cNvSpPr>
              <a:spLocks noChangeShapeType="1"/>
            </p:cNvSpPr>
            <p:nvPr/>
          </p:nvSpPr>
          <p:spPr bwMode="auto">
            <a:xfrm flipH="1">
              <a:off x="6426915" y="1783815"/>
              <a:ext cx="0" cy="2879992"/>
            </a:xfrm>
            <a:prstGeom prst="line">
              <a:avLst/>
            </a:prstGeom>
            <a:noFill/>
            <a:ln w="50800">
              <a:solidFill>
                <a:srgbClr val="00B15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91" name="Line 25"/>
            <p:cNvSpPr>
              <a:spLocks noChangeShapeType="1"/>
            </p:cNvSpPr>
            <p:nvPr/>
          </p:nvSpPr>
          <p:spPr bwMode="auto">
            <a:xfrm flipH="1">
              <a:off x="7016090" y="1783815"/>
              <a:ext cx="0" cy="2879992"/>
            </a:xfrm>
            <a:prstGeom prst="line">
              <a:avLst/>
            </a:prstGeom>
            <a:noFill/>
            <a:ln w="50800">
              <a:solidFill>
                <a:srgbClr val="00B15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92" name="Line 28"/>
            <p:cNvSpPr>
              <a:spLocks noChangeShapeType="1"/>
            </p:cNvSpPr>
            <p:nvPr/>
          </p:nvSpPr>
          <p:spPr bwMode="auto">
            <a:xfrm flipH="1">
              <a:off x="7605265" y="1783815"/>
              <a:ext cx="0" cy="2879992"/>
            </a:xfrm>
            <a:prstGeom prst="line">
              <a:avLst/>
            </a:prstGeom>
            <a:noFill/>
            <a:ln w="50800">
              <a:solidFill>
                <a:srgbClr val="00B15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94" name="Line 31"/>
            <p:cNvSpPr>
              <a:spLocks noChangeShapeType="1"/>
            </p:cNvSpPr>
            <p:nvPr/>
          </p:nvSpPr>
          <p:spPr bwMode="auto">
            <a:xfrm flipH="1">
              <a:off x="8194437" y="1783815"/>
              <a:ext cx="0" cy="2879992"/>
            </a:xfrm>
            <a:prstGeom prst="line">
              <a:avLst/>
            </a:prstGeom>
            <a:noFill/>
            <a:ln w="50800">
              <a:solidFill>
                <a:srgbClr val="00B150"/>
              </a:solidFill>
              <a:rou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95" name="Rectangle 5"/>
            <p:cNvSpPr>
              <a:spLocks noChangeArrowheads="1"/>
            </p:cNvSpPr>
            <p:nvPr/>
          </p:nvSpPr>
          <p:spPr bwMode="auto">
            <a:xfrm>
              <a:off x="5982029" y="4647758"/>
              <a:ext cx="2675741" cy="653866"/>
            </a:xfrm>
            <a:prstGeom prst="rect">
              <a:avLst/>
            </a:prstGeom>
            <a:solidFill>
              <a:srgbClr val="D8F0AD"/>
            </a:solidFill>
            <a:ln w="57150">
              <a:noFill/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97" name="Text Box 34"/>
            <p:cNvSpPr txBox="1">
              <a:spLocks noChangeArrowheads="1"/>
            </p:cNvSpPr>
            <p:nvPr/>
          </p:nvSpPr>
          <p:spPr bwMode="auto">
            <a:xfrm>
              <a:off x="7949134" y="4778404"/>
              <a:ext cx="54008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 eaLnBrk="1" hangingPunct="1">
                <a:spcBef>
                  <a:spcPct val="50000"/>
                </a:spcBef>
                <a:defRPr/>
              </a:pPr>
              <a:r>
                <a:rPr lang="zh-CN" altLang="en-US" sz="2800" b="1" kern="0">
                  <a:solidFill>
                    <a:prstClr val="black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个</a:t>
              </a:r>
              <a:endParaRPr lang="zh-CN" altLang="en-US" sz="2800" b="1" ker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98" name="Text Box 35"/>
            <p:cNvSpPr txBox="1">
              <a:spLocks noChangeArrowheads="1"/>
            </p:cNvSpPr>
            <p:nvPr/>
          </p:nvSpPr>
          <p:spPr bwMode="auto">
            <a:xfrm>
              <a:off x="7372962" y="4778404"/>
              <a:ext cx="54008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spcBef>
                  <a:spcPct val="50000"/>
                </a:spcBef>
                <a:defRPr sz="3200" b="1"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>
                <a:defRPr/>
              </a:pPr>
              <a:r>
                <a:rPr lang="zh-CN" altLang="en-US" sz="2800" kern="0" smtClean="0">
                  <a:solidFill>
                    <a:prstClr val="black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十</a:t>
              </a:r>
              <a:endParaRPr lang="en-US" altLang="zh-CN" sz="2800" kern="0" smtClea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100" name="Text Box 36"/>
            <p:cNvSpPr txBox="1">
              <a:spLocks noChangeArrowheads="1"/>
            </p:cNvSpPr>
            <p:nvPr/>
          </p:nvSpPr>
          <p:spPr bwMode="auto">
            <a:xfrm>
              <a:off x="6796792" y="4778404"/>
              <a:ext cx="540081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spcBef>
                  <a:spcPct val="50000"/>
                </a:spcBef>
                <a:defRPr sz="3200" b="1"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>
                <a:defRPr/>
              </a:pPr>
              <a:r>
                <a:rPr lang="zh-CN" altLang="en-US" sz="2800" kern="0" smtClean="0">
                  <a:solidFill>
                    <a:prstClr val="black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百</a:t>
              </a:r>
              <a:endParaRPr lang="zh-CN" altLang="en-US" sz="2800" ker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  <p:sp>
          <p:nvSpPr>
            <p:cNvPr id="101" name="Text Box 37"/>
            <p:cNvSpPr txBox="1">
              <a:spLocks noChangeArrowheads="1"/>
            </p:cNvSpPr>
            <p:nvPr/>
          </p:nvSpPr>
          <p:spPr bwMode="auto">
            <a:xfrm>
              <a:off x="6157421" y="4778404"/>
              <a:ext cx="603282" cy="5232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spcBef>
                  <a:spcPct val="50000"/>
                </a:spcBef>
                <a:defRPr sz="3200" b="1"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defTabSz="457200">
                <a:defRPr/>
              </a:pPr>
              <a:r>
                <a:rPr lang="zh-CN" altLang="en-US" sz="2800" kern="0" smtClean="0">
                  <a:solidFill>
                    <a:prstClr val="black"/>
                  </a:solidFill>
                  <a:latin typeface="方正兰亭大黑简体" panose="02000500000000000000" pitchFamily="2" charset="-122"/>
                  <a:ea typeface="方正兰亭大黑简体" panose="02000500000000000000" pitchFamily="2" charset="-122"/>
                </a:rPr>
                <a:t>千</a:t>
              </a:r>
              <a:endParaRPr lang="zh-CN" altLang="en-US" sz="2800" kern="0">
                <a:solidFill>
                  <a:prstClr val="black"/>
                </a:solidFill>
                <a:latin typeface="方正兰亭大黑简体" panose="02000500000000000000" pitchFamily="2" charset="-122"/>
                <a:ea typeface="方正兰亭大黑简体" panose="02000500000000000000" pitchFamily="2" charset="-122"/>
              </a:endParaRPr>
            </a:p>
          </p:txBody>
        </p:sp>
      </p:grpSp>
      <p:graphicFrame>
        <p:nvGraphicFramePr>
          <p:cNvPr id="3" name="表格 2"/>
          <p:cNvGraphicFramePr>
            <a:graphicFrameLocks noGrp="1"/>
          </p:cNvGraphicFramePr>
          <p:nvPr/>
        </p:nvGraphicFramePr>
        <p:xfrm>
          <a:off x="3892249" y="1349762"/>
          <a:ext cx="7532243" cy="4632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18729"/>
                <a:gridCol w="2745271"/>
                <a:gridCol w="2032000"/>
                <a:gridCol w="1436243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sz="2400" b="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拨出的数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算珠的个数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算珠的个数是否是</a:t>
                      </a:r>
                      <a:r>
                        <a:rPr lang="en-US" altLang="zh-CN" sz="26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en-US" sz="2400" smtClean="0"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的倍数</a:t>
                      </a:r>
                      <a:endParaRPr lang="zh-CN" altLang="en-US" sz="2400" b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853200">
                <a:tc rowSpan="2">
                  <a:txBody>
                    <a:bodyPr/>
                    <a:lstStyle/>
                    <a:p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拨出的数是</a:t>
                      </a:r>
                      <a:r>
                        <a:rPr lang="en-US" altLang="zh-CN" sz="2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的倍数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4FAEFE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3200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320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defRPr/>
                      </a:pPr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拨出的数不是</a:t>
                      </a:r>
                      <a:r>
                        <a:rPr lang="en-US" altLang="zh-CN" sz="2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ea typeface="方正兰亭黑简体" panose="02000000000000000000" pitchFamily="2" charset="-122"/>
                          <a:cs typeface="Times New Roman" panose="02020603050405020304" pitchFamily="18" charset="0"/>
                        </a:rPr>
                        <a:t>的倍数</a:t>
                      </a:r>
                      <a:endParaRPr lang="zh-CN" altLang="en-US" sz="2400" dirty="0" smtClean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rgbClr val="00B150"/>
                    </a:solidFill>
                  </a:tcPr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853200">
                <a:tc vMerge="1"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400">
                        <a:latin typeface="Times New Roman" panose="02020603050405020304" pitchFamily="18" charset="0"/>
                        <a:ea typeface="方正兰亭黑简体" panose="02000000000000000000" pitchFamily="2" charset="-122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矩形 3"/>
          <p:cNvSpPr/>
          <p:nvPr/>
        </p:nvSpPr>
        <p:spPr>
          <a:xfrm>
            <a:off x="5220946" y="2587807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978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5220946" y="2963551"/>
            <a:ext cx="1742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978÷3=326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11111" y="2732718"/>
            <a:ext cx="1473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9+7+8=24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4" name="矩形 103"/>
          <p:cNvSpPr/>
          <p:nvPr/>
        </p:nvSpPr>
        <p:spPr>
          <a:xfrm>
            <a:off x="10494417" y="2732718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smtClean="0">
                <a:solidFill>
                  <a:srgbClr val="4FAEF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是</a:t>
            </a:r>
            <a:endParaRPr lang="zh-CN" altLang="en-US" sz="2400" b="1">
              <a:solidFill>
                <a:srgbClr val="4FAEF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220946" y="342521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1923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8" name="矩形 7"/>
          <p:cNvSpPr/>
          <p:nvPr/>
        </p:nvSpPr>
        <p:spPr>
          <a:xfrm>
            <a:off x="5220946" y="3800960"/>
            <a:ext cx="189667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1923÷3=641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9" name="矩形 8"/>
          <p:cNvSpPr/>
          <p:nvPr/>
        </p:nvSpPr>
        <p:spPr>
          <a:xfrm>
            <a:off x="8047604" y="3634263"/>
            <a:ext cx="1800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1+9+2+3=15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5" name="矩形 104"/>
          <p:cNvSpPr/>
          <p:nvPr/>
        </p:nvSpPr>
        <p:spPr>
          <a:xfrm>
            <a:off x="10494417" y="3634263"/>
            <a:ext cx="49244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smtClean="0">
                <a:solidFill>
                  <a:srgbClr val="4FAEFE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是</a:t>
            </a:r>
            <a:endParaRPr lang="zh-CN" altLang="en-US" sz="2400" b="1">
              <a:solidFill>
                <a:srgbClr val="4FAEFE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06" name="矩形 105"/>
          <p:cNvSpPr/>
          <p:nvPr/>
        </p:nvSpPr>
        <p:spPr>
          <a:xfrm>
            <a:off x="5220946" y="4293727"/>
            <a:ext cx="64633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187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7" name="矩形 106"/>
          <p:cNvSpPr/>
          <p:nvPr/>
        </p:nvSpPr>
        <p:spPr>
          <a:xfrm>
            <a:off x="5220946" y="4669471"/>
            <a:ext cx="23583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187÷3=62</a:t>
            </a:r>
            <a:r>
              <a:rPr lang="en-US" altLang="zh-CN" sz="2400" kern="100">
                <a:solidFill>
                  <a:prstClr val="black"/>
                </a:solidFill>
                <a:latin typeface="宋体" panose="02010600030101010101" pitchFamily="2" charset="-122"/>
              </a:rPr>
              <a:t>……</a:t>
            </a:r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8" name="矩形 107"/>
          <p:cNvSpPr/>
          <p:nvPr/>
        </p:nvSpPr>
        <p:spPr>
          <a:xfrm>
            <a:off x="8211111" y="4438638"/>
            <a:ext cx="14734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1+8+7=16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09" name="矩形 108"/>
          <p:cNvSpPr/>
          <p:nvPr/>
        </p:nvSpPr>
        <p:spPr>
          <a:xfrm>
            <a:off x="10316617" y="4438638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smtClean="0">
                <a:solidFill>
                  <a:srgbClr val="00B1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不是</a:t>
            </a:r>
            <a:endParaRPr lang="zh-CN" altLang="en-US" sz="2400" b="1">
              <a:solidFill>
                <a:srgbClr val="00B1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sp>
        <p:nvSpPr>
          <p:cNvPr id="110" name="矩形 109"/>
          <p:cNvSpPr/>
          <p:nvPr/>
        </p:nvSpPr>
        <p:spPr>
          <a:xfrm>
            <a:off x="5220946" y="5131136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3451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1" name="矩形 110"/>
          <p:cNvSpPr/>
          <p:nvPr/>
        </p:nvSpPr>
        <p:spPr>
          <a:xfrm>
            <a:off x="5220946" y="5506880"/>
            <a:ext cx="28085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3451÷3=1150</a:t>
            </a:r>
            <a:r>
              <a:rPr lang="en-US" altLang="zh-CN" sz="2400" kern="100">
                <a:solidFill>
                  <a:prstClr val="black"/>
                </a:solidFill>
                <a:latin typeface="宋体" panose="02010600030101010101" pitchFamily="2" charset="-122"/>
              </a:rPr>
              <a:t>……</a:t>
            </a:r>
            <a:r>
              <a:rPr lang="en-US" altLang="zh-CN" sz="2400" kern="100">
                <a:solidFill>
                  <a:prstClr val="black"/>
                </a:solidFill>
                <a:latin typeface="Times New Roman" panose="02020603050405020304" pitchFamily="18" charset="0"/>
              </a:rPr>
              <a:t>1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2" name="矩形 111"/>
          <p:cNvSpPr/>
          <p:nvPr/>
        </p:nvSpPr>
        <p:spPr>
          <a:xfrm>
            <a:off x="8047604" y="5315945"/>
            <a:ext cx="18004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kern="100" smtClean="0">
                <a:solidFill>
                  <a:prstClr val="black"/>
                </a:solidFill>
                <a:latin typeface="Times New Roman" panose="02020603050405020304" pitchFamily="18" charset="0"/>
              </a:rPr>
              <a:t>3+4+5+1=13</a:t>
            </a:r>
            <a:endParaRPr lang="zh-CN" altLang="en-US" sz="2400">
              <a:solidFill>
                <a:prstClr val="black"/>
              </a:solidFill>
            </a:endParaRPr>
          </a:p>
        </p:txBody>
      </p:sp>
      <p:sp>
        <p:nvSpPr>
          <p:cNvPr id="113" name="矩形 112"/>
          <p:cNvSpPr/>
          <p:nvPr/>
        </p:nvSpPr>
        <p:spPr>
          <a:xfrm>
            <a:off x="10316617" y="5315945"/>
            <a:ext cx="8002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 kern="100" smtClean="0">
                <a:solidFill>
                  <a:srgbClr val="00B150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</a:rPr>
              <a:t>不是</a:t>
            </a:r>
            <a:endParaRPr lang="zh-CN" altLang="en-US" sz="2400" b="1">
              <a:solidFill>
                <a:srgbClr val="00B150"/>
              </a:solidFill>
              <a:latin typeface="方正兰亭黑简体" panose="02000000000000000000" pitchFamily="2" charset="-122"/>
              <a:ea typeface="方正兰亭黑简体" panose="02000000000000000000" pitchFamily="2" charset="-122"/>
            </a:endParaRPr>
          </a:p>
        </p:txBody>
      </p:sp>
      <p:grpSp>
        <p:nvGrpSpPr>
          <p:cNvPr id="10" name="978"/>
          <p:cNvGrpSpPr/>
          <p:nvPr/>
        </p:nvGrpSpPr>
        <p:grpSpPr>
          <a:xfrm>
            <a:off x="1617689" y="2355123"/>
            <a:ext cx="1689334" cy="2264762"/>
            <a:chOff x="1617689" y="2355123"/>
            <a:chExt cx="1689334" cy="2264762"/>
          </a:xfrm>
        </p:grpSpPr>
        <p:sp>
          <p:nvSpPr>
            <p:cNvPr id="123" name="Oval 43"/>
            <p:cNvSpPr>
              <a:spLocks noChangeArrowheads="1"/>
            </p:cNvSpPr>
            <p:nvPr/>
          </p:nvSpPr>
          <p:spPr bwMode="auto">
            <a:xfrm>
              <a:off x="1617689" y="4367885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24" name="Oval 43"/>
            <p:cNvSpPr>
              <a:spLocks noChangeArrowheads="1"/>
            </p:cNvSpPr>
            <p:nvPr/>
          </p:nvSpPr>
          <p:spPr bwMode="auto">
            <a:xfrm>
              <a:off x="1617689" y="4116288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25" name="Oval 43"/>
            <p:cNvSpPr>
              <a:spLocks noChangeArrowheads="1"/>
            </p:cNvSpPr>
            <p:nvPr/>
          </p:nvSpPr>
          <p:spPr bwMode="auto">
            <a:xfrm>
              <a:off x="1624179" y="386469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26" name="Oval 43"/>
            <p:cNvSpPr>
              <a:spLocks noChangeArrowheads="1"/>
            </p:cNvSpPr>
            <p:nvPr/>
          </p:nvSpPr>
          <p:spPr bwMode="auto">
            <a:xfrm>
              <a:off x="1617689" y="3613098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27" name="Oval 43"/>
            <p:cNvSpPr>
              <a:spLocks noChangeArrowheads="1"/>
            </p:cNvSpPr>
            <p:nvPr/>
          </p:nvSpPr>
          <p:spPr bwMode="auto">
            <a:xfrm>
              <a:off x="1617689" y="336150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28" name="Oval 43"/>
            <p:cNvSpPr>
              <a:spLocks noChangeArrowheads="1"/>
            </p:cNvSpPr>
            <p:nvPr/>
          </p:nvSpPr>
          <p:spPr bwMode="auto">
            <a:xfrm>
              <a:off x="1619199" y="3109908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29" name="Oval 43"/>
            <p:cNvSpPr>
              <a:spLocks noChangeArrowheads="1"/>
            </p:cNvSpPr>
            <p:nvPr/>
          </p:nvSpPr>
          <p:spPr bwMode="auto">
            <a:xfrm>
              <a:off x="1619199" y="285831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30" name="Oval 43"/>
            <p:cNvSpPr>
              <a:spLocks noChangeArrowheads="1"/>
            </p:cNvSpPr>
            <p:nvPr/>
          </p:nvSpPr>
          <p:spPr bwMode="auto">
            <a:xfrm>
              <a:off x="1625689" y="2606718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31" name="Oval 43"/>
            <p:cNvSpPr>
              <a:spLocks noChangeArrowheads="1"/>
            </p:cNvSpPr>
            <p:nvPr/>
          </p:nvSpPr>
          <p:spPr bwMode="auto">
            <a:xfrm>
              <a:off x="1619199" y="235512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33" name="Oval 43"/>
            <p:cNvSpPr>
              <a:spLocks noChangeArrowheads="1"/>
            </p:cNvSpPr>
            <p:nvPr/>
          </p:nvSpPr>
          <p:spPr bwMode="auto">
            <a:xfrm>
              <a:off x="2211840" y="4367885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34" name="Oval 43"/>
            <p:cNvSpPr>
              <a:spLocks noChangeArrowheads="1"/>
            </p:cNvSpPr>
            <p:nvPr/>
          </p:nvSpPr>
          <p:spPr bwMode="auto">
            <a:xfrm>
              <a:off x="2211840" y="4116288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35" name="Oval 43"/>
            <p:cNvSpPr>
              <a:spLocks noChangeArrowheads="1"/>
            </p:cNvSpPr>
            <p:nvPr/>
          </p:nvSpPr>
          <p:spPr bwMode="auto">
            <a:xfrm>
              <a:off x="2218330" y="386469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36" name="Oval 43"/>
            <p:cNvSpPr>
              <a:spLocks noChangeArrowheads="1"/>
            </p:cNvSpPr>
            <p:nvPr/>
          </p:nvSpPr>
          <p:spPr bwMode="auto">
            <a:xfrm>
              <a:off x="2211840" y="3613098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37" name="Oval 43"/>
            <p:cNvSpPr>
              <a:spLocks noChangeArrowheads="1"/>
            </p:cNvSpPr>
            <p:nvPr/>
          </p:nvSpPr>
          <p:spPr bwMode="auto">
            <a:xfrm>
              <a:off x="2211840" y="336150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38" name="Oval 43"/>
            <p:cNvSpPr>
              <a:spLocks noChangeArrowheads="1"/>
            </p:cNvSpPr>
            <p:nvPr/>
          </p:nvSpPr>
          <p:spPr bwMode="auto">
            <a:xfrm>
              <a:off x="2213350" y="3109908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39" name="Oval 43"/>
            <p:cNvSpPr>
              <a:spLocks noChangeArrowheads="1"/>
            </p:cNvSpPr>
            <p:nvPr/>
          </p:nvSpPr>
          <p:spPr bwMode="auto">
            <a:xfrm>
              <a:off x="2213350" y="285831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42" name="Oval 43"/>
            <p:cNvSpPr>
              <a:spLocks noChangeArrowheads="1"/>
            </p:cNvSpPr>
            <p:nvPr/>
          </p:nvSpPr>
          <p:spPr bwMode="auto">
            <a:xfrm>
              <a:off x="2795023" y="4366166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43" name="Oval 43"/>
            <p:cNvSpPr>
              <a:spLocks noChangeArrowheads="1"/>
            </p:cNvSpPr>
            <p:nvPr/>
          </p:nvSpPr>
          <p:spPr bwMode="auto">
            <a:xfrm>
              <a:off x="2795023" y="411456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44" name="Oval 43"/>
            <p:cNvSpPr>
              <a:spLocks noChangeArrowheads="1"/>
            </p:cNvSpPr>
            <p:nvPr/>
          </p:nvSpPr>
          <p:spPr bwMode="auto">
            <a:xfrm>
              <a:off x="2801513" y="386297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45" name="Oval 43"/>
            <p:cNvSpPr>
              <a:spLocks noChangeArrowheads="1"/>
            </p:cNvSpPr>
            <p:nvPr/>
          </p:nvSpPr>
          <p:spPr bwMode="auto">
            <a:xfrm>
              <a:off x="2795023" y="361137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46" name="Oval 43"/>
            <p:cNvSpPr>
              <a:spLocks noChangeArrowheads="1"/>
            </p:cNvSpPr>
            <p:nvPr/>
          </p:nvSpPr>
          <p:spPr bwMode="auto">
            <a:xfrm>
              <a:off x="2795023" y="335978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47" name="Oval 43"/>
            <p:cNvSpPr>
              <a:spLocks noChangeArrowheads="1"/>
            </p:cNvSpPr>
            <p:nvPr/>
          </p:nvSpPr>
          <p:spPr bwMode="auto">
            <a:xfrm>
              <a:off x="2796533" y="310818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48" name="Oval 43"/>
            <p:cNvSpPr>
              <a:spLocks noChangeArrowheads="1"/>
            </p:cNvSpPr>
            <p:nvPr/>
          </p:nvSpPr>
          <p:spPr bwMode="auto">
            <a:xfrm>
              <a:off x="2796533" y="285659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49" name="Oval 43"/>
            <p:cNvSpPr>
              <a:spLocks noChangeArrowheads="1"/>
            </p:cNvSpPr>
            <p:nvPr/>
          </p:nvSpPr>
          <p:spPr bwMode="auto">
            <a:xfrm>
              <a:off x="2803023" y="260499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</p:grpSp>
      <p:grpSp>
        <p:nvGrpSpPr>
          <p:cNvPr id="12" name="187"/>
          <p:cNvGrpSpPr/>
          <p:nvPr/>
        </p:nvGrpSpPr>
        <p:grpSpPr>
          <a:xfrm>
            <a:off x="1605265" y="2609953"/>
            <a:ext cx="1687824" cy="2007100"/>
            <a:chOff x="1605265" y="2609953"/>
            <a:chExt cx="1687824" cy="2007100"/>
          </a:xfrm>
        </p:grpSpPr>
        <p:sp>
          <p:nvSpPr>
            <p:cNvPr id="178" name="Oval 43"/>
            <p:cNvSpPr>
              <a:spLocks noChangeArrowheads="1"/>
            </p:cNvSpPr>
            <p:nvPr/>
          </p:nvSpPr>
          <p:spPr bwMode="auto">
            <a:xfrm>
              <a:off x="1605265" y="436505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87" name="Oval 43"/>
            <p:cNvSpPr>
              <a:spLocks noChangeArrowheads="1"/>
            </p:cNvSpPr>
            <p:nvPr/>
          </p:nvSpPr>
          <p:spPr bwMode="auto">
            <a:xfrm>
              <a:off x="2199416" y="436505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88" name="Oval 43"/>
            <p:cNvSpPr>
              <a:spLocks noChangeArrowheads="1"/>
            </p:cNvSpPr>
            <p:nvPr/>
          </p:nvSpPr>
          <p:spPr bwMode="auto">
            <a:xfrm>
              <a:off x="2199416" y="4113456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89" name="Oval 43"/>
            <p:cNvSpPr>
              <a:spLocks noChangeArrowheads="1"/>
            </p:cNvSpPr>
            <p:nvPr/>
          </p:nvSpPr>
          <p:spPr bwMode="auto">
            <a:xfrm>
              <a:off x="2205906" y="3861861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0" name="Oval 43"/>
            <p:cNvSpPr>
              <a:spLocks noChangeArrowheads="1"/>
            </p:cNvSpPr>
            <p:nvPr/>
          </p:nvSpPr>
          <p:spPr bwMode="auto">
            <a:xfrm>
              <a:off x="2199416" y="3610266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1" name="Oval 43"/>
            <p:cNvSpPr>
              <a:spLocks noChangeArrowheads="1"/>
            </p:cNvSpPr>
            <p:nvPr/>
          </p:nvSpPr>
          <p:spPr bwMode="auto">
            <a:xfrm>
              <a:off x="2199416" y="3358671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2" name="Oval 43"/>
            <p:cNvSpPr>
              <a:spLocks noChangeArrowheads="1"/>
            </p:cNvSpPr>
            <p:nvPr/>
          </p:nvSpPr>
          <p:spPr bwMode="auto">
            <a:xfrm>
              <a:off x="2200926" y="3107076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3" name="Oval 43"/>
            <p:cNvSpPr>
              <a:spLocks noChangeArrowheads="1"/>
            </p:cNvSpPr>
            <p:nvPr/>
          </p:nvSpPr>
          <p:spPr bwMode="auto">
            <a:xfrm>
              <a:off x="2200926" y="2855481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4" name="Oval 43"/>
            <p:cNvSpPr>
              <a:spLocks noChangeArrowheads="1"/>
            </p:cNvSpPr>
            <p:nvPr/>
          </p:nvSpPr>
          <p:spPr bwMode="auto">
            <a:xfrm>
              <a:off x="2782599" y="436333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5" name="Oval 43"/>
            <p:cNvSpPr>
              <a:spLocks noChangeArrowheads="1"/>
            </p:cNvSpPr>
            <p:nvPr/>
          </p:nvSpPr>
          <p:spPr bwMode="auto">
            <a:xfrm>
              <a:off x="2782599" y="4111737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6" name="Oval 43"/>
            <p:cNvSpPr>
              <a:spLocks noChangeArrowheads="1"/>
            </p:cNvSpPr>
            <p:nvPr/>
          </p:nvSpPr>
          <p:spPr bwMode="auto">
            <a:xfrm>
              <a:off x="2789089" y="3860142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7" name="Oval 43"/>
            <p:cNvSpPr>
              <a:spLocks noChangeArrowheads="1"/>
            </p:cNvSpPr>
            <p:nvPr/>
          </p:nvSpPr>
          <p:spPr bwMode="auto">
            <a:xfrm>
              <a:off x="2782599" y="3608547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8" name="Oval 43"/>
            <p:cNvSpPr>
              <a:spLocks noChangeArrowheads="1"/>
            </p:cNvSpPr>
            <p:nvPr/>
          </p:nvSpPr>
          <p:spPr bwMode="auto">
            <a:xfrm>
              <a:off x="2782599" y="3356952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99" name="Oval 43"/>
            <p:cNvSpPr>
              <a:spLocks noChangeArrowheads="1"/>
            </p:cNvSpPr>
            <p:nvPr/>
          </p:nvSpPr>
          <p:spPr bwMode="auto">
            <a:xfrm>
              <a:off x="2784109" y="3105357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00" name="Oval 43"/>
            <p:cNvSpPr>
              <a:spLocks noChangeArrowheads="1"/>
            </p:cNvSpPr>
            <p:nvPr/>
          </p:nvSpPr>
          <p:spPr bwMode="auto">
            <a:xfrm>
              <a:off x="2784109" y="2853762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02" name="Oval 43"/>
            <p:cNvSpPr>
              <a:spLocks noChangeArrowheads="1"/>
            </p:cNvSpPr>
            <p:nvPr/>
          </p:nvSpPr>
          <p:spPr bwMode="auto">
            <a:xfrm>
              <a:off x="2193530" y="260995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</p:grpSp>
      <p:grpSp>
        <p:nvGrpSpPr>
          <p:cNvPr id="13" name="3451"/>
          <p:cNvGrpSpPr/>
          <p:nvPr/>
        </p:nvGrpSpPr>
        <p:grpSpPr>
          <a:xfrm>
            <a:off x="1021438" y="3368779"/>
            <a:ext cx="2264883" cy="1261922"/>
            <a:chOff x="1021438" y="3368779"/>
            <a:chExt cx="2264883" cy="1261922"/>
          </a:xfrm>
        </p:grpSpPr>
        <p:sp>
          <p:nvSpPr>
            <p:cNvPr id="152" name="Oval 43"/>
            <p:cNvSpPr>
              <a:spLocks noChangeArrowheads="1"/>
            </p:cNvSpPr>
            <p:nvPr/>
          </p:nvSpPr>
          <p:spPr bwMode="auto">
            <a:xfrm>
              <a:off x="1604987" y="4378701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53" name="Oval 43"/>
            <p:cNvSpPr>
              <a:spLocks noChangeArrowheads="1"/>
            </p:cNvSpPr>
            <p:nvPr/>
          </p:nvSpPr>
          <p:spPr bwMode="auto">
            <a:xfrm>
              <a:off x="1604987" y="412710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54" name="Oval 43"/>
            <p:cNvSpPr>
              <a:spLocks noChangeArrowheads="1"/>
            </p:cNvSpPr>
            <p:nvPr/>
          </p:nvSpPr>
          <p:spPr bwMode="auto">
            <a:xfrm>
              <a:off x="1611477" y="387550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55" name="Oval 43"/>
            <p:cNvSpPr>
              <a:spLocks noChangeArrowheads="1"/>
            </p:cNvSpPr>
            <p:nvPr/>
          </p:nvSpPr>
          <p:spPr bwMode="auto">
            <a:xfrm>
              <a:off x="1604987" y="362391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61" name="Oval 43"/>
            <p:cNvSpPr>
              <a:spLocks noChangeArrowheads="1"/>
            </p:cNvSpPr>
            <p:nvPr/>
          </p:nvSpPr>
          <p:spPr bwMode="auto">
            <a:xfrm>
              <a:off x="2210155" y="4378701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62" name="Oval 43"/>
            <p:cNvSpPr>
              <a:spLocks noChangeArrowheads="1"/>
            </p:cNvSpPr>
            <p:nvPr/>
          </p:nvSpPr>
          <p:spPr bwMode="auto">
            <a:xfrm>
              <a:off x="2210155" y="412621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68" name="Oval 43"/>
            <p:cNvSpPr>
              <a:spLocks noChangeArrowheads="1"/>
            </p:cNvSpPr>
            <p:nvPr/>
          </p:nvSpPr>
          <p:spPr bwMode="auto">
            <a:xfrm>
              <a:off x="2782321" y="4376982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176" name="Oval 43"/>
            <p:cNvSpPr>
              <a:spLocks noChangeArrowheads="1"/>
            </p:cNvSpPr>
            <p:nvPr/>
          </p:nvSpPr>
          <p:spPr bwMode="auto">
            <a:xfrm>
              <a:off x="1021438" y="4378701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03" name="Oval 43"/>
            <p:cNvSpPr>
              <a:spLocks noChangeArrowheads="1"/>
            </p:cNvSpPr>
            <p:nvPr/>
          </p:nvSpPr>
          <p:spPr bwMode="auto">
            <a:xfrm>
              <a:off x="1021438" y="412710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04" name="Oval 43"/>
            <p:cNvSpPr>
              <a:spLocks noChangeArrowheads="1"/>
            </p:cNvSpPr>
            <p:nvPr/>
          </p:nvSpPr>
          <p:spPr bwMode="auto">
            <a:xfrm>
              <a:off x="1021438" y="387550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05" name="Oval 43"/>
            <p:cNvSpPr>
              <a:spLocks noChangeArrowheads="1"/>
            </p:cNvSpPr>
            <p:nvPr/>
          </p:nvSpPr>
          <p:spPr bwMode="auto">
            <a:xfrm>
              <a:off x="2210155" y="387550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06" name="Oval 43"/>
            <p:cNvSpPr>
              <a:spLocks noChangeArrowheads="1"/>
            </p:cNvSpPr>
            <p:nvPr/>
          </p:nvSpPr>
          <p:spPr bwMode="auto">
            <a:xfrm>
              <a:off x="2210155" y="362125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07" name="Oval 43"/>
            <p:cNvSpPr>
              <a:spLocks noChangeArrowheads="1"/>
            </p:cNvSpPr>
            <p:nvPr/>
          </p:nvSpPr>
          <p:spPr bwMode="auto">
            <a:xfrm>
              <a:off x="2210155" y="3368779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</p:grpSp>
      <p:grpSp>
        <p:nvGrpSpPr>
          <p:cNvPr id="14" name="1923"/>
          <p:cNvGrpSpPr/>
          <p:nvPr/>
        </p:nvGrpSpPr>
        <p:grpSpPr>
          <a:xfrm>
            <a:off x="1033099" y="2355762"/>
            <a:ext cx="2272414" cy="2264762"/>
            <a:chOff x="1033099" y="2355762"/>
            <a:chExt cx="2272414" cy="2264762"/>
          </a:xfrm>
        </p:grpSpPr>
        <p:sp>
          <p:nvSpPr>
            <p:cNvPr id="209" name="Oval 43"/>
            <p:cNvSpPr>
              <a:spLocks noChangeArrowheads="1"/>
            </p:cNvSpPr>
            <p:nvPr/>
          </p:nvSpPr>
          <p:spPr bwMode="auto">
            <a:xfrm>
              <a:off x="1617689" y="436852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0" name="Oval 43"/>
            <p:cNvSpPr>
              <a:spLocks noChangeArrowheads="1"/>
            </p:cNvSpPr>
            <p:nvPr/>
          </p:nvSpPr>
          <p:spPr bwMode="auto">
            <a:xfrm>
              <a:off x="1617689" y="4116927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1" name="Oval 43"/>
            <p:cNvSpPr>
              <a:spLocks noChangeArrowheads="1"/>
            </p:cNvSpPr>
            <p:nvPr/>
          </p:nvSpPr>
          <p:spPr bwMode="auto">
            <a:xfrm>
              <a:off x="1617689" y="3865332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2" name="Oval 43"/>
            <p:cNvSpPr>
              <a:spLocks noChangeArrowheads="1"/>
            </p:cNvSpPr>
            <p:nvPr/>
          </p:nvSpPr>
          <p:spPr bwMode="auto">
            <a:xfrm>
              <a:off x="1617689" y="3613737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3" name="Oval 43"/>
            <p:cNvSpPr>
              <a:spLocks noChangeArrowheads="1"/>
            </p:cNvSpPr>
            <p:nvPr/>
          </p:nvSpPr>
          <p:spPr bwMode="auto">
            <a:xfrm>
              <a:off x="1617689" y="3362142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4" name="Oval 43"/>
            <p:cNvSpPr>
              <a:spLocks noChangeArrowheads="1"/>
            </p:cNvSpPr>
            <p:nvPr/>
          </p:nvSpPr>
          <p:spPr bwMode="auto">
            <a:xfrm>
              <a:off x="1617689" y="3110547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5" name="Oval 43"/>
            <p:cNvSpPr>
              <a:spLocks noChangeArrowheads="1"/>
            </p:cNvSpPr>
            <p:nvPr/>
          </p:nvSpPr>
          <p:spPr bwMode="auto">
            <a:xfrm>
              <a:off x="1617689" y="2858952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6" name="Oval 43"/>
            <p:cNvSpPr>
              <a:spLocks noChangeArrowheads="1"/>
            </p:cNvSpPr>
            <p:nvPr/>
          </p:nvSpPr>
          <p:spPr bwMode="auto">
            <a:xfrm>
              <a:off x="1617689" y="2607357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7" name="Oval 43"/>
            <p:cNvSpPr>
              <a:spLocks noChangeArrowheads="1"/>
            </p:cNvSpPr>
            <p:nvPr/>
          </p:nvSpPr>
          <p:spPr bwMode="auto">
            <a:xfrm>
              <a:off x="1617689" y="2355762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8" name="Oval 43"/>
            <p:cNvSpPr>
              <a:spLocks noChangeArrowheads="1"/>
            </p:cNvSpPr>
            <p:nvPr/>
          </p:nvSpPr>
          <p:spPr bwMode="auto">
            <a:xfrm>
              <a:off x="2211840" y="436852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19" name="Oval 43"/>
            <p:cNvSpPr>
              <a:spLocks noChangeArrowheads="1"/>
            </p:cNvSpPr>
            <p:nvPr/>
          </p:nvSpPr>
          <p:spPr bwMode="auto">
            <a:xfrm>
              <a:off x="2211840" y="4116927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25" name="Oval 43"/>
            <p:cNvSpPr>
              <a:spLocks noChangeArrowheads="1"/>
            </p:cNvSpPr>
            <p:nvPr/>
          </p:nvSpPr>
          <p:spPr bwMode="auto">
            <a:xfrm>
              <a:off x="2795023" y="4366805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26" name="Oval 43"/>
            <p:cNvSpPr>
              <a:spLocks noChangeArrowheads="1"/>
            </p:cNvSpPr>
            <p:nvPr/>
          </p:nvSpPr>
          <p:spPr bwMode="auto">
            <a:xfrm>
              <a:off x="2795023" y="4115208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27" name="Oval 43"/>
            <p:cNvSpPr>
              <a:spLocks noChangeArrowheads="1"/>
            </p:cNvSpPr>
            <p:nvPr/>
          </p:nvSpPr>
          <p:spPr bwMode="auto">
            <a:xfrm>
              <a:off x="2801513" y="3863613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  <p:sp>
          <p:nvSpPr>
            <p:cNvPr id="233" name="Oval 43"/>
            <p:cNvSpPr>
              <a:spLocks noChangeArrowheads="1"/>
            </p:cNvSpPr>
            <p:nvPr/>
          </p:nvSpPr>
          <p:spPr bwMode="auto">
            <a:xfrm>
              <a:off x="1033099" y="4368524"/>
              <a:ext cx="504000" cy="252000"/>
            </a:xfrm>
            <a:prstGeom prst="ellipse">
              <a:avLst/>
            </a:prstGeom>
            <a:solidFill>
              <a:srgbClr val="FABE00"/>
            </a:solidFill>
            <a:ln w="50800">
              <a:noFill/>
              <a:rou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68580" tIns="34290" rIns="68580" bIns="34290" anchor="ctr"/>
            <a:lstStyle/>
            <a:p>
              <a:pPr defTabSz="457200">
                <a:defRPr/>
              </a:pPr>
              <a:endParaRPr lang="zh-CN" altLang="en-US" sz="2800" kern="0" smtClean="0">
                <a:solidFill>
                  <a:prstClr val="black"/>
                </a:solidFill>
                <a:latin typeface="方正粗圆简体" panose="03000509000000000000" pitchFamily="65" charset="-122"/>
                <a:ea typeface="方正粗圆简体" panose="03000509000000000000" pitchFamily="65" charset="-122"/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04" grpId="0"/>
      <p:bldP spid="7" grpId="0"/>
      <p:bldP spid="8" grpId="0"/>
      <p:bldP spid="9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2" grpId="0"/>
      <p:bldP spid="113" grpId="0"/>
    </p:bldLst>
  </p:timing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5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6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7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2803</Words>
  <Application>WPS 演示</Application>
  <PresentationFormat>自定义</PresentationFormat>
  <Paragraphs>1344</Paragraphs>
  <Slides>19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21</vt:i4>
      </vt:variant>
      <vt:variant>
        <vt:lpstr>主题</vt:lpstr>
      </vt:variant>
      <vt:variant>
        <vt:i4>8</vt:i4>
      </vt:variant>
      <vt:variant>
        <vt:lpstr>幻灯片标题</vt:lpstr>
      </vt:variant>
      <vt:variant>
        <vt:i4>19</vt:i4>
      </vt:variant>
    </vt:vector>
  </HeadingPairs>
  <TitlesOfParts>
    <vt:vector size="48" baseType="lpstr">
      <vt:lpstr>Arial</vt:lpstr>
      <vt:lpstr>宋体</vt:lpstr>
      <vt:lpstr>Wingdings</vt:lpstr>
      <vt:lpstr>方正兰亭大黑简体</vt:lpstr>
      <vt:lpstr>FZLanTingHeiS-EB-GB</vt:lpstr>
      <vt:lpstr>方正兰亭黑简体</vt:lpstr>
      <vt:lpstr>黑体</vt:lpstr>
      <vt:lpstr>方正兰亭黑_GBK</vt:lpstr>
      <vt:lpstr>RTWS ShangGothic G0v1 Bold</vt:lpstr>
      <vt:lpstr>汉仪大宋简</vt:lpstr>
      <vt:lpstr>Times New Roman</vt:lpstr>
      <vt:lpstr>方正兰亭粗黑简体</vt:lpstr>
      <vt:lpstr>微软雅黑</vt:lpstr>
      <vt:lpstr>FZLanTingHeiS-R-GB</vt:lpstr>
      <vt:lpstr>方正兰亭粗黑_GBK</vt:lpstr>
      <vt:lpstr>方正粗圆简体</vt:lpstr>
      <vt:lpstr>Arial Unicode MS</vt:lpstr>
      <vt:lpstr>Calibri</vt:lpstr>
      <vt:lpstr>楷体</vt:lpstr>
      <vt:lpstr>Arial</vt:lpstr>
      <vt:lpstr>等线</vt:lpstr>
      <vt:lpstr>5_自定义设计方案</vt:lpstr>
      <vt:lpstr>6_自定义设计方案</vt:lpstr>
      <vt:lpstr>7_自定义设计方案</vt:lpstr>
      <vt:lpstr>3_自定义设计方案</vt:lpstr>
      <vt:lpstr>2_自定义设计方案</vt:lpstr>
      <vt:lpstr>第一PPT模板网-WWW.1PPT.COM </vt:lpstr>
      <vt:lpstr>第一PPT模板网-WWW.1PPT.COM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7</cp:revision>
  <cp:lastPrinted>2022-09-18T09:24:00Z</cp:lastPrinted>
  <dcterms:created xsi:type="dcterms:W3CDTF">2022-09-18T09:24:00Z</dcterms:created>
  <dcterms:modified xsi:type="dcterms:W3CDTF">2023-11-01T08:31:25Z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40456FC655904B7D986F2F5495592BB8_12</vt:lpwstr>
  </property>
  <property fmtid="{D5CDD505-2E9C-101B-9397-08002B2CF9AE}" pid="3" name="KSOProductBuildVer">
    <vt:lpwstr>2052-12.1.0.15712</vt:lpwstr>
  </property>
</Properties>
</file>