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9"/>
  </p:notesMasterIdLst>
  <p:sldIdLst>
    <p:sldId id="268" r:id="rId3"/>
    <p:sldId id="257" r:id="rId4"/>
    <p:sldId id="318" r:id="rId5"/>
    <p:sldId id="319" r:id="rId6"/>
    <p:sldId id="337" r:id="rId7"/>
    <p:sldId id="338" r:id="rId8"/>
    <p:sldId id="339" r:id="rId9"/>
    <p:sldId id="340" r:id="rId10"/>
    <p:sldId id="341" r:id="rId11"/>
    <p:sldId id="342" r:id="rId12"/>
    <p:sldId id="343" r:id="rId13"/>
    <p:sldId id="345" r:id="rId14"/>
    <p:sldId id="346" r:id="rId15"/>
    <p:sldId id="347" r:id="rId16"/>
    <p:sldId id="320" r:id="rId17"/>
    <p:sldId id="305" r:id="rId18"/>
  </p:sldIdLst>
  <p:sldSz cx="12192000" cy="6858000"/>
  <p:notesSz cx="6858000" cy="9144000"/>
  <p:custDataLst>
    <p:tags r:id="rId24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79" userDrawn="1">
          <p15:clr>
            <a:srgbClr val="A4A3A4"/>
          </p15:clr>
        </p15:guide>
        <p15:guide id="2" pos="382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lenovo12131415" initials="l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778" autoAdjust="0"/>
    <p:restoredTop sz="94660"/>
  </p:normalViewPr>
  <p:slideViewPr>
    <p:cSldViewPr snapToGrid="0">
      <p:cViewPr>
        <p:scale>
          <a:sx n="90" d="100"/>
          <a:sy n="90" d="100"/>
        </p:scale>
        <p:origin x="-1464" y="-660"/>
      </p:cViewPr>
      <p:guideLst>
        <p:guide orient="horz" pos="2179"/>
        <p:guide pos="382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92" d="100"/>
          <a:sy n="92" d="100"/>
        </p:scale>
        <p:origin x="2550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4" Type="http://schemas.openxmlformats.org/officeDocument/2006/relationships/tags" Target="tags/tag86.xml"/><Relationship Id="rId23" Type="http://schemas.openxmlformats.org/officeDocument/2006/relationships/commentAuthors" Target="commentAuthors.xml"/><Relationship Id="rId22" Type="http://schemas.openxmlformats.org/officeDocument/2006/relationships/tableStyles" Target="tableStyles.xml"/><Relationship Id="rId21" Type="http://schemas.openxmlformats.org/officeDocument/2006/relationships/viewProps" Target="viewProps.xml"/><Relationship Id="rId20" Type="http://schemas.openxmlformats.org/officeDocument/2006/relationships/presProps" Target="presProps.xml"/><Relationship Id="rId2" Type="http://schemas.openxmlformats.org/officeDocument/2006/relationships/theme" Target="theme/theme1.xml"/><Relationship Id="rId19" Type="http://schemas.openxmlformats.org/officeDocument/2006/relationships/notesMaster" Target="notesMasters/notesMaster1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5" Type="http://schemas.openxmlformats.org/officeDocument/2006/relationships/tags" Target="../tags/tag46.xml"/><Relationship Id="rId4" Type="http://schemas.openxmlformats.org/officeDocument/2006/relationships/tags" Target="../tags/tag45.xml"/><Relationship Id="rId3" Type="http://schemas.openxmlformats.org/officeDocument/2006/relationships/tags" Target="../tags/tag44.xml"/><Relationship Id="rId2" Type="http://schemas.openxmlformats.org/officeDocument/2006/relationships/tags" Target="../tags/tag43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6" Type="http://schemas.openxmlformats.org/officeDocument/2006/relationships/tags" Target="../tags/tag51.xml"/><Relationship Id="rId5" Type="http://schemas.openxmlformats.org/officeDocument/2006/relationships/tags" Target="../tags/tag50.xml"/><Relationship Id="rId4" Type="http://schemas.openxmlformats.org/officeDocument/2006/relationships/tags" Target="../tags/tag49.xml"/><Relationship Id="rId3" Type="http://schemas.openxmlformats.org/officeDocument/2006/relationships/tags" Target="../tags/tag48.xml"/><Relationship Id="rId2" Type="http://schemas.openxmlformats.org/officeDocument/2006/relationships/tags" Target="../tags/tag47.xm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6" Type="http://schemas.openxmlformats.org/officeDocument/2006/relationships/tags" Target="../tags/tag10.xml"/><Relationship Id="rId5" Type="http://schemas.openxmlformats.org/officeDocument/2006/relationships/tags" Target="../tags/tag9.xml"/><Relationship Id="rId4" Type="http://schemas.openxmlformats.org/officeDocument/2006/relationships/tags" Target="../tags/tag8.xml"/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7" Type="http://schemas.openxmlformats.org/officeDocument/2006/relationships/tags" Target="../tags/tag16.xml"/><Relationship Id="rId6" Type="http://schemas.openxmlformats.org/officeDocument/2006/relationships/tags" Target="../tags/tag15.xml"/><Relationship Id="rId5" Type="http://schemas.openxmlformats.org/officeDocument/2006/relationships/tags" Target="../tags/tag14.xml"/><Relationship Id="rId4" Type="http://schemas.openxmlformats.org/officeDocument/2006/relationships/tags" Target="../tags/tag13.xml"/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9" Type="http://schemas.openxmlformats.org/officeDocument/2006/relationships/tags" Target="../tags/tag24.xml"/><Relationship Id="rId8" Type="http://schemas.openxmlformats.org/officeDocument/2006/relationships/tags" Target="../tags/tag23.xml"/><Relationship Id="rId7" Type="http://schemas.openxmlformats.org/officeDocument/2006/relationships/tags" Target="../tags/tag22.xml"/><Relationship Id="rId6" Type="http://schemas.openxmlformats.org/officeDocument/2006/relationships/tags" Target="../tags/tag21.xml"/><Relationship Id="rId5" Type="http://schemas.openxmlformats.org/officeDocument/2006/relationships/tags" Target="../tags/tag20.xml"/><Relationship Id="rId4" Type="http://schemas.openxmlformats.org/officeDocument/2006/relationships/tags" Target="../tags/tag19.xml"/><Relationship Id="rId3" Type="http://schemas.openxmlformats.org/officeDocument/2006/relationships/tags" Target="../tags/tag18.xml"/><Relationship Id="rId2" Type="http://schemas.openxmlformats.org/officeDocument/2006/relationships/tags" Target="../tags/tag17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5" Type="http://schemas.openxmlformats.org/officeDocument/2006/relationships/tags" Target="../tags/tag28.xml"/><Relationship Id="rId4" Type="http://schemas.openxmlformats.org/officeDocument/2006/relationships/tags" Target="../tags/tag27.xml"/><Relationship Id="rId3" Type="http://schemas.openxmlformats.org/officeDocument/2006/relationships/tags" Target="../tags/tag26.xml"/><Relationship Id="rId2" Type="http://schemas.openxmlformats.org/officeDocument/2006/relationships/tags" Target="../tags/tag25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tags" Target="../tags/tag31.xml"/><Relationship Id="rId3" Type="http://schemas.openxmlformats.org/officeDocument/2006/relationships/tags" Target="../tags/tag30.xml"/><Relationship Id="rId2" Type="http://schemas.openxmlformats.org/officeDocument/2006/relationships/tags" Target="../tags/tag29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7" Type="http://schemas.openxmlformats.org/officeDocument/2006/relationships/tags" Target="../tags/tag37.xml"/><Relationship Id="rId6" Type="http://schemas.openxmlformats.org/officeDocument/2006/relationships/tags" Target="../tags/tag36.xml"/><Relationship Id="rId5" Type="http://schemas.openxmlformats.org/officeDocument/2006/relationships/tags" Target="../tags/tag35.xml"/><Relationship Id="rId4" Type="http://schemas.openxmlformats.org/officeDocument/2006/relationships/tags" Target="../tags/tag34.xml"/><Relationship Id="rId3" Type="http://schemas.openxmlformats.org/officeDocument/2006/relationships/tags" Target="../tags/tag33.xml"/><Relationship Id="rId2" Type="http://schemas.openxmlformats.org/officeDocument/2006/relationships/tags" Target="../tags/tag32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6" Type="http://schemas.openxmlformats.org/officeDocument/2006/relationships/tags" Target="../tags/tag42.xml"/><Relationship Id="rId5" Type="http://schemas.openxmlformats.org/officeDocument/2006/relationships/tags" Target="../tags/tag41.xml"/><Relationship Id="rId4" Type="http://schemas.openxmlformats.org/officeDocument/2006/relationships/tags" Target="../tags/tag40.xml"/><Relationship Id="rId3" Type="http://schemas.openxmlformats.org/officeDocument/2006/relationships/tags" Target="../tags/tag39.xml"/><Relationship Id="rId2" Type="http://schemas.openxmlformats.org/officeDocument/2006/relationships/tags" Target="../tags/tag38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>
          <a:xfrm>
            <a:off x="612000" y="6314400"/>
            <a:ext cx="2700000" cy="316800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>
          <a:xfrm>
            <a:off x="4116000" y="6314400"/>
            <a:ext cx="3960000" cy="316800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>
          <a:xfrm>
            <a:off x="8877600" y="6314400"/>
            <a:ext cx="2700000" cy="316800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608400" y="774000"/>
            <a:ext cx="10972800" cy="5482800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>
          <a:xfrm>
            <a:off x="612000" y="6314400"/>
            <a:ext cx="2700000" cy="316800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>
          <a:xfrm>
            <a:off x="4116000" y="6314400"/>
            <a:ext cx="3960000" cy="316800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>
          <a:xfrm>
            <a:off x="8877600" y="6314400"/>
            <a:ext cx="2700000" cy="316800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1198800" y="2484000"/>
            <a:ext cx="9799200" cy="1018800"/>
          </a:xfrm>
        </p:spPr>
        <p:txBody>
          <a:bodyPr vert="horz" lIns="90000" tIns="46800" rIns="90000" bIns="46800" rtlCol="0" anchor="t" anchorCtr="0">
            <a:normAutofit/>
          </a:bodyPr>
          <a:lstStyle>
            <a:lvl1pPr algn="ctr">
              <a:defRPr sz="6000"/>
            </a:lvl1pPr>
          </a:lstStyle>
          <a:p>
            <a:pPr lvl="0"/>
            <a:r>
              <a:rPr lang="zh-CN" altLang="en-US" smtClean="0"/>
              <a:t>单击此处编辑标题</a:t>
            </a:r>
            <a:endParaRPr lang="zh-CN" altLang="en-US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6"/>
            </p:custDataLst>
          </p:nvPr>
        </p:nvSpPr>
        <p:spPr>
          <a:xfrm>
            <a:off x="1198800" y="3560400"/>
            <a:ext cx="9799200" cy="471600"/>
          </a:xfrm>
        </p:spPr>
        <p:txBody>
          <a:bodyPr lIns="90000" tIns="46800" rIns="90000" bIns="46800">
            <a:normAutofit/>
          </a:bodyPr>
          <a:lstStyle>
            <a:lvl1pPr algn="ctr">
              <a:lnSpc>
                <a:spcPct val="110000"/>
              </a:lnSpc>
              <a:buNone/>
              <a:defRPr sz="2400" spc="200"/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608400" y="1490400"/>
            <a:ext cx="10969200" cy="47592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>
          <a:xfrm>
            <a:off x="612000" y="6314400"/>
            <a:ext cx="2700000" cy="316800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>
          <a:xfrm>
            <a:off x="4116000" y="6314400"/>
            <a:ext cx="3960000" cy="316800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>
          <a:xfrm>
            <a:off x="8877600" y="6314400"/>
            <a:ext cx="2700000" cy="316800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2"/>
            </p:custDataLst>
          </p:nvPr>
        </p:nvSpPr>
        <p:spPr>
          <a:xfrm>
            <a:off x="1990800" y="3848400"/>
            <a:ext cx="7768800" cy="766800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4400"/>
            </a:lvl1pPr>
          </a:lstStyle>
          <a:p>
            <a:r>
              <a:rPr lang="zh-CN" altLang="en-US"/>
              <a:t>单击此处编辑标题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1990800" y="4615200"/>
            <a:ext cx="7768800" cy="867600"/>
          </a:xfrm>
        </p:spPr>
        <p:txBody>
          <a:bodyPr lIns="90000" tIns="46800" rIns="90000" bIns="46800">
            <a:normAutofit/>
          </a:bodyPr>
          <a:lstStyle>
            <a:lvl1pPr marL="0" indent="0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单击此处编辑文本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>
          <a:xfrm>
            <a:off x="612000" y="6314400"/>
            <a:ext cx="2700000" cy="316800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>
          <a:xfrm>
            <a:off x="4116000" y="6314400"/>
            <a:ext cx="3960000" cy="316800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>
          <a:xfrm>
            <a:off x="8877600" y="6314400"/>
            <a:ext cx="2700000" cy="316800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608400" y="1501200"/>
            <a:ext cx="5176800" cy="47484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411600" y="1501200"/>
            <a:ext cx="5176800" cy="4748400"/>
          </a:xfrm>
        </p:spPr>
        <p:txBody>
          <a:bodyPr lIns="90000" tIns="46800" rIns="90000" bIns="4680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>
          <a:xfrm>
            <a:off x="612000" y="6314400"/>
            <a:ext cx="2700000" cy="316800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>
          <a:xfrm>
            <a:off x="4116000" y="6314400"/>
            <a:ext cx="3960000" cy="316800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>
          <a:xfrm>
            <a:off x="8877600" y="6314400"/>
            <a:ext cx="2700000" cy="316800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608400" y="1429200"/>
            <a:ext cx="5342400" cy="381600"/>
          </a:xfrm>
        </p:spPr>
        <p:txBody>
          <a:bodyPr lIns="101600" tIns="38100" rIns="76200" bIns="3810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单击此处编辑文本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0840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6235750" y="1421729"/>
            <a:ext cx="5342400" cy="3816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单击此处编辑文本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623575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>
          <a:xfrm>
            <a:off x="612000" y="6314400"/>
            <a:ext cx="2700000" cy="316800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>
          <a:xfrm>
            <a:off x="4116000" y="6314400"/>
            <a:ext cx="3960000" cy="316800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>
          <a:xfrm>
            <a:off x="8877600" y="6314400"/>
            <a:ext cx="2700000" cy="316800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>
          <a:xfrm>
            <a:off x="612000" y="6314400"/>
            <a:ext cx="2700000" cy="316800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>
          <a:xfrm>
            <a:off x="4116000" y="6314400"/>
            <a:ext cx="3960000" cy="316800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>
          <a:xfrm>
            <a:off x="8877600" y="6314400"/>
            <a:ext cx="2700000" cy="316800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>
          <a:xfrm>
            <a:off x="612000" y="6314400"/>
            <a:ext cx="2700000" cy="316800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>
          <a:xfrm>
            <a:off x="4116000" y="6314400"/>
            <a:ext cx="3960000" cy="316800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>
          <a:xfrm>
            <a:off x="8877600" y="6314400"/>
            <a:ext cx="2700000" cy="316800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2"/>
            </p:custDataLst>
          </p:nvPr>
        </p:nvSpPr>
        <p:spPr>
          <a:xfrm>
            <a:off x="608330" y="1555115"/>
            <a:ext cx="5233035" cy="4608195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3"/>
            </p:custDataLst>
          </p:nvPr>
        </p:nvSpPr>
        <p:spPr>
          <a:xfrm>
            <a:off x="6350400" y="1555200"/>
            <a:ext cx="5227200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>
          <a:xfrm>
            <a:off x="612000" y="6314400"/>
            <a:ext cx="2700000" cy="316800"/>
          </a:xfrm>
        </p:spPr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>
          <a:xfrm>
            <a:off x="4116000" y="6314400"/>
            <a:ext cx="3960000" cy="316800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>
          <a:xfrm>
            <a:off x="8877600" y="6314400"/>
            <a:ext cx="2700000" cy="316800"/>
          </a:xfrm>
        </p:spPr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>
          <a:xfrm>
            <a:off x="608400" y="608400"/>
            <a:ext cx="10969200" cy="705600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  <p:custDataLst>
              <p:tags r:id="rId2"/>
            </p:custDataLst>
          </p:nvPr>
        </p:nvSpPr>
        <p:spPr>
          <a:xfrm>
            <a:off x="10234800" y="914400"/>
            <a:ext cx="1044000" cy="502920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>
              <a:buNone/>
              <a:defRPr sz="2800"/>
            </a:lvl1pPr>
          </a:lstStyle>
          <a:p>
            <a:pPr lvl="0"/>
            <a:r>
              <a:rPr lang="zh-CN" altLang="en-US" smtClean="0"/>
              <a:t>单击此处编辑标题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914400" y="914400"/>
            <a:ext cx="9169200" cy="5029200"/>
          </a:xfrm>
        </p:spPr>
        <p:txBody>
          <a:bodyPr vert="eaVert" lIns="46800" tIns="46800" rIns="46800" bIns="46800"/>
          <a:lstStyle>
            <a:lvl1pPr marL="228600" indent="-228600">
              <a:spcAft>
                <a:spcPts val="1000"/>
              </a:spcAft>
              <a:defRPr spc="300"/>
            </a:lvl1pPr>
            <a:lvl2pPr marL="685800" indent="-228600">
              <a:defRPr spc="300"/>
            </a:lvl2pPr>
            <a:lvl3pPr marL="1143000" indent="-228600">
              <a:defRPr spc="300"/>
            </a:lvl3pPr>
            <a:lvl4pPr marL="1600200" indent="-228600">
              <a:defRPr spc="300"/>
            </a:lvl4pPr>
            <a:lvl5pPr marL="2057400" indent="-228600">
              <a:defRPr spc="300"/>
            </a:lvl5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>
          <a:xfrm>
            <a:off x="612000" y="6314400"/>
            <a:ext cx="2700000" cy="316800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>
          <a:xfrm>
            <a:off x="4116000" y="6314400"/>
            <a:ext cx="3960000" cy="316800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>
          <a:xfrm>
            <a:off x="8877600" y="6314400"/>
            <a:ext cx="2700000" cy="316800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5" Type="http://schemas.openxmlformats.org/officeDocument/2006/relationships/theme" Target="../theme/theme1.xml"/><Relationship Id="rId14" Type="http://schemas.openxmlformats.org/officeDocument/2006/relationships/tags" Target="../tags/tag52.xml"/><Relationship Id="rId13" Type="http://schemas.openxmlformats.org/officeDocument/2006/relationships/image" Target="file:///D:\qq&#25991;&#20214;\712321467\Image\C2C\Image2\%7b75232B38-A165-1FB7-499C-2E1C792CACB5%7d.png" TargetMode="External"/><Relationship Id="rId12" Type="http://schemas.openxmlformats.org/officeDocument/2006/relationships/image" Target="../media/image2.pn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073743875" descr="学科网 zxxk.com"/>
          <p:cNvPicPr>
            <a:picLocks noChangeAspect="1"/>
          </p:cNvPicPr>
          <p:nvPr/>
        </p:nvPicPr>
        <p:blipFill>
          <a:blip r:embed="rId12" r:link="rId13"/>
          <a:stretch>
            <a:fillRect/>
          </a:stretch>
        </p:blipFill>
        <p:spPr>
          <a:xfrm>
            <a:off x="838200" y="365125"/>
            <a:ext cx="9525" cy="95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  <p:custDataLst>
      <p:tags r:id="rId14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3600" b="1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ct val="0"/>
        </a:spcBef>
        <a:spcAft>
          <a:spcPts val="1000"/>
        </a:spcAft>
        <a:buFont typeface="Arial" panose="020B0604020202020204" pitchFamily="34" charset="0"/>
        <a:buChar char="●"/>
        <a:defRPr sz="18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1pPr>
      <a:lvl2pPr marL="685800" indent="-228600" algn="l" defTabSz="914400" rtl="0" eaLnBrk="1" fontAlgn="auto" latinLnBrk="0" hangingPunct="1">
        <a:lnSpc>
          <a:spcPct val="120000"/>
        </a:lnSpc>
        <a:spcBef>
          <a:spcPct val="0"/>
        </a:spcBef>
        <a:spcAft>
          <a:spcPts val="600"/>
        </a:spcAft>
        <a:buFont typeface="Arial" panose="020B0604020202020204" pitchFamily="34" charset="0"/>
        <a:buChar char="●"/>
        <a:tabLst>
          <a:tab pos="1609725" algn="l"/>
        </a:tabLst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2pPr>
      <a:lvl3pPr marL="1143000" indent="-228600" algn="l" defTabSz="914400" rtl="0" eaLnBrk="1" fontAlgn="auto" latinLnBrk="0" hangingPunct="1">
        <a:lnSpc>
          <a:spcPct val="120000"/>
        </a:lnSpc>
        <a:spcBef>
          <a:spcPct val="0"/>
        </a:spcBef>
        <a:spcAft>
          <a:spcPts val="600"/>
        </a:spcAft>
        <a:buFont typeface="Arial" panose="020B0604020202020204" pitchFamily="34" charset="0"/>
        <a:buChar char="●"/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3pPr>
      <a:lvl4pPr marL="1600200" indent="-228600" algn="l" defTabSz="914400" rtl="0" eaLnBrk="1" fontAlgn="auto" latinLnBrk="0" hangingPunct="1">
        <a:lnSpc>
          <a:spcPct val="120000"/>
        </a:lnSpc>
        <a:spcBef>
          <a:spcPct val="0"/>
        </a:spcBef>
        <a:spcAft>
          <a:spcPts val="300"/>
        </a:spcAft>
        <a:buFont typeface="Wingdings" panose="05000000000000000000" charset="0"/>
        <a:buChar char="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4pPr>
      <a:lvl5pPr marL="2057400" indent="-228600" algn="l" defTabSz="914400" rtl="0" eaLnBrk="1" fontAlgn="auto" latinLnBrk="0" hangingPunct="1">
        <a:lnSpc>
          <a:spcPct val="120000"/>
        </a:lnSpc>
        <a:spcBef>
          <a:spcPct val="0"/>
        </a:spcBef>
        <a:spcAft>
          <a:spcPts val="300"/>
        </a:spcAft>
        <a:buFont typeface="Arial" panose="020B0604020202020204" pitchFamily="34" charset="0"/>
        <a:buChar char="•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5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7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80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8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8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8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84.xml"/></Relationships>
</file>

<file path=ppt/slides/_rels/slide16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.xml"/><Relationship Id="rId3" Type="http://schemas.openxmlformats.org/officeDocument/2006/relationships/slideLayout" Target="../slideLayouts/slideLayout1.xml"/><Relationship Id="rId2" Type="http://schemas.openxmlformats.org/officeDocument/2006/relationships/tags" Target="../tags/tag85.xml"/><Relationship Id="rId1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5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56.xml"/><Relationship Id="rId1" Type="http://schemas.openxmlformats.org/officeDocument/2006/relationships/tags" Target="../tags/tag55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.xml"/><Relationship Id="rId7" Type="http://schemas.openxmlformats.org/officeDocument/2006/relationships/tags" Target="../tags/tag63.xml"/><Relationship Id="rId6" Type="http://schemas.openxmlformats.org/officeDocument/2006/relationships/tags" Target="../tags/tag62.xml"/><Relationship Id="rId5" Type="http://schemas.openxmlformats.org/officeDocument/2006/relationships/tags" Target="../tags/tag61.xml"/><Relationship Id="rId4" Type="http://schemas.openxmlformats.org/officeDocument/2006/relationships/tags" Target="../tags/tag60.xml"/><Relationship Id="rId3" Type="http://schemas.openxmlformats.org/officeDocument/2006/relationships/tags" Target="../tags/tag59.xml"/><Relationship Id="rId2" Type="http://schemas.openxmlformats.org/officeDocument/2006/relationships/tags" Target="../tags/tag58.xml"/><Relationship Id="rId1" Type="http://schemas.openxmlformats.org/officeDocument/2006/relationships/tags" Target="../tags/tag5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6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6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6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67.xml"/></Relationships>
</file>

<file path=ppt/slides/_rels/slide9.xml.rels><?xml version="1.0" encoding="UTF-8" standalone="yes"?>
<Relationships xmlns="http://schemas.openxmlformats.org/package/2006/relationships"><Relationship Id="rId9" Type="http://schemas.openxmlformats.org/officeDocument/2006/relationships/tags" Target="../tags/tag76.xml"/><Relationship Id="rId8" Type="http://schemas.openxmlformats.org/officeDocument/2006/relationships/tags" Target="../tags/tag75.xml"/><Relationship Id="rId7" Type="http://schemas.openxmlformats.org/officeDocument/2006/relationships/tags" Target="../tags/tag74.xml"/><Relationship Id="rId6" Type="http://schemas.openxmlformats.org/officeDocument/2006/relationships/tags" Target="../tags/tag73.xml"/><Relationship Id="rId5" Type="http://schemas.openxmlformats.org/officeDocument/2006/relationships/tags" Target="../tags/tag72.xml"/><Relationship Id="rId4" Type="http://schemas.openxmlformats.org/officeDocument/2006/relationships/tags" Target="../tags/tag71.xml"/><Relationship Id="rId3" Type="http://schemas.openxmlformats.org/officeDocument/2006/relationships/tags" Target="../tags/tag70.xml"/><Relationship Id="rId2" Type="http://schemas.openxmlformats.org/officeDocument/2006/relationships/tags" Target="../tags/tag69.xml"/><Relationship Id="rId12" Type="http://schemas.openxmlformats.org/officeDocument/2006/relationships/slideLayout" Target="../slideLayouts/slideLayout1.xml"/><Relationship Id="rId11" Type="http://schemas.openxmlformats.org/officeDocument/2006/relationships/tags" Target="../tags/tag78.xml"/><Relationship Id="rId10" Type="http://schemas.openxmlformats.org/officeDocument/2006/relationships/tags" Target="../tags/tag77.xml"/><Relationship Id="rId1" Type="http://schemas.openxmlformats.org/officeDocument/2006/relationships/tags" Target="../tags/tag6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292100" y="558800"/>
            <a:ext cx="11544300" cy="5618716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文本框 1"/>
          <p:cNvSpPr txBox="1"/>
          <p:nvPr/>
        </p:nvSpPr>
        <p:spPr>
          <a:xfrm>
            <a:off x="-1" y="981202"/>
            <a:ext cx="12192000" cy="28308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lnSpc>
                <a:spcPct val="150000"/>
              </a:lnSpc>
            </a:pPr>
            <a:r>
              <a:rPr lang="zh-CN" altLang="en-US" sz="4800" dirty="0">
                <a:solidFill>
                  <a:schemeClr val="accent1"/>
                </a:solidFill>
                <a:latin typeface="汉仪大宋简" pitchFamily="49" charset="-122"/>
                <a:ea typeface="汉仪大宋简" pitchFamily="49" charset="-122"/>
              </a:rPr>
              <a:t>倍数</a:t>
            </a:r>
            <a:r>
              <a:rPr lang="zh-CN" altLang="en-US" sz="4800" dirty="0">
                <a:solidFill>
                  <a:schemeClr val="accent4"/>
                </a:solidFill>
                <a:latin typeface="汉仪大宋简" pitchFamily="49" charset="-122"/>
                <a:ea typeface="汉仪大宋简" pitchFamily="49" charset="-122"/>
              </a:rPr>
              <a:t>与</a:t>
            </a:r>
            <a:r>
              <a:rPr lang="zh-CN" altLang="en-US" sz="4800" dirty="0">
                <a:solidFill>
                  <a:schemeClr val="accent3"/>
                </a:solidFill>
                <a:latin typeface="汉仪大宋简" pitchFamily="49" charset="-122"/>
                <a:ea typeface="汉仪大宋简" pitchFamily="49" charset="-122"/>
              </a:rPr>
              <a:t>因数</a:t>
            </a:r>
            <a:endParaRPr lang="zh-CN" altLang="en-US" sz="4800" dirty="0">
              <a:latin typeface="汉仪大宋简" pitchFamily="49" charset="-122"/>
              <a:ea typeface="汉仪大宋简" pitchFamily="49" charset="-122"/>
            </a:endParaRPr>
          </a:p>
          <a:p>
            <a:pPr algn="ctr" fontAlgn="auto">
              <a:lnSpc>
                <a:spcPct val="150000"/>
              </a:lnSpc>
            </a:pPr>
            <a:r>
              <a:rPr lang="zh-CN" altLang="en-US" sz="8000" dirty="0" smtClean="0">
                <a:solidFill>
                  <a:srgbClr val="7030A0"/>
                </a:solidFill>
                <a:latin typeface="汉仪大宋简" pitchFamily="49" charset="-122"/>
                <a:ea typeface="汉仪大宋简" pitchFamily="49" charset="-122"/>
              </a:rPr>
              <a:t>找</a:t>
            </a:r>
            <a:r>
              <a:rPr lang="zh-CN" altLang="en-US" sz="8000" dirty="0">
                <a:solidFill>
                  <a:srgbClr val="7030A0"/>
                </a:solidFill>
                <a:latin typeface="汉仪大宋简" pitchFamily="49" charset="-122"/>
                <a:ea typeface="汉仪大宋简" pitchFamily="49" charset="-122"/>
              </a:rPr>
              <a:t>因</a:t>
            </a:r>
            <a:r>
              <a:rPr lang="zh-CN" altLang="en-US" sz="8000" dirty="0" smtClean="0">
                <a:solidFill>
                  <a:srgbClr val="7030A0"/>
                </a:solidFill>
                <a:latin typeface="汉仪大宋简" pitchFamily="49" charset="-122"/>
                <a:ea typeface="汉仪大宋简" pitchFamily="49" charset="-122"/>
              </a:rPr>
              <a:t>数</a:t>
            </a:r>
            <a:endParaRPr lang="zh-CN" altLang="en-US" sz="8000" dirty="0">
              <a:solidFill>
                <a:schemeClr val="accent6"/>
              </a:solidFill>
              <a:latin typeface="汉仪大宋简" pitchFamily="49" charset="-122"/>
              <a:ea typeface="汉仪大宋简" pitchFamily="49" charset="-122"/>
            </a:endParaRPr>
          </a:p>
        </p:txBody>
      </p:sp>
    </p:spTree>
    <p:custDataLst>
      <p:tags r:id="rId1"/>
    </p:custDataLst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292100" y="278130"/>
            <a:ext cx="11544300" cy="5815965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圆角矩形 1"/>
          <p:cNvSpPr/>
          <p:nvPr/>
        </p:nvSpPr>
        <p:spPr>
          <a:xfrm>
            <a:off x="741045" y="466090"/>
            <a:ext cx="10658475" cy="725805"/>
          </a:xfrm>
          <a:prstGeom prst="roundRect">
            <a:avLst>
              <a:gd name="adj" fmla="val 37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856615" y="531495"/>
            <a:ext cx="1054290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>
                <a:solidFill>
                  <a:schemeClr val="bg1"/>
                </a:solidFill>
                <a:latin typeface="黑体" panose="02010609060101010101" charset="-122"/>
                <a:ea typeface="黑体" panose="02010609060101010101" charset="-122"/>
              </a:rPr>
              <a:t>课堂练习：灵活应用本节知识</a:t>
            </a:r>
            <a:endParaRPr lang="zh-CN" altLang="en-US" sz="3200" b="1">
              <a:solidFill>
                <a:schemeClr val="bg1"/>
              </a:solidFill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1023620" y="1355725"/>
            <a:ext cx="10927080" cy="10820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hangingPunct="1">
              <a:lnSpc>
                <a:spcPct val="130000"/>
              </a:lnSpc>
            </a:pPr>
            <a:r>
              <a:rPr lang="en-US" altLang="zh-CN" sz="2800" b="1" dirty="0">
                <a:solidFill>
                  <a:schemeClr val="accent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2.</a:t>
            </a:r>
            <a:r>
              <a:rPr lang="zh-CN" sz="2800" b="1" dirty="0">
                <a:solidFill>
                  <a:schemeClr val="accent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根据问题</a:t>
            </a:r>
            <a:r>
              <a:rPr lang="en-US" altLang="zh-CN" sz="2800" b="1" dirty="0">
                <a:solidFill>
                  <a:schemeClr val="accent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1</a:t>
            </a:r>
            <a:r>
              <a:rPr lang="zh-CN" altLang="en-US" sz="2800" b="1" dirty="0">
                <a:solidFill>
                  <a:schemeClr val="accent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，可以写出数字</a:t>
            </a:r>
            <a:r>
              <a:rPr lang="en-US" altLang="zh-CN" sz="2800" b="1" dirty="0">
                <a:solidFill>
                  <a:schemeClr val="accent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18</a:t>
            </a:r>
            <a:r>
              <a:rPr lang="zh-CN" altLang="en-US" sz="2800" b="1" dirty="0">
                <a:solidFill>
                  <a:schemeClr val="accent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的全部因数吗？</a:t>
            </a:r>
            <a:endParaRPr lang="en-US" altLang="zh-CN" sz="2800" b="1" dirty="0">
              <a:solidFill>
                <a:schemeClr val="accent1"/>
              </a:solidFill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  <a:p>
            <a:endParaRPr lang="en-US" altLang="zh-CN" sz="2800" b="1" dirty="0">
              <a:solidFill>
                <a:schemeClr val="accent1"/>
              </a:solidFill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</p:txBody>
      </p:sp>
      <p:sp>
        <p:nvSpPr>
          <p:cNvPr id="20" name="TextBox 9"/>
          <p:cNvSpPr txBox="1"/>
          <p:nvPr/>
        </p:nvSpPr>
        <p:spPr>
          <a:xfrm>
            <a:off x="1443990" y="2058670"/>
            <a:ext cx="7529195" cy="87757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noAutofit/>
          </a:bodyPr>
          <a:lstStyle/>
          <a:p>
            <a:pPr eaLnBrk="1" hangingPunct="1">
              <a:lnSpc>
                <a:spcPct val="150000"/>
              </a:lnSpc>
            </a:pPr>
            <a:r>
              <a:rPr lang="en-US" altLang="zh-CN" sz="2800" b="1">
                <a:solidFill>
                  <a:schemeClr val="tx1">
                    <a:lumMod val="75000"/>
                    <a:lumOff val="25000"/>
                  </a:schemeClr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18</a:t>
            </a:r>
            <a:r>
              <a:rPr lang="zh-CN" altLang="en-US" sz="2800" b="1">
                <a:solidFill>
                  <a:schemeClr val="tx1">
                    <a:lumMod val="75000"/>
                    <a:lumOff val="25000"/>
                  </a:schemeClr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的全部因数：</a:t>
            </a:r>
            <a:r>
              <a:rPr lang="en-US" altLang="zh-CN" sz="2800" b="1">
                <a:solidFill>
                  <a:schemeClr val="tx1">
                    <a:lumMod val="75000"/>
                    <a:lumOff val="25000"/>
                  </a:schemeClr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1.2.3.6.9.18</a:t>
            </a:r>
            <a:endParaRPr lang="en-US" altLang="zh-CN" sz="2800" b="1" u="sng">
              <a:solidFill>
                <a:schemeClr val="tx1">
                  <a:lumMod val="75000"/>
                  <a:lumOff val="25000"/>
                </a:schemeClr>
              </a:solidFill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</p:txBody>
      </p:sp>
      <p:sp>
        <p:nvSpPr>
          <p:cNvPr id="3" name="TextBox 55"/>
          <p:cNvSpPr txBox="1"/>
          <p:nvPr/>
        </p:nvSpPr>
        <p:spPr>
          <a:xfrm>
            <a:off x="1036320" y="2733675"/>
            <a:ext cx="10927080" cy="10820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hangingPunct="1">
              <a:lnSpc>
                <a:spcPct val="130000"/>
              </a:lnSpc>
            </a:pPr>
            <a:r>
              <a:rPr lang="en-US" altLang="zh-CN" sz="2800" b="1">
                <a:solidFill>
                  <a:schemeClr val="accent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3.</a:t>
            </a:r>
            <a:r>
              <a:rPr lang="zh-CN" sz="2800" b="1">
                <a:solidFill>
                  <a:schemeClr val="accent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根据问题</a:t>
            </a:r>
            <a:r>
              <a:rPr lang="en-US" altLang="zh-CN" sz="2800" b="1">
                <a:solidFill>
                  <a:schemeClr val="accent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2</a:t>
            </a:r>
            <a:r>
              <a:rPr lang="zh-CN" altLang="en-US" sz="2800" b="1">
                <a:solidFill>
                  <a:schemeClr val="accent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，可以写出数字</a:t>
            </a:r>
            <a:r>
              <a:rPr lang="en-US" altLang="zh-CN" sz="2800" b="1">
                <a:solidFill>
                  <a:schemeClr val="accent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36</a:t>
            </a:r>
            <a:r>
              <a:rPr lang="zh-CN" altLang="en-US" sz="2800" b="1">
                <a:solidFill>
                  <a:schemeClr val="accent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的全部因数吗？</a:t>
            </a:r>
            <a:endParaRPr lang="en-US" altLang="zh-CN" sz="2800" b="1">
              <a:solidFill>
                <a:schemeClr val="accent1"/>
              </a:solidFill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  <a:p>
            <a:endParaRPr lang="en-US" altLang="zh-CN" sz="2800" b="1">
              <a:solidFill>
                <a:schemeClr val="accent1"/>
              </a:solidFill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</p:txBody>
      </p:sp>
      <p:sp>
        <p:nvSpPr>
          <p:cNvPr id="5" name="TextBox 9"/>
          <p:cNvSpPr txBox="1"/>
          <p:nvPr/>
        </p:nvSpPr>
        <p:spPr>
          <a:xfrm>
            <a:off x="1456690" y="3436620"/>
            <a:ext cx="7529195" cy="87757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noAutofit/>
          </a:bodyPr>
          <a:lstStyle/>
          <a:p>
            <a:pPr eaLnBrk="1" hangingPunct="1">
              <a:lnSpc>
                <a:spcPct val="150000"/>
              </a:lnSpc>
            </a:pPr>
            <a:r>
              <a:rPr lang="en-US" altLang="zh-CN" sz="2800" b="1">
                <a:solidFill>
                  <a:schemeClr val="tx1">
                    <a:lumMod val="75000"/>
                    <a:lumOff val="25000"/>
                  </a:schemeClr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36</a:t>
            </a:r>
            <a:r>
              <a:rPr lang="zh-CN" altLang="en-US" sz="2800" b="1">
                <a:solidFill>
                  <a:schemeClr val="tx1">
                    <a:lumMod val="75000"/>
                    <a:lumOff val="25000"/>
                  </a:schemeClr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的全部因数：</a:t>
            </a:r>
            <a:r>
              <a:rPr lang="en-US" altLang="zh-CN" sz="2800" b="1">
                <a:solidFill>
                  <a:schemeClr val="tx1">
                    <a:lumMod val="75000"/>
                    <a:lumOff val="25000"/>
                  </a:schemeClr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1.2.3.4.6.9.12.18.36</a:t>
            </a:r>
            <a:endParaRPr lang="en-US" altLang="zh-CN" sz="2800" b="1" u="sng">
              <a:solidFill>
                <a:schemeClr val="tx1">
                  <a:lumMod val="75000"/>
                  <a:lumOff val="25000"/>
                </a:schemeClr>
              </a:solidFill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</p:txBody>
      </p:sp>
      <p:sp>
        <p:nvSpPr>
          <p:cNvPr id="6" name="TextBox 55"/>
          <p:cNvSpPr txBox="1"/>
          <p:nvPr/>
        </p:nvSpPr>
        <p:spPr>
          <a:xfrm>
            <a:off x="1056005" y="4111625"/>
            <a:ext cx="10927080" cy="10820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hangingPunct="1">
              <a:lnSpc>
                <a:spcPct val="130000"/>
              </a:lnSpc>
            </a:pPr>
            <a:r>
              <a:rPr lang="en-US" altLang="zh-CN" sz="2800" b="1">
                <a:solidFill>
                  <a:schemeClr val="accent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4.</a:t>
            </a:r>
            <a:r>
              <a:rPr lang="zh-CN" sz="2800" b="1">
                <a:solidFill>
                  <a:schemeClr val="accent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根据问题</a:t>
            </a:r>
            <a:r>
              <a:rPr lang="en-US" altLang="zh-CN" sz="2800" b="1">
                <a:solidFill>
                  <a:schemeClr val="accent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3</a:t>
            </a:r>
            <a:r>
              <a:rPr lang="zh-CN" altLang="en-US" sz="2800" b="1">
                <a:solidFill>
                  <a:schemeClr val="accent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，</a:t>
            </a:r>
            <a:r>
              <a:rPr lang="en-US" altLang="zh-CN" sz="2800" b="1">
                <a:solidFill>
                  <a:schemeClr val="accent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36</a:t>
            </a:r>
            <a:r>
              <a:rPr lang="zh-CN" altLang="en-US" sz="2800" b="1">
                <a:solidFill>
                  <a:schemeClr val="accent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名学生排队</a:t>
            </a:r>
            <a:r>
              <a:rPr lang="en-US" altLang="zh-CN" sz="2800" b="1">
                <a:solidFill>
                  <a:schemeClr val="accent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,</a:t>
            </a:r>
            <a:r>
              <a:rPr lang="zh-CN" altLang="en-US" sz="2800" b="1">
                <a:solidFill>
                  <a:schemeClr val="accent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要求每行的人数相同</a:t>
            </a:r>
            <a:r>
              <a:rPr lang="en-US" altLang="zh-CN" sz="2800" b="1">
                <a:solidFill>
                  <a:schemeClr val="accent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,</a:t>
            </a:r>
            <a:r>
              <a:rPr lang="zh-CN" altLang="en-US" sz="2800" b="1">
                <a:solidFill>
                  <a:schemeClr val="accent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可以排成几行？</a:t>
            </a:r>
            <a:endParaRPr lang="en-US" altLang="zh-CN" sz="2800" b="1">
              <a:solidFill>
                <a:schemeClr val="accent1"/>
              </a:solidFill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  <a:p>
            <a:endParaRPr lang="en-US" altLang="zh-CN" sz="2800" b="1">
              <a:solidFill>
                <a:schemeClr val="accent1"/>
              </a:solidFill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</p:txBody>
      </p:sp>
      <p:sp>
        <p:nvSpPr>
          <p:cNvPr id="18" name="TextBox 9"/>
          <p:cNvSpPr txBox="1"/>
          <p:nvPr/>
        </p:nvSpPr>
        <p:spPr>
          <a:xfrm>
            <a:off x="1476375" y="4814570"/>
            <a:ext cx="7529195" cy="87757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noAutofit/>
          </a:bodyPr>
          <a:lstStyle/>
          <a:p>
            <a:pPr eaLnBrk="1" hangingPunct="1">
              <a:lnSpc>
                <a:spcPct val="150000"/>
              </a:lnSpc>
            </a:pPr>
            <a:r>
              <a:rPr lang="zh-CN" sz="2800" b="1">
                <a:solidFill>
                  <a:schemeClr val="tx1">
                    <a:lumMod val="75000"/>
                    <a:lumOff val="25000"/>
                  </a:schemeClr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思考：排队问题与找因数有什么关联？</a:t>
            </a:r>
            <a:endParaRPr lang="zh-CN" sz="2800" b="1" u="sng">
              <a:solidFill>
                <a:schemeClr val="tx1">
                  <a:lumMod val="75000"/>
                  <a:lumOff val="25000"/>
                </a:schemeClr>
              </a:solidFill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</p:txBody>
      </p:sp>
    </p:spTree>
    <p:custDataLst>
      <p:tags r:id="rId1"/>
    </p:custDataLst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292100" y="278130"/>
            <a:ext cx="11544300" cy="5815965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圆角矩形 1"/>
          <p:cNvSpPr/>
          <p:nvPr/>
        </p:nvSpPr>
        <p:spPr>
          <a:xfrm>
            <a:off x="741045" y="466090"/>
            <a:ext cx="10658475" cy="725805"/>
          </a:xfrm>
          <a:prstGeom prst="roundRect">
            <a:avLst>
              <a:gd name="adj" fmla="val 37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856615" y="531495"/>
            <a:ext cx="1054290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>
                <a:solidFill>
                  <a:schemeClr val="bg1"/>
                </a:solidFill>
                <a:latin typeface="黑体" panose="02010609060101010101" charset="-122"/>
                <a:ea typeface="黑体" panose="02010609060101010101" charset="-122"/>
              </a:rPr>
              <a:t>课堂练习：灵活应用本节知识</a:t>
            </a:r>
            <a:endParaRPr lang="zh-CN" altLang="en-US" sz="3200" b="1">
              <a:solidFill>
                <a:schemeClr val="bg1"/>
              </a:solidFill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6" name="TextBox 55"/>
          <p:cNvSpPr txBox="1"/>
          <p:nvPr/>
        </p:nvSpPr>
        <p:spPr>
          <a:xfrm>
            <a:off x="1056005" y="4111625"/>
            <a:ext cx="10927080" cy="1210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hangingPunct="1">
              <a:lnSpc>
                <a:spcPct val="130000"/>
              </a:lnSpc>
            </a:pPr>
            <a:r>
              <a:rPr lang="zh-CN" sz="2800" b="1">
                <a:solidFill>
                  <a:schemeClr val="accent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规律：排队问题可以用找因数的方法来解决，需要注意人数为非</a:t>
            </a:r>
            <a:r>
              <a:rPr lang="en-US" altLang="zh-CN" sz="2800" b="1">
                <a:solidFill>
                  <a:schemeClr val="accent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0</a:t>
            </a:r>
            <a:r>
              <a:rPr lang="zh-CN" altLang="en-US" sz="2800" b="1">
                <a:solidFill>
                  <a:schemeClr val="accent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自然数，为了不重不漏，应遵循从小到大，结对组合。</a:t>
            </a:r>
            <a:endParaRPr lang="zh-CN" altLang="en-US" sz="2800" b="1">
              <a:solidFill>
                <a:schemeClr val="accent1"/>
              </a:solidFill>
              <a:latin typeface="黑体" panose="02010609060101010101" charset="-122"/>
              <a:ea typeface="黑体" panose="02010609060101010101" charset="-122"/>
              <a:cs typeface="黑体" panose="02010609060101010101" charset="-122"/>
              <a:sym typeface="+mn-ea"/>
            </a:endParaRPr>
          </a:p>
        </p:txBody>
      </p:sp>
      <p:sp>
        <p:nvSpPr>
          <p:cNvPr id="18442" name="TextBox 9"/>
          <p:cNvSpPr txBox="1"/>
          <p:nvPr/>
        </p:nvSpPr>
        <p:spPr>
          <a:xfrm>
            <a:off x="1403116" y="1352853"/>
            <a:ext cx="6410275" cy="267525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eaLnBrk="1" hangingPunct="1">
              <a:lnSpc>
                <a:spcPct val="120000"/>
              </a:lnSpc>
            </a:pPr>
            <a:r>
              <a:rPr lang="zh-CN" altLang="en-US" sz="2800" b="1">
                <a:solidFill>
                  <a:schemeClr val="tx1">
                    <a:lumMod val="75000"/>
                    <a:lumOff val="25000"/>
                  </a:schemeClr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每行</a:t>
            </a:r>
            <a:r>
              <a:rPr lang="en-US" altLang="zh-CN" sz="2800" b="1">
                <a:solidFill>
                  <a:schemeClr val="tx1">
                    <a:lumMod val="75000"/>
                    <a:lumOff val="25000"/>
                  </a:schemeClr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6</a:t>
            </a:r>
            <a:r>
              <a:rPr lang="zh-CN" altLang="en-US" sz="2800" b="1">
                <a:solidFill>
                  <a:schemeClr val="tx1">
                    <a:lumMod val="75000"/>
                    <a:lumOff val="25000"/>
                  </a:schemeClr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人排成</a:t>
            </a:r>
            <a:r>
              <a:rPr lang="en-US" altLang="zh-CN" sz="2800" b="1">
                <a:solidFill>
                  <a:schemeClr val="tx1">
                    <a:lumMod val="75000"/>
                    <a:lumOff val="25000"/>
                  </a:schemeClr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6</a:t>
            </a:r>
            <a:r>
              <a:rPr lang="zh-CN" altLang="en-US" sz="2800" b="1">
                <a:solidFill>
                  <a:schemeClr val="tx1">
                    <a:lumMod val="75000"/>
                    <a:lumOff val="25000"/>
                  </a:schemeClr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行，每行</a:t>
            </a:r>
            <a:r>
              <a:rPr lang="en-US" altLang="zh-CN" sz="2800" b="1">
                <a:solidFill>
                  <a:schemeClr val="tx1">
                    <a:lumMod val="75000"/>
                    <a:lumOff val="25000"/>
                  </a:schemeClr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6</a:t>
            </a:r>
            <a:r>
              <a:rPr lang="zh-CN" altLang="en-US" sz="2800" b="1">
                <a:solidFill>
                  <a:schemeClr val="tx1">
                    <a:lumMod val="75000"/>
                    <a:lumOff val="25000"/>
                  </a:schemeClr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人排成</a:t>
            </a:r>
            <a:r>
              <a:rPr lang="en-US" altLang="zh-CN" sz="2800" b="1">
                <a:solidFill>
                  <a:schemeClr val="tx1">
                    <a:lumMod val="75000"/>
                    <a:lumOff val="25000"/>
                  </a:schemeClr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6</a:t>
            </a:r>
            <a:r>
              <a:rPr lang="zh-CN" altLang="en-US" sz="2800" b="1">
                <a:solidFill>
                  <a:schemeClr val="tx1">
                    <a:lumMod val="75000"/>
                    <a:lumOff val="25000"/>
                  </a:schemeClr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行；</a:t>
            </a:r>
            <a:endParaRPr lang="en-US" altLang="zh-CN" sz="2800" b="1">
              <a:solidFill>
                <a:schemeClr val="tx1">
                  <a:lumMod val="75000"/>
                  <a:lumOff val="25000"/>
                </a:schemeClr>
              </a:solidFill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2800" b="1">
                <a:solidFill>
                  <a:schemeClr val="tx1">
                    <a:lumMod val="75000"/>
                    <a:lumOff val="25000"/>
                  </a:schemeClr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每行</a:t>
            </a:r>
            <a:r>
              <a:rPr lang="en-US" altLang="zh-CN" sz="2800" b="1">
                <a:solidFill>
                  <a:schemeClr val="tx1">
                    <a:lumMod val="75000"/>
                    <a:lumOff val="25000"/>
                  </a:schemeClr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9</a:t>
            </a:r>
            <a:r>
              <a:rPr lang="zh-CN" altLang="en-US" sz="2800" b="1">
                <a:solidFill>
                  <a:schemeClr val="tx1">
                    <a:lumMod val="75000"/>
                    <a:lumOff val="25000"/>
                  </a:schemeClr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人排成</a:t>
            </a:r>
            <a:r>
              <a:rPr lang="en-US" altLang="zh-CN" sz="2800" b="1">
                <a:solidFill>
                  <a:schemeClr val="tx1">
                    <a:lumMod val="75000"/>
                    <a:lumOff val="25000"/>
                  </a:schemeClr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4</a:t>
            </a:r>
            <a:r>
              <a:rPr lang="zh-CN" altLang="en-US" sz="2800" b="1">
                <a:solidFill>
                  <a:schemeClr val="tx1">
                    <a:lumMod val="75000"/>
                    <a:lumOff val="25000"/>
                  </a:schemeClr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行，每行</a:t>
            </a:r>
            <a:r>
              <a:rPr lang="en-US" altLang="zh-CN" sz="2800" b="1">
                <a:solidFill>
                  <a:schemeClr val="tx1">
                    <a:lumMod val="75000"/>
                    <a:lumOff val="25000"/>
                  </a:schemeClr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4</a:t>
            </a:r>
            <a:r>
              <a:rPr lang="zh-CN" altLang="en-US" sz="2800" b="1">
                <a:solidFill>
                  <a:schemeClr val="tx1">
                    <a:lumMod val="75000"/>
                    <a:lumOff val="25000"/>
                  </a:schemeClr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人排成</a:t>
            </a:r>
            <a:r>
              <a:rPr lang="en-US" altLang="zh-CN" sz="2800" b="1">
                <a:solidFill>
                  <a:schemeClr val="tx1">
                    <a:lumMod val="75000"/>
                    <a:lumOff val="25000"/>
                  </a:schemeClr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9</a:t>
            </a:r>
            <a:r>
              <a:rPr lang="zh-CN" altLang="en-US" sz="2800" b="1">
                <a:solidFill>
                  <a:schemeClr val="tx1">
                    <a:lumMod val="75000"/>
                    <a:lumOff val="25000"/>
                  </a:schemeClr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行；</a:t>
            </a:r>
            <a:endParaRPr lang="zh-CN" altLang="en-US" sz="2800" b="1">
              <a:solidFill>
                <a:schemeClr val="tx1">
                  <a:lumMod val="75000"/>
                  <a:lumOff val="25000"/>
                </a:schemeClr>
              </a:solidFill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2800" b="1">
                <a:solidFill>
                  <a:schemeClr val="tx1">
                    <a:lumMod val="75000"/>
                    <a:lumOff val="25000"/>
                  </a:schemeClr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每行</a:t>
            </a:r>
            <a:r>
              <a:rPr lang="en-US" altLang="zh-CN" sz="2800" b="1">
                <a:solidFill>
                  <a:schemeClr val="tx1">
                    <a:lumMod val="75000"/>
                    <a:lumOff val="25000"/>
                  </a:schemeClr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12</a:t>
            </a:r>
            <a:r>
              <a:rPr lang="zh-CN" altLang="en-US" sz="2800" b="1">
                <a:solidFill>
                  <a:schemeClr val="tx1">
                    <a:lumMod val="75000"/>
                    <a:lumOff val="25000"/>
                  </a:schemeClr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人排成</a:t>
            </a:r>
            <a:r>
              <a:rPr lang="en-US" altLang="zh-CN" sz="2800" b="1">
                <a:solidFill>
                  <a:schemeClr val="tx1">
                    <a:lumMod val="75000"/>
                    <a:lumOff val="25000"/>
                  </a:schemeClr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3</a:t>
            </a:r>
            <a:r>
              <a:rPr lang="zh-CN" altLang="en-US" sz="2800" b="1">
                <a:solidFill>
                  <a:schemeClr val="tx1">
                    <a:lumMod val="75000"/>
                    <a:lumOff val="25000"/>
                  </a:schemeClr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行，每行</a:t>
            </a:r>
            <a:r>
              <a:rPr lang="en-US" altLang="zh-CN" sz="2800" b="1">
                <a:solidFill>
                  <a:schemeClr val="tx1">
                    <a:lumMod val="75000"/>
                    <a:lumOff val="25000"/>
                  </a:schemeClr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3</a:t>
            </a:r>
            <a:r>
              <a:rPr lang="zh-CN" altLang="en-US" sz="2800" b="1">
                <a:solidFill>
                  <a:schemeClr val="tx1">
                    <a:lumMod val="75000"/>
                    <a:lumOff val="25000"/>
                  </a:schemeClr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人排成</a:t>
            </a:r>
            <a:r>
              <a:rPr lang="en-US" altLang="zh-CN" sz="2800" b="1">
                <a:solidFill>
                  <a:schemeClr val="tx1">
                    <a:lumMod val="75000"/>
                    <a:lumOff val="25000"/>
                  </a:schemeClr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12</a:t>
            </a:r>
            <a:r>
              <a:rPr lang="zh-CN" altLang="en-US" sz="2800" b="1">
                <a:solidFill>
                  <a:schemeClr val="tx1">
                    <a:lumMod val="75000"/>
                    <a:lumOff val="25000"/>
                  </a:schemeClr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行；</a:t>
            </a:r>
            <a:endParaRPr lang="zh-CN" altLang="en-US" sz="2800" b="1">
              <a:solidFill>
                <a:schemeClr val="tx1">
                  <a:lumMod val="75000"/>
                  <a:lumOff val="25000"/>
                </a:schemeClr>
              </a:solidFill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2800" b="1">
                <a:solidFill>
                  <a:schemeClr val="tx1">
                    <a:lumMod val="75000"/>
                    <a:lumOff val="25000"/>
                  </a:schemeClr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每行</a:t>
            </a:r>
            <a:r>
              <a:rPr lang="en-US" altLang="zh-CN" sz="2800" b="1">
                <a:solidFill>
                  <a:schemeClr val="tx1">
                    <a:lumMod val="75000"/>
                    <a:lumOff val="25000"/>
                  </a:schemeClr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18</a:t>
            </a:r>
            <a:r>
              <a:rPr lang="zh-CN" altLang="en-US" sz="2800" b="1">
                <a:solidFill>
                  <a:schemeClr val="tx1">
                    <a:lumMod val="75000"/>
                    <a:lumOff val="25000"/>
                  </a:schemeClr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人排成</a:t>
            </a:r>
            <a:r>
              <a:rPr lang="en-US" altLang="zh-CN" sz="2800" b="1">
                <a:solidFill>
                  <a:schemeClr val="tx1">
                    <a:lumMod val="75000"/>
                    <a:lumOff val="25000"/>
                  </a:schemeClr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2</a:t>
            </a:r>
            <a:r>
              <a:rPr lang="zh-CN" altLang="en-US" sz="2800" b="1">
                <a:solidFill>
                  <a:schemeClr val="tx1">
                    <a:lumMod val="75000"/>
                    <a:lumOff val="25000"/>
                  </a:schemeClr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行，每行</a:t>
            </a:r>
            <a:r>
              <a:rPr lang="en-US" altLang="zh-CN" sz="2800" b="1">
                <a:solidFill>
                  <a:schemeClr val="tx1">
                    <a:lumMod val="75000"/>
                    <a:lumOff val="25000"/>
                  </a:schemeClr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2</a:t>
            </a:r>
            <a:r>
              <a:rPr lang="zh-CN" altLang="en-US" sz="2800" b="1">
                <a:solidFill>
                  <a:schemeClr val="tx1">
                    <a:lumMod val="75000"/>
                    <a:lumOff val="25000"/>
                  </a:schemeClr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人排成</a:t>
            </a:r>
            <a:r>
              <a:rPr lang="en-US" altLang="zh-CN" sz="2800" b="1">
                <a:solidFill>
                  <a:schemeClr val="tx1">
                    <a:lumMod val="75000"/>
                    <a:lumOff val="25000"/>
                  </a:schemeClr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18</a:t>
            </a:r>
            <a:r>
              <a:rPr lang="zh-CN" altLang="en-US" sz="2800" b="1">
                <a:solidFill>
                  <a:schemeClr val="tx1">
                    <a:lumMod val="75000"/>
                    <a:lumOff val="25000"/>
                  </a:schemeClr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行；</a:t>
            </a:r>
            <a:endParaRPr lang="en-US" altLang="zh-CN" sz="2800" b="1">
              <a:solidFill>
                <a:schemeClr val="tx1">
                  <a:lumMod val="75000"/>
                  <a:lumOff val="25000"/>
                </a:schemeClr>
              </a:solidFill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2800" b="1">
                <a:solidFill>
                  <a:schemeClr val="tx1">
                    <a:lumMod val="75000"/>
                    <a:lumOff val="25000"/>
                  </a:schemeClr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每行</a:t>
            </a:r>
            <a:r>
              <a:rPr lang="en-US" altLang="zh-CN" sz="2800" b="1">
                <a:solidFill>
                  <a:schemeClr val="tx1">
                    <a:lumMod val="75000"/>
                    <a:lumOff val="25000"/>
                  </a:schemeClr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36</a:t>
            </a:r>
            <a:r>
              <a:rPr lang="zh-CN" altLang="en-US" sz="2800" b="1">
                <a:solidFill>
                  <a:schemeClr val="tx1">
                    <a:lumMod val="75000"/>
                    <a:lumOff val="25000"/>
                  </a:schemeClr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人排成</a:t>
            </a:r>
            <a:r>
              <a:rPr lang="en-US" altLang="zh-CN" sz="2800" b="1">
                <a:solidFill>
                  <a:schemeClr val="tx1">
                    <a:lumMod val="75000"/>
                    <a:lumOff val="25000"/>
                  </a:schemeClr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1</a:t>
            </a:r>
            <a:r>
              <a:rPr lang="zh-CN" altLang="en-US" sz="2800" b="1">
                <a:solidFill>
                  <a:schemeClr val="tx1">
                    <a:lumMod val="75000"/>
                    <a:lumOff val="25000"/>
                  </a:schemeClr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行，每行</a:t>
            </a:r>
            <a:r>
              <a:rPr lang="en-US" altLang="zh-CN" sz="2800" b="1">
                <a:solidFill>
                  <a:schemeClr val="tx1">
                    <a:lumMod val="75000"/>
                    <a:lumOff val="25000"/>
                  </a:schemeClr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1</a:t>
            </a:r>
            <a:r>
              <a:rPr lang="zh-CN" altLang="en-US" sz="2800" b="1">
                <a:solidFill>
                  <a:schemeClr val="tx1">
                    <a:lumMod val="75000"/>
                    <a:lumOff val="25000"/>
                  </a:schemeClr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人排成</a:t>
            </a:r>
            <a:r>
              <a:rPr lang="en-US" altLang="zh-CN" sz="2800" b="1">
                <a:solidFill>
                  <a:schemeClr val="tx1">
                    <a:lumMod val="75000"/>
                    <a:lumOff val="25000"/>
                  </a:schemeClr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36</a:t>
            </a:r>
            <a:r>
              <a:rPr lang="zh-CN" altLang="en-US" sz="2800" b="1">
                <a:solidFill>
                  <a:schemeClr val="tx1">
                    <a:lumMod val="75000"/>
                    <a:lumOff val="25000"/>
                  </a:schemeClr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行。</a:t>
            </a:r>
            <a:endParaRPr lang="zh-CN" altLang="en-US" sz="2800" b="1">
              <a:solidFill>
                <a:schemeClr val="tx1">
                  <a:lumMod val="75000"/>
                  <a:lumOff val="25000"/>
                </a:schemeClr>
              </a:solidFill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84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4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292100" y="278130"/>
            <a:ext cx="11544300" cy="5815965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圆角矩形 1"/>
          <p:cNvSpPr/>
          <p:nvPr/>
        </p:nvSpPr>
        <p:spPr>
          <a:xfrm>
            <a:off x="741045" y="466090"/>
            <a:ext cx="10658475" cy="725805"/>
          </a:xfrm>
          <a:prstGeom prst="roundRect">
            <a:avLst>
              <a:gd name="adj" fmla="val 37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856615" y="531495"/>
            <a:ext cx="1054290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>
                <a:solidFill>
                  <a:schemeClr val="bg1"/>
                </a:solidFill>
                <a:latin typeface="黑体" panose="02010609060101010101" charset="-122"/>
                <a:ea typeface="黑体" panose="02010609060101010101" charset="-122"/>
              </a:rPr>
              <a:t>课堂练习：灵活应用本节知识</a:t>
            </a:r>
            <a:endParaRPr lang="zh-CN" altLang="en-US" sz="3200" b="1">
              <a:solidFill>
                <a:schemeClr val="bg1"/>
              </a:solidFill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1023620" y="1355725"/>
            <a:ext cx="10927080" cy="10820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hangingPunct="1">
              <a:lnSpc>
                <a:spcPct val="130000"/>
              </a:lnSpc>
            </a:pPr>
            <a:r>
              <a:rPr lang="en-US" altLang="zh-CN" sz="2800" b="1">
                <a:solidFill>
                  <a:schemeClr val="accent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5.</a:t>
            </a:r>
            <a:r>
              <a:rPr lang="zh-CN" altLang="en-US" sz="2800" b="1" noProof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判断以下语句的正误，并说明原因</a:t>
            </a:r>
            <a:endParaRPr lang="en-US" altLang="zh-CN" sz="2800" b="1">
              <a:solidFill>
                <a:schemeClr val="accent1"/>
              </a:solidFill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  <a:p>
            <a:endParaRPr lang="en-US" altLang="zh-CN" sz="2800" b="1">
              <a:solidFill>
                <a:schemeClr val="accent1"/>
              </a:solidFill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246505" y="1944370"/>
            <a:ext cx="10246995" cy="439991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l" fontAlgn="auto">
              <a:lnSpc>
                <a:spcPct val="150000"/>
              </a:lnSpc>
            </a:pPr>
            <a:r>
              <a:rPr lang="zh-CN" altLang="en-US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1</a:t>
            </a:r>
            <a:r>
              <a:rPr lang="en-US" altLang="zh-CN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.</a:t>
            </a:r>
            <a:r>
              <a:rPr lang="zh-CN" altLang="en-US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1个数的因数总比这个数小。                        　　</a:t>
            </a:r>
            <a:endParaRPr lang="zh-CN" altLang="en-US" sz="2800" b="1" dirty="0">
              <a:solidFill>
                <a:schemeClr val="tx1">
                  <a:lumMod val="75000"/>
                  <a:lumOff val="25000"/>
                </a:schemeClr>
              </a:solidFill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  <a:p>
            <a:pPr algn="l" fontAlgn="auto">
              <a:lnSpc>
                <a:spcPct val="150000"/>
              </a:lnSpc>
            </a:pPr>
            <a:r>
              <a:rPr lang="zh-CN" altLang="en-US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2</a:t>
            </a:r>
            <a:r>
              <a:rPr lang="en-US" altLang="zh-CN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.5</a:t>
            </a:r>
            <a:r>
              <a:rPr lang="zh-CN" altLang="zh-CN" sz="2800" b="1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×</a:t>
            </a:r>
            <a:r>
              <a:rPr lang="en-US" altLang="zh-CN" sz="2800" b="1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6</a:t>
            </a:r>
            <a:r>
              <a:rPr lang="zh-CN" sz="2800" b="1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＝</a:t>
            </a:r>
            <a:r>
              <a:rPr lang="en-US" altLang="zh-CN" sz="2800" b="1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30</a:t>
            </a:r>
            <a:r>
              <a:rPr lang="zh-CN" sz="2800" b="1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所以</a:t>
            </a:r>
            <a:r>
              <a:rPr lang="en-US" altLang="zh-CN" sz="2800" b="1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5</a:t>
            </a:r>
            <a:r>
              <a:rPr lang="zh-CN" sz="2800" b="1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和</a:t>
            </a:r>
            <a:r>
              <a:rPr lang="en-US" altLang="zh-CN" sz="2800" b="1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6</a:t>
            </a:r>
            <a:r>
              <a:rPr lang="zh-CN" sz="2800" b="1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就是因数。</a:t>
            </a:r>
            <a:r>
              <a:rPr lang="zh-CN" altLang="en-US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                       　　</a:t>
            </a:r>
            <a:endParaRPr lang="zh-CN" altLang="en-US" sz="2800" b="1" dirty="0">
              <a:solidFill>
                <a:schemeClr val="tx1">
                  <a:lumMod val="75000"/>
                  <a:lumOff val="25000"/>
                </a:schemeClr>
              </a:solidFill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  <a:p>
            <a:pPr algn="l" fontAlgn="auto">
              <a:lnSpc>
                <a:spcPct val="150000"/>
              </a:lnSpc>
            </a:pPr>
            <a:r>
              <a:rPr lang="en-US" altLang="zh-CN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3.</a:t>
            </a:r>
            <a:r>
              <a:rPr lang="zh-CN" sz="2800" b="1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１</a:t>
            </a:r>
            <a:r>
              <a:rPr lang="zh-CN" sz="2800" b="1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是所有非零自然数的因数。</a:t>
            </a:r>
            <a:r>
              <a:rPr lang="zh-CN" altLang="en-US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  　</a:t>
            </a:r>
            <a:endParaRPr lang="zh-CN" altLang="en-US" sz="2800" b="1" dirty="0">
              <a:solidFill>
                <a:schemeClr val="tx1">
                  <a:lumMod val="75000"/>
                  <a:lumOff val="25000"/>
                </a:schemeClr>
              </a:solidFill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  <a:p>
            <a:pPr algn="l" fontAlgn="auto">
              <a:lnSpc>
                <a:spcPct val="150000"/>
              </a:lnSpc>
            </a:pPr>
            <a:r>
              <a:rPr lang="en-US" altLang="zh-CN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4.</a:t>
            </a:r>
            <a:r>
              <a:rPr lang="zh-CN" sz="2800" b="1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一</a:t>
            </a:r>
            <a:r>
              <a:rPr lang="zh-CN" sz="2800" b="1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个数越大，它的因数的个数就越多，一个数越小，它的因数的个数就越少。</a:t>
            </a:r>
            <a:r>
              <a:rPr lang="zh-CN" altLang="en-US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         　　   　</a:t>
            </a:r>
            <a:endParaRPr lang="zh-CN" altLang="en-US" sz="2800" b="1" dirty="0">
              <a:solidFill>
                <a:schemeClr val="tx1">
                  <a:lumMod val="75000"/>
                  <a:lumOff val="25000"/>
                </a:schemeClr>
              </a:solidFill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  <a:p>
            <a:pPr algn="l" fontAlgn="auto">
              <a:lnSpc>
                <a:spcPct val="150000"/>
              </a:lnSpc>
            </a:pPr>
            <a:r>
              <a:rPr lang="en-US" altLang="zh-CN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5.</a:t>
            </a:r>
            <a:r>
              <a:rPr lang="en-US" altLang="zh-CN" sz="2800" b="1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8×</a:t>
            </a:r>
            <a:r>
              <a:rPr lang="en-US" sz="2800" b="1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5</a:t>
            </a:r>
            <a:r>
              <a:rPr lang="zh-CN" altLang="en-US" sz="2800" b="1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＝</a:t>
            </a:r>
            <a:r>
              <a:rPr lang="en-US" altLang="zh-CN" sz="2800" b="1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4</a:t>
            </a:r>
            <a:r>
              <a:rPr lang="en-US" sz="2800" b="1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0</a:t>
            </a:r>
            <a:r>
              <a:rPr lang="zh-CN" altLang="en-US" sz="2800" b="1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，所以</a:t>
            </a:r>
            <a:r>
              <a:rPr lang="en-US" sz="2800" b="1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8</a:t>
            </a:r>
            <a:r>
              <a:rPr lang="zh-CN" altLang="en-US" sz="2800" b="1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是</a:t>
            </a:r>
            <a:r>
              <a:rPr lang="en-US" altLang="zh-CN" sz="2800" b="1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4</a:t>
            </a:r>
            <a:r>
              <a:rPr lang="en-US" sz="2800" b="1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0</a:t>
            </a:r>
            <a:r>
              <a:rPr lang="zh-CN" altLang="en-US" sz="2800" b="1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的因数。</a:t>
            </a:r>
            <a:r>
              <a:rPr lang="zh-CN" altLang="en-US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              　　</a:t>
            </a:r>
            <a:endParaRPr lang="zh-CN" altLang="en-US" sz="2800" b="1" dirty="0">
              <a:solidFill>
                <a:schemeClr val="tx1">
                  <a:lumMod val="75000"/>
                  <a:lumOff val="25000"/>
                </a:schemeClr>
              </a:solidFill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  <a:p>
            <a:endParaRPr lang="zh-CN" altLang="en-US" sz="2800" b="1" dirty="0">
              <a:solidFill>
                <a:schemeClr val="tx1">
                  <a:lumMod val="75000"/>
                  <a:lumOff val="25000"/>
                </a:schemeClr>
              </a:solidFill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</p:txBody>
      </p:sp>
    </p:spTree>
    <p:custDataLst>
      <p:tags r:id="rId1"/>
    </p:custDataLst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292100" y="278130"/>
            <a:ext cx="11544300" cy="5815965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圆角矩形 1"/>
          <p:cNvSpPr/>
          <p:nvPr/>
        </p:nvSpPr>
        <p:spPr>
          <a:xfrm>
            <a:off x="741045" y="466090"/>
            <a:ext cx="10658475" cy="725805"/>
          </a:xfrm>
          <a:prstGeom prst="roundRect">
            <a:avLst>
              <a:gd name="adj" fmla="val 37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856615" y="531495"/>
            <a:ext cx="1054290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>
                <a:solidFill>
                  <a:schemeClr val="bg1"/>
                </a:solidFill>
                <a:latin typeface="黑体" panose="02010609060101010101" charset="-122"/>
                <a:ea typeface="黑体" panose="02010609060101010101" charset="-122"/>
              </a:rPr>
              <a:t>课堂练习：灵活应用本节知识</a:t>
            </a:r>
            <a:endParaRPr lang="zh-CN" altLang="en-US" sz="3200" b="1">
              <a:solidFill>
                <a:schemeClr val="bg1"/>
              </a:solidFill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1023620" y="1355725"/>
            <a:ext cx="10927080" cy="10820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hangingPunct="1">
              <a:lnSpc>
                <a:spcPct val="130000"/>
              </a:lnSpc>
            </a:pPr>
            <a:r>
              <a:rPr lang="en-US" altLang="zh-CN" sz="2800" b="1">
                <a:solidFill>
                  <a:schemeClr val="accent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5.</a:t>
            </a:r>
            <a:r>
              <a:rPr lang="zh-CN" altLang="en-US" sz="2800" b="1" noProof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判断以下语句的正误，并说明原因</a:t>
            </a:r>
            <a:endParaRPr lang="en-US" altLang="zh-CN" sz="2800" b="1">
              <a:solidFill>
                <a:schemeClr val="accent1"/>
              </a:solidFill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  <a:p>
            <a:endParaRPr lang="en-US" altLang="zh-CN" sz="2800" b="1">
              <a:solidFill>
                <a:schemeClr val="accent1"/>
              </a:solidFill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246505" y="1944370"/>
            <a:ext cx="10246995" cy="439991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l" fontAlgn="auto">
              <a:lnSpc>
                <a:spcPct val="150000"/>
              </a:lnSpc>
            </a:pPr>
            <a:r>
              <a:rPr lang="zh-CN" altLang="en-US" sz="2800" b="1">
                <a:solidFill>
                  <a:schemeClr val="accent6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1</a:t>
            </a:r>
            <a:r>
              <a:rPr lang="en-US" altLang="zh-CN" sz="2800" b="1">
                <a:solidFill>
                  <a:schemeClr val="accent6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.</a:t>
            </a:r>
            <a:r>
              <a:rPr lang="zh-CN" altLang="en-US" sz="2800" b="1">
                <a:solidFill>
                  <a:schemeClr val="accent6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1个数的因数总比这个数小。</a:t>
            </a:r>
            <a:r>
              <a:rPr lang="en-US" altLang="zh-CN" sz="2800" b="1">
                <a:solidFill>
                  <a:schemeClr val="tx1">
                    <a:lumMod val="75000"/>
                    <a:lumOff val="25000"/>
                  </a:schemeClr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(</a:t>
            </a:r>
            <a:r>
              <a:rPr lang="zh-CN" altLang="en-US" sz="2800" b="1">
                <a:solidFill>
                  <a:schemeClr val="tx1">
                    <a:lumMod val="75000"/>
                    <a:lumOff val="25000"/>
                  </a:schemeClr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错误，一个数本身也是其因数</a:t>
            </a:r>
            <a:r>
              <a:rPr lang="en-US" altLang="zh-CN" sz="2800" b="1">
                <a:solidFill>
                  <a:schemeClr val="tx1">
                    <a:lumMod val="75000"/>
                    <a:lumOff val="25000"/>
                  </a:schemeClr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)</a:t>
            </a:r>
            <a:r>
              <a:rPr lang="zh-CN" altLang="en-US" sz="2800" b="1">
                <a:solidFill>
                  <a:schemeClr val="tx1">
                    <a:lumMod val="75000"/>
                    <a:lumOff val="25000"/>
                  </a:schemeClr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                        　　</a:t>
            </a:r>
            <a:endParaRPr lang="zh-CN" altLang="en-US" sz="2800" b="1">
              <a:solidFill>
                <a:schemeClr val="tx1">
                  <a:lumMod val="75000"/>
                  <a:lumOff val="25000"/>
                </a:schemeClr>
              </a:solidFill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  <a:p>
            <a:pPr algn="l" fontAlgn="auto">
              <a:lnSpc>
                <a:spcPct val="150000"/>
              </a:lnSpc>
            </a:pPr>
            <a:r>
              <a:rPr lang="zh-CN" altLang="en-US" sz="2800" b="1">
                <a:solidFill>
                  <a:schemeClr val="accent6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2</a:t>
            </a:r>
            <a:r>
              <a:rPr lang="en-US" altLang="zh-CN" sz="2800" b="1">
                <a:solidFill>
                  <a:schemeClr val="accent6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.5</a:t>
            </a:r>
            <a:r>
              <a:rPr lang="zh-CN" altLang="zh-CN" sz="2800" b="1" noProof="0">
                <a:ln>
                  <a:noFill/>
                </a:ln>
                <a:solidFill>
                  <a:schemeClr val="accent6"/>
                </a:solidFill>
                <a:effectLst/>
                <a:uLnTx/>
                <a:uFillTx/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×</a:t>
            </a:r>
            <a:r>
              <a:rPr lang="en-US" altLang="zh-CN" sz="2800" b="1" noProof="0">
                <a:ln>
                  <a:noFill/>
                </a:ln>
                <a:solidFill>
                  <a:schemeClr val="accent6"/>
                </a:solidFill>
                <a:effectLst/>
                <a:uLnTx/>
                <a:uFillTx/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6</a:t>
            </a:r>
            <a:r>
              <a:rPr lang="zh-CN" sz="2800" b="1" noProof="0">
                <a:ln>
                  <a:noFill/>
                </a:ln>
                <a:solidFill>
                  <a:schemeClr val="accent6"/>
                </a:solidFill>
                <a:effectLst/>
                <a:uLnTx/>
                <a:uFillTx/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＝</a:t>
            </a:r>
            <a:r>
              <a:rPr lang="en-US" altLang="zh-CN" sz="2800" b="1" noProof="0">
                <a:ln>
                  <a:noFill/>
                </a:ln>
                <a:solidFill>
                  <a:schemeClr val="accent6"/>
                </a:solidFill>
                <a:effectLst/>
                <a:uLnTx/>
                <a:uFillTx/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30</a:t>
            </a:r>
            <a:r>
              <a:rPr lang="zh-CN" sz="2800" b="1" noProof="0">
                <a:ln>
                  <a:noFill/>
                </a:ln>
                <a:solidFill>
                  <a:schemeClr val="accent6"/>
                </a:solidFill>
                <a:effectLst/>
                <a:uLnTx/>
                <a:uFillTx/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所以</a:t>
            </a:r>
            <a:r>
              <a:rPr lang="en-US" altLang="zh-CN" sz="2800" b="1" noProof="0">
                <a:ln>
                  <a:noFill/>
                </a:ln>
                <a:solidFill>
                  <a:schemeClr val="accent6"/>
                </a:solidFill>
                <a:effectLst/>
                <a:uLnTx/>
                <a:uFillTx/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5</a:t>
            </a:r>
            <a:r>
              <a:rPr lang="zh-CN" sz="2800" b="1" noProof="0">
                <a:ln>
                  <a:noFill/>
                </a:ln>
                <a:solidFill>
                  <a:schemeClr val="accent6"/>
                </a:solidFill>
                <a:effectLst/>
                <a:uLnTx/>
                <a:uFillTx/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和</a:t>
            </a:r>
            <a:r>
              <a:rPr lang="en-US" altLang="zh-CN" sz="2800" b="1" noProof="0">
                <a:ln>
                  <a:noFill/>
                </a:ln>
                <a:solidFill>
                  <a:schemeClr val="accent6"/>
                </a:solidFill>
                <a:effectLst/>
                <a:uLnTx/>
                <a:uFillTx/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6</a:t>
            </a:r>
            <a:r>
              <a:rPr lang="zh-CN" sz="2800" b="1" noProof="0">
                <a:ln>
                  <a:noFill/>
                </a:ln>
                <a:solidFill>
                  <a:schemeClr val="accent6"/>
                </a:solidFill>
                <a:effectLst/>
                <a:uLnTx/>
                <a:uFillTx/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就是因数。</a:t>
            </a:r>
            <a:r>
              <a:rPr lang="en-US" altLang="zh-CN" sz="2800" b="1">
                <a:solidFill>
                  <a:schemeClr val="tx1">
                    <a:lumMod val="75000"/>
                    <a:lumOff val="25000"/>
                  </a:schemeClr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(</a:t>
            </a:r>
            <a:r>
              <a:rPr lang="zh-CN" altLang="en-US" sz="2800" b="1">
                <a:solidFill>
                  <a:schemeClr val="tx1">
                    <a:lumMod val="75000"/>
                    <a:lumOff val="25000"/>
                  </a:schemeClr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错误，表述不准确</a:t>
            </a:r>
            <a:r>
              <a:rPr lang="en-US" altLang="zh-CN" sz="2800" b="1">
                <a:solidFill>
                  <a:schemeClr val="tx1">
                    <a:lumMod val="75000"/>
                    <a:lumOff val="25000"/>
                  </a:schemeClr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)</a:t>
            </a:r>
            <a:r>
              <a:rPr lang="zh-CN" altLang="en-US" sz="2800" b="1">
                <a:solidFill>
                  <a:schemeClr val="tx1">
                    <a:lumMod val="75000"/>
                    <a:lumOff val="25000"/>
                  </a:schemeClr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                       　　</a:t>
            </a:r>
            <a:endParaRPr lang="zh-CN" altLang="en-US" sz="2800" b="1">
              <a:solidFill>
                <a:schemeClr val="tx1">
                  <a:lumMod val="75000"/>
                  <a:lumOff val="25000"/>
                </a:schemeClr>
              </a:solidFill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  <a:p>
            <a:pPr algn="l" fontAlgn="auto">
              <a:lnSpc>
                <a:spcPct val="150000"/>
              </a:lnSpc>
            </a:pPr>
            <a:r>
              <a:rPr lang="en-US" altLang="zh-CN" sz="2800" b="1">
                <a:solidFill>
                  <a:schemeClr val="accent3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3.</a:t>
            </a:r>
            <a:r>
              <a:rPr lang="zh-CN" sz="2800" b="1" noProof="0" smtClean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１</a:t>
            </a:r>
            <a:r>
              <a:rPr lang="zh-CN" sz="2800" b="1" noProof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是所有非零自然数的因数。</a:t>
            </a:r>
            <a:r>
              <a:rPr lang="en-US" altLang="zh-CN" sz="2800" b="1">
                <a:solidFill>
                  <a:schemeClr val="tx1">
                    <a:lumMod val="75000"/>
                    <a:lumOff val="25000"/>
                  </a:schemeClr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(</a:t>
            </a:r>
            <a:r>
              <a:rPr lang="zh-CN" altLang="en-US" sz="2800" b="1">
                <a:solidFill>
                  <a:schemeClr val="tx1">
                    <a:lumMod val="75000"/>
                    <a:lumOff val="25000"/>
                  </a:schemeClr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正确</a:t>
            </a:r>
            <a:r>
              <a:rPr lang="en-US" altLang="zh-CN" sz="2800" b="1">
                <a:solidFill>
                  <a:schemeClr val="tx1">
                    <a:lumMod val="75000"/>
                    <a:lumOff val="25000"/>
                  </a:schemeClr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)</a:t>
            </a:r>
            <a:r>
              <a:rPr lang="zh-CN" altLang="en-US" sz="2800" b="1">
                <a:solidFill>
                  <a:schemeClr val="tx1">
                    <a:lumMod val="75000"/>
                    <a:lumOff val="25000"/>
                  </a:schemeClr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  　</a:t>
            </a:r>
            <a:endParaRPr lang="zh-CN" altLang="en-US" sz="2800" b="1">
              <a:solidFill>
                <a:schemeClr val="tx1">
                  <a:lumMod val="75000"/>
                  <a:lumOff val="25000"/>
                </a:schemeClr>
              </a:solidFill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  <a:p>
            <a:pPr algn="l" fontAlgn="auto">
              <a:lnSpc>
                <a:spcPct val="150000"/>
              </a:lnSpc>
            </a:pPr>
            <a:r>
              <a:rPr lang="en-US" altLang="zh-CN" sz="2800" b="1">
                <a:solidFill>
                  <a:schemeClr val="accent6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4.</a:t>
            </a:r>
            <a:r>
              <a:rPr lang="zh-CN" sz="2800" b="1" noProof="0" smtClean="0">
                <a:ln>
                  <a:noFill/>
                </a:ln>
                <a:solidFill>
                  <a:schemeClr val="accent6"/>
                </a:solidFill>
                <a:effectLst/>
                <a:uLnTx/>
                <a:uFillTx/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一</a:t>
            </a:r>
            <a:r>
              <a:rPr lang="zh-CN" sz="2800" b="1" noProof="0">
                <a:ln>
                  <a:noFill/>
                </a:ln>
                <a:solidFill>
                  <a:schemeClr val="accent6"/>
                </a:solidFill>
                <a:effectLst/>
                <a:uLnTx/>
                <a:uFillTx/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个数越大，它的因数的个数就越多，一个数越小，它的因数的个数就越少。</a:t>
            </a:r>
            <a:r>
              <a:rPr lang="en-US" altLang="zh-CN" sz="2800" b="1">
                <a:solidFill>
                  <a:schemeClr val="tx1">
                    <a:lumMod val="75000"/>
                    <a:lumOff val="25000"/>
                  </a:schemeClr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(</a:t>
            </a:r>
            <a:r>
              <a:rPr lang="zh-CN" altLang="en-US" sz="2800" b="1">
                <a:solidFill>
                  <a:schemeClr val="tx1">
                    <a:lumMod val="75000"/>
                    <a:lumOff val="25000"/>
                  </a:schemeClr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错误，可举反例，</a:t>
            </a:r>
            <a:r>
              <a:rPr lang="en-US" altLang="zh-CN" sz="2800" b="1">
                <a:solidFill>
                  <a:schemeClr val="tx1">
                    <a:lumMod val="75000"/>
                    <a:lumOff val="25000"/>
                  </a:schemeClr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24</a:t>
            </a:r>
            <a:r>
              <a:rPr lang="zh-CN" altLang="en-US" sz="2800" b="1">
                <a:solidFill>
                  <a:schemeClr val="tx1">
                    <a:lumMod val="75000"/>
                    <a:lumOff val="25000"/>
                  </a:schemeClr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与</a:t>
            </a:r>
            <a:r>
              <a:rPr lang="en-US" altLang="zh-CN" sz="2800" b="1">
                <a:solidFill>
                  <a:schemeClr val="tx1">
                    <a:lumMod val="75000"/>
                    <a:lumOff val="25000"/>
                  </a:schemeClr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101)</a:t>
            </a:r>
            <a:r>
              <a:rPr lang="zh-CN" altLang="en-US" sz="2800" b="1">
                <a:solidFill>
                  <a:schemeClr val="tx1">
                    <a:lumMod val="75000"/>
                    <a:lumOff val="25000"/>
                  </a:schemeClr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 </a:t>
            </a:r>
            <a:r>
              <a:rPr lang="zh-CN" altLang="en-US" sz="2800" b="1">
                <a:solidFill>
                  <a:schemeClr val="tx1">
                    <a:lumMod val="75000"/>
                    <a:lumOff val="25000"/>
                  </a:schemeClr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         　　   　</a:t>
            </a:r>
            <a:endParaRPr lang="zh-CN" altLang="en-US" sz="2800" b="1">
              <a:solidFill>
                <a:schemeClr val="tx1">
                  <a:lumMod val="75000"/>
                  <a:lumOff val="25000"/>
                </a:schemeClr>
              </a:solidFill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  <a:p>
            <a:pPr algn="l" fontAlgn="auto">
              <a:lnSpc>
                <a:spcPct val="150000"/>
              </a:lnSpc>
            </a:pPr>
            <a:r>
              <a:rPr lang="en-US" altLang="zh-CN" sz="2800" b="1">
                <a:solidFill>
                  <a:schemeClr val="accent3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5.</a:t>
            </a:r>
            <a:r>
              <a:rPr lang="en-US" altLang="zh-CN" sz="2800" b="1" kern="0">
                <a:solidFill>
                  <a:schemeClr val="accent3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8×</a:t>
            </a:r>
            <a:r>
              <a:rPr lang="en-US" sz="2800" b="1" kern="0">
                <a:solidFill>
                  <a:schemeClr val="accent3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5</a:t>
            </a:r>
            <a:r>
              <a:rPr lang="zh-CN" altLang="en-US" sz="2800" b="1" kern="0">
                <a:solidFill>
                  <a:schemeClr val="accent3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＝</a:t>
            </a:r>
            <a:r>
              <a:rPr lang="en-US" altLang="zh-CN" sz="2800" b="1" kern="0">
                <a:solidFill>
                  <a:schemeClr val="accent3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4</a:t>
            </a:r>
            <a:r>
              <a:rPr lang="en-US" sz="2800" b="1" kern="0">
                <a:solidFill>
                  <a:schemeClr val="accent3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0</a:t>
            </a:r>
            <a:r>
              <a:rPr lang="zh-CN" altLang="en-US" sz="2800" b="1" kern="0">
                <a:solidFill>
                  <a:schemeClr val="accent3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，所以</a:t>
            </a:r>
            <a:r>
              <a:rPr lang="en-US" sz="2800" b="1" kern="0">
                <a:solidFill>
                  <a:schemeClr val="accent3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8</a:t>
            </a:r>
            <a:r>
              <a:rPr lang="zh-CN" altLang="en-US" sz="2800" b="1" kern="0">
                <a:solidFill>
                  <a:schemeClr val="accent3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是</a:t>
            </a:r>
            <a:r>
              <a:rPr lang="en-US" altLang="zh-CN" sz="2800" b="1" kern="0">
                <a:solidFill>
                  <a:schemeClr val="accent3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4</a:t>
            </a:r>
            <a:r>
              <a:rPr lang="en-US" sz="2800" b="1" kern="0">
                <a:solidFill>
                  <a:schemeClr val="accent3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0</a:t>
            </a:r>
            <a:r>
              <a:rPr lang="zh-CN" altLang="en-US" sz="2800" b="1" kern="0">
                <a:solidFill>
                  <a:schemeClr val="accent3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的因数。</a:t>
            </a:r>
            <a:r>
              <a:rPr lang="en-US" altLang="zh-CN" sz="2800" b="1">
                <a:solidFill>
                  <a:schemeClr val="tx1">
                    <a:lumMod val="75000"/>
                    <a:lumOff val="25000"/>
                  </a:schemeClr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(</a:t>
            </a:r>
            <a:r>
              <a:rPr lang="zh-CN" sz="2800" b="1">
                <a:solidFill>
                  <a:schemeClr val="tx1">
                    <a:lumMod val="75000"/>
                    <a:lumOff val="25000"/>
                  </a:schemeClr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正确，表述完整准确</a:t>
            </a:r>
            <a:r>
              <a:rPr lang="en-US" altLang="zh-CN" sz="2800" b="1">
                <a:solidFill>
                  <a:schemeClr val="tx1">
                    <a:lumMod val="75000"/>
                    <a:lumOff val="25000"/>
                  </a:schemeClr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)</a:t>
            </a:r>
            <a:r>
              <a:rPr lang="zh-CN" altLang="en-US" sz="2800" b="1">
                <a:solidFill>
                  <a:schemeClr val="tx1">
                    <a:lumMod val="75000"/>
                    <a:lumOff val="25000"/>
                  </a:schemeClr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  </a:t>
            </a:r>
            <a:r>
              <a:rPr lang="zh-CN" altLang="en-US" sz="2800" b="1">
                <a:solidFill>
                  <a:schemeClr val="tx1">
                    <a:lumMod val="75000"/>
                    <a:lumOff val="25000"/>
                  </a:schemeClr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             　　</a:t>
            </a:r>
            <a:endParaRPr lang="zh-CN" altLang="en-US" sz="2800" b="1">
              <a:solidFill>
                <a:schemeClr val="tx1">
                  <a:lumMod val="75000"/>
                  <a:lumOff val="25000"/>
                </a:schemeClr>
              </a:solidFill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  <a:p>
            <a:endParaRPr lang="zh-CN" altLang="en-US" sz="2800" b="1">
              <a:solidFill>
                <a:schemeClr val="tx1">
                  <a:lumMod val="75000"/>
                  <a:lumOff val="25000"/>
                </a:schemeClr>
              </a:solidFill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</p:txBody>
      </p:sp>
    </p:spTree>
    <p:custDataLst>
      <p:tags r:id="rId1"/>
    </p:custDataLst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292100" y="278130"/>
            <a:ext cx="11544300" cy="5815965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圆角矩形 1"/>
          <p:cNvSpPr/>
          <p:nvPr/>
        </p:nvSpPr>
        <p:spPr>
          <a:xfrm>
            <a:off x="741045" y="466090"/>
            <a:ext cx="10658475" cy="725805"/>
          </a:xfrm>
          <a:prstGeom prst="roundRect">
            <a:avLst>
              <a:gd name="adj" fmla="val 37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856615" y="531495"/>
            <a:ext cx="1054290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>
                <a:solidFill>
                  <a:schemeClr val="bg1"/>
                </a:solidFill>
                <a:latin typeface="黑体" panose="02010609060101010101" charset="-122"/>
                <a:ea typeface="黑体" panose="02010609060101010101" charset="-122"/>
              </a:rPr>
              <a:t>课堂练习：灵活应用本节知识</a:t>
            </a:r>
            <a:endParaRPr lang="zh-CN" altLang="en-US" sz="3200" b="1">
              <a:solidFill>
                <a:schemeClr val="bg1"/>
              </a:solidFill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1023620" y="1355725"/>
            <a:ext cx="10927080" cy="10820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hangingPunct="1">
              <a:lnSpc>
                <a:spcPct val="130000"/>
              </a:lnSpc>
            </a:pPr>
            <a:r>
              <a:rPr lang="en-US" altLang="zh-CN" sz="2800" b="1">
                <a:solidFill>
                  <a:schemeClr val="accent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6.</a:t>
            </a:r>
            <a:r>
              <a:rPr lang="zh-CN" altLang="en-US" sz="2800" b="1" noProof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写出下列数字各自对应的因数，并探究规律</a:t>
            </a:r>
            <a:endParaRPr lang="en-US" altLang="zh-CN" sz="2800" b="1">
              <a:solidFill>
                <a:schemeClr val="accent1"/>
              </a:solidFill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  <a:p>
            <a:endParaRPr lang="en-US" altLang="zh-CN" sz="2800" b="1">
              <a:solidFill>
                <a:schemeClr val="accent1"/>
              </a:solidFill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</p:txBody>
      </p:sp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1302527" y="2076804"/>
            <a:ext cx="2687320" cy="181483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r>
              <a:rPr lang="en-US" altLang="zh-CN" sz="2800" b="1">
                <a:solidFill>
                  <a:schemeClr val="tx1">
                    <a:lumMod val="75000"/>
                    <a:lumOff val="25000"/>
                  </a:schemeClr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12</a:t>
            </a:r>
            <a:r>
              <a:rPr lang="zh-CN" altLang="en-US" sz="2800" b="1">
                <a:solidFill>
                  <a:schemeClr val="tx1">
                    <a:lumMod val="75000"/>
                    <a:lumOff val="25000"/>
                  </a:schemeClr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的全部因数：</a:t>
            </a:r>
            <a:endParaRPr lang="en-US" altLang="zh-CN" sz="2800" b="1">
              <a:solidFill>
                <a:schemeClr val="tx1">
                  <a:lumMod val="75000"/>
                  <a:lumOff val="25000"/>
                </a:schemeClr>
              </a:solidFill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  <a:p>
            <a:r>
              <a:rPr lang="en-US" altLang="zh-CN" sz="2800" b="1">
                <a:solidFill>
                  <a:schemeClr val="tx1">
                    <a:lumMod val="75000"/>
                    <a:lumOff val="25000"/>
                  </a:schemeClr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9</a:t>
            </a:r>
            <a:r>
              <a:rPr lang="zh-CN" altLang="en-US" sz="2800" b="1">
                <a:solidFill>
                  <a:schemeClr val="tx1">
                    <a:lumMod val="75000"/>
                    <a:lumOff val="25000"/>
                  </a:schemeClr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的部因数：</a:t>
            </a:r>
            <a:endParaRPr lang="en-US" altLang="zh-CN" sz="2800" b="1">
              <a:solidFill>
                <a:schemeClr val="tx1">
                  <a:lumMod val="75000"/>
                  <a:lumOff val="25000"/>
                </a:schemeClr>
              </a:solidFill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  <a:p>
            <a:r>
              <a:rPr lang="en-US" altLang="zh-CN" sz="2800" b="1">
                <a:solidFill>
                  <a:schemeClr val="tx1">
                    <a:lumMod val="75000"/>
                    <a:lumOff val="25000"/>
                  </a:schemeClr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25</a:t>
            </a:r>
            <a:r>
              <a:rPr lang="zh-CN" altLang="en-US" sz="2800" b="1">
                <a:solidFill>
                  <a:schemeClr val="tx1">
                    <a:lumMod val="75000"/>
                    <a:lumOff val="25000"/>
                  </a:schemeClr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的全部因数：</a:t>
            </a:r>
            <a:endParaRPr lang="en-US" altLang="zh-CN" sz="2800" b="1">
              <a:solidFill>
                <a:schemeClr val="tx1">
                  <a:lumMod val="75000"/>
                  <a:lumOff val="25000"/>
                </a:schemeClr>
              </a:solidFill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  <a:p>
            <a:r>
              <a:rPr lang="en-US" altLang="zh-CN" sz="2800" b="1">
                <a:solidFill>
                  <a:schemeClr val="tx1">
                    <a:lumMod val="75000"/>
                    <a:lumOff val="25000"/>
                  </a:schemeClr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27</a:t>
            </a:r>
            <a:r>
              <a:rPr lang="zh-CN" altLang="en-US" sz="2800" b="1">
                <a:solidFill>
                  <a:schemeClr val="tx1">
                    <a:lumMod val="75000"/>
                    <a:lumOff val="25000"/>
                  </a:schemeClr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的全部因数：</a:t>
            </a:r>
            <a:endParaRPr lang="zh-CN" altLang="en-US" sz="2800" b="1">
              <a:solidFill>
                <a:schemeClr val="tx1">
                  <a:lumMod val="75000"/>
                  <a:lumOff val="25000"/>
                </a:schemeClr>
              </a:solidFill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4013526" y="2096471"/>
            <a:ext cx="2339340" cy="52197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b="1">
                <a:solidFill>
                  <a:schemeClr val="accent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1.</a:t>
            </a:r>
            <a:r>
              <a:rPr lang="en-US" altLang="zh-CN" sz="2800" b="1">
                <a:solidFill>
                  <a:schemeClr val="tx1">
                    <a:lumMod val="75000"/>
                    <a:lumOff val="25000"/>
                  </a:schemeClr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2.3.4.6.12</a:t>
            </a:r>
            <a:endParaRPr lang="en-US" altLang="zh-CN" sz="2800" b="1">
              <a:solidFill>
                <a:schemeClr val="tx1">
                  <a:lumMod val="75000"/>
                  <a:lumOff val="25000"/>
                </a:schemeClr>
              </a:solidFill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4048559" y="2508847"/>
            <a:ext cx="1081405" cy="52197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b="1">
                <a:solidFill>
                  <a:schemeClr val="accent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1.</a:t>
            </a:r>
            <a:r>
              <a:rPr lang="en-US" altLang="zh-CN" sz="2800" b="1">
                <a:solidFill>
                  <a:schemeClr val="tx1">
                    <a:lumMod val="75000"/>
                    <a:lumOff val="25000"/>
                  </a:schemeClr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3.9</a:t>
            </a:r>
            <a:endParaRPr lang="en-US" altLang="zh-CN" sz="2800" b="1">
              <a:solidFill>
                <a:schemeClr val="tx1">
                  <a:lumMod val="75000"/>
                  <a:lumOff val="25000"/>
                </a:schemeClr>
              </a:solidFill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4058894" y="2975012"/>
            <a:ext cx="1261110" cy="52197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b="1">
                <a:solidFill>
                  <a:schemeClr val="accent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1.</a:t>
            </a:r>
            <a:r>
              <a:rPr lang="en-US" altLang="zh-CN" sz="2800" b="1">
                <a:solidFill>
                  <a:schemeClr val="tx1">
                    <a:lumMod val="75000"/>
                    <a:lumOff val="25000"/>
                  </a:schemeClr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5.25</a:t>
            </a:r>
            <a:endParaRPr lang="en-US" altLang="zh-CN" sz="2800" b="1">
              <a:solidFill>
                <a:schemeClr val="tx1">
                  <a:lumMod val="75000"/>
                  <a:lumOff val="25000"/>
                </a:schemeClr>
              </a:solidFill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4058894" y="3393731"/>
            <a:ext cx="1620520" cy="52197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b="1">
                <a:solidFill>
                  <a:schemeClr val="accent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1.</a:t>
            </a:r>
            <a:r>
              <a:rPr lang="en-US" altLang="zh-CN" sz="2800" b="1">
                <a:solidFill>
                  <a:schemeClr val="tx1">
                    <a:lumMod val="75000"/>
                    <a:lumOff val="25000"/>
                  </a:schemeClr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3.9.27</a:t>
            </a:r>
            <a:endParaRPr lang="en-US" altLang="zh-CN" sz="2800" b="1">
              <a:solidFill>
                <a:schemeClr val="tx1">
                  <a:lumMod val="75000"/>
                  <a:lumOff val="25000"/>
                </a:schemeClr>
              </a:solidFill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226185" y="4034155"/>
            <a:ext cx="8769350" cy="953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2800" b="1" smtClean="0">
                <a:solidFill>
                  <a:schemeClr val="accent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一</a:t>
            </a:r>
            <a:r>
              <a:rPr lang="zh-CN" altLang="en-US" sz="2800" b="1">
                <a:solidFill>
                  <a:schemeClr val="accent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个数的因数的个数是有限的，其中</a:t>
            </a:r>
            <a:r>
              <a:rPr lang="zh-CN" altLang="en-US" sz="2800" b="1">
                <a:solidFill>
                  <a:schemeClr val="accent6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最小的因数是</a:t>
            </a:r>
            <a:r>
              <a:rPr lang="en-US" altLang="zh-CN" sz="2800" b="1">
                <a:solidFill>
                  <a:schemeClr val="accent6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1</a:t>
            </a:r>
            <a:r>
              <a:rPr lang="zh-CN" altLang="en-US" sz="2800" b="1">
                <a:solidFill>
                  <a:schemeClr val="accent6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，最大的因数是他本身。</a:t>
            </a:r>
            <a:endParaRPr lang="zh-CN" altLang="en-US" sz="2800" b="1">
              <a:solidFill>
                <a:schemeClr val="accent6"/>
              </a:solidFill>
              <a:latin typeface="黑体" panose="02010609060101010101" charset="-122"/>
              <a:ea typeface="黑体" panose="02010609060101010101" charset="-122"/>
              <a:cs typeface="黑体" panose="02010609060101010101" charset="-122"/>
              <a:sym typeface="+mn-ea"/>
            </a:endParaRPr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3" grpId="0"/>
      <p:bldP spid="9" grpId="0"/>
      <p:bldP spid="10" grpId="0"/>
      <p:bldP spid="11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292100" y="278130"/>
            <a:ext cx="11544300" cy="5815965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圆角矩形 1"/>
          <p:cNvSpPr/>
          <p:nvPr/>
        </p:nvSpPr>
        <p:spPr>
          <a:xfrm>
            <a:off x="741045" y="584835"/>
            <a:ext cx="10658475" cy="5101590"/>
          </a:xfrm>
          <a:prstGeom prst="roundRect">
            <a:avLst>
              <a:gd name="adj" fmla="val 37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TextBox 29"/>
          <p:cNvSpPr txBox="1"/>
          <p:nvPr/>
        </p:nvSpPr>
        <p:spPr>
          <a:xfrm>
            <a:off x="1377315" y="2573655"/>
            <a:ext cx="9101455" cy="1770380"/>
          </a:xfrm>
          <a:prstGeom prst="rect">
            <a:avLst/>
          </a:prstGeom>
          <a:noFill/>
          <a:ln w="15875"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800" b="1" dirty="0" smtClean="0">
                <a:solidFill>
                  <a:schemeClr val="bg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2.</a:t>
            </a:r>
            <a:r>
              <a:rPr lang="zh-CN" altLang="en-US" sz="2800" b="1" dirty="0" smtClean="0">
                <a:solidFill>
                  <a:schemeClr val="bg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找</a:t>
            </a:r>
            <a:r>
              <a:rPr lang="zh-CN" altLang="en-US" sz="2800" b="1" dirty="0">
                <a:solidFill>
                  <a:schemeClr val="bg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一个数的因数，可以用乘法依次结对寻找，这样按顺序地给一个数找因数，可以做到不重不漏。</a:t>
            </a:r>
            <a:endParaRPr lang="zh-CN" altLang="en-US" sz="2800" b="1" dirty="0">
              <a:solidFill>
                <a:schemeClr val="bg1"/>
              </a:solidFill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  <a:p>
            <a:pPr>
              <a:lnSpc>
                <a:spcPct val="130000"/>
              </a:lnSpc>
            </a:pPr>
            <a:endParaRPr lang="zh-CN" altLang="en-US" sz="2800" b="1" dirty="0">
              <a:solidFill>
                <a:schemeClr val="bg1"/>
              </a:solidFill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1377315" y="1476375"/>
            <a:ext cx="8945245" cy="9531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800" b="1" dirty="0" smtClean="0">
                <a:solidFill>
                  <a:schemeClr val="bg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1.</a:t>
            </a:r>
            <a:r>
              <a:rPr lang="zh-CN" altLang="en-US" sz="2800" b="1" dirty="0" smtClean="0">
                <a:solidFill>
                  <a:schemeClr val="bg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一个数的因数的个数是有限的，其中最小的因数是</a:t>
            </a:r>
            <a:r>
              <a:rPr lang="en-US" altLang="zh-CN" sz="2800" b="1" dirty="0" smtClean="0">
                <a:solidFill>
                  <a:schemeClr val="bg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1</a:t>
            </a:r>
            <a:r>
              <a:rPr lang="zh-CN" altLang="en-US" sz="2800" b="1" dirty="0" smtClean="0">
                <a:solidFill>
                  <a:schemeClr val="bg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，最大的因数是他本身。</a:t>
            </a:r>
            <a:endParaRPr lang="zh-CN" altLang="en-US" sz="2800" b="1" dirty="0" smtClean="0">
              <a:solidFill>
                <a:schemeClr val="bg1"/>
              </a:solidFill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856615" y="724535"/>
            <a:ext cx="1054290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chemeClr val="bg1"/>
                </a:solidFill>
                <a:latin typeface="黑体" panose="02010609060101010101" charset="-122"/>
                <a:ea typeface="黑体" panose="02010609060101010101" charset="-122"/>
              </a:rPr>
              <a:t>课堂总结：理解记忆</a:t>
            </a:r>
            <a:endParaRPr lang="zh-CN" altLang="en-US" sz="3200" b="1" dirty="0">
              <a:solidFill>
                <a:schemeClr val="bg1"/>
              </a:solidFill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377315" y="4019550"/>
            <a:ext cx="9101455" cy="121094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800" b="1" dirty="0">
                <a:solidFill>
                  <a:schemeClr val="bg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3.</a:t>
            </a:r>
            <a:r>
              <a:rPr lang="zh-CN" altLang="en-US" sz="2800" b="1" dirty="0">
                <a:solidFill>
                  <a:schemeClr val="bg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实际应用问题中，要注意因数应满足非零自然数的特点</a:t>
            </a:r>
            <a:endParaRPr lang="zh-CN" altLang="en-US" sz="2800" b="1" dirty="0">
              <a:solidFill>
                <a:schemeClr val="bg1"/>
              </a:solidFill>
              <a:latin typeface="黑体" panose="02010609060101010101" charset="-122"/>
              <a:ea typeface="黑体" panose="02010609060101010101" charset="-122"/>
              <a:cs typeface="黑体" panose="02010609060101010101" charset="-122"/>
              <a:sym typeface="+mn-ea"/>
            </a:endParaRPr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292100" y="278130"/>
            <a:ext cx="11544300" cy="5815965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1264285" y="2303145"/>
            <a:ext cx="9234805" cy="13220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8000" b="1">
                <a:solidFill>
                  <a:schemeClr val="accent1"/>
                </a:solidFill>
                <a:latin typeface="黑体" panose="02010609060101010101" charset="-122"/>
                <a:ea typeface="黑体" panose="02010609060101010101" charset="-122"/>
              </a:rPr>
              <a:t>谢</a:t>
            </a:r>
            <a:r>
              <a:rPr lang="zh-CN" altLang="en-US" sz="8000" b="1">
                <a:solidFill>
                  <a:schemeClr val="accent6"/>
                </a:solidFill>
                <a:latin typeface="黑体" panose="02010609060101010101" charset="-122"/>
                <a:ea typeface="黑体" panose="02010609060101010101" charset="-122"/>
              </a:rPr>
              <a:t>谢</a:t>
            </a:r>
            <a:r>
              <a:rPr lang="zh-CN" altLang="en-US" sz="8000" b="1">
                <a:solidFill>
                  <a:schemeClr val="accent3"/>
                </a:solidFill>
                <a:latin typeface="黑体" panose="02010609060101010101" charset="-122"/>
                <a:ea typeface="黑体" panose="02010609060101010101" charset="-122"/>
              </a:rPr>
              <a:t>观看</a:t>
            </a:r>
            <a:endParaRPr lang="zh-CN" altLang="en-US" sz="8000" b="1">
              <a:solidFill>
                <a:schemeClr val="accent3"/>
              </a:solidFill>
              <a:latin typeface="黑体" panose="02010609060101010101" charset="-122"/>
              <a:ea typeface="黑体" panose="02010609060101010101" charset="-122"/>
            </a:endParaRPr>
          </a:p>
        </p:txBody>
      </p:sp>
      <p:pic>
        <p:nvPicPr>
          <p:cNvPr id="8" name="New picture"/>
          <p:cNvPicPr/>
          <p:nvPr/>
        </p:nvPicPr>
        <p:blipFill>
          <a:blip r:embed="rId1"/>
          <a:stretch>
            <a:fillRect/>
          </a:stretch>
        </p:blipFill>
        <p:spPr>
          <a:xfrm>
            <a:off x="10439400" y="11455400"/>
            <a:ext cx="330200" cy="241300"/>
          </a:xfrm>
          <a:prstGeom prst="cube">
            <a:avLst/>
          </a:prstGeom>
        </p:spPr>
      </p:pic>
    </p:spTree>
    <p:custDataLst>
      <p:tags r:id="rId2"/>
    </p:custDataLst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292100" y="278130"/>
            <a:ext cx="11544300" cy="5815965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13"/>
          <p:cNvSpPr>
            <a:spLocks noChangeArrowheads="1"/>
          </p:cNvSpPr>
          <p:nvPr/>
        </p:nvSpPr>
        <p:spPr bwMode="auto">
          <a:xfrm>
            <a:off x="1234440" y="4121309"/>
            <a:ext cx="4313238" cy="39878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0" hangingPunct="0"/>
            <a:endParaRPr lang="zh-CN" altLang="en-US" sz="2000" b="1">
              <a:solidFill>
                <a:schemeClr val="tx1">
                  <a:lumMod val="65000"/>
                  <a:lumOff val="35000"/>
                </a:schemeClr>
              </a:solidFill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1234440" y="1780540"/>
            <a:ext cx="9139555" cy="95313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2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1.</a:t>
            </a:r>
            <a:r>
              <a:rPr lang="zh-CN" altLang="en-US" sz="2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如果</a:t>
            </a:r>
            <a:r>
              <a:rPr lang="en-US" altLang="zh-CN" sz="2800" b="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a×b</a:t>
            </a:r>
            <a:r>
              <a:rPr lang="en-US" altLang="zh-CN" sz="2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=c(a</a:t>
            </a:r>
            <a:r>
              <a:rPr lang="zh-CN" altLang="en-US" sz="2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、</a:t>
            </a:r>
            <a:r>
              <a:rPr lang="en-US" altLang="zh-CN" sz="2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b</a:t>
            </a:r>
            <a:r>
              <a:rPr lang="zh-CN" altLang="en-US" sz="2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、</a:t>
            </a:r>
            <a:r>
              <a:rPr lang="en-US" altLang="zh-CN" sz="2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c</a:t>
            </a:r>
            <a:r>
              <a:rPr lang="zh-CN" altLang="en-US" sz="2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是不为</a:t>
            </a:r>
            <a:r>
              <a:rPr lang="en-US" altLang="zh-CN" sz="2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0</a:t>
            </a:r>
            <a:r>
              <a:rPr lang="zh-CN" altLang="en-US" sz="2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的自然数</a:t>
            </a:r>
            <a:r>
              <a:rPr lang="en-US" altLang="zh-CN" sz="2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)</a:t>
            </a:r>
            <a:r>
              <a:rPr lang="zh-CN" altLang="en-US" sz="2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，那么</a:t>
            </a:r>
            <a:r>
              <a:rPr lang="en-US" altLang="zh-CN" sz="2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a</a:t>
            </a:r>
            <a:r>
              <a:rPr lang="zh-CN" altLang="en-US" sz="2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、</a:t>
            </a:r>
            <a:r>
              <a:rPr lang="en-US" altLang="zh-CN" sz="2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b</a:t>
            </a:r>
            <a:r>
              <a:rPr lang="zh-CN" altLang="en-US" sz="2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是</a:t>
            </a:r>
            <a:r>
              <a:rPr lang="en-US" altLang="zh-CN" sz="2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c</a:t>
            </a:r>
            <a:r>
              <a:rPr lang="zh-CN" altLang="en-US" sz="2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的因数，</a:t>
            </a:r>
            <a:r>
              <a:rPr lang="en-US" altLang="zh-CN" sz="2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c</a:t>
            </a:r>
            <a:r>
              <a:rPr lang="zh-CN" altLang="en-US" sz="2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是</a:t>
            </a:r>
            <a:r>
              <a:rPr lang="en-US" altLang="zh-CN" sz="2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a</a:t>
            </a:r>
            <a:r>
              <a:rPr lang="zh-CN" altLang="en-US" sz="2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和</a:t>
            </a:r>
            <a:r>
              <a:rPr lang="en-US" altLang="zh-CN" sz="2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b</a:t>
            </a:r>
            <a:r>
              <a:rPr lang="zh-CN" altLang="en-US" sz="2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的倍数。</a:t>
            </a:r>
            <a:endParaRPr lang="zh-CN" altLang="en-US" sz="2800" b="1" dirty="0">
              <a:solidFill>
                <a:schemeClr val="tx1">
                  <a:lumMod val="65000"/>
                  <a:lumOff val="35000"/>
                </a:schemeClr>
              </a:solidFill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</p:txBody>
      </p:sp>
      <p:sp>
        <p:nvSpPr>
          <p:cNvPr id="13" name="Rectangle 38"/>
          <p:cNvSpPr>
            <a:spLocks noChangeArrowheads="1"/>
          </p:cNvSpPr>
          <p:nvPr/>
        </p:nvSpPr>
        <p:spPr bwMode="auto">
          <a:xfrm>
            <a:off x="1234440" y="2873375"/>
            <a:ext cx="9058910" cy="1816100"/>
          </a:xfrm>
          <a:prstGeom prst="rect">
            <a:avLst/>
          </a:prstGeom>
          <a:noFill/>
          <a:ln w="9525" algn="ctr">
            <a:noFill/>
            <a:miter lim="800000"/>
          </a:ln>
        </p:spPr>
        <p:txBody>
          <a:bodyPr wrap="square" lIns="90000" tIns="46800" rIns="90000" bIns="46800" anchor="ctr">
            <a:spAutoFit/>
          </a:bodyPr>
          <a:lstStyle/>
          <a:p>
            <a:r>
              <a:rPr lang="en-US" altLang="zh-CN" sz="2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2.</a:t>
            </a:r>
            <a:r>
              <a:rPr lang="zh-CN" altLang="en-US" sz="2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说倍数（或因数）时，必须说明谁是谁的倍数（或因数）。不能单独说谁是倍数（或因数）</a:t>
            </a:r>
            <a:r>
              <a:rPr lang="en-US" altLang="zh-CN" sz="2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.</a:t>
            </a:r>
            <a:r>
              <a:rPr lang="zh-CN" altLang="en-US" sz="2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因数和倍数</a:t>
            </a:r>
            <a:r>
              <a:rPr lang="zh-CN" altLang="en-US" sz="2800" b="1" dirty="0">
                <a:solidFill>
                  <a:schemeClr val="accent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不能单独存在。</a:t>
            </a:r>
            <a:endParaRPr lang="zh-CN" altLang="en-US" sz="2800" b="1" dirty="0">
              <a:solidFill>
                <a:schemeClr val="accent1"/>
              </a:solidFill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  <a:p>
            <a:endParaRPr lang="zh-CN" altLang="en-US" sz="2800" b="1" dirty="0">
              <a:solidFill>
                <a:schemeClr val="accent1"/>
              </a:solidFill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</p:txBody>
      </p:sp>
      <p:sp>
        <p:nvSpPr>
          <p:cNvPr id="5" name="圆角矩形 4"/>
          <p:cNvSpPr/>
          <p:nvPr/>
        </p:nvSpPr>
        <p:spPr>
          <a:xfrm>
            <a:off x="741045" y="466090"/>
            <a:ext cx="10658475" cy="725805"/>
          </a:xfrm>
          <a:prstGeom prst="roundRect">
            <a:avLst>
              <a:gd name="adj" fmla="val 37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856615" y="531495"/>
            <a:ext cx="1054290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chemeClr val="bg1"/>
                </a:solidFill>
                <a:latin typeface="黑体" panose="02010609060101010101" charset="-122"/>
                <a:ea typeface="黑体" panose="02010609060101010101" charset="-122"/>
              </a:rPr>
              <a:t>复习导入：回顾因数与倍数的知识点，并回答对应问题</a:t>
            </a:r>
            <a:endParaRPr lang="zh-CN" altLang="en-US" sz="3200" b="1" dirty="0">
              <a:solidFill>
                <a:schemeClr val="bg1"/>
              </a:solidFill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15" name="TextBox 11"/>
          <p:cNvSpPr txBox="1"/>
          <p:nvPr/>
        </p:nvSpPr>
        <p:spPr>
          <a:xfrm>
            <a:off x="1234440" y="4328160"/>
            <a:ext cx="913701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charset="-122"/>
                <a:ea typeface="黑体" panose="02010609060101010101" charset="-122"/>
              </a:rPr>
              <a:t>3.</a:t>
            </a:r>
            <a:r>
              <a:rPr lang="zh-CN" altLang="en-US" sz="2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charset="-122"/>
                <a:ea typeface="黑体" panose="02010609060101010101" charset="-122"/>
              </a:rPr>
              <a:t>我们只在</a:t>
            </a:r>
            <a:r>
              <a:rPr lang="zh-CN" altLang="en-US" sz="2800" b="1" dirty="0">
                <a:solidFill>
                  <a:schemeClr val="accent1"/>
                </a:solidFill>
                <a:latin typeface="黑体" panose="02010609060101010101" charset="-122"/>
                <a:ea typeface="黑体" panose="02010609060101010101" charset="-122"/>
              </a:rPr>
              <a:t>自然数</a:t>
            </a:r>
            <a:r>
              <a:rPr lang="zh-CN" altLang="en-US" sz="2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charset="-122"/>
                <a:ea typeface="黑体" panose="02010609060101010101" charset="-122"/>
              </a:rPr>
              <a:t>（零除外）范围内研究倍数和因数。</a:t>
            </a:r>
            <a:endParaRPr lang="zh-CN" altLang="en-US" sz="2800" b="1" dirty="0">
              <a:solidFill>
                <a:schemeClr val="tx1">
                  <a:lumMod val="65000"/>
                  <a:lumOff val="35000"/>
                </a:schemeClr>
              </a:solidFill>
              <a:latin typeface="黑体" panose="02010609060101010101" charset="-122"/>
              <a:ea typeface="黑体" panose="02010609060101010101" charset="-122"/>
            </a:endParaRPr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build="allAtOnce"/>
      <p:bldP spid="13" grpId="0"/>
      <p:bldP spid="1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292100" y="278130"/>
            <a:ext cx="11544300" cy="5815965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1081405" y="1533525"/>
            <a:ext cx="9965055" cy="95313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eaLnBrk="1" hangingPunct="1"/>
            <a:r>
              <a:rPr lang="zh-CN" altLang="en-US" sz="2800" b="1" dirty="0">
                <a:solidFill>
                  <a:schemeClr val="accent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问题</a:t>
            </a:r>
            <a:r>
              <a:rPr lang="en-US" altLang="zh-CN" sz="2800" b="1" dirty="0">
                <a:solidFill>
                  <a:schemeClr val="accent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.</a:t>
            </a:r>
            <a:r>
              <a:rPr lang="zh-CN" altLang="en-US" sz="2800" b="1" dirty="0">
                <a:solidFill>
                  <a:schemeClr val="accent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根据算式，说一说哪个数是哪个数的倍数，哪个数是哪个数的因数。</a:t>
            </a:r>
            <a:endParaRPr lang="zh-CN" altLang="en-US" sz="2800" b="1" dirty="0">
              <a:solidFill>
                <a:schemeClr val="accent1"/>
              </a:solidFill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</p:txBody>
      </p:sp>
      <p:sp>
        <p:nvSpPr>
          <p:cNvPr id="5" name="圆角矩形 4"/>
          <p:cNvSpPr/>
          <p:nvPr/>
        </p:nvSpPr>
        <p:spPr>
          <a:xfrm>
            <a:off x="741045" y="466090"/>
            <a:ext cx="10658475" cy="725805"/>
          </a:xfrm>
          <a:prstGeom prst="roundRect">
            <a:avLst>
              <a:gd name="adj" fmla="val 37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856615" y="531495"/>
            <a:ext cx="1054290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>
                <a:solidFill>
                  <a:schemeClr val="bg1"/>
                </a:solidFill>
                <a:latin typeface="黑体" panose="02010609060101010101" charset="-122"/>
                <a:ea typeface="黑体" panose="02010609060101010101" charset="-122"/>
              </a:rPr>
              <a:t>复习导入：回顾因数与倍数的知识点，并回答对应问题</a:t>
            </a:r>
            <a:endParaRPr lang="zh-CN" altLang="en-US" sz="3200" b="1">
              <a:solidFill>
                <a:schemeClr val="bg1"/>
              </a:solidFill>
              <a:latin typeface="黑体" panose="02010609060101010101" charset="-122"/>
              <a:ea typeface="黑体" panose="02010609060101010101" charset="-122"/>
            </a:endParaRPr>
          </a:p>
        </p:txBody>
      </p:sp>
      <p:graphicFrame>
        <p:nvGraphicFramePr>
          <p:cNvPr id="8" name="表格 7"/>
          <p:cNvGraphicFramePr>
            <a:graphicFrameLocks noGrp="1"/>
          </p:cNvGraphicFramePr>
          <p:nvPr>
            <p:custDataLst>
              <p:tags r:id="rId1"/>
            </p:custDataLst>
          </p:nvPr>
        </p:nvGraphicFramePr>
        <p:xfrm>
          <a:off x="930275" y="2620645"/>
          <a:ext cx="10234930" cy="286321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2965"/>
                <a:gridCol w="2527300"/>
                <a:gridCol w="3481070"/>
                <a:gridCol w="3363595"/>
              </a:tblGrid>
              <a:tr h="954405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2800" b="1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黑体" panose="02010609060101010101" charset="-122"/>
                          <a:ea typeface="黑体" panose="02010609060101010101" charset="-122"/>
                        </a:rPr>
                        <a:t>1</a:t>
                      </a:r>
                      <a:endParaRPr lang="en-US" altLang="zh-CN" sz="2800" b="1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黑体" panose="02010609060101010101" charset="-122"/>
                        <a:ea typeface="黑体" panose="02010609060101010101" charset="-122"/>
                      </a:endParaRPr>
                    </a:p>
                  </a:txBody>
                  <a:tcPr anchor="ctr">
                    <a:solidFill>
                      <a:schemeClr val="accent2">
                        <a:lumMod val="60000"/>
                        <a:lumOff val="40000"/>
                        <a:alpha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2800" b="1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  <a:sym typeface="+mn-ea"/>
                        </a:rPr>
                        <a:t>20×7</a:t>
                      </a:r>
                      <a:r>
                        <a:rPr lang="zh-CN" altLang="en-US" sz="2800" b="1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  <a:sym typeface="+mn-ea"/>
                        </a:rPr>
                        <a:t>＝</a:t>
                      </a:r>
                      <a:r>
                        <a:rPr lang="en-US" altLang="zh-CN" sz="2800" b="1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  <a:sym typeface="+mn-ea"/>
                        </a:rPr>
                        <a:t>140</a:t>
                      </a:r>
                      <a:endParaRPr lang="zh-CN" altLang="en-US" sz="2800" b="1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黑体" panose="02010609060101010101" charset="-122"/>
                        <a:ea typeface="黑体" panose="02010609060101010101" charset="-122"/>
                        <a:cs typeface="黑体" panose="02010609060101010101" charset="-122"/>
                      </a:endParaRPr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  <a:alpha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2800" b="1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  <a:sym typeface="+mn-ea"/>
                        </a:rPr>
                        <a:t>140</a:t>
                      </a:r>
                      <a:r>
                        <a:rPr lang="zh-CN" altLang="en-US" sz="2800" b="1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  <a:sym typeface="+mn-ea"/>
                        </a:rPr>
                        <a:t>是</a:t>
                      </a:r>
                      <a:r>
                        <a:rPr lang="en-US" altLang="zh-CN" sz="2800" b="1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  <a:sym typeface="+mn-ea"/>
                        </a:rPr>
                        <a:t>20</a:t>
                      </a:r>
                      <a:r>
                        <a:rPr lang="zh-CN" altLang="en-US" sz="2800" b="1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  <a:sym typeface="+mn-ea"/>
                        </a:rPr>
                        <a:t>和</a:t>
                      </a:r>
                      <a:r>
                        <a:rPr lang="en-US" altLang="zh-CN" sz="2800" b="1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  <a:sym typeface="+mn-ea"/>
                        </a:rPr>
                        <a:t>7</a:t>
                      </a:r>
                      <a:r>
                        <a:rPr lang="zh-CN" altLang="en-US" sz="2800" b="1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  <a:sym typeface="+mn-ea"/>
                        </a:rPr>
                        <a:t>的</a:t>
                      </a:r>
                      <a:r>
                        <a:rPr lang="zh-CN" altLang="en-US" sz="2800" b="1">
                          <a:solidFill>
                            <a:schemeClr val="accent3"/>
                          </a:solidFill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  <a:sym typeface="+mn-ea"/>
                        </a:rPr>
                        <a:t>倍数</a:t>
                      </a:r>
                      <a:endParaRPr lang="zh-CN" altLang="en-US" sz="2800" b="1">
                        <a:latin typeface="黑体" panose="02010609060101010101" charset="-122"/>
                        <a:ea typeface="黑体" panose="02010609060101010101" charset="-122"/>
                        <a:cs typeface="黑体" panose="02010609060101010101" charset="-122"/>
                      </a:endParaRPr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  <a:alpha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2800" b="1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  <a:sym typeface="+mn-ea"/>
                        </a:rPr>
                        <a:t>20</a:t>
                      </a:r>
                      <a:r>
                        <a:rPr lang="zh-CN" altLang="en-US" sz="2800" b="1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  <a:sym typeface="+mn-ea"/>
                        </a:rPr>
                        <a:t>和</a:t>
                      </a:r>
                      <a:r>
                        <a:rPr lang="en-US" altLang="zh-CN" sz="2800" b="1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  <a:sym typeface="+mn-ea"/>
                        </a:rPr>
                        <a:t>7</a:t>
                      </a:r>
                      <a:r>
                        <a:rPr lang="zh-CN" altLang="en-US" sz="2800" b="1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  <a:sym typeface="+mn-ea"/>
                        </a:rPr>
                        <a:t>是</a:t>
                      </a:r>
                      <a:r>
                        <a:rPr lang="en-US" altLang="zh-CN" sz="2800" b="1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  <a:sym typeface="+mn-ea"/>
                        </a:rPr>
                        <a:t>140</a:t>
                      </a:r>
                      <a:r>
                        <a:rPr lang="zh-CN" altLang="en-US" sz="2800" b="1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  <a:sym typeface="+mn-ea"/>
                        </a:rPr>
                        <a:t>的</a:t>
                      </a:r>
                      <a:r>
                        <a:rPr lang="zh-CN" altLang="en-US" sz="2800" b="1">
                          <a:solidFill>
                            <a:schemeClr val="accent3"/>
                          </a:solidFill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  <a:sym typeface="+mn-ea"/>
                        </a:rPr>
                        <a:t>因数</a:t>
                      </a:r>
                      <a:endParaRPr lang="zh-CN" altLang="en-US" sz="2800" b="1">
                        <a:latin typeface="黑体" panose="02010609060101010101" charset="-122"/>
                        <a:ea typeface="黑体" panose="02010609060101010101" charset="-122"/>
                        <a:cs typeface="黑体" panose="02010609060101010101" charset="-122"/>
                      </a:endParaRPr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  <a:alpha val="85000"/>
                      </a:schemeClr>
                    </a:solidFill>
                  </a:tcPr>
                </a:tc>
              </a:tr>
              <a:tr h="954405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2800" b="1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黑体" panose="02010609060101010101" charset="-122"/>
                          <a:ea typeface="黑体" panose="02010609060101010101" charset="-122"/>
                        </a:rPr>
                        <a:t>2</a:t>
                      </a:r>
                      <a:endParaRPr lang="en-US" altLang="zh-CN" sz="2800" b="1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黑体" panose="02010609060101010101" charset="-122"/>
                        <a:ea typeface="黑体" panose="02010609060101010101" charset="-122"/>
                      </a:endParaRPr>
                    </a:p>
                  </a:txBody>
                  <a:tcPr anchor="ctr">
                    <a:solidFill>
                      <a:schemeClr val="accent2">
                        <a:lumMod val="60000"/>
                        <a:lumOff val="40000"/>
                        <a:alpha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2800" b="1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  <a:sym typeface="+mn-ea"/>
                        </a:rPr>
                        <a:t>45÷9</a:t>
                      </a:r>
                      <a:r>
                        <a:rPr lang="zh-CN" altLang="en-US" sz="2800" b="1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  <a:sym typeface="+mn-ea"/>
                        </a:rPr>
                        <a:t>＝</a:t>
                      </a:r>
                      <a:r>
                        <a:rPr lang="en-US" altLang="zh-CN" sz="2800" b="1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  <a:sym typeface="+mn-ea"/>
                        </a:rPr>
                        <a:t>5</a:t>
                      </a:r>
                      <a:endParaRPr lang="zh-CN" altLang="en-US" sz="2800" b="1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黑体" panose="02010609060101010101" charset="-122"/>
                        <a:ea typeface="黑体" panose="02010609060101010101" charset="-122"/>
                        <a:cs typeface="黑体" panose="02010609060101010101" charset="-122"/>
                        <a:sym typeface="+mn-ea"/>
                      </a:endParaRPr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  <a:alpha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2800" b="1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  <a:sym typeface="+mn-ea"/>
                        </a:rPr>
                        <a:t>45</a:t>
                      </a:r>
                      <a:r>
                        <a:rPr lang="zh-CN" altLang="en-US" sz="2800" b="1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  <a:sym typeface="+mn-ea"/>
                        </a:rPr>
                        <a:t>是</a:t>
                      </a:r>
                      <a:r>
                        <a:rPr lang="en-US" altLang="zh-CN" sz="2800" b="1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  <a:sym typeface="+mn-ea"/>
                        </a:rPr>
                        <a:t>9</a:t>
                      </a:r>
                      <a:r>
                        <a:rPr lang="zh-CN" altLang="en-US" sz="2800" b="1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  <a:sym typeface="+mn-ea"/>
                        </a:rPr>
                        <a:t>和</a:t>
                      </a:r>
                      <a:r>
                        <a:rPr lang="en-US" altLang="zh-CN" sz="2800" b="1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  <a:sym typeface="+mn-ea"/>
                        </a:rPr>
                        <a:t>5</a:t>
                      </a:r>
                      <a:r>
                        <a:rPr lang="zh-CN" altLang="en-US" sz="2800" b="1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  <a:sym typeface="+mn-ea"/>
                        </a:rPr>
                        <a:t>的</a:t>
                      </a:r>
                      <a:r>
                        <a:rPr lang="zh-CN" altLang="en-US" sz="2800" b="1">
                          <a:solidFill>
                            <a:schemeClr val="accent3"/>
                          </a:solidFill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  <a:sym typeface="+mn-ea"/>
                        </a:rPr>
                        <a:t>倍数</a:t>
                      </a:r>
                      <a:endParaRPr lang="zh-CN" altLang="en-US" sz="2800" b="1">
                        <a:solidFill>
                          <a:schemeClr val="accent3"/>
                        </a:solidFill>
                        <a:latin typeface="黑体" panose="02010609060101010101" charset="-122"/>
                        <a:ea typeface="黑体" panose="02010609060101010101" charset="-122"/>
                        <a:cs typeface="黑体" panose="02010609060101010101" charset="-122"/>
                        <a:sym typeface="+mn-ea"/>
                      </a:endParaRPr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  <a:alpha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2800" b="1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  <a:sym typeface="+mn-ea"/>
                        </a:rPr>
                        <a:t>9</a:t>
                      </a:r>
                      <a:r>
                        <a:rPr lang="zh-CN" altLang="en-US" sz="2800" b="1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  <a:sym typeface="+mn-ea"/>
                        </a:rPr>
                        <a:t>和</a:t>
                      </a:r>
                      <a:r>
                        <a:rPr lang="en-US" altLang="zh-CN" sz="2800" b="1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  <a:sym typeface="+mn-ea"/>
                        </a:rPr>
                        <a:t>5</a:t>
                      </a:r>
                      <a:r>
                        <a:rPr lang="zh-CN" altLang="en-US" sz="2800" b="1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  <a:sym typeface="+mn-ea"/>
                        </a:rPr>
                        <a:t>是</a:t>
                      </a:r>
                      <a:r>
                        <a:rPr lang="en-US" altLang="zh-CN" sz="2800" b="1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  <a:sym typeface="+mn-ea"/>
                        </a:rPr>
                        <a:t>45</a:t>
                      </a:r>
                      <a:r>
                        <a:rPr lang="zh-CN" altLang="en-US" sz="2800" b="1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  <a:sym typeface="+mn-ea"/>
                        </a:rPr>
                        <a:t>的</a:t>
                      </a:r>
                      <a:r>
                        <a:rPr lang="zh-CN" altLang="en-US" sz="2800" b="1">
                          <a:solidFill>
                            <a:schemeClr val="accent3"/>
                          </a:solidFill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  <a:sym typeface="+mn-ea"/>
                        </a:rPr>
                        <a:t>因数</a:t>
                      </a:r>
                      <a:endParaRPr lang="zh-CN" altLang="en-US" sz="2800" b="1">
                        <a:solidFill>
                          <a:schemeClr val="accent3"/>
                        </a:solidFill>
                        <a:latin typeface="黑体" panose="02010609060101010101" charset="-122"/>
                        <a:ea typeface="黑体" panose="02010609060101010101" charset="-122"/>
                        <a:cs typeface="黑体" panose="02010609060101010101" charset="-122"/>
                        <a:sym typeface="+mn-ea"/>
                      </a:endParaRPr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  <a:alpha val="85000"/>
                      </a:schemeClr>
                    </a:solidFill>
                  </a:tcPr>
                </a:tc>
              </a:tr>
              <a:tr h="954405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2800" b="1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黑体" panose="02010609060101010101" charset="-122"/>
                          <a:ea typeface="黑体" panose="02010609060101010101" charset="-122"/>
                        </a:rPr>
                        <a:t>3</a:t>
                      </a:r>
                      <a:endParaRPr lang="en-US" altLang="zh-CN" sz="2800" b="1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黑体" panose="02010609060101010101" charset="-122"/>
                        <a:ea typeface="黑体" panose="02010609060101010101" charset="-122"/>
                      </a:endParaRPr>
                    </a:p>
                  </a:txBody>
                  <a:tcPr anchor="ctr">
                    <a:solidFill>
                      <a:schemeClr val="accent2">
                        <a:lumMod val="60000"/>
                        <a:lumOff val="40000"/>
                        <a:alpha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2800" b="1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  <a:sym typeface="+mn-ea"/>
                        </a:rPr>
                        <a:t>14×6</a:t>
                      </a:r>
                      <a:r>
                        <a:rPr lang="zh-CN" altLang="en-US" sz="2800" b="1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  <a:sym typeface="+mn-ea"/>
                        </a:rPr>
                        <a:t>＝</a:t>
                      </a:r>
                      <a:r>
                        <a:rPr lang="en-US" altLang="zh-CN" sz="2800" b="1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  <a:sym typeface="+mn-ea"/>
                        </a:rPr>
                        <a:t>84 </a:t>
                      </a:r>
                      <a:endParaRPr lang="zh-CN" altLang="en-US" sz="2800" b="1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黑体" panose="02010609060101010101" charset="-122"/>
                        <a:ea typeface="黑体" panose="02010609060101010101" charset="-122"/>
                        <a:cs typeface="黑体" panose="02010609060101010101" charset="-122"/>
                        <a:sym typeface="+mn-ea"/>
                      </a:endParaRPr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  <a:alpha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2800" b="1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  <a:sym typeface="+mn-ea"/>
                        </a:rPr>
                        <a:t>84</a:t>
                      </a:r>
                      <a:r>
                        <a:rPr lang="zh-CN" altLang="en-US" sz="2800" b="1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  <a:sym typeface="+mn-ea"/>
                        </a:rPr>
                        <a:t>是</a:t>
                      </a:r>
                      <a:r>
                        <a:rPr lang="en-US" altLang="zh-CN" sz="2800" b="1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  <a:sym typeface="+mn-ea"/>
                        </a:rPr>
                        <a:t>14</a:t>
                      </a:r>
                      <a:r>
                        <a:rPr lang="zh-CN" altLang="en-US" sz="2800" b="1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  <a:sym typeface="+mn-ea"/>
                        </a:rPr>
                        <a:t>和</a:t>
                      </a:r>
                      <a:r>
                        <a:rPr lang="en-US" altLang="zh-CN" sz="2800" b="1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  <a:sym typeface="+mn-ea"/>
                        </a:rPr>
                        <a:t>6</a:t>
                      </a:r>
                      <a:r>
                        <a:rPr lang="zh-CN" altLang="en-US" sz="2800" b="1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  <a:sym typeface="+mn-ea"/>
                        </a:rPr>
                        <a:t>的</a:t>
                      </a:r>
                      <a:r>
                        <a:rPr lang="zh-CN" altLang="en-US" sz="2800" b="1">
                          <a:solidFill>
                            <a:schemeClr val="accent3"/>
                          </a:solidFill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  <a:sym typeface="+mn-ea"/>
                        </a:rPr>
                        <a:t>倍数</a:t>
                      </a:r>
                      <a:endParaRPr lang="zh-CN" altLang="en-US" sz="2800" b="1">
                        <a:solidFill>
                          <a:schemeClr val="accent3"/>
                        </a:solidFill>
                        <a:latin typeface="黑体" panose="02010609060101010101" charset="-122"/>
                        <a:ea typeface="黑体" panose="02010609060101010101" charset="-122"/>
                        <a:cs typeface="黑体" panose="02010609060101010101" charset="-122"/>
                        <a:sym typeface="+mn-ea"/>
                      </a:endParaRPr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  <a:alpha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2800" b="1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  <a:sym typeface="+mn-ea"/>
                        </a:rPr>
                        <a:t>14</a:t>
                      </a:r>
                      <a:r>
                        <a:rPr lang="zh-CN" altLang="en-US" sz="2800" b="1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  <a:sym typeface="+mn-ea"/>
                        </a:rPr>
                        <a:t>和</a:t>
                      </a:r>
                      <a:r>
                        <a:rPr lang="en-US" altLang="zh-CN" sz="2800" b="1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  <a:sym typeface="+mn-ea"/>
                        </a:rPr>
                        <a:t>6</a:t>
                      </a:r>
                      <a:r>
                        <a:rPr lang="zh-CN" altLang="en-US" sz="2800" b="1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  <a:sym typeface="+mn-ea"/>
                        </a:rPr>
                        <a:t>是</a:t>
                      </a:r>
                      <a:r>
                        <a:rPr lang="en-US" altLang="zh-CN" sz="2800" b="1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  <a:sym typeface="+mn-ea"/>
                        </a:rPr>
                        <a:t>84</a:t>
                      </a:r>
                      <a:r>
                        <a:rPr lang="zh-CN" altLang="en-US" sz="2800" b="1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  <a:sym typeface="+mn-ea"/>
                        </a:rPr>
                        <a:t>的</a:t>
                      </a:r>
                      <a:r>
                        <a:rPr lang="zh-CN" altLang="en-US" sz="2800" b="1" dirty="0">
                          <a:solidFill>
                            <a:schemeClr val="accent3"/>
                          </a:solidFill>
                          <a:latin typeface="黑体" panose="02010609060101010101" charset="-122"/>
                          <a:ea typeface="黑体" panose="02010609060101010101" charset="-122"/>
                          <a:cs typeface="黑体" panose="02010609060101010101" charset="-122"/>
                          <a:sym typeface="+mn-ea"/>
                        </a:rPr>
                        <a:t>因数</a:t>
                      </a:r>
                      <a:endParaRPr lang="zh-CN" altLang="en-US" sz="2800" b="1" dirty="0">
                        <a:solidFill>
                          <a:schemeClr val="accent3"/>
                        </a:solidFill>
                        <a:latin typeface="黑体" panose="02010609060101010101" charset="-122"/>
                        <a:ea typeface="黑体" panose="02010609060101010101" charset="-122"/>
                        <a:cs typeface="黑体" panose="02010609060101010101" charset="-122"/>
                        <a:sym typeface="+mn-ea"/>
                      </a:endParaRPr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  <a:alpha val="85000"/>
                      </a:schemeClr>
                    </a:solidFill>
                  </a:tcPr>
                </a:tc>
              </a:tr>
            </a:tbl>
          </a:graphicData>
        </a:graphic>
      </p:graphicFrame>
    </p:spTree>
    <p:custDataLst>
      <p:tags r:id="rId2"/>
    </p:custDataLst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292100" y="278130"/>
            <a:ext cx="11544300" cy="5815965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圆角矩形 1"/>
          <p:cNvSpPr/>
          <p:nvPr/>
        </p:nvSpPr>
        <p:spPr>
          <a:xfrm>
            <a:off x="741045" y="466090"/>
            <a:ext cx="10658475" cy="725805"/>
          </a:xfrm>
          <a:prstGeom prst="roundRect">
            <a:avLst>
              <a:gd name="adj" fmla="val 37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856615" y="531495"/>
            <a:ext cx="1054290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chemeClr val="bg1"/>
                </a:solidFill>
                <a:latin typeface="黑体" panose="02010609060101010101" charset="-122"/>
                <a:ea typeface="黑体" panose="02010609060101010101" charset="-122"/>
              </a:rPr>
              <a:t>新课探究：思考并回答下列问题</a:t>
            </a:r>
            <a:endParaRPr lang="zh-CN" altLang="en-US" sz="3200" b="1" dirty="0">
              <a:solidFill>
                <a:schemeClr val="bg1"/>
              </a:solidFill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1023620" y="1355725"/>
            <a:ext cx="8717280" cy="9531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>
                <a:solidFill>
                  <a:schemeClr val="accent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1.</a:t>
            </a:r>
            <a:r>
              <a:rPr lang="zh-CN" altLang="en-US" sz="2800" b="1" dirty="0">
                <a:solidFill>
                  <a:schemeClr val="accent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用</a:t>
            </a:r>
            <a:r>
              <a:rPr lang="en-US" altLang="zh-CN" sz="2800" b="1" dirty="0">
                <a:solidFill>
                  <a:schemeClr val="accent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12</a:t>
            </a:r>
            <a:r>
              <a:rPr lang="zh-CN" altLang="en-US" sz="2800" b="1" dirty="0">
                <a:solidFill>
                  <a:schemeClr val="accent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个小正方形拼成一个长方形，有哪几种拼法？可以用算式表示吗？</a:t>
            </a:r>
            <a:endParaRPr lang="zh-CN" altLang="en-US" sz="2800" b="1" dirty="0">
              <a:solidFill>
                <a:schemeClr val="accent1"/>
              </a:solidFill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</p:txBody>
      </p:sp>
      <p:graphicFrame>
        <p:nvGraphicFramePr>
          <p:cNvPr id="6" name="表格 5"/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141730" y="2614930"/>
          <a:ext cx="5760720" cy="47561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80060"/>
                <a:gridCol w="480060"/>
                <a:gridCol w="480060"/>
                <a:gridCol w="480060"/>
                <a:gridCol w="480060"/>
                <a:gridCol w="480060"/>
                <a:gridCol w="480060"/>
                <a:gridCol w="480060"/>
                <a:gridCol w="480060"/>
                <a:gridCol w="480060"/>
                <a:gridCol w="480060"/>
                <a:gridCol w="480060"/>
              </a:tblGrid>
              <a:tr h="475615"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>
                    <a:solidFill>
                      <a:schemeClr val="accent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8" name="表格 7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1141730" y="4267200"/>
          <a:ext cx="1920240" cy="47561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80060"/>
                <a:gridCol w="480060"/>
                <a:gridCol w="480060"/>
                <a:gridCol w="480060"/>
              </a:tblGrid>
              <a:tr h="475615"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>
                    <a:solidFill>
                      <a:schemeClr val="accent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9" name="表格 8"/>
          <p:cNvGraphicFramePr>
            <a:graphicFrameLocks noChangeAspect="1"/>
          </p:cNvGraphicFramePr>
          <p:nvPr>
            <p:custDataLst>
              <p:tags r:id="rId3"/>
            </p:custDataLst>
          </p:nvPr>
        </p:nvGraphicFramePr>
        <p:xfrm>
          <a:off x="1141730" y="3305810"/>
          <a:ext cx="1920240" cy="47561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80060"/>
                <a:gridCol w="480060"/>
                <a:gridCol w="480060"/>
                <a:gridCol w="480060"/>
              </a:tblGrid>
              <a:tr h="475615"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>
                    <a:solidFill>
                      <a:schemeClr val="accent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0" name="表格 9"/>
          <p:cNvGraphicFramePr>
            <a:graphicFrameLocks noChangeAspect="1"/>
          </p:cNvGraphicFramePr>
          <p:nvPr>
            <p:custDataLst>
              <p:tags r:id="rId4"/>
            </p:custDataLst>
          </p:nvPr>
        </p:nvGraphicFramePr>
        <p:xfrm>
          <a:off x="1141730" y="3781425"/>
          <a:ext cx="1920240" cy="47561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80060"/>
                <a:gridCol w="480060"/>
                <a:gridCol w="480060"/>
                <a:gridCol w="480060"/>
              </a:tblGrid>
              <a:tr h="475615"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>
                    <a:solidFill>
                      <a:schemeClr val="accent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1" name="表格 10"/>
          <p:cNvGraphicFramePr>
            <a:graphicFrameLocks noChangeAspect="1"/>
          </p:cNvGraphicFramePr>
          <p:nvPr>
            <p:custDataLst>
              <p:tags r:id="rId5"/>
            </p:custDataLst>
          </p:nvPr>
        </p:nvGraphicFramePr>
        <p:xfrm>
          <a:off x="1141730" y="4947920"/>
          <a:ext cx="2880360" cy="47561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80060"/>
                <a:gridCol w="480060"/>
                <a:gridCol w="480060"/>
                <a:gridCol w="480060"/>
                <a:gridCol w="480060"/>
                <a:gridCol w="480060"/>
              </a:tblGrid>
              <a:tr h="475615"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>
                    <a:solidFill>
                      <a:schemeClr val="accent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2" name="表格 11"/>
          <p:cNvGraphicFramePr>
            <a:graphicFrameLocks noChangeAspect="1"/>
          </p:cNvGraphicFramePr>
          <p:nvPr>
            <p:custDataLst>
              <p:tags r:id="rId6"/>
            </p:custDataLst>
          </p:nvPr>
        </p:nvGraphicFramePr>
        <p:xfrm>
          <a:off x="1141730" y="5423535"/>
          <a:ext cx="2880360" cy="47561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80060"/>
                <a:gridCol w="480060"/>
                <a:gridCol w="480060"/>
                <a:gridCol w="480060"/>
                <a:gridCol w="480060"/>
                <a:gridCol w="480060"/>
              </a:tblGrid>
              <a:tr h="475615"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>
                    <a:solidFill>
                      <a:schemeClr val="accent1"/>
                    </a:solidFill>
                  </a:tcPr>
                </a:tc>
              </a:tr>
            </a:tbl>
          </a:graphicData>
        </a:graphic>
      </p:graphicFrame>
      <p:sp>
        <p:nvSpPr>
          <p:cNvPr id="15" name="TextBox 29"/>
          <p:cNvSpPr txBox="1"/>
          <p:nvPr/>
        </p:nvSpPr>
        <p:spPr>
          <a:xfrm>
            <a:off x="4355520" y="3396624"/>
            <a:ext cx="7599821" cy="1383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x-none" sz="2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1×12</a:t>
            </a:r>
            <a:r>
              <a:rPr lang="en-US" altLang="zh-CN" sz="2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=</a:t>
            </a:r>
            <a:r>
              <a:rPr lang="en-US" altLang="x-none" sz="2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12   2×6</a:t>
            </a:r>
            <a:r>
              <a:rPr lang="en-US" altLang="zh-CN" sz="2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=</a:t>
            </a:r>
            <a:r>
              <a:rPr lang="en-US" altLang="x-none" sz="2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12    3×4</a:t>
            </a:r>
            <a:r>
              <a:rPr lang="en-US" altLang="zh-CN" sz="2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=</a:t>
            </a:r>
            <a:r>
              <a:rPr lang="en-US" altLang="x-none" sz="2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12</a:t>
            </a:r>
            <a:endParaRPr lang="en-US" altLang="x-none" sz="2800" b="1" dirty="0">
              <a:solidFill>
                <a:schemeClr val="tx1">
                  <a:lumMod val="65000"/>
                  <a:lumOff val="35000"/>
                </a:schemeClr>
              </a:solidFill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en-US" altLang="x-none" sz="2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12×1</a:t>
            </a:r>
            <a:r>
              <a:rPr lang="en-US" altLang="zh-CN" sz="2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=</a:t>
            </a:r>
            <a:r>
              <a:rPr lang="en-US" altLang="x-none" sz="2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12   6×2</a:t>
            </a:r>
            <a:r>
              <a:rPr lang="en-US" altLang="zh-CN" sz="2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=</a:t>
            </a:r>
            <a:r>
              <a:rPr lang="en-US" altLang="x-none" sz="2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12    4×3</a:t>
            </a:r>
            <a:r>
              <a:rPr lang="en-US" altLang="zh-CN" sz="2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=</a:t>
            </a:r>
            <a:r>
              <a:rPr lang="en-US" altLang="x-none" sz="2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12          </a:t>
            </a:r>
            <a:endParaRPr lang="en-US" altLang="x-none" sz="2800" b="1" dirty="0">
              <a:solidFill>
                <a:schemeClr val="tx1">
                  <a:lumMod val="65000"/>
                  <a:lumOff val="35000"/>
                </a:schemeClr>
              </a:solidFill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</p:txBody>
      </p:sp>
    </p:spTree>
    <p:custDataLst>
      <p:tags r:id="rId7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292100" y="278130"/>
            <a:ext cx="11544300" cy="5815965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圆角矩形 1"/>
          <p:cNvSpPr/>
          <p:nvPr/>
        </p:nvSpPr>
        <p:spPr>
          <a:xfrm>
            <a:off x="741045" y="466090"/>
            <a:ext cx="10658475" cy="725805"/>
          </a:xfrm>
          <a:prstGeom prst="roundRect">
            <a:avLst>
              <a:gd name="adj" fmla="val 37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856615" y="531495"/>
            <a:ext cx="1054290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>
                <a:solidFill>
                  <a:schemeClr val="bg1"/>
                </a:solidFill>
                <a:latin typeface="黑体" panose="02010609060101010101" charset="-122"/>
                <a:ea typeface="黑体" panose="02010609060101010101" charset="-122"/>
              </a:rPr>
              <a:t>新课探究：思考并回答下列问题</a:t>
            </a:r>
            <a:endParaRPr lang="zh-CN" altLang="en-US" sz="3200" b="1">
              <a:solidFill>
                <a:schemeClr val="bg1"/>
              </a:solidFill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1023620" y="1355725"/>
            <a:ext cx="8717280" cy="9531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>
                <a:solidFill>
                  <a:schemeClr val="accent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1.</a:t>
            </a:r>
            <a:r>
              <a:rPr lang="zh-CN" altLang="en-US" sz="2800" b="1">
                <a:solidFill>
                  <a:schemeClr val="accent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用</a:t>
            </a:r>
            <a:r>
              <a:rPr lang="en-US" altLang="zh-CN" sz="2800" b="1">
                <a:solidFill>
                  <a:schemeClr val="accent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12</a:t>
            </a:r>
            <a:r>
              <a:rPr lang="zh-CN" altLang="en-US" sz="2800" b="1">
                <a:solidFill>
                  <a:schemeClr val="accent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个小正方形拼成一个长方形，有哪几种拼法？可以用算式表示吗？</a:t>
            </a:r>
            <a:endParaRPr lang="zh-CN" altLang="en-US" sz="2800" b="1">
              <a:solidFill>
                <a:schemeClr val="accent1"/>
              </a:solidFill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</p:txBody>
      </p:sp>
      <p:sp>
        <p:nvSpPr>
          <p:cNvPr id="15" name="TextBox 29"/>
          <p:cNvSpPr txBox="1"/>
          <p:nvPr/>
        </p:nvSpPr>
        <p:spPr>
          <a:xfrm>
            <a:off x="1164645" y="2308869"/>
            <a:ext cx="7599821" cy="1383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x-none" sz="2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1×12</a:t>
            </a:r>
            <a:r>
              <a:rPr lang="en-US" altLang="zh-CN" sz="2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=</a:t>
            </a:r>
            <a:r>
              <a:rPr lang="en-US" altLang="x-none" sz="2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12   2×6</a:t>
            </a:r>
            <a:r>
              <a:rPr lang="en-US" altLang="zh-CN" sz="2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=</a:t>
            </a:r>
            <a:r>
              <a:rPr lang="en-US" altLang="x-none" sz="2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12    3×4</a:t>
            </a:r>
            <a:r>
              <a:rPr lang="en-US" altLang="zh-CN" sz="2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=</a:t>
            </a:r>
            <a:r>
              <a:rPr lang="en-US" altLang="x-none" sz="2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12</a:t>
            </a:r>
            <a:endParaRPr lang="en-US" altLang="x-none" sz="2800" b="1" dirty="0">
              <a:solidFill>
                <a:schemeClr val="tx1">
                  <a:lumMod val="65000"/>
                  <a:lumOff val="35000"/>
                </a:schemeClr>
              </a:solidFill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en-US" altLang="x-none" sz="2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12×1</a:t>
            </a:r>
            <a:r>
              <a:rPr lang="en-US" altLang="zh-CN" sz="2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=</a:t>
            </a:r>
            <a:r>
              <a:rPr lang="en-US" altLang="x-none" sz="2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12   6×2</a:t>
            </a:r>
            <a:r>
              <a:rPr lang="en-US" altLang="zh-CN" sz="2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=</a:t>
            </a:r>
            <a:r>
              <a:rPr lang="en-US" altLang="x-none" sz="2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12    4×3</a:t>
            </a:r>
            <a:r>
              <a:rPr lang="en-US" altLang="zh-CN" sz="2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=</a:t>
            </a:r>
            <a:r>
              <a:rPr lang="en-US" altLang="x-none" sz="2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12          </a:t>
            </a:r>
            <a:endParaRPr lang="en-US" altLang="x-none" sz="2800" b="1" dirty="0">
              <a:solidFill>
                <a:schemeClr val="tx1">
                  <a:lumMod val="65000"/>
                  <a:lumOff val="35000"/>
                </a:schemeClr>
              </a:solidFill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</p:txBody>
      </p:sp>
      <p:sp>
        <p:nvSpPr>
          <p:cNvPr id="3" name="TextBox 55"/>
          <p:cNvSpPr txBox="1"/>
          <p:nvPr/>
        </p:nvSpPr>
        <p:spPr>
          <a:xfrm>
            <a:off x="1073150" y="3723005"/>
            <a:ext cx="871728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>
                <a:solidFill>
                  <a:schemeClr val="accent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2.</a:t>
            </a:r>
            <a:r>
              <a:rPr lang="zh-CN" altLang="en-US" sz="2800" b="1" dirty="0">
                <a:solidFill>
                  <a:schemeClr val="accent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观察以上式子，哪两道算式的因数一样？</a:t>
            </a:r>
            <a:endParaRPr lang="zh-CN" altLang="en-US" sz="2800" b="1" dirty="0">
              <a:solidFill>
                <a:schemeClr val="accent1"/>
              </a:solidFill>
              <a:latin typeface="黑体" panose="02010609060101010101" charset="-122"/>
              <a:ea typeface="黑体" panose="02010609060101010101" charset="-122"/>
              <a:cs typeface="黑体" panose="02010609060101010101" charset="-122"/>
              <a:sym typeface="+mn-ea"/>
            </a:endParaRPr>
          </a:p>
        </p:txBody>
      </p:sp>
      <p:sp>
        <p:nvSpPr>
          <p:cNvPr id="19" name="TextBox 29"/>
          <p:cNvSpPr txBox="1"/>
          <p:nvPr/>
        </p:nvSpPr>
        <p:spPr>
          <a:xfrm>
            <a:off x="1164645" y="4194277"/>
            <a:ext cx="7408440" cy="1383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x-none" sz="2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1×12</a:t>
            </a:r>
            <a:r>
              <a:rPr lang="en-US" altLang="zh-CN" sz="2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=</a:t>
            </a:r>
            <a:r>
              <a:rPr lang="en-US" altLang="x-none" sz="2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12</a:t>
            </a:r>
            <a:r>
              <a:rPr lang="zh-CN" altLang="en-US" sz="2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和</a:t>
            </a:r>
            <a:r>
              <a:rPr lang="en-US" altLang="x-none" sz="2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12×1</a:t>
            </a:r>
            <a:r>
              <a:rPr lang="en-US" altLang="zh-CN" sz="2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=</a:t>
            </a:r>
            <a:r>
              <a:rPr lang="en-US" altLang="x-none" sz="2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12</a:t>
            </a:r>
            <a:r>
              <a:rPr lang="zh-CN" altLang="en-US" sz="2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，</a:t>
            </a:r>
            <a:r>
              <a:rPr lang="en-US" altLang="zh-CN" sz="2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  </a:t>
            </a:r>
            <a:r>
              <a:rPr lang="en-US" altLang="x-none" sz="2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2×6</a:t>
            </a:r>
            <a:r>
              <a:rPr lang="en-US" altLang="zh-CN" sz="2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=</a:t>
            </a:r>
            <a:r>
              <a:rPr lang="en-US" altLang="x-none" sz="2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12</a:t>
            </a:r>
            <a:r>
              <a:rPr lang="zh-CN" altLang="en-US" sz="2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和</a:t>
            </a:r>
            <a:r>
              <a:rPr lang="en-US" altLang="x-none" sz="2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6×2</a:t>
            </a:r>
            <a:r>
              <a:rPr lang="en-US" altLang="zh-CN" sz="2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=</a:t>
            </a:r>
            <a:r>
              <a:rPr lang="en-US" altLang="x-none" sz="2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12</a:t>
            </a:r>
            <a:r>
              <a:rPr lang="zh-CN" altLang="en-US" sz="2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，</a:t>
            </a:r>
            <a:r>
              <a:rPr lang="en-US" altLang="x-none" sz="2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         </a:t>
            </a:r>
            <a:endParaRPr lang="en-US" altLang="x-none" sz="2800" b="1" dirty="0">
              <a:solidFill>
                <a:schemeClr val="tx1">
                  <a:lumMod val="65000"/>
                  <a:lumOff val="35000"/>
                </a:schemeClr>
              </a:solidFill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en-US" altLang="x-none" sz="2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3×4</a:t>
            </a:r>
            <a:r>
              <a:rPr lang="en-US" altLang="zh-CN" sz="2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=</a:t>
            </a:r>
            <a:r>
              <a:rPr lang="en-US" altLang="x-none" sz="2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12</a:t>
            </a:r>
            <a:r>
              <a:rPr lang="zh-CN" altLang="en-US" sz="2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和</a:t>
            </a:r>
            <a:r>
              <a:rPr lang="en-US" altLang="x-none" sz="2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4×3</a:t>
            </a:r>
            <a:r>
              <a:rPr lang="en-US" altLang="zh-CN" sz="2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=</a:t>
            </a:r>
            <a:r>
              <a:rPr lang="en-US" altLang="x-none" sz="2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12</a:t>
            </a:r>
            <a:r>
              <a:rPr lang="zh-CN" altLang="en-US" sz="2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的因数一样。</a:t>
            </a:r>
            <a:r>
              <a:rPr lang="en-US" altLang="x-none" sz="2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          </a:t>
            </a:r>
            <a:endParaRPr lang="en-US" altLang="x-none" sz="2800" b="1" dirty="0">
              <a:solidFill>
                <a:schemeClr val="tx1">
                  <a:lumMod val="65000"/>
                  <a:lumOff val="35000"/>
                </a:schemeClr>
              </a:solidFill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292100" y="278130"/>
            <a:ext cx="11544300" cy="5815965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圆角矩形 1"/>
          <p:cNvSpPr/>
          <p:nvPr/>
        </p:nvSpPr>
        <p:spPr>
          <a:xfrm>
            <a:off x="741045" y="466090"/>
            <a:ext cx="10658475" cy="725805"/>
          </a:xfrm>
          <a:prstGeom prst="roundRect">
            <a:avLst>
              <a:gd name="adj" fmla="val 37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856615" y="531495"/>
            <a:ext cx="1054290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>
                <a:solidFill>
                  <a:schemeClr val="bg1"/>
                </a:solidFill>
                <a:latin typeface="黑体" panose="02010609060101010101" charset="-122"/>
                <a:ea typeface="黑体" panose="02010609060101010101" charset="-122"/>
              </a:rPr>
              <a:t>新课探究：思考并回答下列问题</a:t>
            </a:r>
            <a:endParaRPr lang="zh-CN" altLang="en-US" sz="3200" b="1">
              <a:solidFill>
                <a:schemeClr val="bg1"/>
              </a:solidFill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1023620" y="1355725"/>
            <a:ext cx="871728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>
                <a:solidFill>
                  <a:schemeClr val="accent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3.</a:t>
            </a:r>
            <a:r>
              <a:rPr lang="zh-CN" altLang="en-US" sz="2800" b="1" dirty="0">
                <a:solidFill>
                  <a:schemeClr val="accent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根据问题</a:t>
            </a:r>
            <a:r>
              <a:rPr lang="en-US" altLang="zh-CN" sz="2800" b="1" dirty="0">
                <a:solidFill>
                  <a:schemeClr val="accent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1</a:t>
            </a:r>
            <a:r>
              <a:rPr lang="zh-CN" altLang="en-US" sz="2800" b="1" dirty="0">
                <a:solidFill>
                  <a:schemeClr val="accent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和</a:t>
            </a:r>
            <a:r>
              <a:rPr lang="en-US" altLang="zh-CN" sz="2800" b="1" dirty="0">
                <a:solidFill>
                  <a:schemeClr val="accent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2</a:t>
            </a:r>
            <a:r>
              <a:rPr lang="zh-CN" altLang="en-US" sz="2800" b="1" dirty="0">
                <a:solidFill>
                  <a:schemeClr val="accent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，数字</a:t>
            </a:r>
            <a:r>
              <a:rPr lang="en-US" sz="2800" b="1" dirty="0">
                <a:solidFill>
                  <a:schemeClr val="accent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12</a:t>
            </a:r>
            <a:r>
              <a:rPr lang="zh-CN" altLang="en-US" sz="2800" b="1" dirty="0">
                <a:solidFill>
                  <a:schemeClr val="accent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的因数有哪些？</a:t>
            </a:r>
            <a:endParaRPr lang="zh-CN" altLang="en-US" sz="2800" b="1" dirty="0">
              <a:solidFill>
                <a:schemeClr val="accent1"/>
              </a:solidFill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</p:txBody>
      </p:sp>
      <p:sp>
        <p:nvSpPr>
          <p:cNvPr id="20" name="TextBox 29"/>
          <p:cNvSpPr txBox="1"/>
          <p:nvPr/>
        </p:nvSpPr>
        <p:spPr>
          <a:xfrm>
            <a:off x="3588778" y="1940198"/>
            <a:ext cx="4320480" cy="73723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x-none" sz="2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1.2.3.4.</a:t>
            </a:r>
            <a:r>
              <a:rPr lang="en-US" altLang="zh-CN" sz="2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6.</a:t>
            </a:r>
            <a:r>
              <a:rPr lang="en-US" altLang="x-none" sz="2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12</a:t>
            </a:r>
            <a:endParaRPr lang="en-US" altLang="x-none" sz="2800" b="1" dirty="0">
              <a:solidFill>
                <a:schemeClr val="tx1">
                  <a:lumMod val="65000"/>
                  <a:lumOff val="35000"/>
                </a:schemeClr>
              </a:solidFill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1504315" y="2118105"/>
            <a:ext cx="235032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12</a:t>
            </a:r>
            <a:r>
              <a:rPr lang="zh-CN" altLang="en-US" sz="2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的因数有：</a:t>
            </a:r>
            <a:endParaRPr lang="zh-CN" altLang="en-US" sz="2800" b="1" dirty="0">
              <a:solidFill>
                <a:schemeClr val="tx1">
                  <a:lumMod val="65000"/>
                  <a:lumOff val="35000"/>
                </a:schemeClr>
              </a:solidFill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</p:txBody>
      </p:sp>
      <p:sp>
        <p:nvSpPr>
          <p:cNvPr id="5" name="TextBox 55"/>
          <p:cNvSpPr txBox="1"/>
          <p:nvPr/>
        </p:nvSpPr>
        <p:spPr>
          <a:xfrm>
            <a:off x="1023620" y="2882265"/>
            <a:ext cx="1017270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>
                <a:solidFill>
                  <a:schemeClr val="accent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4.</a:t>
            </a:r>
            <a:r>
              <a:rPr lang="zh-CN" altLang="en-US" sz="2800" b="1" dirty="0">
                <a:solidFill>
                  <a:schemeClr val="accent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总结归纳，</a:t>
            </a:r>
            <a:r>
              <a:rPr lang="zh-CN" altLang="en-US" sz="2800" b="1" dirty="0">
                <a:solidFill>
                  <a:schemeClr val="accent1"/>
                </a:solidFill>
                <a:latin typeface="黑体" panose="02010609060101010101" charset="-122"/>
                <a:ea typeface="黑体" panose="02010609060101010101" charset="-122"/>
                <a:sym typeface="+mn-ea"/>
              </a:rPr>
              <a:t>怎样找出一个数的全部因数？并且保证不重不漏？</a:t>
            </a:r>
            <a:endParaRPr lang="zh-CN" altLang="en-US" sz="2800" b="1" dirty="0">
              <a:solidFill>
                <a:schemeClr val="accent1"/>
              </a:solidFill>
              <a:latin typeface="黑体" panose="02010609060101010101" charset="-122"/>
              <a:ea typeface="黑体" panose="02010609060101010101" charset="-122"/>
              <a:cs typeface="黑体" panose="02010609060101010101" charset="-122"/>
              <a:sym typeface="+mn-ea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504315" y="3538220"/>
            <a:ext cx="7755890" cy="7372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charset="-122"/>
                <a:ea typeface="黑体" panose="02010609060101010101" charset="-122"/>
                <a:sym typeface="+mn-ea"/>
              </a:rPr>
              <a:t>按顺序：从小到大找；组队伍：一对一对找。</a:t>
            </a:r>
            <a:endParaRPr lang="zh-CN" altLang="en-US" sz="2800" b="1" dirty="0">
              <a:solidFill>
                <a:schemeClr val="tx1">
                  <a:lumMod val="65000"/>
                  <a:lumOff val="35000"/>
                </a:schemeClr>
              </a:solidFill>
              <a:latin typeface="黑体" panose="02010609060101010101" charset="-122"/>
              <a:ea typeface="黑体" panose="02010609060101010101" charset="-122"/>
              <a:sym typeface="+mn-ea"/>
            </a:endParaRPr>
          </a:p>
        </p:txBody>
      </p:sp>
      <p:sp>
        <p:nvSpPr>
          <p:cNvPr id="8" name="TextBox 55"/>
          <p:cNvSpPr txBox="1"/>
          <p:nvPr/>
        </p:nvSpPr>
        <p:spPr>
          <a:xfrm>
            <a:off x="1023620" y="4345940"/>
            <a:ext cx="1017270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>
                <a:solidFill>
                  <a:schemeClr val="accent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5.</a:t>
            </a:r>
            <a:r>
              <a:rPr lang="zh-CN" altLang="en-US" sz="2800" b="1" dirty="0">
                <a:solidFill>
                  <a:schemeClr val="accent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实战：</a:t>
            </a:r>
            <a:r>
              <a:rPr lang="zh-CN" altLang="en-US" sz="2800" b="1" dirty="0">
                <a:solidFill>
                  <a:schemeClr val="accent1"/>
                </a:solidFill>
                <a:latin typeface="黑体" panose="02010609060101010101" charset="-122"/>
                <a:ea typeface="黑体" panose="02010609060101010101" charset="-122"/>
                <a:sym typeface="+mn-ea"/>
              </a:rPr>
              <a:t>找出数字</a:t>
            </a:r>
            <a:r>
              <a:rPr lang="en-US" altLang="zh-CN" sz="2800" b="1" dirty="0">
                <a:solidFill>
                  <a:schemeClr val="accent1"/>
                </a:solidFill>
                <a:latin typeface="黑体" panose="02010609060101010101" charset="-122"/>
                <a:ea typeface="黑体" panose="02010609060101010101" charset="-122"/>
                <a:sym typeface="+mn-ea"/>
              </a:rPr>
              <a:t>15</a:t>
            </a:r>
            <a:r>
              <a:rPr lang="zh-CN" altLang="en-US" sz="2800" b="1" dirty="0">
                <a:solidFill>
                  <a:schemeClr val="accent1"/>
                </a:solidFill>
                <a:latin typeface="黑体" panose="02010609060101010101" charset="-122"/>
                <a:ea typeface="黑体" panose="02010609060101010101" charset="-122"/>
                <a:sym typeface="+mn-ea"/>
              </a:rPr>
              <a:t>的全部因数，并观察规律</a:t>
            </a:r>
            <a:endParaRPr lang="zh-CN" altLang="en-US" sz="2800" b="1" dirty="0">
              <a:solidFill>
                <a:schemeClr val="accent1"/>
              </a:solidFill>
              <a:latin typeface="黑体" panose="02010609060101010101" charset="-122"/>
              <a:ea typeface="黑体" panose="02010609060101010101" charset="-122"/>
              <a:cs typeface="黑体" panose="02010609060101010101" charset="-122"/>
              <a:sym typeface="+mn-ea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1504315" y="4938395"/>
            <a:ext cx="9070975" cy="7372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charset="-122"/>
                <a:ea typeface="黑体" panose="02010609060101010101" charset="-122"/>
                <a:sym typeface="+mn-ea"/>
              </a:rPr>
              <a:t>1.3.5.15</a:t>
            </a:r>
            <a:r>
              <a:rPr lang="zh-CN" altLang="en-US" sz="2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charset="-122"/>
                <a:ea typeface="黑体" panose="02010609060101010101" charset="-122"/>
                <a:sym typeface="+mn-ea"/>
              </a:rPr>
              <a:t>；数字</a:t>
            </a:r>
            <a:r>
              <a:rPr lang="en-US" altLang="zh-CN" sz="2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charset="-122"/>
                <a:ea typeface="黑体" panose="02010609060101010101" charset="-122"/>
                <a:sym typeface="+mn-ea"/>
              </a:rPr>
              <a:t>15</a:t>
            </a:r>
            <a:r>
              <a:rPr lang="zh-CN" altLang="en-US" sz="2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charset="-122"/>
                <a:ea typeface="黑体" panose="02010609060101010101" charset="-122"/>
                <a:sym typeface="+mn-ea"/>
              </a:rPr>
              <a:t>最小的因数是</a:t>
            </a:r>
            <a:r>
              <a:rPr lang="en-US" altLang="zh-CN" sz="2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charset="-122"/>
                <a:ea typeface="黑体" panose="02010609060101010101" charset="-122"/>
                <a:sym typeface="+mn-ea"/>
              </a:rPr>
              <a:t>1</a:t>
            </a:r>
            <a:r>
              <a:rPr lang="zh-CN" altLang="en-US" sz="2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charset="-122"/>
                <a:ea typeface="黑体" panose="02010609060101010101" charset="-122"/>
                <a:sym typeface="+mn-ea"/>
              </a:rPr>
              <a:t>，最大的因数是</a:t>
            </a:r>
            <a:r>
              <a:rPr lang="en-US" altLang="zh-CN" sz="2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charset="-122"/>
                <a:ea typeface="黑体" panose="02010609060101010101" charset="-122"/>
                <a:sym typeface="+mn-ea"/>
              </a:rPr>
              <a:t>15</a:t>
            </a:r>
            <a:endParaRPr lang="en-US" altLang="zh-CN" sz="2800" b="1" dirty="0">
              <a:solidFill>
                <a:schemeClr val="tx1">
                  <a:lumMod val="65000"/>
                  <a:lumOff val="35000"/>
                </a:schemeClr>
              </a:solidFill>
              <a:latin typeface="黑体" panose="02010609060101010101" charset="-122"/>
              <a:ea typeface="黑体" panose="02010609060101010101" charset="-122"/>
              <a:sym typeface="+mn-ea"/>
            </a:endParaRPr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292100" y="278130"/>
            <a:ext cx="11544300" cy="5815965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圆角矩形 1"/>
          <p:cNvSpPr/>
          <p:nvPr/>
        </p:nvSpPr>
        <p:spPr>
          <a:xfrm>
            <a:off x="741045" y="466090"/>
            <a:ext cx="10658475" cy="725805"/>
          </a:xfrm>
          <a:prstGeom prst="roundRect">
            <a:avLst>
              <a:gd name="adj" fmla="val 37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856615" y="531495"/>
            <a:ext cx="1054290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>
                <a:solidFill>
                  <a:schemeClr val="bg1"/>
                </a:solidFill>
                <a:latin typeface="黑体" panose="02010609060101010101" charset="-122"/>
                <a:ea typeface="黑体" panose="02010609060101010101" charset="-122"/>
              </a:rPr>
              <a:t>新课探究：思考并回答下列问题</a:t>
            </a:r>
            <a:endParaRPr lang="zh-CN" altLang="en-US" sz="3200" b="1">
              <a:solidFill>
                <a:schemeClr val="bg1"/>
              </a:solidFill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1023620" y="1355725"/>
            <a:ext cx="1017270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>
                <a:solidFill>
                  <a:schemeClr val="accent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6.</a:t>
            </a:r>
            <a:r>
              <a:rPr lang="zh-CN" sz="2800" b="1" dirty="0">
                <a:solidFill>
                  <a:schemeClr val="accent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实战：找出数字</a:t>
            </a:r>
            <a:r>
              <a:rPr lang="en-US" altLang="zh-CN" sz="2800" b="1" dirty="0">
                <a:solidFill>
                  <a:schemeClr val="accent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24</a:t>
            </a:r>
            <a:r>
              <a:rPr lang="zh-CN" altLang="en-US" sz="2800" b="1" dirty="0">
                <a:solidFill>
                  <a:schemeClr val="accent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的全部因数，最大因数最小因数各是多少？</a:t>
            </a:r>
            <a:endParaRPr lang="zh-CN" altLang="en-US" sz="2800" b="1" dirty="0">
              <a:solidFill>
                <a:schemeClr val="accent1"/>
              </a:solidFill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</p:txBody>
      </p:sp>
      <p:sp>
        <p:nvSpPr>
          <p:cNvPr id="20" name="TextBox 29"/>
          <p:cNvSpPr txBox="1"/>
          <p:nvPr/>
        </p:nvSpPr>
        <p:spPr>
          <a:xfrm>
            <a:off x="1504315" y="2016125"/>
            <a:ext cx="9257665" cy="1383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x-none" sz="2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24</a:t>
            </a:r>
            <a:r>
              <a:rPr lang="zh-CN" altLang="en-US" sz="2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的因数有：</a:t>
            </a:r>
            <a:r>
              <a:rPr lang="en-US" altLang="x-none" sz="2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1.2.3.4.</a:t>
            </a:r>
            <a:r>
              <a:rPr lang="en-US" altLang="zh-CN" sz="2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6.8.</a:t>
            </a:r>
            <a:r>
              <a:rPr lang="en-US" altLang="x-none" sz="2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12.</a:t>
            </a:r>
            <a:r>
              <a:rPr lang="en-US" altLang="zh-CN" sz="2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24 ; </a:t>
            </a:r>
            <a:r>
              <a:rPr lang="zh-CN" altLang="en-US" sz="2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最大因数是</a:t>
            </a:r>
            <a:r>
              <a:rPr lang="en-US" altLang="zh-CN" sz="2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24</a:t>
            </a:r>
            <a:r>
              <a:rPr lang="zh-CN" altLang="en-US" sz="2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，最小因数是</a:t>
            </a:r>
            <a:r>
              <a:rPr lang="en-US" altLang="zh-CN" sz="2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1</a:t>
            </a:r>
            <a:endParaRPr lang="en-US" altLang="zh-CN" sz="2800" b="1" dirty="0">
              <a:solidFill>
                <a:schemeClr val="tx1">
                  <a:lumMod val="65000"/>
                  <a:lumOff val="35000"/>
                </a:schemeClr>
              </a:solidFill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</p:txBody>
      </p:sp>
      <p:grpSp>
        <p:nvGrpSpPr>
          <p:cNvPr id="34" name="组合 33"/>
          <p:cNvGrpSpPr/>
          <p:nvPr/>
        </p:nvGrpSpPr>
        <p:grpSpPr>
          <a:xfrm>
            <a:off x="1629410" y="4675505"/>
            <a:ext cx="4109720" cy="881380"/>
            <a:chOff x="9990" y="5917"/>
            <a:chExt cx="6472" cy="1388"/>
          </a:xfrm>
        </p:grpSpPr>
        <p:sp>
          <p:nvSpPr>
            <p:cNvPr id="12" name="圆角矩形 11"/>
            <p:cNvSpPr/>
            <p:nvPr/>
          </p:nvSpPr>
          <p:spPr>
            <a:xfrm>
              <a:off x="9990" y="6117"/>
              <a:ext cx="1188" cy="1188"/>
            </a:xfrm>
            <a:prstGeom prst="round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圆角矩形 12"/>
            <p:cNvSpPr/>
            <p:nvPr/>
          </p:nvSpPr>
          <p:spPr>
            <a:xfrm>
              <a:off x="12550" y="6117"/>
              <a:ext cx="1188" cy="1188"/>
            </a:xfrm>
            <a:prstGeom prst="round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6" name="组合 15"/>
            <p:cNvGrpSpPr/>
            <p:nvPr/>
          </p:nvGrpSpPr>
          <p:grpSpPr>
            <a:xfrm>
              <a:off x="11489" y="6013"/>
              <a:ext cx="1219" cy="1161"/>
              <a:chOff x="6370" y="6096"/>
              <a:chExt cx="1219" cy="1161"/>
            </a:xfrm>
          </p:grpSpPr>
          <p:sp>
            <p:nvSpPr>
              <p:cNvPr id="14" name="椭圆 13"/>
              <p:cNvSpPr/>
              <p:nvPr/>
            </p:nvSpPr>
            <p:spPr>
              <a:xfrm>
                <a:off x="6382" y="6375"/>
                <a:ext cx="810" cy="810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5" name="TextBox 29"/>
              <p:cNvSpPr txBox="1"/>
              <p:nvPr/>
            </p:nvSpPr>
            <p:spPr>
              <a:xfrm>
                <a:off x="6370" y="6096"/>
                <a:ext cx="1219" cy="1161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square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zh-CN" altLang="en-US" sz="2800" b="1">
                    <a:solidFill>
                      <a:schemeClr val="bg1"/>
                    </a:solidFill>
                    <a:latin typeface="黑体" panose="02010609060101010101" charset="-122"/>
                    <a:ea typeface="黑体" panose="02010609060101010101" charset="-122"/>
                    <a:cs typeface="黑体" panose="02010609060101010101" charset="-122"/>
                  </a:rPr>
                  <a:t>÷</a:t>
                </a:r>
                <a:endParaRPr lang="zh-CN" altLang="en-US" sz="2800" b="1">
                  <a:solidFill>
                    <a:schemeClr val="bg1"/>
                  </a:solidFill>
                  <a:latin typeface="黑体" panose="02010609060101010101" charset="-122"/>
                  <a:ea typeface="黑体" panose="02010609060101010101" charset="-122"/>
                  <a:cs typeface="黑体" panose="02010609060101010101" charset="-122"/>
                </a:endParaRPr>
              </a:p>
            </p:txBody>
          </p:sp>
        </p:grpSp>
        <p:sp>
          <p:nvSpPr>
            <p:cNvPr id="18" name="椭圆 17"/>
            <p:cNvSpPr/>
            <p:nvPr/>
          </p:nvSpPr>
          <p:spPr>
            <a:xfrm>
              <a:off x="14101" y="6260"/>
              <a:ext cx="810" cy="81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圆角矩形 20"/>
            <p:cNvSpPr/>
            <p:nvPr/>
          </p:nvSpPr>
          <p:spPr>
            <a:xfrm>
              <a:off x="15274" y="6117"/>
              <a:ext cx="1188" cy="1188"/>
            </a:xfrm>
            <a:prstGeom prst="round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" name="TextBox 29"/>
            <p:cNvSpPr txBox="1"/>
            <p:nvPr/>
          </p:nvSpPr>
          <p:spPr>
            <a:xfrm>
              <a:off x="14209" y="5917"/>
              <a:ext cx="1219" cy="1307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3200" b="1">
                  <a:solidFill>
                    <a:schemeClr val="bg1"/>
                  </a:solidFill>
                  <a:latin typeface="黑体" panose="02010609060101010101" charset="-122"/>
                  <a:ea typeface="黑体" panose="02010609060101010101" charset="-122"/>
                  <a:cs typeface="黑体" panose="02010609060101010101" charset="-122"/>
                </a:rPr>
                <a:t>=</a:t>
              </a:r>
              <a:endParaRPr lang="en-US" altLang="zh-CN" sz="3200" b="1">
                <a:solidFill>
                  <a:schemeClr val="bg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endParaRPr>
            </a:p>
          </p:txBody>
        </p:sp>
        <p:sp>
          <p:nvSpPr>
            <p:cNvPr id="19" name="TextBox 29"/>
            <p:cNvSpPr txBox="1"/>
            <p:nvPr/>
          </p:nvSpPr>
          <p:spPr>
            <a:xfrm>
              <a:off x="10097" y="5957"/>
              <a:ext cx="1219" cy="1307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3200" b="1">
                  <a:solidFill>
                    <a:schemeClr val="bg1"/>
                  </a:solidFill>
                  <a:latin typeface="黑体" panose="02010609060101010101" charset="-122"/>
                  <a:ea typeface="黑体" panose="02010609060101010101" charset="-122"/>
                  <a:cs typeface="黑体" panose="02010609060101010101" charset="-122"/>
                </a:rPr>
                <a:t>24</a:t>
              </a:r>
              <a:endParaRPr lang="en-US" altLang="zh-CN" sz="3200" b="1">
                <a:solidFill>
                  <a:schemeClr val="bg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endParaRPr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1623695" y="3554095"/>
            <a:ext cx="4199255" cy="871220"/>
            <a:chOff x="2053" y="5733"/>
            <a:chExt cx="6613" cy="1372"/>
          </a:xfrm>
        </p:grpSpPr>
        <p:sp>
          <p:nvSpPr>
            <p:cNvPr id="25" name="圆角矩形 24"/>
            <p:cNvSpPr/>
            <p:nvPr/>
          </p:nvSpPr>
          <p:spPr>
            <a:xfrm>
              <a:off x="2053" y="5917"/>
              <a:ext cx="1188" cy="1188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" name="圆角矩形 25"/>
            <p:cNvSpPr/>
            <p:nvPr/>
          </p:nvSpPr>
          <p:spPr>
            <a:xfrm>
              <a:off x="4613" y="5917"/>
              <a:ext cx="1188" cy="1188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27" name="组合 26"/>
            <p:cNvGrpSpPr/>
            <p:nvPr/>
          </p:nvGrpSpPr>
          <p:grpSpPr>
            <a:xfrm>
              <a:off x="3552" y="5821"/>
              <a:ext cx="1218" cy="1160"/>
              <a:chOff x="6370" y="6104"/>
              <a:chExt cx="1218" cy="1160"/>
            </a:xfrm>
          </p:grpSpPr>
          <p:sp>
            <p:nvSpPr>
              <p:cNvPr id="28" name="椭圆 27"/>
              <p:cNvSpPr/>
              <p:nvPr/>
            </p:nvSpPr>
            <p:spPr>
              <a:xfrm>
                <a:off x="6382" y="6375"/>
                <a:ext cx="810" cy="810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9" name="TextBox 29"/>
              <p:cNvSpPr txBox="1"/>
              <p:nvPr/>
            </p:nvSpPr>
            <p:spPr>
              <a:xfrm>
                <a:off x="6370" y="6104"/>
                <a:ext cx="1219" cy="1161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square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zh-CN" sz="2800" b="1">
                    <a:solidFill>
                      <a:schemeClr val="bg1"/>
                    </a:solidFill>
                    <a:latin typeface="黑体" panose="02010609060101010101" charset="-122"/>
                    <a:ea typeface="黑体" panose="02010609060101010101" charset="-122"/>
                    <a:cs typeface="黑体" panose="02010609060101010101" charset="-122"/>
                  </a:rPr>
                  <a:t>×</a:t>
                </a:r>
                <a:endParaRPr lang="zh-CN" sz="2800" b="1">
                  <a:solidFill>
                    <a:schemeClr val="bg1"/>
                  </a:solidFill>
                  <a:latin typeface="黑体" panose="02010609060101010101" charset="-122"/>
                  <a:ea typeface="黑体" panose="02010609060101010101" charset="-122"/>
                  <a:cs typeface="黑体" panose="02010609060101010101" charset="-122"/>
                </a:endParaRPr>
              </a:p>
            </p:txBody>
          </p:sp>
        </p:grpSp>
        <p:sp>
          <p:nvSpPr>
            <p:cNvPr id="30" name="椭圆 29"/>
            <p:cNvSpPr/>
            <p:nvPr/>
          </p:nvSpPr>
          <p:spPr>
            <a:xfrm>
              <a:off x="6164" y="6060"/>
              <a:ext cx="810" cy="81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" name="圆角矩形 30"/>
            <p:cNvSpPr/>
            <p:nvPr/>
          </p:nvSpPr>
          <p:spPr>
            <a:xfrm>
              <a:off x="7337" y="5917"/>
              <a:ext cx="1188" cy="1188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" name="TextBox 29"/>
            <p:cNvSpPr txBox="1"/>
            <p:nvPr/>
          </p:nvSpPr>
          <p:spPr>
            <a:xfrm>
              <a:off x="6272" y="5733"/>
              <a:ext cx="1219" cy="1307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3200" b="1">
                  <a:solidFill>
                    <a:schemeClr val="bg1"/>
                  </a:solidFill>
                  <a:latin typeface="黑体" panose="02010609060101010101" charset="-122"/>
                  <a:ea typeface="黑体" panose="02010609060101010101" charset="-122"/>
                  <a:cs typeface="黑体" panose="02010609060101010101" charset="-122"/>
                </a:rPr>
                <a:t>=</a:t>
              </a:r>
              <a:endParaRPr lang="en-US" altLang="zh-CN" sz="3200" b="1">
                <a:solidFill>
                  <a:schemeClr val="bg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endParaRPr>
            </a:p>
          </p:txBody>
        </p:sp>
        <p:sp>
          <p:nvSpPr>
            <p:cNvPr id="33" name="TextBox 29"/>
            <p:cNvSpPr txBox="1"/>
            <p:nvPr/>
          </p:nvSpPr>
          <p:spPr>
            <a:xfrm>
              <a:off x="7448" y="5757"/>
              <a:ext cx="1219" cy="1307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3200" b="1">
                  <a:solidFill>
                    <a:schemeClr val="bg1"/>
                  </a:solidFill>
                  <a:latin typeface="黑体" panose="02010609060101010101" charset="-122"/>
                  <a:ea typeface="黑体" panose="02010609060101010101" charset="-122"/>
                  <a:cs typeface="黑体" panose="02010609060101010101" charset="-122"/>
                </a:rPr>
                <a:t>24</a:t>
              </a:r>
              <a:endParaRPr lang="en-US" altLang="zh-CN" sz="3200" b="1">
                <a:solidFill>
                  <a:schemeClr val="bg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endParaRPr>
            </a:p>
          </p:txBody>
        </p:sp>
      </p:grpSp>
      <p:sp>
        <p:nvSpPr>
          <p:cNvPr id="35" name="文本框 34"/>
          <p:cNvSpPr txBox="1"/>
          <p:nvPr/>
        </p:nvSpPr>
        <p:spPr>
          <a:xfrm>
            <a:off x="6785610" y="3535680"/>
            <a:ext cx="2748915" cy="22453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charset="-122"/>
                <a:ea typeface="黑体" panose="02010609060101010101" charset="-122"/>
              </a:rPr>
              <a:t>动手，完成左边的算式填空，思考有</a:t>
            </a:r>
            <a:r>
              <a:rPr lang="zh-CN" altLang="en-US" sz="2800" b="1">
                <a:solidFill>
                  <a:schemeClr val="accent1"/>
                </a:solidFill>
                <a:latin typeface="黑体" panose="02010609060101010101" charset="-122"/>
                <a:ea typeface="黑体" panose="02010609060101010101" charset="-122"/>
              </a:rPr>
              <a:t>几种</a:t>
            </a:r>
            <a:r>
              <a:rPr lang="zh-CN" altLang="en-US" sz="2800" b="1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charset="-122"/>
                <a:ea typeface="黑体" panose="02010609060101010101" charset="-122"/>
              </a:rPr>
              <a:t>可能性？如何保证</a:t>
            </a:r>
            <a:r>
              <a:rPr lang="zh-CN" altLang="en-US" sz="2800" b="1">
                <a:solidFill>
                  <a:schemeClr val="accent1"/>
                </a:solidFill>
                <a:latin typeface="黑体" panose="02010609060101010101" charset="-122"/>
                <a:ea typeface="黑体" panose="02010609060101010101" charset="-122"/>
              </a:rPr>
              <a:t>不重不漏？</a:t>
            </a:r>
            <a:endParaRPr lang="zh-CN" altLang="en-US" sz="2800" b="1">
              <a:solidFill>
                <a:schemeClr val="accent1"/>
              </a:solidFill>
              <a:latin typeface="黑体" panose="02010609060101010101" charset="-122"/>
              <a:ea typeface="黑体" panose="02010609060101010101" charset="-122"/>
            </a:endParaRPr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292100" y="278130"/>
            <a:ext cx="11544300" cy="5815965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圆角矩形 1"/>
          <p:cNvSpPr/>
          <p:nvPr/>
        </p:nvSpPr>
        <p:spPr>
          <a:xfrm>
            <a:off x="741045" y="466090"/>
            <a:ext cx="10658475" cy="725805"/>
          </a:xfrm>
          <a:prstGeom prst="roundRect">
            <a:avLst>
              <a:gd name="adj" fmla="val 37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856615" y="531495"/>
            <a:ext cx="1054290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>
                <a:solidFill>
                  <a:schemeClr val="bg1"/>
                </a:solidFill>
                <a:latin typeface="黑体" panose="02010609060101010101" charset="-122"/>
                <a:ea typeface="黑体" panose="02010609060101010101" charset="-122"/>
              </a:rPr>
              <a:t>新课探究：思考并回答下列问题</a:t>
            </a:r>
            <a:endParaRPr lang="zh-CN" altLang="en-US" sz="3200" b="1">
              <a:solidFill>
                <a:schemeClr val="bg1"/>
              </a:solidFill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1023620" y="1355725"/>
            <a:ext cx="1017270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>
                <a:solidFill>
                  <a:schemeClr val="accent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6.</a:t>
            </a:r>
            <a:r>
              <a:rPr lang="zh-CN" sz="2800" b="1">
                <a:solidFill>
                  <a:schemeClr val="accent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实战：找出数字</a:t>
            </a:r>
            <a:r>
              <a:rPr lang="en-US" altLang="zh-CN" sz="2800" b="1">
                <a:solidFill>
                  <a:schemeClr val="accent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24</a:t>
            </a:r>
            <a:r>
              <a:rPr lang="zh-CN" altLang="en-US" sz="2800" b="1">
                <a:solidFill>
                  <a:schemeClr val="accent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的全部因数，最大因数最小因数各是多少？</a:t>
            </a:r>
            <a:endParaRPr lang="zh-CN" altLang="en-US" sz="2800" b="1">
              <a:solidFill>
                <a:schemeClr val="accent1"/>
              </a:solidFill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</p:txBody>
      </p:sp>
      <p:sp>
        <p:nvSpPr>
          <p:cNvPr id="53" name="TextBox 52"/>
          <p:cNvSpPr txBox="1">
            <a:spLocks noChangeArrowheads="1"/>
          </p:cNvSpPr>
          <p:nvPr/>
        </p:nvSpPr>
        <p:spPr bwMode="auto">
          <a:xfrm>
            <a:off x="1943165" y="2359543"/>
            <a:ext cx="2282825" cy="5835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l" eaLnBrk="0" hangingPunct="0"/>
            <a:r>
              <a:rPr lang="en-US" altLang="zh-CN" sz="3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24÷1</a:t>
            </a:r>
            <a:r>
              <a:rPr lang="zh-CN" altLang="en-US" sz="3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＝</a:t>
            </a:r>
            <a:r>
              <a:rPr lang="en-US" altLang="zh-CN" sz="3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24</a:t>
            </a:r>
            <a:endParaRPr lang="en-US" altLang="zh-CN" sz="3200" b="1" dirty="0">
              <a:solidFill>
                <a:schemeClr val="tx1">
                  <a:lumMod val="65000"/>
                  <a:lumOff val="35000"/>
                </a:schemeClr>
              </a:solidFill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</p:txBody>
      </p:sp>
      <p:sp>
        <p:nvSpPr>
          <p:cNvPr id="54" name="TextBox 53"/>
          <p:cNvSpPr txBox="1">
            <a:spLocks noChangeArrowheads="1"/>
          </p:cNvSpPr>
          <p:nvPr/>
        </p:nvSpPr>
        <p:spPr bwMode="auto">
          <a:xfrm>
            <a:off x="4225990" y="2359543"/>
            <a:ext cx="2284413" cy="5835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l" eaLnBrk="0" hangingPunct="0"/>
            <a:r>
              <a:rPr lang="en-US" altLang="zh-CN" sz="3200" b="1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24÷2</a:t>
            </a:r>
            <a:r>
              <a:rPr lang="zh-CN" altLang="en-US" sz="3200" b="1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＝</a:t>
            </a:r>
            <a:r>
              <a:rPr lang="en-US" altLang="zh-CN" sz="3200" b="1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12</a:t>
            </a:r>
            <a:endParaRPr lang="en-US" altLang="zh-CN" sz="3200" b="1">
              <a:solidFill>
                <a:schemeClr val="tx1">
                  <a:lumMod val="65000"/>
                  <a:lumOff val="35000"/>
                </a:schemeClr>
              </a:solidFill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</p:txBody>
      </p:sp>
      <p:sp>
        <p:nvSpPr>
          <p:cNvPr id="55" name="TextBox 54"/>
          <p:cNvSpPr txBox="1">
            <a:spLocks noChangeArrowheads="1"/>
          </p:cNvSpPr>
          <p:nvPr/>
        </p:nvSpPr>
        <p:spPr bwMode="auto">
          <a:xfrm>
            <a:off x="6416740" y="2359543"/>
            <a:ext cx="2282825" cy="5835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l" eaLnBrk="0" hangingPunct="0"/>
            <a:r>
              <a:rPr lang="en-US" altLang="zh-CN" sz="3200" b="1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24÷3</a:t>
            </a:r>
            <a:r>
              <a:rPr lang="zh-CN" altLang="en-US" sz="3200" b="1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＝</a:t>
            </a:r>
            <a:r>
              <a:rPr lang="en-US" altLang="zh-CN" sz="3200" b="1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8</a:t>
            </a:r>
            <a:endParaRPr lang="en-US" altLang="zh-CN" sz="3200" b="1">
              <a:solidFill>
                <a:schemeClr val="tx1">
                  <a:lumMod val="65000"/>
                  <a:lumOff val="35000"/>
                </a:schemeClr>
              </a:solidFill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</p:txBody>
      </p:sp>
      <p:sp>
        <p:nvSpPr>
          <p:cNvPr id="3" name="TextBox 55"/>
          <p:cNvSpPr txBox="1">
            <a:spLocks noChangeArrowheads="1"/>
          </p:cNvSpPr>
          <p:nvPr/>
        </p:nvSpPr>
        <p:spPr bwMode="auto">
          <a:xfrm>
            <a:off x="4005010" y="3049788"/>
            <a:ext cx="2282825" cy="5835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0" hangingPunct="0"/>
            <a:r>
              <a:rPr lang="en-US" altLang="zh-CN" sz="3200" b="1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24÷6</a:t>
            </a:r>
            <a:r>
              <a:rPr lang="zh-CN" altLang="en-US" sz="3200" b="1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＝</a:t>
            </a:r>
            <a:r>
              <a:rPr lang="en-US" altLang="zh-CN" sz="3200" b="1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4</a:t>
            </a:r>
            <a:endParaRPr lang="en-US" altLang="zh-CN" sz="3200" b="1">
              <a:solidFill>
                <a:schemeClr val="tx1">
                  <a:lumMod val="65000"/>
                  <a:lumOff val="35000"/>
                </a:schemeClr>
              </a:solidFill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</p:txBody>
      </p:sp>
      <p:sp>
        <p:nvSpPr>
          <p:cNvPr id="57" name="TextBox 56"/>
          <p:cNvSpPr txBox="1">
            <a:spLocks noChangeArrowheads="1"/>
          </p:cNvSpPr>
          <p:nvPr/>
        </p:nvSpPr>
        <p:spPr bwMode="auto">
          <a:xfrm>
            <a:off x="6144960" y="3049788"/>
            <a:ext cx="2282825" cy="5835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0" hangingPunct="0"/>
            <a:r>
              <a:rPr lang="en-US" altLang="zh-CN" sz="3200" b="1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24÷8</a:t>
            </a:r>
            <a:r>
              <a:rPr lang="zh-CN" altLang="en-US" sz="3200" b="1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＝</a:t>
            </a:r>
            <a:r>
              <a:rPr lang="en-US" altLang="zh-CN" sz="3200" b="1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3</a:t>
            </a:r>
            <a:endParaRPr lang="en-US" altLang="zh-CN" sz="3200" b="1">
              <a:solidFill>
                <a:schemeClr val="tx1">
                  <a:lumMod val="65000"/>
                  <a:lumOff val="35000"/>
                </a:schemeClr>
              </a:solidFill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</p:txBody>
      </p:sp>
      <p:sp>
        <p:nvSpPr>
          <p:cNvPr id="58" name="TextBox 57"/>
          <p:cNvSpPr txBox="1">
            <a:spLocks noChangeArrowheads="1"/>
          </p:cNvSpPr>
          <p:nvPr/>
        </p:nvSpPr>
        <p:spPr bwMode="auto">
          <a:xfrm>
            <a:off x="1952690" y="3786220"/>
            <a:ext cx="2284412" cy="5835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0" hangingPunct="0"/>
            <a:r>
              <a:rPr lang="en-US" altLang="zh-CN" sz="3200" b="1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24÷12</a:t>
            </a:r>
            <a:r>
              <a:rPr lang="zh-CN" altLang="en-US" sz="3200" b="1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＝</a:t>
            </a:r>
            <a:r>
              <a:rPr lang="en-US" altLang="zh-CN" sz="3200" b="1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2</a:t>
            </a:r>
            <a:endParaRPr lang="en-US" altLang="zh-CN" sz="3200" b="1">
              <a:solidFill>
                <a:schemeClr val="tx1">
                  <a:lumMod val="65000"/>
                  <a:lumOff val="35000"/>
                </a:schemeClr>
              </a:solidFill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</p:txBody>
      </p:sp>
      <p:sp>
        <p:nvSpPr>
          <p:cNvPr id="59" name="TextBox 48"/>
          <p:cNvSpPr txBox="1">
            <a:spLocks noChangeArrowheads="1"/>
          </p:cNvSpPr>
          <p:nvPr/>
        </p:nvSpPr>
        <p:spPr bwMode="auto">
          <a:xfrm>
            <a:off x="1316355" y="4523105"/>
            <a:ext cx="7660005" cy="5835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eaLnBrk="0" hangingPunct="0"/>
            <a:r>
              <a:rPr lang="en-US" altLang="zh-CN" sz="3200" b="1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24</a:t>
            </a:r>
            <a:r>
              <a:rPr lang="zh-CN" altLang="en-US" sz="3200" b="1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的全部因数有</a:t>
            </a:r>
            <a:r>
              <a:rPr lang="en-US" altLang="zh-CN" sz="3200" b="1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:</a:t>
            </a:r>
            <a:r>
              <a:rPr lang="en-US" altLang="x-none" sz="3200" b="1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1.2.3.4.</a:t>
            </a:r>
            <a:r>
              <a:rPr lang="en-US" altLang="zh-CN" sz="3200" b="1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6.8.</a:t>
            </a:r>
            <a:r>
              <a:rPr lang="en-US" altLang="x-none" sz="3200" b="1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12.</a:t>
            </a:r>
            <a:r>
              <a:rPr lang="en-US" altLang="zh-CN" sz="3200" b="1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24</a:t>
            </a:r>
            <a:endParaRPr lang="en-US" altLang="zh-CN" sz="3200" b="1">
              <a:solidFill>
                <a:schemeClr val="tx1">
                  <a:lumMod val="65000"/>
                  <a:lumOff val="35000"/>
                </a:schemeClr>
              </a:solidFill>
              <a:latin typeface="黑体" panose="02010609060101010101" charset="-122"/>
              <a:ea typeface="黑体" panose="02010609060101010101" charset="-122"/>
              <a:cs typeface="黑体" panose="02010609060101010101" charset="-122"/>
              <a:sym typeface="+mn-ea"/>
            </a:endParaRPr>
          </a:p>
        </p:txBody>
      </p:sp>
      <p:sp>
        <p:nvSpPr>
          <p:cNvPr id="5" name="TextBox 54"/>
          <p:cNvSpPr txBox="1">
            <a:spLocks noChangeArrowheads="1"/>
          </p:cNvSpPr>
          <p:nvPr/>
        </p:nvSpPr>
        <p:spPr bwMode="auto">
          <a:xfrm>
            <a:off x="1929195" y="3049788"/>
            <a:ext cx="2282825" cy="5835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l" eaLnBrk="0" hangingPunct="0"/>
            <a:r>
              <a:rPr lang="en-US" altLang="zh-CN" sz="3200" b="1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24÷4</a:t>
            </a:r>
            <a:r>
              <a:rPr lang="zh-CN" altLang="en-US" sz="3200" b="1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＝</a:t>
            </a:r>
            <a:r>
              <a:rPr lang="en-US" altLang="zh-CN" sz="3200" b="1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6</a:t>
            </a:r>
            <a:endParaRPr lang="en-US" altLang="zh-CN" sz="3200" b="1">
              <a:solidFill>
                <a:schemeClr val="tx1">
                  <a:lumMod val="65000"/>
                  <a:lumOff val="35000"/>
                </a:schemeClr>
              </a:solidFill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</p:txBody>
      </p:sp>
      <p:sp>
        <p:nvSpPr>
          <p:cNvPr id="6" name="TextBox 54"/>
          <p:cNvSpPr txBox="1">
            <a:spLocks noChangeArrowheads="1"/>
          </p:cNvSpPr>
          <p:nvPr/>
        </p:nvSpPr>
        <p:spPr bwMode="auto">
          <a:xfrm>
            <a:off x="4085655" y="3786220"/>
            <a:ext cx="2282825" cy="5835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0" hangingPunct="0"/>
            <a:r>
              <a:rPr lang="en-US" altLang="zh-CN" sz="3200" b="1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24÷24</a:t>
            </a:r>
            <a:r>
              <a:rPr lang="zh-CN" altLang="en-US" sz="3200" b="1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＝</a:t>
            </a:r>
            <a:r>
              <a:rPr lang="en-US" altLang="zh-CN" sz="3200" b="1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1</a:t>
            </a:r>
            <a:endParaRPr lang="en-US" altLang="zh-CN" sz="3200" b="1">
              <a:solidFill>
                <a:schemeClr val="tx1">
                  <a:lumMod val="65000"/>
                  <a:lumOff val="35000"/>
                </a:schemeClr>
              </a:solidFill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mph" presetSubtype="0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0" dur="indefinite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31" dur="indefinite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9" presetClass="emph" presetSubtype="0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3" dur="indefinite"/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34" dur="indefinite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9" presetClass="emph" presetSubtype="0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6" dur="indefinite"/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37" dur="indefinite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" grpId="0"/>
      <p:bldP spid="54" grpId="0"/>
      <p:bldP spid="55" grpId="0"/>
      <p:bldP spid="3" grpId="0"/>
      <p:bldP spid="3" grpId="1"/>
      <p:bldP spid="57" grpId="0"/>
      <p:bldP spid="57" grpId="1"/>
      <p:bldP spid="58" grpId="0"/>
      <p:bldP spid="58" grpId="1"/>
      <p:bldP spid="59" grpId="0"/>
      <p:bldP spid="5" grpId="0"/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292100" y="278130"/>
            <a:ext cx="11544300" cy="5815965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圆角矩形 1"/>
          <p:cNvSpPr/>
          <p:nvPr/>
        </p:nvSpPr>
        <p:spPr>
          <a:xfrm>
            <a:off x="741045" y="466090"/>
            <a:ext cx="10658475" cy="725805"/>
          </a:xfrm>
          <a:prstGeom prst="roundRect">
            <a:avLst>
              <a:gd name="adj" fmla="val 37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856615" y="531495"/>
            <a:ext cx="1054290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chemeClr val="bg1"/>
                </a:solidFill>
                <a:latin typeface="黑体" panose="02010609060101010101" charset="-122"/>
                <a:ea typeface="黑体" panose="02010609060101010101" charset="-122"/>
              </a:rPr>
              <a:t>课堂练习：灵活应用本节知识</a:t>
            </a:r>
            <a:endParaRPr lang="zh-CN" altLang="en-US" sz="3200" b="1" dirty="0">
              <a:solidFill>
                <a:schemeClr val="bg1"/>
              </a:solidFill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1023620" y="1355725"/>
            <a:ext cx="10927080" cy="16414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hangingPunct="1">
              <a:lnSpc>
                <a:spcPct val="130000"/>
              </a:lnSpc>
            </a:pPr>
            <a:r>
              <a:rPr lang="en-US" altLang="zh-CN" sz="2800" b="1" dirty="0">
                <a:solidFill>
                  <a:schemeClr val="accent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1.</a:t>
            </a:r>
            <a:r>
              <a:rPr lang="zh-CN" altLang="en-US" sz="2800" b="1" dirty="0">
                <a:solidFill>
                  <a:schemeClr val="accent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在方格纸上画长方形，使得它的面积是</a:t>
            </a:r>
            <a:r>
              <a:rPr lang="en-US" altLang="zh-CN" sz="2800" b="1" dirty="0">
                <a:solidFill>
                  <a:schemeClr val="accent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18cm</a:t>
            </a:r>
            <a:r>
              <a:rPr lang="en-US" altLang="zh-CN" sz="2800" b="1" baseline="30000" dirty="0">
                <a:solidFill>
                  <a:schemeClr val="accent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2</a:t>
            </a:r>
            <a:r>
              <a:rPr lang="zh-CN" altLang="en-US" sz="2800" b="1" dirty="0">
                <a:solidFill>
                  <a:schemeClr val="accent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，边长是整厘米数。（每个小方格的边长表示</a:t>
            </a:r>
            <a:r>
              <a:rPr lang="en-US" altLang="zh-CN" sz="2800" b="1" dirty="0">
                <a:solidFill>
                  <a:schemeClr val="accent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1cm</a:t>
            </a:r>
            <a:r>
              <a:rPr lang="zh-CN" altLang="en-US" sz="2800" b="1" dirty="0">
                <a:solidFill>
                  <a:schemeClr val="accent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）有哪几种画法？</a:t>
            </a:r>
            <a:endParaRPr lang="en-US" altLang="zh-CN" sz="2800" b="1" dirty="0">
              <a:solidFill>
                <a:schemeClr val="accent1"/>
              </a:solidFill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  <a:p>
            <a:endParaRPr lang="en-US" altLang="zh-CN" sz="2800" b="1" dirty="0">
              <a:solidFill>
                <a:schemeClr val="accent1"/>
              </a:solidFill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</p:txBody>
      </p:sp>
      <p:graphicFrame>
        <p:nvGraphicFramePr>
          <p:cNvPr id="8" name="表格 7"/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691640" y="2948305"/>
          <a:ext cx="5760720" cy="47561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80060"/>
                <a:gridCol w="480060"/>
                <a:gridCol w="480060"/>
                <a:gridCol w="480060"/>
                <a:gridCol w="480060"/>
                <a:gridCol w="480060"/>
                <a:gridCol w="480060"/>
                <a:gridCol w="480060"/>
                <a:gridCol w="480060"/>
                <a:gridCol w="480060"/>
                <a:gridCol w="480060"/>
                <a:gridCol w="480060"/>
              </a:tblGrid>
              <a:tr h="475615"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9" name="表格 8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1691640" y="3413760"/>
          <a:ext cx="5760720" cy="47561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80060"/>
                <a:gridCol w="480060"/>
                <a:gridCol w="480060"/>
                <a:gridCol w="480060"/>
                <a:gridCol w="480060"/>
                <a:gridCol w="480060"/>
                <a:gridCol w="480060"/>
                <a:gridCol w="480060"/>
                <a:gridCol w="480060"/>
                <a:gridCol w="480060"/>
                <a:gridCol w="480060"/>
                <a:gridCol w="480060"/>
              </a:tblGrid>
              <a:tr h="475615"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0" name="表格 9"/>
          <p:cNvGraphicFramePr>
            <a:graphicFrameLocks noChangeAspect="1"/>
          </p:cNvGraphicFramePr>
          <p:nvPr>
            <p:custDataLst>
              <p:tags r:id="rId3"/>
            </p:custDataLst>
          </p:nvPr>
        </p:nvGraphicFramePr>
        <p:xfrm>
          <a:off x="1691640" y="3879215"/>
          <a:ext cx="5760720" cy="47561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80060"/>
                <a:gridCol w="480060"/>
                <a:gridCol w="480060"/>
                <a:gridCol w="480060"/>
                <a:gridCol w="480060"/>
                <a:gridCol w="480060"/>
                <a:gridCol w="480060"/>
                <a:gridCol w="480060"/>
                <a:gridCol w="480060"/>
                <a:gridCol w="480060"/>
                <a:gridCol w="480060"/>
                <a:gridCol w="480060"/>
              </a:tblGrid>
              <a:tr h="475615"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1" name="表格 10"/>
          <p:cNvGraphicFramePr>
            <a:graphicFrameLocks noChangeAspect="1"/>
          </p:cNvGraphicFramePr>
          <p:nvPr>
            <p:custDataLst>
              <p:tags r:id="rId4"/>
            </p:custDataLst>
          </p:nvPr>
        </p:nvGraphicFramePr>
        <p:xfrm>
          <a:off x="1691640" y="4345305"/>
          <a:ext cx="5760720" cy="47561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80060"/>
                <a:gridCol w="480060"/>
                <a:gridCol w="480060"/>
                <a:gridCol w="480060"/>
                <a:gridCol w="480060"/>
                <a:gridCol w="480060"/>
                <a:gridCol w="480060"/>
                <a:gridCol w="480060"/>
                <a:gridCol w="480060"/>
                <a:gridCol w="480060"/>
                <a:gridCol w="480060"/>
                <a:gridCol w="480060"/>
              </a:tblGrid>
              <a:tr h="475615"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2" name="表格 11"/>
          <p:cNvGraphicFramePr>
            <a:graphicFrameLocks noChangeAspect="1"/>
          </p:cNvGraphicFramePr>
          <p:nvPr>
            <p:custDataLst>
              <p:tags r:id="rId5"/>
            </p:custDataLst>
          </p:nvPr>
        </p:nvGraphicFramePr>
        <p:xfrm>
          <a:off x="7452360" y="2948305"/>
          <a:ext cx="2880360" cy="47561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80060"/>
                <a:gridCol w="480060"/>
                <a:gridCol w="480060"/>
                <a:gridCol w="480060"/>
                <a:gridCol w="480060"/>
                <a:gridCol w="480060"/>
              </a:tblGrid>
              <a:tr h="475615"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3" name="表格 12"/>
          <p:cNvGraphicFramePr>
            <a:graphicFrameLocks noChangeAspect="1"/>
          </p:cNvGraphicFramePr>
          <p:nvPr>
            <p:custDataLst>
              <p:tags r:id="rId6"/>
            </p:custDataLst>
          </p:nvPr>
        </p:nvGraphicFramePr>
        <p:xfrm>
          <a:off x="7452360" y="3413760"/>
          <a:ext cx="2880360" cy="47561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80060"/>
                <a:gridCol w="480060"/>
                <a:gridCol w="480060"/>
                <a:gridCol w="480060"/>
                <a:gridCol w="480060"/>
                <a:gridCol w="480060"/>
              </a:tblGrid>
              <a:tr h="475615"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4" name="表格 13"/>
          <p:cNvGraphicFramePr>
            <a:graphicFrameLocks noChangeAspect="1"/>
          </p:cNvGraphicFramePr>
          <p:nvPr>
            <p:custDataLst>
              <p:tags r:id="rId7"/>
            </p:custDataLst>
          </p:nvPr>
        </p:nvGraphicFramePr>
        <p:xfrm>
          <a:off x="7452360" y="3879215"/>
          <a:ext cx="2880360" cy="47561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80060"/>
                <a:gridCol w="480060"/>
                <a:gridCol w="480060"/>
                <a:gridCol w="480060"/>
                <a:gridCol w="480060"/>
                <a:gridCol w="480060"/>
              </a:tblGrid>
              <a:tr h="475615"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5" name="表格 14"/>
          <p:cNvGraphicFramePr>
            <a:graphicFrameLocks noChangeAspect="1"/>
          </p:cNvGraphicFramePr>
          <p:nvPr>
            <p:custDataLst>
              <p:tags r:id="rId8"/>
            </p:custDataLst>
          </p:nvPr>
        </p:nvGraphicFramePr>
        <p:xfrm>
          <a:off x="7452360" y="4345305"/>
          <a:ext cx="2880360" cy="47561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80060"/>
                <a:gridCol w="480060"/>
                <a:gridCol w="480060"/>
                <a:gridCol w="480060"/>
                <a:gridCol w="480060"/>
                <a:gridCol w="480060"/>
              </a:tblGrid>
              <a:tr h="475615"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6" name="表格 15"/>
          <p:cNvGraphicFramePr>
            <a:graphicFrameLocks noChangeAspect="1"/>
          </p:cNvGraphicFramePr>
          <p:nvPr>
            <p:custDataLst>
              <p:tags r:id="rId9"/>
            </p:custDataLst>
          </p:nvPr>
        </p:nvGraphicFramePr>
        <p:xfrm>
          <a:off x="1691640" y="4810125"/>
          <a:ext cx="5760720" cy="47561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80060"/>
                <a:gridCol w="480060"/>
                <a:gridCol w="480060"/>
                <a:gridCol w="480060"/>
                <a:gridCol w="480060"/>
                <a:gridCol w="480060"/>
                <a:gridCol w="480060"/>
                <a:gridCol w="480060"/>
                <a:gridCol w="480060"/>
                <a:gridCol w="480060"/>
                <a:gridCol w="480060"/>
                <a:gridCol w="480060"/>
              </a:tblGrid>
              <a:tr h="475615"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7" name="表格 16"/>
          <p:cNvGraphicFramePr>
            <a:graphicFrameLocks noChangeAspect="1"/>
          </p:cNvGraphicFramePr>
          <p:nvPr>
            <p:custDataLst>
              <p:tags r:id="rId10"/>
            </p:custDataLst>
          </p:nvPr>
        </p:nvGraphicFramePr>
        <p:xfrm>
          <a:off x="7452360" y="4810125"/>
          <a:ext cx="2880360" cy="47561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80060"/>
                <a:gridCol w="480060"/>
                <a:gridCol w="480060"/>
                <a:gridCol w="480060"/>
                <a:gridCol w="480060"/>
                <a:gridCol w="480060"/>
              </a:tblGrid>
              <a:tr h="475615"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</p:spTree>
    <p:custDataLst>
      <p:tags r:id="rId11"/>
    </p:custDataLst>
  </p:cSld>
  <p:clrMapOvr>
    <a:masterClrMapping/>
  </p:clrMapOvr>
  <p:transition/>
</p:sld>
</file>

<file path=ppt/tags/tag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ags/tag1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1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1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1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1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1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1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1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1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1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ags/tag2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2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2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2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2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2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*"/>
  <p:tag name="KSO_WM_UNIT_LAYERLEVEL" val="1"/>
</p:tagLst>
</file>

<file path=ppt/tags/tag2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*"/>
  <p:tag name="KSO_WM_UNIT_LAYERLEVEL" val="1"/>
</p:tagLst>
</file>

<file path=ppt/tags/tag2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*"/>
  <p:tag name="KSO_WM_UNIT_LAYERLEVEL" val="1"/>
</p:tagLst>
</file>

<file path=ppt/tags/tag2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*"/>
  <p:tag name="KSO_WM_UNIT_LAYERLEVEL" val="1"/>
</p:tagLst>
</file>

<file path=ppt/tags/tag2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7**"/>
  <p:tag name="KSO_WM_UNIT_LAYERLEVEL" val="1"/>
</p:tagLst>
</file>

<file path=ppt/tags/tag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ags/tag3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7**"/>
  <p:tag name="KSO_WM_UNIT_LAYERLEVEL" val="1"/>
</p:tagLst>
</file>

<file path=ppt/tags/tag3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7**"/>
  <p:tag name="KSO_WM_UNIT_LAYERLEVEL" val="1"/>
</p:tagLst>
</file>

<file path=ppt/tags/tag3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3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3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3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3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3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3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3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ags/tag4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4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4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4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0**"/>
  <p:tag name="KSO_WM_UNIT_LAYERLEVEL" val="1"/>
</p:tagLst>
</file>

<file path=ppt/tags/tag4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0**"/>
  <p:tag name="KSO_WM_UNIT_LAYERLEVEL" val="1"/>
</p:tagLst>
</file>

<file path=ppt/tags/tag4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0**"/>
  <p:tag name="KSO_WM_UNIT_LAYERLEVEL" val="1"/>
</p:tagLst>
</file>

<file path=ppt/tags/tag4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0**"/>
  <p:tag name="KSO_WM_UNIT_LAYERLEVEL" val="1"/>
</p:tagLst>
</file>

<file path=ppt/tags/tag4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4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4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ags/tag5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5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52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COLOR_TYPE" val="1"/>
  <p:tag name="KSO_WM_TEMPLATE_INDEX" val="20205176"/>
  <p:tag name="KSO_WM_TEMPLATE_MASTER_TYPE" val="0"/>
  <p:tag name="KSO_WM_TEMPLATE_SUBCATEGORY" val="19"/>
  <p:tag name="KSO_WM_TEMPLATE_THUMBS_INDEX" val="1、4、7、12、13、14、15、16、17、18、20、24、25、28、33、36、40、43、44"/>
  <p:tag name="KSO_WM_UNIT_SHOW_EDIT_AREA_INDICATION" val="1"/>
</p:tagLst>
</file>

<file path=ppt/tags/tag53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</p:tagLst>
</file>

<file path=ppt/tags/tag54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</p:tagLst>
</file>

<file path=ppt/tags/tag55.xml><?xml version="1.0" encoding="utf-8"?>
<p:tagLst xmlns:p="http://schemas.openxmlformats.org/presentationml/2006/main">
  <p:tag name="KSO_WM_UNIT_TABLE_BEAUTIFY" val="smartTable{f778b507-b04d-44f0-bf2a-78eab3c2041f}"/>
  <p:tag name="TABLE_ENDDRAG_ORIGIN_RECT" val="805*225"/>
  <p:tag name="TABLE_ENDDRAG_RECT" val="73*183*805*225"/>
</p:tagLst>
</file>

<file path=ppt/tags/tag56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</p:tagLst>
</file>

<file path=ppt/tags/tag57.xml><?xml version="1.0" encoding="utf-8"?>
<p:tagLst xmlns:p="http://schemas.openxmlformats.org/presentationml/2006/main">
  <p:tag name="TABLE_ENDDRAG_ORIGIN_RECT" val="453*37"/>
  <p:tag name="TABLE_ENDDRAG_RECT" val="81*223*453*37"/>
</p:tagLst>
</file>

<file path=ppt/tags/tag58.xml><?xml version="1.0" encoding="utf-8"?>
<p:tagLst xmlns:p="http://schemas.openxmlformats.org/presentationml/2006/main">
  <p:tag name="TABLE_ENDDRAG_ORIGIN_RECT" val="453*37"/>
  <p:tag name="TABLE_ENDDRAG_RECT" val="81*223*453*37"/>
</p:tagLst>
</file>

<file path=ppt/tags/tag59.xml><?xml version="1.0" encoding="utf-8"?>
<p:tagLst xmlns:p="http://schemas.openxmlformats.org/presentationml/2006/main">
  <p:tag name="TABLE_ENDDRAG_ORIGIN_RECT" val="453*37"/>
  <p:tag name="TABLE_ENDDRAG_RECT" val="81*223*453*37"/>
</p:tagLst>
</file>

<file path=ppt/tags/tag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60.xml><?xml version="1.0" encoding="utf-8"?>
<p:tagLst xmlns:p="http://schemas.openxmlformats.org/presentationml/2006/main">
  <p:tag name="TABLE_ENDDRAG_ORIGIN_RECT" val="453*37"/>
  <p:tag name="TABLE_ENDDRAG_RECT" val="81*223*453*37"/>
</p:tagLst>
</file>

<file path=ppt/tags/tag61.xml><?xml version="1.0" encoding="utf-8"?>
<p:tagLst xmlns:p="http://schemas.openxmlformats.org/presentationml/2006/main">
  <p:tag name="TABLE_ENDDRAG_ORIGIN_RECT" val="453*37"/>
  <p:tag name="TABLE_ENDDRAG_RECT" val="81*223*453*37"/>
</p:tagLst>
</file>

<file path=ppt/tags/tag62.xml><?xml version="1.0" encoding="utf-8"?>
<p:tagLst xmlns:p="http://schemas.openxmlformats.org/presentationml/2006/main">
  <p:tag name="TABLE_ENDDRAG_ORIGIN_RECT" val="453*37"/>
  <p:tag name="TABLE_ENDDRAG_RECT" val="81*223*453*37"/>
</p:tagLst>
</file>

<file path=ppt/tags/tag63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</p:tagLst>
</file>

<file path=ppt/tags/tag64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</p:tagLst>
</file>

<file path=ppt/tags/tag65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</p:tagLst>
</file>

<file path=ppt/tags/tag66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</p:tagLst>
</file>

<file path=ppt/tags/tag67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</p:tagLst>
</file>

<file path=ppt/tags/tag68.xml><?xml version="1.0" encoding="utf-8"?>
<p:tagLst xmlns:p="http://schemas.openxmlformats.org/presentationml/2006/main">
  <p:tag name="TABLE_ENDDRAG_ORIGIN_RECT" val="453*37"/>
  <p:tag name="TABLE_ENDDRAG_RECT" val="81*223*453*37"/>
</p:tagLst>
</file>

<file path=ppt/tags/tag69.xml><?xml version="1.0" encoding="utf-8"?>
<p:tagLst xmlns:p="http://schemas.openxmlformats.org/presentationml/2006/main">
  <p:tag name="TABLE_ENDDRAG_ORIGIN_RECT" val="453*37"/>
  <p:tag name="TABLE_ENDDRAG_RECT" val="81*223*453*37"/>
</p:tagLst>
</file>

<file path=ppt/tags/tag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70.xml><?xml version="1.0" encoding="utf-8"?>
<p:tagLst xmlns:p="http://schemas.openxmlformats.org/presentationml/2006/main">
  <p:tag name="TABLE_ENDDRAG_ORIGIN_RECT" val="453*37"/>
  <p:tag name="TABLE_ENDDRAG_RECT" val="81*223*453*37"/>
</p:tagLst>
</file>

<file path=ppt/tags/tag71.xml><?xml version="1.0" encoding="utf-8"?>
<p:tagLst xmlns:p="http://schemas.openxmlformats.org/presentationml/2006/main">
  <p:tag name="TABLE_ENDDRAG_ORIGIN_RECT" val="453*37"/>
  <p:tag name="TABLE_ENDDRAG_RECT" val="81*223*453*37"/>
</p:tagLst>
</file>

<file path=ppt/tags/tag72.xml><?xml version="1.0" encoding="utf-8"?>
<p:tagLst xmlns:p="http://schemas.openxmlformats.org/presentationml/2006/main">
  <p:tag name="TABLE_ENDDRAG_ORIGIN_RECT" val="453*37"/>
  <p:tag name="TABLE_ENDDRAG_RECT" val="81*223*453*37"/>
</p:tagLst>
</file>

<file path=ppt/tags/tag73.xml><?xml version="1.0" encoding="utf-8"?>
<p:tagLst xmlns:p="http://schemas.openxmlformats.org/presentationml/2006/main">
  <p:tag name="TABLE_ENDDRAG_ORIGIN_RECT" val="453*37"/>
  <p:tag name="TABLE_ENDDRAG_RECT" val="81*223*453*37"/>
</p:tagLst>
</file>

<file path=ppt/tags/tag74.xml><?xml version="1.0" encoding="utf-8"?>
<p:tagLst xmlns:p="http://schemas.openxmlformats.org/presentationml/2006/main">
  <p:tag name="TABLE_ENDDRAG_ORIGIN_RECT" val="453*37"/>
  <p:tag name="TABLE_ENDDRAG_RECT" val="81*223*453*37"/>
</p:tagLst>
</file>

<file path=ppt/tags/tag75.xml><?xml version="1.0" encoding="utf-8"?>
<p:tagLst xmlns:p="http://schemas.openxmlformats.org/presentationml/2006/main">
  <p:tag name="TABLE_ENDDRAG_ORIGIN_RECT" val="453*37"/>
  <p:tag name="TABLE_ENDDRAG_RECT" val="81*223*453*37"/>
</p:tagLst>
</file>

<file path=ppt/tags/tag76.xml><?xml version="1.0" encoding="utf-8"?>
<p:tagLst xmlns:p="http://schemas.openxmlformats.org/presentationml/2006/main">
  <p:tag name="TABLE_ENDDRAG_ORIGIN_RECT" val="453*37"/>
  <p:tag name="TABLE_ENDDRAG_RECT" val="81*223*453*37"/>
</p:tagLst>
</file>

<file path=ppt/tags/tag77.xml><?xml version="1.0" encoding="utf-8"?>
<p:tagLst xmlns:p="http://schemas.openxmlformats.org/presentationml/2006/main">
  <p:tag name="TABLE_ENDDRAG_ORIGIN_RECT" val="453*37"/>
  <p:tag name="TABLE_ENDDRAG_RECT" val="81*223*453*37"/>
</p:tagLst>
</file>

<file path=ppt/tags/tag78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</p:tagLst>
</file>

<file path=ppt/tags/tag79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</p:tagLst>
</file>

<file path=ppt/tags/tag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80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</p:tagLst>
</file>

<file path=ppt/tags/tag81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</p:tagLst>
</file>

<file path=ppt/tags/tag82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</p:tagLst>
</file>

<file path=ppt/tags/tag83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</p:tagLst>
</file>

<file path=ppt/tags/tag84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</p:tagLst>
</file>

<file path=ppt/tags/tag85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</p:tagLst>
</file>

<file path=ppt/tags/tag86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  <p:tag name="COMMONDATA" val="eyJoZGlkIjoiNTM0NWM5MjNiNTgzMTkzNzVmZDA0ODc3NGFjMGVhMmQifQ=="/>
  <p:tag name="KSO_WPP_MARK_KEY" val="bd2995af-ecdb-4735-8f20-e95a45526dec"/>
  <p:tag name="commondata" val="eyJoZGlkIjoiN2YzNjBkOTgyNWQ1YTMxYzM3MzMwNWFiODNmOWIzYWMifQ=="/>
</p:tagLst>
</file>

<file path=ppt/tags/tag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heme/theme1.xml><?xml version="1.0" encoding="utf-8"?>
<a:theme xmlns:a="http://schemas.openxmlformats.org/drawingml/2006/main" name="第一PPT模板网-WWW.1PPT.COM">
  <a:themeElements>
    <a:clrScheme name="新版空白演示配色">
      <a:dk1>
        <a:srgbClr val="000000"/>
      </a:dk1>
      <a:lt1>
        <a:srgbClr val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Arial"/>
      </a:majorFont>
      <a:minorFont>
        <a:latin typeface="Arial"/>
        <a:ea typeface="微软雅黑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/>
            </a:gs>
            <a:gs pos="100000">
              <a:schemeClr val="phClr">
                <a:lumMod val="85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2139</Words>
  <Application>WPS 演示</Application>
  <PresentationFormat>自定义</PresentationFormat>
  <Paragraphs>204</Paragraphs>
  <Slides>16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16</vt:i4>
      </vt:variant>
    </vt:vector>
  </HeadingPairs>
  <TitlesOfParts>
    <vt:vector size="27" baseType="lpstr">
      <vt:lpstr>Arial</vt:lpstr>
      <vt:lpstr>宋体</vt:lpstr>
      <vt:lpstr>Wingdings</vt:lpstr>
      <vt:lpstr>Wingdings</vt:lpstr>
      <vt:lpstr>汉仪大宋简</vt:lpstr>
      <vt:lpstr>微软雅黑</vt:lpstr>
      <vt:lpstr>黑体</vt:lpstr>
      <vt:lpstr>Arial</vt:lpstr>
      <vt:lpstr>Arial Unicode MS</vt:lpstr>
      <vt:lpstr>Calibri</vt:lpstr>
      <vt:lpstr>第一PPT模板网-WWW.1PPT.COM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第一PPT模板网-WWW.1PPT.COM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lastModifiedBy>罗</cp:lastModifiedBy>
  <cp:revision>4</cp:revision>
  <cp:lastPrinted>2022-10-31T01:16:00Z</cp:lastPrinted>
  <dcterms:created xsi:type="dcterms:W3CDTF">2022-10-31T01:16:00Z</dcterms:created>
  <dcterms:modified xsi:type="dcterms:W3CDTF">2023-11-01T08:32:14Z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934601D5C09E46209808B18DE9F2B7F0_12</vt:lpwstr>
  </property>
  <property fmtid="{D5CDD505-2E9C-101B-9397-08002B2CF9AE}" pid="3" name="KSOProductBuildVer">
    <vt:lpwstr>2052-12.1.0.15712</vt:lpwstr>
  </property>
</Properties>
</file>