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8" r:id="rId3"/>
    <p:sldId id="257" r:id="rId4"/>
    <p:sldId id="350" r:id="rId5"/>
    <p:sldId id="351" r:id="rId6"/>
    <p:sldId id="352" r:id="rId7"/>
    <p:sldId id="353" r:id="rId8"/>
    <p:sldId id="318" r:id="rId9"/>
    <p:sldId id="354" r:id="rId10"/>
    <p:sldId id="360" r:id="rId11"/>
    <p:sldId id="361" r:id="rId12"/>
    <p:sldId id="341" r:id="rId13"/>
    <p:sldId id="356" r:id="rId14"/>
    <p:sldId id="357" r:id="rId15"/>
    <p:sldId id="358" r:id="rId16"/>
    <p:sldId id="359" r:id="rId17"/>
    <p:sldId id="305" r:id="rId18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0" userDrawn="1">
          <p15:clr>
            <a:srgbClr val="A4A3A4"/>
          </p15:clr>
        </p15:guide>
        <p15:guide id="2" pos="38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12131415" initials="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30"/>
        <p:guide pos="38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75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30T19:59:52.615" idx="1">
    <p:pos x="10" y="1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30T19:59:52.615" idx="1">
    <p:pos x="10" y="10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30T19:59:52.615" idx="1">
    <p:pos x="10" y="10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30T19:59:52.615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5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8.xml"/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tags" Target="../tags/tag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5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comments" Target="../comments/comment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6.xml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558799"/>
            <a:ext cx="11544300" cy="56991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638300" y="1137920"/>
            <a:ext cx="85483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schemeClr val="accent1"/>
                </a:solidFill>
                <a:latin typeface="汉仪大宋简" pitchFamily="49" charset="-122"/>
                <a:ea typeface="汉仪大宋简" pitchFamily="49" charset="-122"/>
              </a:rPr>
              <a:t>倍数</a:t>
            </a:r>
            <a:r>
              <a:rPr lang="zh-CN" altLang="en-US" sz="4400" dirty="0">
                <a:solidFill>
                  <a:schemeClr val="accent4"/>
                </a:solidFill>
                <a:latin typeface="汉仪大宋简" pitchFamily="49" charset="-122"/>
                <a:ea typeface="汉仪大宋简" pitchFamily="49" charset="-122"/>
              </a:rPr>
              <a:t>与</a:t>
            </a:r>
            <a:r>
              <a:rPr lang="zh-CN" altLang="en-US" sz="4400" dirty="0">
                <a:solidFill>
                  <a:schemeClr val="accent3"/>
                </a:solidFill>
                <a:latin typeface="汉仪大宋简" pitchFamily="49" charset="-122"/>
                <a:ea typeface="汉仪大宋简" pitchFamily="49" charset="-122"/>
              </a:rPr>
              <a:t>因数</a:t>
            </a:r>
            <a:endParaRPr lang="zh-CN" altLang="en-US" sz="4400" dirty="0">
              <a:latin typeface="汉仪大宋简" pitchFamily="49" charset="-122"/>
              <a:ea typeface="汉仪大宋简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8000" dirty="0" smtClean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找</a:t>
            </a:r>
            <a:r>
              <a:rPr lang="zh-CN" altLang="en-US" sz="8000" dirty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质</a:t>
            </a:r>
            <a:r>
              <a:rPr lang="zh-CN" altLang="en-US" sz="8000" dirty="0" smtClean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数</a:t>
            </a:r>
            <a:endParaRPr lang="zh-CN" altLang="en-US" sz="8000" dirty="0">
              <a:solidFill>
                <a:schemeClr val="accent6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41045" y="466090"/>
            <a:ext cx="2044700" cy="725170"/>
            <a:chOff x="1167" y="734"/>
            <a:chExt cx="3220" cy="1142"/>
          </a:xfrm>
        </p:grpSpPr>
        <p:sp>
          <p:nvSpPr>
            <p:cNvPr id="10" name="圆角矩形 9"/>
            <p:cNvSpPr/>
            <p:nvPr/>
          </p:nvSpPr>
          <p:spPr>
            <a:xfrm>
              <a:off x="1167" y="734"/>
              <a:ext cx="3220" cy="1143"/>
            </a:xfrm>
            <a:prstGeom prst="roundRect">
              <a:avLst>
                <a:gd name="adj" fmla="val 37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49" y="837"/>
              <a:ext cx="293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新课探究</a:t>
              </a:r>
              <a:endPara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56615" y="1493520"/>
            <a:ext cx="7987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1-100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个质数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88695" y="2482215"/>
          <a:ext cx="2917825" cy="268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</a:t>
                      </a:r>
                      <a:endParaRPr lang="en-US" altLang="zh-CN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89</a:t>
                      </a:r>
                      <a:endParaRPr lang="en-US" altLang="zh-CN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347210" y="2557780"/>
            <a:ext cx="6811645" cy="3122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观察左侧</a:t>
            </a:r>
            <a:r>
              <a:rPr 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1-100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个质数，思考探究，这些数字有何特征？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除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以外，所有数字均为奇数，为什么？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除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以外，所有数字个位都不是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，为什么？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除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以外，所有数字各个位数之和均不为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，为什么？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数字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的倍数有何特征？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446270" y="2015490"/>
            <a:ext cx="2048510" cy="460375"/>
            <a:chOff x="12808" y="2113"/>
            <a:chExt cx="3226" cy="725"/>
          </a:xfrm>
        </p:grpSpPr>
        <p:sp>
          <p:nvSpPr>
            <p:cNvPr id="4" name="文本框 3"/>
            <p:cNvSpPr txBox="1"/>
            <p:nvPr/>
          </p:nvSpPr>
          <p:spPr>
            <a:xfrm>
              <a:off x="12808" y="2113"/>
              <a:ext cx="3226" cy="72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拓展拔高：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5" name="图片 4" descr="templates\docerresourceshop\icons\\32303038313138363b32303039303530383bd0c5cfa2"/>
            <p:cNvPicPr>
              <a:picLocks noChangeAspect="1"/>
            </p:cNvPicPr>
            <p:nvPr/>
          </p:nvPicPr>
          <p:blipFill>
            <a:blip r:embed="rId2" cstate="email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240" y="2196"/>
              <a:ext cx="642" cy="642"/>
            </a:xfrm>
            <a:prstGeom prst="rect">
              <a:avLst/>
            </a:prstGeom>
          </p:spPr>
        </p:pic>
      </p:grpSp>
    </p:spTree>
    <p:custDataLst>
      <p:tags r:id="rId4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判断下列语句的正误，并说明理由</a:t>
            </a:r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740" y="2278585"/>
            <a:ext cx="7960658" cy="2071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只有两个因数的数一定是质数。 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偶数都是合数，奇数都是质数。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一个自然数不是质数就是合数。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所有的合数一定都是偶数。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4590" y="4288790"/>
            <a:ext cx="1023493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zh-CN" altLang="en-US" sz="28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一个数千位上是最小的质数百位上是最小的奇数，个位是最小的合数，其余数位上的数字是零这个数写作</a:t>
            </a:r>
            <a:r>
              <a:rPr lang="en-US" altLang="zh-CN" sz="28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2104</a:t>
            </a:r>
            <a:endParaRPr lang="en-US" altLang="zh-CN" sz="28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判断下列语句的正误，并说明理由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590" y="2278380"/>
            <a:ext cx="9479915" cy="2071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只有两个因数的数一定是质数。正确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偶数都是合数，奇数都是质数。</a:t>
            </a:r>
            <a:r>
              <a:rPr lang="zh-CN" altLang="en-US" sz="28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错误，举反例，数字</a:t>
            </a:r>
            <a:r>
              <a:rPr lang="en-US" altLang="zh-CN" sz="28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2800" b="1" dirty="0" smtClean="0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一个自然数不是质数就是合数。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28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错误，举反例，数字</a:t>
            </a:r>
            <a:r>
              <a:rPr lang="en-US" altLang="zh-CN" sz="28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lang="en-US" altLang="zh-CN" sz="2800" b="1" dirty="0" smtClean="0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altLang="en-US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所有的合数一定都是偶数。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错误，举反例，数字</a:t>
            </a:r>
            <a:r>
              <a:rPr lang="en-US" altLang="zh-CN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39</a:t>
            </a:r>
            <a:r>
              <a:rPr lang="zh-CN" altLang="en-US" sz="2800" b="1" dirty="0" smtClean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4590" y="4288790"/>
            <a:ext cx="1023493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zh-CN" altLang="en-US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一个数千位上是最小的质数百位上是最小的奇数，个位是最小的合数，其余数位上的数字是零这个数写作</a:t>
            </a:r>
            <a:r>
              <a:rPr lang="en-US" altLang="zh-CN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2104 </a:t>
            </a:r>
            <a:r>
              <a:rPr lang="zh-CN" altLang="en-US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正确</a:t>
            </a:r>
            <a:endParaRPr lang="zh-CN" altLang="en-US" sz="2800" b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填空，把下列语句补充完整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590" y="2030095"/>
            <a:ext cx="10235565" cy="306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质数的因数有（  ）个。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2.30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以内的质数有（  ）个。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数字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37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可以由质数（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）和质数（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）相加得到。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数字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51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）质数，数字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87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）合数。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5.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两位数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是质数，并且两位数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也是质数，并且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倍，那么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是（</a:t>
            </a:r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）。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五角星 5"/>
          <p:cNvSpPr/>
          <p:nvPr/>
        </p:nvSpPr>
        <p:spPr>
          <a:xfrm>
            <a:off x="2780030" y="404241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3189605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角星 8"/>
          <p:cNvSpPr/>
          <p:nvPr/>
        </p:nvSpPr>
        <p:spPr>
          <a:xfrm>
            <a:off x="7110730" y="404241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6801485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064750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11"/>
          <p:cNvSpPr/>
          <p:nvPr/>
        </p:nvSpPr>
        <p:spPr>
          <a:xfrm>
            <a:off x="1645920" y="455930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角星 12"/>
          <p:cNvSpPr/>
          <p:nvPr/>
        </p:nvSpPr>
        <p:spPr>
          <a:xfrm>
            <a:off x="4189730" y="455930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4599305" y="461327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填空，把下列语句补充完整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590" y="2030095"/>
            <a:ext cx="10235565" cy="306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质数的因数有（ 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）个。</a:t>
            </a:r>
            <a:endParaRPr lang="en-US" altLang="zh-CN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2.30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以内的质数有（ 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</a:t>
            </a:r>
            <a:r>
              <a:rPr lang="zh-CN" altLang="en-US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）个。</a:t>
            </a:r>
            <a:endParaRPr lang="zh-CN" alt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3.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数字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37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可以由质数（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）和质数（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34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）相加得到。</a:t>
            </a:r>
            <a:endParaRPr lang="zh-CN" alt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4.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数字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51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不是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）质数，数字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87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）合数。</a:t>
            </a:r>
            <a:endParaRPr lang="zh-CN" alt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5.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两位数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是质数，并且两位数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也是质数，并且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endParaRPr lang="zh-CN" alt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倍，那么</a:t>
            </a:r>
            <a:r>
              <a:rPr lang="en-US" altLang="zh-CN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是（</a:t>
            </a:r>
            <a:r>
              <a:rPr lang="en-US" altLang="zh-CN" sz="2800" b="1" smtClea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13 </a:t>
            </a:r>
            <a:r>
              <a:rPr lang="zh-CN" alt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）。</a:t>
            </a:r>
            <a:endParaRPr lang="en-US" altLang="zh-CN" sz="2800" b="1" smtClean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五角星 5"/>
          <p:cNvSpPr/>
          <p:nvPr/>
        </p:nvSpPr>
        <p:spPr>
          <a:xfrm>
            <a:off x="2780030" y="404241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3189605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角星 8"/>
          <p:cNvSpPr/>
          <p:nvPr/>
        </p:nvSpPr>
        <p:spPr>
          <a:xfrm>
            <a:off x="7110730" y="404241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6801485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064750" y="409638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11"/>
          <p:cNvSpPr/>
          <p:nvPr/>
        </p:nvSpPr>
        <p:spPr>
          <a:xfrm>
            <a:off x="1645920" y="455930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角星 12"/>
          <p:cNvSpPr/>
          <p:nvPr/>
        </p:nvSpPr>
        <p:spPr>
          <a:xfrm>
            <a:off x="4189730" y="4559300"/>
            <a:ext cx="409575" cy="398780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4599305" y="4613275"/>
            <a:ext cx="344805" cy="34480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2800" b="1" smtClean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如何快速判断一个三位数字是否是质数？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例如数字：</a:t>
            </a:r>
            <a:r>
              <a:rPr lang="en-US" altLang="zh-CN" sz="28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219  711  937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TextBox 55"/>
          <p:cNvSpPr txBox="1"/>
          <p:nvPr/>
        </p:nvSpPr>
        <p:spPr>
          <a:xfrm>
            <a:off x="1148080" y="2627630"/>
            <a:ext cx="1060450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分析：结合前面所学，从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2,3,5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的倍数入手，优先分析个位数。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首先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，如果个位是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2,4,5,6,8,0,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那么一定是合数。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其次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，如果个位是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1,3,7,9,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那么分析该数是否是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的倍数，如果是，则为合数。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最后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，如果个位是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1,3,7,9,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且不是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的倍数，那么顺次分析其是否是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7.11.13.……31.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的倍数。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本题中，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219,711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为合数，</a:t>
            </a:r>
            <a:r>
              <a:rPr lang="en-US" altLang="zh-CN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937</a:t>
            </a:r>
            <a:r>
              <a:rPr lang="zh-CN" altLang="en-US" sz="24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为质数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64285" y="2303145"/>
            <a:ext cx="92348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谢</a:t>
            </a:r>
            <a:r>
              <a:rPr lang="zh-CN" altLang="en-US" sz="80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</a:rPr>
              <a:t>谢</a:t>
            </a:r>
            <a:r>
              <a:rPr lang="zh-CN" altLang="en-US" sz="80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</a:rPr>
              <a:t>观看</a:t>
            </a:r>
            <a:endParaRPr lang="zh-CN" altLang="en-US" sz="8000" b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077700" y="11353800"/>
            <a:ext cx="330200" cy="2413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复习导入：温故知新，并回答对应问题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82345" y="2724150"/>
            <a:ext cx="9248140" cy="3427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ts val="386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因数：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16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需注意在表述时要完整，因数与倍数的存在均有前提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也即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偶数，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2,12,16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的倍数：各个位数之和为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的倍数，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9,12,15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的倍数：个位为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或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的数，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6615" y="1490345"/>
            <a:ext cx="96208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观察下列数字，可以联想到本单元所学的哪些数学知识？</a:t>
            </a:r>
            <a:endParaRPr lang="en-US" altLang="zh-CN" sz="2800" b="1" dirty="0" smtClean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2, 13, 9, 12, 7, 16, 15</a:t>
            </a:r>
            <a:endParaRPr lang="en-US" altLang="zh-CN" sz="3200" b="1" noProof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复习导入：温故知新，并回答对应问题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6615" y="1490345"/>
            <a:ext cx="96208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观察下列数字：</a:t>
            </a:r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2, 13, 9, 12, 7, 16, 15</a:t>
            </a:r>
            <a:endParaRPr lang="en-US" altLang="zh-CN" sz="3200" b="1" noProof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noProof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能否分别罗列每个数字所对应的因数？</a:t>
            </a:r>
            <a:endParaRPr lang="zh-CN" altLang="en-US" sz="28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113155" y="2505075"/>
            <a:ext cx="962088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 </a:t>
            </a:r>
            <a:r>
              <a:rPr lang="zh-CN" altLang="en-US" sz="28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包含因数：</a:t>
            </a:r>
            <a:r>
              <a:rPr lang="en-US" altLang="zh-CN" sz="3200" b="1" noProof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1.2</a:t>
            </a:r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13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1.13</a:t>
            </a:r>
            <a:endParaRPr lang="en-US" altLang="zh-CN" sz="3200" b="1" noProof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 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1.3.9</a:t>
            </a:r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1.2.3.4.6.12</a:t>
            </a:r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 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1.7</a:t>
            </a:r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16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1.2.4.8.16</a:t>
            </a:r>
            <a:endParaRPr lang="en-US" altLang="zh-CN" sz="3200" b="1" noProof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noProof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r>
              <a:rPr lang="zh-CN" altLang="en-US" sz="2800" b="1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包含因数：</a:t>
            </a:r>
            <a:r>
              <a:rPr lang="en-US" altLang="zh-CN" sz="32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1.3.5.15</a:t>
            </a:r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3200" b="1" noProof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1" name="TextBox 9"/>
          <p:cNvSpPr txBox="1"/>
          <p:nvPr/>
        </p:nvSpPr>
        <p:spPr>
          <a:xfrm>
            <a:off x="6329955" y="2642862"/>
            <a:ext cx="4738737" cy="95313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观察各个数字对应的因数，能否发现其中的规律？</a:t>
            </a:r>
            <a:endParaRPr lang="zh-CN" altLang="en-US" sz="2800" b="1" dirty="0" smtClean="0">
              <a:solidFill>
                <a:schemeClr val="bg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329955" y="3890637"/>
            <a:ext cx="4738737" cy="181483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每个数字的因数都包含</a:t>
            </a:r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和它本身！</a:t>
            </a:r>
            <a:endParaRPr lang="zh-CN" altLang="en-US" sz="2800" b="1" dirty="0" smtClean="0">
              <a:solidFill>
                <a:schemeClr val="bg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有些数字的因数仅仅包含</a:t>
            </a:r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和它本身！</a:t>
            </a:r>
            <a:endParaRPr lang="zh-CN" altLang="en-US" sz="2800" b="1" dirty="0" smtClean="0">
              <a:solidFill>
                <a:schemeClr val="bg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复习导入：温故知新，并回答对应问题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41320" y="1476367"/>
            <a:ext cx="4738737" cy="181483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每个数字的因数都包含</a:t>
            </a:r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和它本身！</a:t>
            </a:r>
            <a:endParaRPr lang="zh-CN" altLang="en-US" sz="2800" b="1" dirty="0" smtClean="0">
              <a:solidFill>
                <a:schemeClr val="bg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有些数字的因数仅仅包含</a:t>
            </a:r>
            <a:r>
              <a:rPr lang="en-US" altLang="zh-CN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和它本身！</a:t>
            </a:r>
            <a:endParaRPr lang="zh-CN" altLang="en-US" sz="2800" b="1" dirty="0" smtClean="0">
              <a:solidFill>
                <a:schemeClr val="bg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1045" y="3373120"/>
            <a:ext cx="6704965" cy="25533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如果把刚才发现的特征作为一种分类标准，那么我们就可以把自然数分为两大类：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，因数仅仅包含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，除了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和它本身还包含其他因数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53070" y="1802130"/>
            <a:ext cx="29965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对某一类事物进行分类，往往需要明确的分类标准，比如根据是否包含因数</a:t>
            </a:r>
            <a:r>
              <a:rPr lang="en-US" altLang="zh-CN" sz="2400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400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，我们可以把自然数分为奇数与偶数两部分，思考探究，你还能用其他分类标准对自然数进行分类吗？</a:t>
            </a:r>
            <a:endParaRPr lang="zh-CN" altLang="en-US" sz="2400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133080" y="1341755"/>
            <a:ext cx="2048510" cy="460375"/>
            <a:chOff x="12808" y="2113"/>
            <a:chExt cx="3226" cy="725"/>
          </a:xfrm>
        </p:grpSpPr>
        <p:sp>
          <p:nvSpPr>
            <p:cNvPr id="11" name="文本框 10"/>
            <p:cNvSpPr txBox="1"/>
            <p:nvPr/>
          </p:nvSpPr>
          <p:spPr>
            <a:xfrm>
              <a:off x="12808" y="2113"/>
              <a:ext cx="3226" cy="72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拓展拔高：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0" name="图片 9" descr="templates\docerresourceshop\icons\\32303038313138363b32303039303530383bd0c5cfa2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5240" y="2196"/>
              <a:ext cx="642" cy="642"/>
            </a:xfrm>
            <a:prstGeom prst="rect">
              <a:avLst/>
            </a:prstGeom>
          </p:spPr>
        </p:pic>
      </p:grpSp>
    </p:spTree>
    <p:custDataLst>
      <p:tags r:id="rId3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6615" y="1465580"/>
            <a:ext cx="10262235" cy="20612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根据一个数字因数的特征，我们常常把：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2,3,5,7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这种因数只有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个（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和它本身）的数，</a:t>
            </a:r>
            <a:r>
              <a:rPr lang="zh-CN" altLang="en-US" sz="32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称为质数</a:t>
            </a:r>
            <a:r>
              <a:rPr lang="zh-CN" sz="32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而像，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4,6,8,9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这种因数个数大于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（不只包含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和它本身）的数，</a:t>
            </a:r>
            <a:r>
              <a:rPr lang="zh-CN" altLang="en-US" sz="32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称为合数。</a:t>
            </a:r>
            <a:endParaRPr lang="zh-CN" altLang="en-US" sz="3200" b="1" dirty="0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6615" y="3623945"/>
            <a:ext cx="8397240" cy="10972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思考，数字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，是质数还是合数呢？怎么判断？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6615" y="4250055"/>
            <a:ext cx="2649220" cy="13595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r>
              <a:rPr 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因数个数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= 2</a:t>
            </a:r>
            <a:endParaRPr lang="en-US" altLang="zh-CN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56660" y="4250055"/>
            <a:ext cx="2597785" cy="135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r>
              <a:rPr 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因数个数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＞</a:t>
            </a:r>
            <a:r>
              <a:rPr lang="en-US" altLang="zh-CN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43345" y="4250055"/>
            <a:ext cx="5126355" cy="2131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数字</a:t>
            </a:r>
            <a:r>
              <a:rPr lang="en-US" alt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既不满足绿色框的条件，也不满足蓝色框的条件，因此，</a:t>
            </a:r>
            <a:r>
              <a:rPr lang="en-US" alt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既不是质数也不是合数！</a:t>
            </a:r>
            <a:endParaRPr lang="zh-CN" altLang="en-US" sz="3000" b="1" dirty="0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6615" y="1465580"/>
            <a:ext cx="10262235" cy="20612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根据一个数字因数的特征，我们常常把：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2,3,5,7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这种因数只有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个（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和它本身）的数，</a:t>
            </a:r>
            <a:r>
              <a:rPr lang="zh-CN" altLang="en-US" sz="32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称为质数</a:t>
            </a:r>
            <a:r>
              <a:rPr lang="zh-CN" sz="32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而像，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4,6,8,9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这种因数个数大于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（不只包含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和它本身）的数，</a:t>
            </a:r>
            <a:r>
              <a:rPr lang="zh-CN" altLang="en-US" sz="32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称为合数。</a:t>
            </a:r>
            <a:endParaRPr lang="zh-CN" altLang="en-US" sz="3200" b="1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6615" y="3623945"/>
            <a:ext cx="8397240" cy="10972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思考，数字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，是质数还是合数呢？怎么判断？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6615" y="4250055"/>
            <a:ext cx="2649220" cy="13595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r>
              <a:rPr 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因数个数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= 2</a:t>
            </a:r>
            <a:endParaRPr lang="en-US" altLang="zh-CN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56660" y="4250055"/>
            <a:ext cx="2597785" cy="135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 anchor="ctr" anchorCtr="0">
            <a:noAutofit/>
          </a:bodyPr>
          <a:lstStyle/>
          <a:p>
            <a:r>
              <a:rPr 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因数个数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＞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43345" y="4250055"/>
            <a:ext cx="5126355" cy="2131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数字</a:t>
            </a:r>
            <a:r>
              <a:rPr lang="en-US" alt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既不满足绿色框的条件，也不满足蓝色框的条件，因此，</a:t>
            </a:r>
            <a:r>
              <a:rPr lang="en-US" altLang="zh-CN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000" b="1" dirty="0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既不是质数也不是合数！</a:t>
            </a:r>
            <a:endParaRPr lang="zh-CN" altLang="en-US" sz="3000" b="1" dirty="0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41045" y="466090"/>
            <a:ext cx="2044700" cy="725170"/>
            <a:chOff x="1167" y="734"/>
            <a:chExt cx="3220" cy="1142"/>
          </a:xfrm>
        </p:grpSpPr>
        <p:sp>
          <p:nvSpPr>
            <p:cNvPr id="10" name="圆角矩形 9"/>
            <p:cNvSpPr/>
            <p:nvPr/>
          </p:nvSpPr>
          <p:spPr>
            <a:xfrm>
              <a:off x="1167" y="734"/>
              <a:ext cx="3220" cy="1143"/>
            </a:xfrm>
            <a:prstGeom prst="roundRect">
              <a:avLst>
                <a:gd name="adj" fmla="val 37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49" y="837"/>
              <a:ext cx="293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新课探究</a:t>
              </a:r>
              <a:endPara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523740" y="531495"/>
          <a:ext cx="583565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523740" y="4829175"/>
          <a:ext cx="5835650" cy="107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100</a:t>
                      </a:r>
                      <a:endParaRPr lang="en-US" altLang="zh-CN" sz="20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2" name="TextBox 9"/>
          <p:cNvSpPr txBox="1"/>
          <p:nvPr/>
        </p:nvSpPr>
        <p:spPr>
          <a:xfrm>
            <a:off x="741045" y="1752600"/>
            <a:ext cx="2980690" cy="30765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动动手，在右侧百数表中</a:t>
            </a:r>
            <a:r>
              <a:rPr lang="zh-CN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标出质数！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41045" y="466090"/>
            <a:ext cx="2044700" cy="725170"/>
            <a:chOff x="1167" y="734"/>
            <a:chExt cx="3220" cy="1142"/>
          </a:xfrm>
        </p:grpSpPr>
        <p:sp>
          <p:nvSpPr>
            <p:cNvPr id="10" name="圆角矩形 9"/>
            <p:cNvSpPr/>
            <p:nvPr/>
          </p:nvSpPr>
          <p:spPr>
            <a:xfrm>
              <a:off x="1167" y="734"/>
              <a:ext cx="3220" cy="1143"/>
            </a:xfrm>
            <a:prstGeom prst="roundRect">
              <a:avLst>
                <a:gd name="adj" fmla="val 37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49" y="837"/>
              <a:ext cx="293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新课探究</a:t>
              </a:r>
              <a:endPara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523740" y="531495"/>
          <a:ext cx="583565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alpha val="78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523740" y="4829175"/>
          <a:ext cx="5835650" cy="107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90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94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96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98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0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100</a:t>
                      </a:r>
                      <a:endParaRPr lang="en-US" altLang="zh-CN" sz="20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2" name="TextBox 9"/>
          <p:cNvSpPr txBox="1"/>
          <p:nvPr/>
        </p:nvSpPr>
        <p:spPr>
          <a:xfrm>
            <a:off x="739775" y="1450975"/>
            <a:ext cx="2980690" cy="47529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橙色标出的为质数，从各列看，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1-100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共有质数：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5+1+7+1+6+5=25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个，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可以按照此表，简单直观记忆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5441315" y="1159510"/>
            <a:ext cx="635" cy="50444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6570345" y="466090"/>
            <a:ext cx="1270" cy="58318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7162800" y="1191895"/>
            <a:ext cx="0" cy="487108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753985" y="466090"/>
            <a:ext cx="1270" cy="58318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883650" y="466090"/>
            <a:ext cx="1270" cy="58318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0013315" y="466090"/>
            <a:ext cx="1270" cy="58318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41045" y="466090"/>
            <a:ext cx="2044700" cy="725170"/>
            <a:chOff x="1167" y="734"/>
            <a:chExt cx="3220" cy="1142"/>
          </a:xfrm>
        </p:grpSpPr>
        <p:sp>
          <p:nvSpPr>
            <p:cNvPr id="10" name="圆角矩形 9"/>
            <p:cNvSpPr/>
            <p:nvPr/>
          </p:nvSpPr>
          <p:spPr>
            <a:xfrm>
              <a:off x="1167" y="734"/>
              <a:ext cx="3220" cy="1143"/>
            </a:xfrm>
            <a:prstGeom prst="roundRect">
              <a:avLst>
                <a:gd name="adj" fmla="val 37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49" y="837"/>
              <a:ext cx="293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新课探究</a:t>
              </a:r>
              <a:endPara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71855" y="1611630"/>
            <a:ext cx="7987665" cy="392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为了记忆的方便，可以使用以下口诀快速解题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二三五七和十一，十三后面是十七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还有十九别忘记，二三九，三一七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四一，四三，四十七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五三九，六一七，七一，七三，七十九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八三，八九，九十七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3860"/>
              </a:lnSpc>
            </a:pP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个数总和</a:t>
            </a:r>
            <a:r>
              <a:rPr lang="en-US" altLang="zh-CN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r>
              <a:rPr lang="zh-CN" altLang="en-US" sz="2800" dirty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，这些质数要牢记！</a:t>
            </a:r>
            <a:endParaRPr lang="zh-CN" altLang="en-US" sz="2800" dirty="0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618095" y="2590165"/>
          <a:ext cx="2917825" cy="268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565"/>
                <a:gridCol w="583565"/>
                <a:gridCol w="583565"/>
                <a:gridCol w="583565"/>
                <a:gridCol w="583565"/>
              </a:tblGrid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47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59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67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71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79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83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89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97</a:t>
                      </a:r>
                      <a:endParaRPr lang="en-US" altLang="zh-CN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TABLE_BEAUTIFY" val="smartTable{5c8aebd4-7a6f-48ba-935c-62254ec5500f}"/>
  <p:tag name="TABLE_ENDDRAG_ORIGIN_RECT" val="459*338"/>
  <p:tag name="TABLE_ENDDRAG_RECT" val="260*41*459*338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0.xml><?xml version="1.0" encoding="utf-8"?>
<p:tagLst xmlns:p="http://schemas.openxmlformats.org/presentationml/2006/main">
  <p:tag name="KSO_WM_UNIT_TABLE_BEAUTIFY" val="smartTable{512c60e2-2c01-4243-a51b-36650c655ec4}"/>
  <p:tag name="TABLE_ENDDRAG_ORIGIN_RECT" val="459*338"/>
  <p:tag name="TABLE_ENDDRAG_RECT" val="260*41*459*338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2.xml><?xml version="1.0" encoding="utf-8"?>
<p:tagLst xmlns:p="http://schemas.openxmlformats.org/presentationml/2006/main">
  <p:tag name="KSO_WM_UNIT_TABLE_BEAUTIFY" val="smartTable{5c8aebd4-7a6f-48ba-935c-62254ec5500f}"/>
  <p:tag name="TABLE_ENDDRAG_ORIGIN_RECT" val="459*338"/>
  <p:tag name="TABLE_ENDDRAG_RECT" val="260*41*459*338"/>
</p:tagLst>
</file>

<file path=ppt/tags/tag63.xml><?xml version="1.0" encoding="utf-8"?>
<p:tagLst xmlns:p="http://schemas.openxmlformats.org/presentationml/2006/main">
  <p:tag name="KSO_WM_UNIT_TABLE_BEAUTIFY" val="smartTable{512c60e2-2c01-4243-a51b-36650c655ec4}"/>
  <p:tag name="TABLE_ENDDRAG_ORIGIN_RECT" val="459*338"/>
  <p:tag name="TABLE_ENDDRAG_RECT" val="260*41*459*338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UNIT_TABLE_BEAUTIFY" val="smartTable{700b4331-f381-4146-9255-ddc96fd46eca}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UNIT_TABLE_BEAUTIFY" val="smartTable{700b4331-f381-4146-9255-ddc96fd46eca}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TM0NWM5MjNiNTgzMTkzNzVmZDA0ODc3NGFjMGVhMmQifQ=="/>
  <p:tag name="KSO_WPP_MARK_KEY" val="bd2995af-ecdb-4735-8f20-e95a45526dec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2628</Words>
  <Application>WPS 演示</Application>
  <PresentationFormat>自定义</PresentationFormat>
  <Paragraphs>666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汉仪大宋简</vt:lpstr>
      <vt:lpstr>微软雅黑</vt:lpstr>
      <vt:lpstr>黑体</vt:lpstr>
      <vt:lpstr>Times New Roman</vt:lpstr>
      <vt:lpstr>楷体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2022-10-31T03:58:00Z</cp:lastPrinted>
  <dcterms:created xsi:type="dcterms:W3CDTF">2022-10-31T03:58:00Z</dcterms:created>
  <dcterms:modified xsi:type="dcterms:W3CDTF">2023-11-01T08:33:06Z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9668962EFA874439B4FEA96B4A174FEF_12</vt:lpwstr>
  </property>
  <property fmtid="{D5CDD505-2E9C-101B-9397-08002B2CF9AE}" pid="7" name="KSOProductBuildVer">
    <vt:lpwstr>2052-12.1.0.15712</vt:lpwstr>
  </property>
</Properties>
</file>