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av" ContentType="audio/x-wav"/>
  <Default Extension="png" ContentType="image/png"/>
  <Default Extension="wdp" ContentType="image/vnd.ms-photo"/>
  <Default Extension="gif" ContentType="image/gif"/>
  <Default Extension="mp3" ContentType="audio/mp3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60" r:id="rId3"/>
  </p:sldMasterIdLst>
  <p:sldIdLst>
    <p:sldId id="257" r:id="rId4"/>
    <p:sldId id="258" r:id="rId5"/>
    <p:sldId id="256" r:id="rId6"/>
    <p:sldId id="290" r:id="rId7"/>
    <p:sldId id="302" r:id="rId8"/>
    <p:sldId id="303" r:id="rId9"/>
    <p:sldId id="320" r:id="rId10"/>
    <p:sldId id="304" r:id="rId11"/>
    <p:sldId id="305" r:id="rId12"/>
    <p:sldId id="321" r:id="rId13"/>
    <p:sldId id="291" r:id="rId14"/>
    <p:sldId id="261" r:id="rId15"/>
    <p:sldId id="262" r:id="rId16"/>
    <p:sldId id="266" r:id="rId17"/>
    <p:sldId id="267" r:id="rId18"/>
    <p:sldId id="268" r:id="rId19"/>
    <p:sldId id="336" r:id="rId20"/>
    <p:sldId id="269" r:id="rId21"/>
    <p:sldId id="317" r:id="rId22"/>
    <p:sldId id="270" r:id="rId23"/>
    <p:sldId id="271" r:id="rId24"/>
  </p:sldIdLst>
  <p:sldSz cx="12192000" cy="6858000"/>
  <p:notesSz cx="6858000" cy="9144000"/>
  <p:embeddedFontLst>
    <p:embeddedFont>
      <p:font typeface="思源黑体" panose="020B0500000000090000" charset="-122"/>
      <p:italic r:id="rId28"/>
    </p:embeddedFont>
    <p:embeddedFont>
      <p:font typeface="时尚中黑简体" panose="01010104010101010101" pitchFamily="2" charset="-122"/>
      <p:regular r:id="rId29"/>
    </p:embeddedFont>
    <p:embeddedFont>
      <p:font typeface="包图小白体" panose="02010601030101010101" charset="-122"/>
      <p:regular r:id="rId30"/>
    </p:embeddedFont>
    <p:embeddedFont>
      <p:font typeface="微软雅黑" panose="020B0503020204020204" pitchFamily="34" charset="-122"/>
      <p:regular r:id="rId31"/>
    </p:embeddedFont>
    <p:embeddedFont>
      <p:font typeface="等线" panose="02010600030101010101" charset="-122"/>
      <p:regular r:id="rId32"/>
    </p:embeddedFont>
    <p:embeddedFont>
      <p:font typeface="等线 Light" panose="02010600030101010101" charset="-122"/>
      <p:regular r:id="rId33"/>
    </p:embeddedFont>
  </p:embeddedFontLst>
  <p:custDataLst>
    <p:tags r:id="rId3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-936" y="-4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4" Type="http://schemas.openxmlformats.org/officeDocument/2006/relationships/tags" Target="tags/tag4.xml"/><Relationship Id="rId33" Type="http://schemas.openxmlformats.org/officeDocument/2006/relationships/font" Target="fonts/font6.fntdata"/><Relationship Id="rId32" Type="http://schemas.openxmlformats.org/officeDocument/2006/relationships/font" Target="fonts/font5.fntdata"/><Relationship Id="rId31" Type="http://schemas.openxmlformats.org/officeDocument/2006/relationships/font" Target="fonts/font4.fntdata"/><Relationship Id="rId30" Type="http://schemas.openxmlformats.org/officeDocument/2006/relationships/font" Target="fonts/font3.fntdata"/><Relationship Id="rId3" Type="http://schemas.openxmlformats.org/officeDocument/2006/relationships/slideMaster" Target="slideMasters/slideMaster2.xml"/><Relationship Id="rId29" Type="http://schemas.openxmlformats.org/officeDocument/2006/relationships/font" Target="fonts/font2.fntdata"/><Relationship Id="rId28" Type="http://schemas.openxmlformats.org/officeDocument/2006/relationships/font" Target="fonts/font1.fntdata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E2B4D-F1EA-4A67-AD8A-7FB16E7CCCC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4753D-17D5-446D-8E76-369D485AF8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E2B4D-F1EA-4A67-AD8A-7FB16E7CCCC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4753D-17D5-446D-8E76-369D485AF8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E2B4D-F1EA-4A67-AD8A-7FB16E7CCCC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4753D-17D5-446D-8E76-369D485AF8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E2B4D-F1EA-4A67-AD8A-7FB16E7CCCC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4753D-17D5-446D-8E76-369D485AF8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E2B4D-F1EA-4A67-AD8A-7FB16E7CCCC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4753D-17D5-446D-8E76-369D485AF8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E2B4D-F1EA-4A67-AD8A-7FB16E7CCCC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4753D-17D5-446D-8E76-369D485AF8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E2B4D-F1EA-4A67-AD8A-7FB16E7CCCC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4753D-17D5-446D-8E76-369D485AF8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E2B4D-F1EA-4A67-AD8A-7FB16E7CCCC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4753D-17D5-446D-8E76-369D485AF8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E2B4D-F1EA-4A67-AD8A-7FB16E7CCCC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4753D-17D5-446D-8E76-369D485AF8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E2B4D-F1EA-4A67-AD8A-7FB16E7CCCC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4753D-17D5-446D-8E76-369D485AF8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E2B4D-F1EA-4A67-AD8A-7FB16E7CCCC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4753D-17D5-446D-8E76-369D485AF8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E2B4D-F1EA-4A67-AD8A-7FB16E7CCCC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4753D-17D5-446D-8E76-369D485AF8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E2B4D-F1EA-4A67-AD8A-7FB16E7CCCC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4753D-17D5-446D-8E76-369D485AF8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E2B4D-F1EA-4A67-AD8A-7FB16E7CCCC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4753D-17D5-446D-8E76-369D485AF8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E2B4D-F1EA-4A67-AD8A-7FB16E7CCCC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4753D-17D5-446D-8E76-369D485AF8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E2B4D-F1EA-4A67-AD8A-7FB16E7CCCC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4753D-17D5-446D-8E76-369D485AF8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E2B4D-F1EA-4A67-AD8A-7FB16E7CCCC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4753D-17D5-446D-8E76-369D485AF8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E2B4D-F1EA-4A67-AD8A-7FB16E7CCCC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4753D-17D5-446D-8E76-369D485AF8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E2B4D-F1EA-4A67-AD8A-7FB16E7CCCC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4753D-17D5-446D-8E76-369D485AF8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E2B4D-F1EA-4A67-AD8A-7FB16E7CCCC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4753D-17D5-446D-8E76-369D485AF8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E2B4D-F1EA-4A67-AD8A-7FB16E7CCCC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4753D-17D5-446D-8E76-369D485AF8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E2B4D-F1EA-4A67-AD8A-7FB16E7CCCC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4753D-17D5-446D-8E76-369D485AF8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file:///D:\qq&#25991;&#20214;\712321467\Image\C2C\Image2\%7b75232B38-A165-1FB7-499C-2E1C792CACB5%7d.png" TargetMode="External"/><Relationship Id="rId13" Type="http://schemas.openxmlformats.org/officeDocument/2006/relationships/image" Target="../media/image2.pn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5" Type="http://schemas.openxmlformats.org/officeDocument/2006/relationships/theme" Target="../theme/theme2.xml"/><Relationship Id="rId14" Type="http://schemas.openxmlformats.org/officeDocument/2006/relationships/image" Target="file:///D:\qq&#25991;&#20214;\712321467\Image\C2C\Image2\%7b75232B38-A165-1FB7-499C-2E1C792CACB5%7d.png" TargetMode="External"/><Relationship Id="rId13" Type="http://schemas.openxmlformats.org/officeDocument/2006/relationships/image" Target="../media/image2.pn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2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4E2B4D-F1EA-4A67-AD8A-7FB16E7CCCC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74753D-17D5-446D-8E76-369D485AF8DE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3" r:link="rId14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2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4E2B4D-F1EA-4A67-AD8A-7FB16E7CCCC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74753D-17D5-446D-8E76-369D485AF8DE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3" r:link="rId14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8.png"/><Relationship Id="rId2" Type="http://schemas.openxmlformats.org/officeDocument/2006/relationships/image" Target="../media/image7.png"/><Relationship Id="rId1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3.xml"/><Relationship Id="rId8" Type="http://schemas.openxmlformats.org/officeDocument/2006/relationships/audio" Target="../media/audio1.wav"/><Relationship Id="rId7" Type="http://schemas.openxmlformats.org/officeDocument/2006/relationships/slide" Target="slide15.xml"/><Relationship Id="rId6" Type="http://schemas.openxmlformats.org/officeDocument/2006/relationships/slide" Target="slide17.xml"/><Relationship Id="rId5" Type="http://schemas.openxmlformats.org/officeDocument/2006/relationships/slide" Target="slide16.xml"/><Relationship Id="rId4" Type="http://schemas.openxmlformats.org/officeDocument/2006/relationships/slide" Target="slide14.xml"/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3.xml"/><Relationship Id="rId5" Type="http://schemas.openxmlformats.org/officeDocument/2006/relationships/audio" Target="../media/audio1.wav"/><Relationship Id="rId4" Type="http://schemas.openxmlformats.org/officeDocument/2006/relationships/slide" Target="slide18.xml"/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7" Type="http://schemas.openxmlformats.org/officeDocument/2006/relationships/slide" Target="slide12.xml"/><Relationship Id="rId6" Type="http://schemas.microsoft.com/office/2007/relationships/hdphoto" Target="../media/image30.wdp"/><Relationship Id="rId5" Type="http://schemas.openxmlformats.org/officeDocument/2006/relationships/image" Target="../media/image29.png"/><Relationship Id="rId4" Type="http://schemas.microsoft.com/office/2007/relationships/hdphoto" Target="../media/image28.wdp"/><Relationship Id="rId3" Type="http://schemas.openxmlformats.org/officeDocument/2006/relationships/image" Target="../media/image27.png"/><Relationship Id="rId2" Type="http://schemas.microsoft.com/office/2007/relationships/hdphoto" Target="../media/image26.wdp"/><Relationship Id="rId1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slide" Target="slide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" Target="slide12.xml"/><Relationship Id="rId1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slide" Target="slide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microsoft.com/office/2007/relationships/media" Target="../media/media1.mp3"/><Relationship Id="rId3" Type="http://schemas.openxmlformats.org/officeDocument/2006/relationships/audio" Target="../media/media1.mp3"/><Relationship Id="rId2" Type="http://schemas.openxmlformats.org/officeDocument/2006/relationships/image" Target="../media/image5.png"/><Relationship Id="rId1" Type="http://schemas.openxmlformats.org/officeDocument/2006/relationships/image" Target="../media/image4.GI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3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slide" Target="slide9.xml"/><Relationship Id="rId4" Type="http://schemas.openxmlformats.org/officeDocument/2006/relationships/slide" Target="slide8.xml"/><Relationship Id="rId3" Type="http://schemas.openxmlformats.org/officeDocument/2006/relationships/slide" Target="slide6.xml"/><Relationship Id="rId2" Type="http://schemas.openxmlformats.org/officeDocument/2006/relationships/slide" Target="slide5.xml"/><Relationship Id="rId1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slide" Target="slide4.xml"/><Relationship Id="rId1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slide" Target="slide4.xml"/><Relationship Id="rId1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tags" Target="../tags/tag3.xml"/><Relationship Id="rId4" Type="http://schemas.openxmlformats.org/officeDocument/2006/relationships/image" Target="../media/image13.png"/><Relationship Id="rId3" Type="http://schemas.openxmlformats.org/officeDocument/2006/relationships/tags" Target="../tags/tag2.xml"/><Relationship Id="rId2" Type="http://schemas.openxmlformats.org/officeDocument/2006/relationships/image" Target="../media/image12.png"/><Relationship Id="rId1" Type="http://schemas.openxmlformats.org/officeDocument/2006/relationships/tags" Target="../tags/tag1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slide" Target="slide4.xml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6.png"/><Relationship Id="rId2" Type="http://schemas.openxmlformats.org/officeDocument/2006/relationships/slide" Target="slide4.xml"/><Relationship Id="rId1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37392" y="523030"/>
            <a:ext cx="7187748" cy="461665"/>
          </a:xfrm>
          <a:prstGeom prst="rect">
            <a:avLst/>
          </a:prstGeom>
          <a:solidFill>
            <a:srgbClr val="C1E0E4"/>
          </a:solidFill>
          <a:ln>
            <a:solidFill>
              <a:srgbClr val="C1E0E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272449" y="553807"/>
            <a:ext cx="691763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2000" dirty="0">
                <a:effectLst/>
                <a:latin typeface="思源黑体" panose="020B0500000000090000" charset="-122"/>
                <a:ea typeface="思源黑体" panose="020B0500000000090000" charset="-122"/>
                <a:cs typeface="思源黑体" panose="020B0500000000090000" charset="-122"/>
              </a:rPr>
              <a:t>北师大版小学数学五年级上册第四单元第一课时 </a:t>
            </a:r>
            <a:endParaRPr lang="zh-CN" altLang="en-US" sz="2000" dirty="0">
              <a:effectLst/>
              <a:latin typeface="思源黑体" panose="020B0500000000090000" charset="-122"/>
              <a:ea typeface="思源黑体" panose="020B0500000000090000" charset="-122"/>
              <a:cs typeface="思源黑体" panose="020B0500000000090000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0" y="2168657"/>
            <a:ext cx="1219200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8000" b="1" spc="50" dirty="0">
                <a:ln w="9525" cmpd="sng">
                  <a:solidFill>
                    <a:srgbClr val="EC6083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时尚中黑简体" panose="01010104010101010101" pitchFamily="2" charset="-122"/>
                <a:ea typeface="时尚中黑简体" panose="01010104010101010101" pitchFamily="2" charset="-122"/>
                <a:cs typeface="包图小白体" panose="02010601030101010101" charset="-122"/>
              </a:rPr>
              <a:t>比较图形的面积 </a:t>
            </a:r>
            <a:endParaRPr lang="zh-CN" altLang="en-US" sz="8000" b="1" spc="50" dirty="0">
              <a:ln w="9525" cmpd="sng">
                <a:solidFill>
                  <a:srgbClr val="EC6083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  <a:latin typeface="时尚中黑简体" panose="01010104010101010101" pitchFamily="2" charset="-122"/>
              <a:ea typeface="时尚中黑简体" panose="01010104010101010101" pitchFamily="2" charset="-122"/>
              <a:cs typeface="包图小白体" panose="02010601030101010101" charset="-122"/>
            </a:endParaRPr>
          </a:p>
        </p:txBody>
      </p:sp>
      <p:sp>
        <p:nvSpPr>
          <p:cNvPr id="8" name="直角三角形 7"/>
          <p:cNvSpPr/>
          <p:nvPr/>
        </p:nvSpPr>
        <p:spPr>
          <a:xfrm>
            <a:off x="135836" y="3699911"/>
            <a:ext cx="11681790" cy="2919550"/>
          </a:xfrm>
          <a:prstGeom prst="rtTriangle">
            <a:avLst/>
          </a:prstGeom>
          <a:solidFill>
            <a:srgbClr val="CDCCBB"/>
          </a:solidFill>
          <a:ln>
            <a:solidFill>
              <a:srgbClr val="C1E0E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直角三角形 5"/>
          <p:cNvSpPr/>
          <p:nvPr/>
        </p:nvSpPr>
        <p:spPr>
          <a:xfrm flipH="1">
            <a:off x="7901609" y="3349487"/>
            <a:ext cx="4035286" cy="3269974"/>
          </a:xfrm>
          <a:prstGeom prst="rtTriangle">
            <a:avLst/>
          </a:prstGeom>
          <a:solidFill>
            <a:srgbClr val="EC6083"/>
          </a:solidFill>
          <a:ln>
            <a:solidFill>
              <a:srgbClr val="CDCC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400175" y="2571749"/>
            <a:ext cx="9028900" cy="2895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等腰三角形 2"/>
          <p:cNvSpPr/>
          <p:nvPr/>
        </p:nvSpPr>
        <p:spPr>
          <a:xfrm rot="5400000">
            <a:off x="4493417" y="3445668"/>
            <a:ext cx="1647825" cy="1109661"/>
          </a:xfrm>
          <a:prstGeom prst="triangle">
            <a:avLst>
              <a:gd name="adj" fmla="val 48844"/>
            </a:avLst>
          </a:prstGeom>
          <a:solidFill>
            <a:srgbClr val="FF0000">
              <a:alpha val="55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2486025" y="3176586"/>
            <a:ext cx="2276474" cy="1647825"/>
          </a:xfrm>
          <a:prstGeom prst="rect">
            <a:avLst/>
          </a:prstGeom>
          <a:solidFill>
            <a:srgbClr val="FF0000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2486025" y="3176585"/>
            <a:ext cx="2276474" cy="1647825"/>
          </a:xfrm>
          <a:prstGeom prst="rect">
            <a:avLst/>
          </a:prstGeom>
          <a:solidFill>
            <a:srgbClr val="FF0000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4438650" y="1179195"/>
            <a:ext cx="3314700" cy="8299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4800">
                <a:latin typeface="包图小白体" panose="02010601030101010101" charset="-122"/>
                <a:ea typeface="包图小白体" panose="02010601030101010101" charset="-122"/>
              </a:rPr>
              <a:t>分割移补法</a:t>
            </a:r>
            <a:endParaRPr lang="zh-CN" altLang="en-US" sz="4800">
              <a:latin typeface="包图小白体" panose="02010601030101010101" charset="-122"/>
              <a:ea typeface="包图小白体" panose="02010601030101010101" charset="-122"/>
            </a:endParaRPr>
          </a:p>
        </p:txBody>
      </p:sp>
      <p:sp>
        <p:nvSpPr>
          <p:cNvPr id="6" name="椭圆 5">
            <a:hlinkClick r:id="" action="ppaction://noaction"/>
          </p:cNvPr>
          <p:cNvSpPr/>
          <p:nvPr/>
        </p:nvSpPr>
        <p:spPr>
          <a:xfrm>
            <a:off x="10372090" y="5238115"/>
            <a:ext cx="643890" cy="643890"/>
          </a:xfrm>
          <a:prstGeom prst="ellipse">
            <a:avLst/>
          </a:prstGeom>
          <a:solidFill>
            <a:srgbClr val="A3EE00"/>
          </a:solidFill>
          <a:ln>
            <a:solidFill>
              <a:srgbClr val="A3EE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>
                <a:latin typeface="文鼎ＰＬ简报宋" panose="02010600030101010101" charset="-122"/>
                <a:ea typeface="文鼎ＰＬ简报宋" panose="02010600030101010101" charset="-122"/>
              </a:rPr>
              <a:t>返回</a:t>
            </a:r>
            <a:endParaRPr lang="zh-CN" altLang="en-US" b="1">
              <a:latin typeface="文鼎ＰＬ简报宋" panose="02010600030101010101" charset="-122"/>
              <a:ea typeface="文鼎ＰＬ简报宋" panose="02010600030101010101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06 1.48148E-06 L -0.18294 -0.00394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54" y="-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06 0 L 0.36992 -0.00278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490" y="-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11" grpId="0" animBg="1"/>
      <p:bldP spid="11" grpId="1" animBg="1"/>
      <p:bldP spid="2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6777355" y="2294890"/>
            <a:ext cx="3790950" cy="2287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任意多边形 7"/>
          <p:cNvSpPr/>
          <p:nvPr/>
        </p:nvSpPr>
        <p:spPr>
          <a:xfrm>
            <a:off x="2010410" y="2293620"/>
            <a:ext cx="3790950" cy="2248535"/>
          </a:xfrm>
          <a:custGeom>
            <a:avLst/>
            <a:gdLst>
              <a:gd name="adj" fmla="val 37847"/>
              <a:gd name="maxAdj" fmla="*/ 50000 w ss"/>
              <a:gd name="a" fmla="pin 0 adj maxAdj"/>
              <a:gd name="x1" fmla="*/ ss a 200000"/>
              <a:gd name="x2" fmla="*/ ss a 100000"/>
              <a:gd name="x3" fmla="+- r 0 x2"/>
              <a:gd name="x4" fmla="+- r 0 x1"/>
              <a:gd name="il" fmla="*/ wd3 a maxAdj"/>
              <a:gd name="it" fmla="*/ hd3 a maxAdj"/>
              <a:gd name="ir" fmla="+- r 0 wd3"/>
            </a:gdLst>
            <a:ahLst/>
            <a:cxnLst>
              <a:cxn ang="3">
                <a:pos x="hc" y="t"/>
              </a:cxn>
              <a:cxn ang="cd2">
                <a:pos x="x1" y="vc"/>
              </a:cxn>
              <a:cxn ang="cd4">
                <a:pos x="hc" y="b"/>
              </a:cxn>
              <a:cxn ang="0">
                <a:pos x="x4" y="vc"/>
              </a:cxn>
            </a:cxnLst>
            <a:rect l="l" t="t" r="r" b="b"/>
            <a:pathLst>
              <a:path w="5970" h="3541">
                <a:moveTo>
                  <a:pt x="0" y="0"/>
                </a:moveTo>
                <a:lnTo>
                  <a:pt x="4630" y="0"/>
                </a:lnTo>
                <a:lnTo>
                  <a:pt x="5970" y="3541"/>
                </a:lnTo>
                <a:lnTo>
                  <a:pt x="0" y="354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DFDED9">
                  <a:alpha val="100000"/>
                </a:srgbClr>
              </a:clrFrom>
              <a:clrTo>
                <a:srgbClr val="DFDED9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 rot="2760000">
            <a:off x="1713865" y="1852930"/>
            <a:ext cx="596900" cy="553720"/>
          </a:xfrm>
          <a:prstGeom prst="rect">
            <a:avLst/>
          </a:prstGeom>
        </p:spPr>
      </p:pic>
      <p:cxnSp>
        <p:nvCxnSpPr>
          <p:cNvPr id="5" name="直接连接符 4"/>
          <p:cNvCxnSpPr/>
          <p:nvPr/>
        </p:nvCxnSpPr>
        <p:spPr>
          <a:xfrm flipH="1">
            <a:off x="2012315" y="2302510"/>
            <a:ext cx="0" cy="223647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任意多边形 10"/>
          <p:cNvSpPr/>
          <p:nvPr/>
        </p:nvSpPr>
        <p:spPr>
          <a:xfrm>
            <a:off x="1141095" y="2302510"/>
            <a:ext cx="869315" cy="2248535"/>
          </a:xfrm>
          <a:custGeom>
            <a:avLst/>
            <a:gdLst>
              <a:gd name="adj" fmla="val 37847"/>
              <a:gd name="maxAdj" fmla="*/ 50000 w ss"/>
              <a:gd name="a" fmla="pin 0 adj maxAdj"/>
              <a:gd name="x1" fmla="*/ ss a 200000"/>
              <a:gd name="x2" fmla="*/ ss a 100000"/>
              <a:gd name="x3" fmla="+- r 0 x2"/>
              <a:gd name="x4" fmla="+- r 0 x1"/>
              <a:gd name="il" fmla="*/ wd3 a maxAdj"/>
              <a:gd name="it" fmla="*/ hd3 a maxAdj"/>
              <a:gd name="ir" fmla="+- r 0 wd3"/>
            </a:gdLst>
            <a:ahLst/>
            <a:cxnLst>
              <a:cxn ang="3">
                <a:pos x="hc" y="t"/>
              </a:cxn>
              <a:cxn ang="cd2">
                <a:pos x="x1" y="vc"/>
              </a:cxn>
              <a:cxn ang="cd4">
                <a:pos x="hc" y="b"/>
              </a:cxn>
              <a:cxn ang="0">
                <a:pos x="x4" y="vc"/>
              </a:cxn>
            </a:cxnLst>
            <a:rect l="l" t="t" r="r" b="b"/>
            <a:pathLst>
              <a:path w="1369" h="3541">
                <a:moveTo>
                  <a:pt x="1340" y="0"/>
                </a:moveTo>
                <a:lnTo>
                  <a:pt x="1369" y="0"/>
                </a:lnTo>
                <a:lnTo>
                  <a:pt x="1369" y="3541"/>
                </a:lnTo>
                <a:lnTo>
                  <a:pt x="0" y="3541"/>
                </a:lnTo>
                <a:lnTo>
                  <a:pt x="1340" y="0"/>
                </a:lnTo>
                <a:close/>
              </a:path>
            </a:pathLst>
          </a:custGeom>
          <a:blipFill rotWithShape="1"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4460875" y="1212215"/>
            <a:ext cx="323088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>
                <a:latin typeface="文鼎ＰＬ简报宋" panose="02010600030101010101" charset="-122"/>
                <a:ea typeface="文鼎ＰＬ简报宋" panose="02010600030101010101" charset="-122"/>
              </a:rPr>
              <a:t>谁的饼大呢？</a:t>
            </a:r>
            <a:endParaRPr lang="zh-CN" altLang="en-US" sz="4000">
              <a:latin typeface="文鼎ＰＬ简报宋" panose="02010600030101010101" charset="-122"/>
              <a:ea typeface="文鼎ＰＬ简报宋" panose="02010600030101010101" charset="-122"/>
            </a:endParaRPr>
          </a:p>
        </p:txBody>
      </p:sp>
      <p:sp>
        <p:nvSpPr>
          <p:cNvPr id="3" name="任意多边形 2"/>
          <p:cNvSpPr/>
          <p:nvPr/>
        </p:nvSpPr>
        <p:spPr>
          <a:xfrm rot="10800000" flipH="1">
            <a:off x="1143000" y="2290445"/>
            <a:ext cx="869315" cy="2248535"/>
          </a:xfrm>
          <a:custGeom>
            <a:avLst/>
            <a:gdLst>
              <a:gd name="adj" fmla="val 37847"/>
              <a:gd name="maxAdj" fmla="*/ 50000 w ss"/>
              <a:gd name="a" fmla="pin 0 adj maxAdj"/>
              <a:gd name="x1" fmla="*/ ss a 200000"/>
              <a:gd name="x2" fmla="*/ ss a 100000"/>
              <a:gd name="x3" fmla="+- r 0 x2"/>
              <a:gd name="x4" fmla="+- r 0 x1"/>
              <a:gd name="il" fmla="*/ wd3 a maxAdj"/>
              <a:gd name="it" fmla="*/ hd3 a maxAdj"/>
              <a:gd name="ir" fmla="+- r 0 wd3"/>
            </a:gdLst>
            <a:ahLst/>
            <a:cxnLst>
              <a:cxn ang="3">
                <a:pos x="hc" y="t"/>
              </a:cxn>
              <a:cxn ang="cd2">
                <a:pos x="x1" y="vc"/>
              </a:cxn>
              <a:cxn ang="cd4">
                <a:pos x="hc" y="b"/>
              </a:cxn>
              <a:cxn ang="0">
                <a:pos x="x4" y="vc"/>
              </a:cxn>
            </a:cxnLst>
            <a:rect l="l" t="t" r="r" b="b"/>
            <a:pathLst>
              <a:path w="1369" h="3541">
                <a:moveTo>
                  <a:pt x="1340" y="0"/>
                </a:moveTo>
                <a:lnTo>
                  <a:pt x="1369" y="0"/>
                </a:lnTo>
                <a:lnTo>
                  <a:pt x="1369" y="3541"/>
                </a:lnTo>
                <a:lnTo>
                  <a:pt x="0" y="3541"/>
                </a:lnTo>
                <a:lnTo>
                  <a:pt x="1340" y="0"/>
                </a:lnTo>
                <a:close/>
              </a:path>
            </a:pathLst>
          </a:custGeom>
          <a:blipFill rotWithShape="1"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2012315" y="2302510"/>
            <a:ext cx="3790950" cy="2247900"/>
            <a:chOff x="3169" y="7818"/>
            <a:chExt cx="5970" cy="3540"/>
          </a:xfrm>
        </p:grpSpPr>
        <p:sp>
          <p:nvSpPr>
            <p:cNvPr id="6" name="任意多边形 5"/>
            <p:cNvSpPr/>
            <p:nvPr/>
          </p:nvSpPr>
          <p:spPr>
            <a:xfrm>
              <a:off x="3169" y="7818"/>
              <a:ext cx="5970" cy="3541"/>
            </a:xfrm>
            <a:custGeom>
              <a:avLst/>
              <a:gdLst>
                <a:gd name="adj" fmla="val 37847"/>
                <a:gd name="maxAdj" fmla="*/ 50000 w ss"/>
                <a:gd name="a" fmla="pin 0 adj maxAdj"/>
                <a:gd name="x1" fmla="*/ ss a 200000"/>
                <a:gd name="x2" fmla="*/ ss a 100000"/>
                <a:gd name="x3" fmla="+- r 0 x2"/>
                <a:gd name="x4" fmla="+- r 0 x1"/>
                <a:gd name="il" fmla="*/ wd3 a maxAdj"/>
                <a:gd name="it" fmla="*/ hd3 a maxAdj"/>
                <a:gd name="ir" fmla="+- r 0 wd3"/>
              </a:gdLst>
              <a:ahLst/>
              <a:cxnLst>
                <a:cxn ang="3">
                  <a:pos x="hc" y="t"/>
                </a:cxn>
                <a:cxn ang="cd2">
                  <a:pos x="x1" y="vc"/>
                </a:cxn>
                <a:cxn ang="cd4">
                  <a:pos x="hc" y="b"/>
                </a:cxn>
                <a:cxn ang="0">
                  <a:pos x="x4" y="vc"/>
                </a:cxn>
              </a:cxnLst>
              <a:rect l="l" t="t" r="r" b="b"/>
              <a:pathLst>
                <a:path w="5970" h="3541">
                  <a:moveTo>
                    <a:pt x="0" y="0"/>
                  </a:moveTo>
                  <a:lnTo>
                    <a:pt x="4630" y="0"/>
                  </a:lnTo>
                  <a:lnTo>
                    <a:pt x="5970" y="3541"/>
                  </a:lnTo>
                  <a:lnTo>
                    <a:pt x="0" y="3541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2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 rot="10800000" flipH="1">
              <a:off x="7767" y="7818"/>
              <a:ext cx="1369" cy="3541"/>
            </a:xfrm>
            <a:custGeom>
              <a:avLst/>
              <a:gdLst>
                <a:gd name="adj" fmla="val 37847"/>
                <a:gd name="maxAdj" fmla="*/ 50000 w ss"/>
                <a:gd name="a" fmla="pin 0 adj maxAdj"/>
                <a:gd name="x1" fmla="*/ ss a 200000"/>
                <a:gd name="x2" fmla="*/ ss a 100000"/>
                <a:gd name="x3" fmla="+- r 0 x2"/>
                <a:gd name="x4" fmla="+- r 0 x1"/>
                <a:gd name="il" fmla="*/ wd3 a maxAdj"/>
                <a:gd name="it" fmla="*/ hd3 a maxAdj"/>
                <a:gd name="ir" fmla="+- r 0 wd3"/>
              </a:gdLst>
              <a:ahLst/>
              <a:cxnLst>
                <a:cxn ang="3">
                  <a:pos x="hc" y="t"/>
                </a:cxn>
                <a:cxn ang="cd2">
                  <a:pos x="x1" y="vc"/>
                </a:cxn>
                <a:cxn ang="cd4">
                  <a:pos x="hc" y="b"/>
                </a:cxn>
                <a:cxn ang="0">
                  <a:pos x="x4" y="vc"/>
                </a:cxn>
              </a:cxnLst>
              <a:rect l="l" t="t" r="r" b="b"/>
              <a:pathLst>
                <a:path w="1369" h="3541">
                  <a:moveTo>
                    <a:pt x="1340" y="0"/>
                  </a:moveTo>
                  <a:lnTo>
                    <a:pt x="1369" y="0"/>
                  </a:lnTo>
                  <a:lnTo>
                    <a:pt x="1369" y="3541"/>
                  </a:lnTo>
                  <a:lnTo>
                    <a:pt x="0" y="3541"/>
                  </a:lnTo>
                  <a:lnTo>
                    <a:pt x="1340" y="0"/>
                  </a:lnTo>
                  <a:close/>
                </a:path>
              </a:pathLst>
            </a:custGeom>
            <a:blipFill rotWithShape="1">
              <a:blip r:embed="rId2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-291472" y="-179458"/>
            <a:ext cx="6623692" cy="1505632"/>
            <a:chOff x="-291472" y="-179458"/>
            <a:chExt cx="6623692" cy="1505632"/>
          </a:xfrm>
        </p:grpSpPr>
        <p:sp>
          <p:nvSpPr>
            <p:cNvPr id="12" name="爆炸形: 14 pt  3"/>
            <p:cNvSpPr/>
            <p:nvPr/>
          </p:nvSpPr>
          <p:spPr>
            <a:xfrm rot="256498">
              <a:off x="-291472" y="-179458"/>
              <a:ext cx="4987977" cy="1505632"/>
            </a:xfrm>
            <a:prstGeom prst="irregularSeal2">
              <a:avLst/>
            </a:prstGeom>
            <a:solidFill>
              <a:srgbClr val="F74962">
                <a:alpha val="64000"/>
              </a:srgb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236220" y="19360"/>
              <a:ext cx="6096000" cy="110680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/>
              <a:r>
                <a:rPr lang="zh-CN" altLang="en-US" sz="6600" b="1" dirty="0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  <a:effectLst>
                    <a:glow rad="101600">
                      <a:schemeClr val="accent2">
                        <a:satMod val="175000"/>
                        <a:alpha val="40000"/>
                      </a:schemeClr>
                    </a:glow>
                  </a:effectLst>
                  <a:latin typeface="包图小白体" panose="02010601030101010101" charset="-122"/>
                  <a:ea typeface="包图小白体" panose="02010601030101010101" charset="-122"/>
                </a:rPr>
                <a:t>学以致用</a:t>
              </a:r>
              <a:endParaRPr lang="zh-CN" altLang="en-US" sz="6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包图小白体" panose="02010601030101010101" charset="-122"/>
                <a:ea typeface="包图小白体" panose="02010601030101010101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0" presetClass="path" presetSubtype="0" accel="50000" decel="5000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 0 L 0 0.400463" pathEditMode="relative" ptsTypes="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500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750"/>
                            </p:stCondLst>
                            <p:childTnLst>
                              <p:par>
                                <p:cTn id="19" presetID="8" presetClass="emph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animRot by="10800000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19" presetClass="exit" presetSubtype="10" fill="hold" grpId="2" nodeType="afterEffect">
                                  <p:stCondLst>
                                    <p:cond delay="25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750"/>
                            </p:stCondLst>
                            <p:childTnLst>
                              <p:par>
                                <p:cTn id="2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250"/>
                            </p:stCondLst>
                            <p:childTnLst>
                              <p:par>
                                <p:cTn id="33" presetID="0" presetClass="path" presetSubtype="0" accel="50000" decel="50000" fill="hold" grpId="2" nodeType="after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 0 L 0.310729 0" pathEditMode="relative" rAng="0" ptsTypes="">
                                      <p:cBhvr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000"/>
                            </p:stCondLst>
                            <p:childTnLst>
                              <p:par>
                                <p:cTn id="36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250"/>
                            </p:stCondLst>
                            <p:childTnLst>
                              <p:par>
                                <p:cTn id="39" presetID="42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2.91667E-06 2.96296E-06 L 0.39232 0.00046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609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2" animBg="1"/>
      <p:bldP spid="3" grpId="0" animBg="1"/>
      <p:bldP spid="3" grpId="2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4258310" y="2124075"/>
            <a:ext cx="2350135" cy="2240808"/>
            <a:chOff x="2289" y="1495"/>
            <a:chExt cx="4452" cy="4245"/>
          </a:xfrm>
        </p:grpSpPr>
        <p:pic>
          <p:nvPicPr>
            <p:cNvPr id="31" name="图片 30"/>
            <p:cNvPicPr/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2289" y="1495"/>
              <a:ext cx="4452" cy="424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2" name="文本框 31"/>
            <p:cNvSpPr txBox="1"/>
            <p:nvPr/>
          </p:nvSpPr>
          <p:spPr>
            <a:xfrm>
              <a:off x="4005" y="2710"/>
              <a:ext cx="1021" cy="209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</a:bodyPr>
            <a:lstStyle/>
            <a:p>
              <a:r>
                <a:rPr lang="en-US" altLang="zh-CN" sz="6600" b="1">
                  <a:ln w="6600">
                    <a:solidFill>
                      <a:schemeClr val="accent2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dist="38100" dir="2700000" algn="tl" rotWithShape="0">
                      <a:schemeClr val="accent2"/>
                    </a:outerShdw>
                  </a:effectLst>
                </a:rPr>
                <a:t>5</a:t>
              </a:r>
              <a:endParaRPr lang="en-US" altLang="zh-CN" sz="6600" b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3865245" y="1621155"/>
            <a:ext cx="3602355" cy="2556510"/>
            <a:chOff x="1033780" y="269875"/>
            <a:chExt cx="4333875" cy="3075305"/>
          </a:xfrm>
        </p:grpSpPr>
        <p:pic>
          <p:nvPicPr>
            <p:cNvPr id="38" name="图片 37"/>
            <p:cNvPicPr/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033780" y="269875"/>
              <a:ext cx="4333875" cy="307530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9" name="文本框 38"/>
            <p:cNvSpPr txBox="1"/>
            <p:nvPr/>
          </p:nvSpPr>
          <p:spPr>
            <a:xfrm>
              <a:off x="2752238" y="639070"/>
              <a:ext cx="693420" cy="8501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>
                  <a:ln w="12700" cmpd="sng">
                    <a:solidFill>
                      <a:schemeClr val="accent4"/>
                    </a:solidFill>
                    <a:prstDash val="solid"/>
                  </a:ln>
                  <a:gradFill>
                    <a:gsLst>
                      <a:gs pos="0">
                        <a:schemeClr val="accent4"/>
                      </a:gs>
                      <a:gs pos="4000">
                        <a:schemeClr val="accent4">
                          <a:lumMod val="60000"/>
                          <a:lumOff val="40000"/>
                        </a:schemeClr>
                      </a:gs>
                      <a:gs pos="87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/>
                  </a:gradFill>
                  <a:effectLst>
                    <a:glow rad="139700">
                      <a:schemeClr val="accent4">
                        <a:satMod val="175000"/>
                        <a:alpha val="40000"/>
                      </a:schemeClr>
                    </a:glow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</a:rPr>
                <a:t>⭐</a:t>
              </a:r>
              <a:endParaRPr lang="zh-CN" altLang="en-US" sz="4000" b="1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087120" y="1007745"/>
            <a:ext cx="2350135" cy="2240808"/>
            <a:chOff x="2289" y="1495"/>
            <a:chExt cx="4452" cy="4245"/>
          </a:xfrm>
        </p:grpSpPr>
        <p:pic>
          <p:nvPicPr>
            <p:cNvPr id="101" name="图片 100"/>
            <p:cNvPicPr/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2289" y="1495"/>
              <a:ext cx="4452" cy="424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" name="文本框 2"/>
            <p:cNvSpPr txBox="1"/>
            <p:nvPr/>
          </p:nvSpPr>
          <p:spPr>
            <a:xfrm>
              <a:off x="4005" y="2746"/>
              <a:ext cx="1021" cy="209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</a:bodyPr>
            <a:lstStyle/>
            <a:p>
              <a:r>
                <a:rPr lang="en-US" altLang="zh-CN" sz="6600" b="1">
                  <a:ln w="6600">
                    <a:solidFill>
                      <a:schemeClr val="accent2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dist="38100" dir="2700000" algn="tl" rotWithShape="0">
                      <a:schemeClr val="accent2"/>
                    </a:outerShdw>
                  </a:effectLst>
                </a:rPr>
                <a:t>1</a:t>
              </a:r>
              <a:endParaRPr lang="en-US" altLang="zh-CN" sz="6600" b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endParaRPr>
            </a:p>
          </p:txBody>
        </p:sp>
      </p:grpSp>
      <p:pic>
        <p:nvPicPr>
          <p:cNvPr id="5" name="图片 4"/>
          <p:cNvPicPr/>
          <p:nvPr/>
        </p:nvPicPr>
        <p:blipFill>
          <a:blip r:embed="rId3" cstate="email"/>
          <a:stretch>
            <a:fillRect/>
          </a:stretch>
        </p:blipFill>
        <p:spPr>
          <a:xfrm>
            <a:off x="2888615" y="394335"/>
            <a:ext cx="1283335" cy="134556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7" name="组合 6"/>
          <p:cNvGrpSpPr/>
          <p:nvPr/>
        </p:nvGrpSpPr>
        <p:grpSpPr>
          <a:xfrm>
            <a:off x="694055" y="504825"/>
            <a:ext cx="3602355" cy="2556510"/>
            <a:chOff x="1033780" y="269875"/>
            <a:chExt cx="4333875" cy="3075305"/>
          </a:xfrm>
        </p:grpSpPr>
        <p:pic>
          <p:nvPicPr>
            <p:cNvPr id="2" name="图片 1"/>
            <p:cNvPicPr/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033780" y="269875"/>
              <a:ext cx="4333875" cy="307530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" name="文本框 5"/>
            <p:cNvSpPr txBox="1"/>
            <p:nvPr/>
          </p:nvSpPr>
          <p:spPr>
            <a:xfrm>
              <a:off x="2752238" y="639070"/>
              <a:ext cx="693420" cy="8501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>
                  <a:ln w="12700" cmpd="sng">
                    <a:solidFill>
                      <a:schemeClr val="accent4"/>
                    </a:solidFill>
                    <a:prstDash val="solid"/>
                  </a:ln>
                  <a:gradFill>
                    <a:gsLst>
                      <a:gs pos="0">
                        <a:schemeClr val="accent4"/>
                      </a:gs>
                      <a:gs pos="4000">
                        <a:schemeClr val="accent4">
                          <a:lumMod val="60000"/>
                          <a:lumOff val="40000"/>
                        </a:schemeClr>
                      </a:gs>
                      <a:gs pos="87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/>
                  </a:gradFill>
                  <a:effectLst>
                    <a:glow rad="139700">
                      <a:schemeClr val="accent4">
                        <a:satMod val="175000"/>
                        <a:alpha val="40000"/>
                      </a:schemeClr>
                    </a:glow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</a:rPr>
                <a:t>⭐</a:t>
              </a:r>
              <a:endParaRPr lang="zh-CN" altLang="en-US" sz="4000" b="1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8042910" y="1182370"/>
            <a:ext cx="2350135" cy="2240915"/>
            <a:chOff x="2289" y="1495"/>
            <a:chExt cx="4452" cy="4245"/>
          </a:xfrm>
        </p:grpSpPr>
        <p:pic>
          <p:nvPicPr>
            <p:cNvPr id="10" name="图片 9"/>
            <p:cNvPicPr/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2289" y="1495"/>
              <a:ext cx="4452" cy="424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1" name="文本框 10"/>
            <p:cNvSpPr txBox="1"/>
            <p:nvPr/>
          </p:nvSpPr>
          <p:spPr>
            <a:xfrm>
              <a:off x="4005" y="2746"/>
              <a:ext cx="1030" cy="209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</a:bodyPr>
            <a:lstStyle/>
            <a:p>
              <a:r>
                <a:rPr lang="en-US" altLang="zh-CN" sz="6600" b="1">
                  <a:ln w="6600">
                    <a:solidFill>
                      <a:schemeClr val="accent2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dist="38100" dir="2700000" algn="tl" rotWithShape="0">
                      <a:schemeClr val="accent2"/>
                    </a:outerShdw>
                  </a:effectLst>
                </a:rPr>
                <a:t>2</a:t>
              </a:r>
              <a:endParaRPr lang="en-US" altLang="zh-CN" sz="6600" b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endParaRPr>
            </a:p>
          </p:txBody>
        </p:sp>
      </p:grpSp>
      <p:pic>
        <p:nvPicPr>
          <p:cNvPr id="12" name="图片 11"/>
          <p:cNvPicPr/>
          <p:nvPr/>
        </p:nvPicPr>
        <p:blipFill>
          <a:blip r:embed="rId3" cstate="email"/>
          <a:stretch>
            <a:fillRect/>
          </a:stretch>
        </p:blipFill>
        <p:spPr>
          <a:xfrm>
            <a:off x="9772015" y="594995"/>
            <a:ext cx="1283335" cy="134556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6" name="组合 15"/>
          <p:cNvGrpSpPr/>
          <p:nvPr/>
        </p:nvGrpSpPr>
        <p:grpSpPr>
          <a:xfrm>
            <a:off x="1031875" y="4100195"/>
            <a:ext cx="2350135" cy="2240915"/>
            <a:chOff x="2289" y="1495"/>
            <a:chExt cx="4452" cy="4245"/>
          </a:xfrm>
        </p:grpSpPr>
        <p:pic>
          <p:nvPicPr>
            <p:cNvPr id="17" name="图片 16"/>
            <p:cNvPicPr/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2289" y="1495"/>
              <a:ext cx="4452" cy="424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8" name="文本框 17"/>
            <p:cNvSpPr txBox="1"/>
            <p:nvPr/>
          </p:nvSpPr>
          <p:spPr>
            <a:xfrm>
              <a:off x="4005" y="2746"/>
              <a:ext cx="1030" cy="209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</a:bodyPr>
            <a:lstStyle/>
            <a:p>
              <a:r>
                <a:rPr lang="en-US" altLang="zh-CN" sz="6600" b="1">
                  <a:ln w="6600">
                    <a:solidFill>
                      <a:schemeClr val="accent2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dist="38100" dir="2700000" algn="tl" rotWithShape="0">
                      <a:schemeClr val="accent2"/>
                    </a:outerShdw>
                  </a:effectLst>
                </a:rPr>
                <a:t>3</a:t>
              </a:r>
              <a:endParaRPr lang="en-US" altLang="zh-CN" sz="6600" b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endParaRPr>
            </a:p>
          </p:txBody>
        </p:sp>
      </p:grpSp>
      <p:pic>
        <p:nvPicPr>
          <p:cNvPr id="19" name="图片 18"/>
          <p:cNvPicPr/>
          <p:nvPr/>
        </p:nvPicPr>
        <p:blipFill>
          <a:blip r:embed="rId3" cstate="email"/>
          <a:stretch>
            <a:fillRect/>
          </a:stretch>
        </p:blipFill>
        <p:spPr>
          <a:xfrm>
            <a:off x="2888615" y="3362325"/>
            <a:ext cx="1283335" cy="134556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3" name="组合 22"/>
          <p:cNvGrpSpPr/>
          <p:nvPr/>
        </p:nvGrpSpPr>
        <p:grpSpPr>
          <a:xfrm>
            <a:off x="7927975" y="4188460"/>
            <a:ext cx="2350135" cy="2240915"/>
            <a:chOff x="2289" y="1495"/>
            <a:chExt cx="4452" cy="4245"/>
          </a:xfrm>
        </p:grpSpPr>
        <p:pic>
          <p:nvPicPr>
            <p:cNvPr id="24" name="图片 23"/>
            <p:cNvPicPr/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2289" y="1495"/>
              <a:ext cx="4452" cy="424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5" name="文本框 24"/>
            <p:cNvSpPr txBox="1"/>
            <p:nvPr/>
          </p:nvSpPr>
          <p:spPr>
            <a:xfrm>
              <a:off x="4005" y="2746"/>
              <a:ext cx="1030" cy="209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</a:bodyPr>
            <a:lstStyle/>
            <a:p>
              <a:r>
                <a:rPr lang="en-US" altLang="zh-CN" sz="6600" b="1">
                  <a:ln w="6600">
                    <a:solidFill>
                      <a:schemeClr val="accent2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dist="38100" dir="2700000" algn="tl" rotWithShape="0">
                      <a:schemeClr val="accent2"/>
                    </a:outerShdw>
                  </a:effectLst>
                </a:rPr>
                <a:t>4</a:t>
              </a:r>
              <a:endParaRPr lang="en-US" altLang="zh-CN" sz="6600" b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endParaRPr>
            </a:p>
          </p:txBody>
        </p:sp>
      </p:grpSp>
      <p:pic>
        <p:nvPicPr>
          <p:cNvPr id="26" name="图片 25"/>
          <p:cNvPicPr/>
          <p:nvPr/>
        </p:nvPicPr>
        <p:blipFill>
          <a:blip r:embed="rId3" cstate="email"/>
          <a:stretch>
            <a:fillRect/>
          </a:stretch>
        </p:blipFill>
        <p:spPr>
          <a:xfrm>
            <a:off x="9704070" y="3423285"/>
            <a:ext cx="1283335" cy="134556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3" name="组合 12"/>
          <p:cNvGrpSpPr/>
          <p:nvPr/>
        </p:nvGrpSpPr>
        <p:grpSpPr>
          <a:xfrm>
            <a:off x="7649210" y="607695"/>
            <a:ext cx="3602355" cy="2556510"/>
            <a:chOff x="1033780" y="269875"/>
            <a:chExt cx="4333875" cy="3075305"/>
          </a:xfrm>
        </p:grpSpPr>
        <p:pic>
          <p:nvPicPr>
            <p:cNvPr id="14" name="图片 13"/>
            <p:cNvPicPr/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033780" y="269875"/>
              <a:ext cx="4333875" cy="307530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5" name="文本框 14"/>
            <p:cNvSpPr txBox="1"/>
            <p:nvPr/>
          </p:nvSpPr>
          <p:spPr>
            <a:xfrm>
              <a:off x="2752238" y="639070"/>
              <a:ext cx="693420" cy="8501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>
                  <a:ln w="12700" cmpd="sng">
                    <a:solidFill>
                      <a:schemeClr val="accent4"/>
                    </a:solidFill>
                    <a:prstDash val="solid"/>
                  </a:ln>
                  <a:gradFill>
                    <a:gsLst>
                      <a:gs pos="0">
                        <a:schemeClr val="accent4"/>
                      </a:gs>
                      <a:gs pos="4000">
                        <a:schemeClr val="accent4">
                          <a:lumMod val="60000"/>
                          <a:lumOff val="40000"/>
                        </a:schemeClr>
                      </a:gs>
                      <a:gs pos="87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/>
                  </a:gradFill>
                  <a:effectLst>
                    <a:glow rad="139700">
                      <a:schemeClr val="accent4">
                        <a:satMod val="175000"/>
                        <a:alpha val="40000"/>
                      </a:schemeClr>
                    </a:glow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</a:rPr>
                <a:t>⭐</a:t>
              </a:r>
              <a:endParaRPr lang="zh-CN" altLang="en-US" sz="4000" b="1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7649210" y="3577590"/>
            <a:ext cx="3602355" cy="2556510"/>
            <a:chOff x="1033780" y="269875"/>
            <a:chExt cx="4333875" cy="3075305"/>
          </a:xfrm>
        </p:grpSpPr>
        <p:pic>
          <p:nvPicPr>
            <p:cNvPr id="28" name="图片 27"/>
            <p:cNvPicPr/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033780" y="269875"/>
              <a:ext cx="4333875" cy="307530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9" name="文本框 28"/>
            <p:cNvSpPr txBox="1"/>
            <p:nvPr/>
          </p:nvSpPr>
          <p:spPr>
            <a:xfrm>
              <a:off x="2752238" y="639070"/>
              <a:ext cx="693420" cy="8501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>
                  <a:ln w="12700" cmpd="sng">
                    <a:solidFill>
                      <a:schemeClr val="accent4"/>
                    </a:solidFill>
                    <a:prstDash val="solid"/>
                  </a:ln>
                  <a:gradFill>
                    <a:gsLst>
                      <a:gs pos="0">
                        <a:schemeClr val="accent4"/>
                      </a:gs>
                      <a:gs pos="4000">
                        <a:schemeClr val="accent4">
                          <a:lumMod val="60000"/>
                          <a:lumOff val="40000"/>
                        </a:schemeClr>
                      </a:gs>
                      <a:gs pos="87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/>
                  </a:gradFill>
                  <a:effectLst>
                    <a:glow rad="139700">
                      <a:schemeClr val="accent4">
                        <a:satMod val="175000"/>
                        <a:alpha val="40000"/>
                      </a:schemeClr>
                    </a:glow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</a:rPr>
                <a:t>⭐</a:t>
              </a:r>
              <a:endParaRPr lang="zh-CN" altLang="en-US" sz="4000" b="1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94055" y="3577590"/>
            <a:ext cx="4377690" cy="2556510"/>
            <a:chOff x="703763" y="458549"/>
            <a:chExt cx="5266518" cy="3075305"/>
          </a:xfrm>
        </p:grpSpPr>
        <p:pic>
          <p:nvPicPr>
            <p:cNvPr id="21" name="图片 20"/>
            <p:cNvPicPr/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703763" y="458549"/>
              <a:ext cx="4333875" cy="307530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2" name="文本框 21"/>
            <p:cNvSpPr txBox="1"/>
            <p:nvPr/>
          </p:nvSpPr>
          <p:spPr>
            <a:xfrm>
              <a:off x="1909554" y="692860"/>
              <a:ext cx="4060727" cy="15903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>
                  <a:ln w="12700" cmpd="sng">
                    <a:solidFill>
                      <a:schemeClr val="accent4"/>
                    </a:solidFill>
                    <a:prstDash val="solid"/>
                  </a:ln>
                  <a:solidFill>
                    <a:schemeClr val="tx1"/>
                  </a:solidFill>
                  <a:effectLst>
                    <a:glow rad="139700">
                      <a:schemeClr val="accent4">
                        <a:satMod val="175000"/>
                        <a:alpha val="40000"/>
                      </a:schemeClr>
                    </a:glow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文鼎ＰＬ简报宋" panose="02010600030101010101" charset="-122"/>
                  <a:ea typeface="文鼎ＰＬ简报宋" panose="02010600030101010101" charset="-122"/>
                  <a:cs typeface="文鼎ＰＬ简报宋" panose="02010600030101010101" charset="-122"/>
                </a:rPr>
                <a:t>全班每人加</a:t>
              </a:r>
              <a:r>
                <a:rPr lang="en-US" altLang="zh-CN" sz="4000" b="1">
                  <a:ln w="12700" cmpd="sng">
                    <a:solidFill>
                      <a:schemeClr val="accent4"/>
                    </a:solidFill>
                    <a:prstDash val="solid"/>
                  </a:ln>
                  <a:solidFill>
                    <a:schemeClr val="tx1"/>
                  </a:solidFill>
                  <a:effectLst>
                    <a:glow rad="139700">
                      <a:schemeClr val="accent4">
                        <a:satMod val="175000"/>
                        <a:alpha val="40000"/>
                      </a:schemeClr>
                    </a:glow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文鼎ＰＬ简报宋" panose="02010600030101010101" charset="-122"/>
                  <a:ea typeface="文鼎ＰＬ简报宋" panose="02010600030101010101" charset="-122"/>
                  <a:cs typeface="文鼎ＰＬ简报宋" panose="02010600030101010101" charset="-122"/>
                </a:rPr>
                <a:t>1</a:t>
              </a:r>
              <a:r>
                <a:rPr lang="zh-CN" altLang="en-US" sz="4000" b="1">
                  <a:ln w="12700" cmpd="sng">
                    <a:solidFill>
                      <a:schemeClr val="accent4"/>
                    </a:solidFill>
                    <a:prstDash val="solid"/>
                  </a:ln>
                  <a:solidFill>
                    <a:schemeClr val="tx1"/>
                  </a:solidFill>
                  <a:effectLst>
                    <a:glow rad="139700">
                      <a:schemeClr val="accent4">
                        <a:satMod val="175000"/>
                        <a:alpha val="40000"/>
                      </a:schemeClr>
                    </a:glow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文鼎ＰＬ简报宋" panose="02010600030101010101" charset="-122"/>
                  <a:ea typeface="文鼎ＰＬ简报宋" panose="02010600030101010101" charset="-122"/>
                  <a:cs typeface="文鼎ＰＬ简报宋" panose="02010600030101010101" charset="-122"/>
                </a:rPr>
                <a:t>分！</a:t>
              </a:r>
              <a:endParaRPr lang="zh-CN" altLang="en-US" sz="4000" b="1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文鼎ＰＬ简报宋" panose="02010600030101010101" charset="-122"/>
                <a:ea typeface="文鼎ＰＬ简报宋" panose="02010600030101010101" charset="-122"/>
                <a:cs typeface="文鼎ＰＬ简报宋" panose="02010600030101010101" charset="-122"/>
              </a:endParaRPr>
            </a:p>
          </p:txBody>
        </p:sp>
      </p:grpSp>
      <p:sp>
        <p:nvSpPr>
          <p:cNvPr id="30" name="五角星 29">
            <a:hlinkClick r:id="rId4" action="ppaction://hlinksldjump"/>
          </p:cNvPr>
          <p:cNvSpPr/>
          <p:nvPr/>
        </p:nvSpPr>
        <p:spPr>
          <a:xfrm>
            <a:off x="3710305" y="2250440"/>
            <a:ext cx="243840" cy="262890"/>
          </a:xfrm>
          <a:prstGeom prst="star5">
            <a:avLst/>
          </a:prstGeom>
          <a:solidFill>
            <a:srgbClr val="FFCC67"/>
          </a:solidFill>
          <a:ln>
            <a:solidFill>
              <a:srgbClr val="FFCC6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五角星 34">
            <a:hlinkClick r:id="rId5" action="ppaction://hlinksldjump"/>
          </p:cNvPr>
          <p:cNvSpPr/>
          <p:nvPr/>
        </p:nvSpPr>
        <p:spPr>
          <a:xfrm>
            <a:off x="10549255" y="5659755"/>
            <a:ext cx="243840" cy="262890"/>
          </a:xfrm>
          <a:prstGeom prst="star5">
            <a:avLst/>
          </a:prstGeom>
          <a:solidFill>
            <a:srgbClr val="FFCC67"/>
          </a:solidFill>
          <a:ln>
            <a:solidFill>
              <a:srgbClr val="FFCC6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五角星 36"/>
          <p:cNvSpPr/>
          <p:nvPr/>
        </p:nvSpPr>
        <p:spPr>
          <a:xfrm>
            <a:off x="3621405" y="5556885"/>
            <a:ext cx="243840" cy="262890"/>
          </a:xfrm>
          <a:prstGeom prst="star5">
            <a:avLst/>
          </a:prstGeom>
          <a:solidFill>
            <a:srgbClr val="FFCC67"/>
          </a:solidFill>
          <a:ln>
            <a:solidFill>
              <a:srgbClr val="FFCC6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3" name="图片 32"/>
          <p:cNvPicPr/>
          <p:nvPr/>
        </p:nvPicPr>
        <p:blipFill>
          <a:blip r:embed="rId3" cstate="email"/>
          <a:stretch>
            <a:fillRect/>
          </a:stretch>
        </p:blipFill>
        <p:spPr>
          <a:xfrm>
            <a:off x="6059805" y="1510665"/>
            <a:ext cx="1283335" cy="134556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0" name="五角星 39">
            <a:hlinkClick r:id="rId6" action="ppaction://hlinksldjump"/>
          </p:cNvPr>
          <p:cNvSpPr/>
          <p:nvPr/>
        </p:nvSpPr>
        <p:spPr>
          <a:xfrm>
            <a:off x="6881495" y="3366770"/>
            <a:ext cx="243840" cy="262890"/>
          </a:xfrm>
          <a:prstGeom prst="star5">
            <a:avLst/>
          </a:prstGeom>
          <a:solidFill>
            <a:srgbClr val="FFCC67"/>
          </a:solidFill>
          <a:ln>
            <a:solidFill>
              <a:srgbClr val="FFCC6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五角星 33">
            <a:hlinkClick r:id="rId7" action="ppaction://hlinksldjump"/>
          </p:cNvPr>
          <p:cNvSpPr/>
          <p:nvPr/>
        </p:nvSpPr>
        <p:spPr>
          <a:xfrm>
            <a:off x="10743565" y="2522220"/>
            <a:ext cx="243840" cy="262890"/>
          </a:xfrm>
          <a:prstGeom prst="star5">
            <a:avLst/>
          </a:prstGeom>
          <a:solidFill>
            <a:srgbClr val="FFCC67"/>
          </a:solidFill>
          <a:ln>
            <a:solidFill>
              <a:srgbClr val="FFCC6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06 4.44444E-06 L -0.03958 0.10046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9" y="50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06 -2.22222E-06 L -0.03959 0.10047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9" y="50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06 -1.48148E-06 L -0.03959 0.10046" pathEditMode="relative" rAng="0" ptsTypes="AA">
                                      <p:cBhvr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9" y="50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06 3.33333E-06 L -0.03958 0.10046" pathEditMode="relative" rAng="0" ptsTypes="AA">
                                      <p:cBhvr>
                                        <p:cTn id="4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9" y="50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06 4.44444E-06 L -0.03958 0.10046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9" y="50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4268434" y="2491255"/>
            <a:ext cx="2827020" cy="2695575"/>
            <a:chOff x="2289" y="1495"/>
            <a:chExt cx="4452" cy="4245"/>
          </a:xfrm>
        </p:grpSpPr>
        <p:pic>
          <p:nvPicPr>
            <p:cNvPr id="6" name="图片 5"/>
            <p:cNvPicPr/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2289" y="1495"/>
              <a:ext cx="4452" cy="424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7" name="文本框 6"/>
            <p:cNvSpPr txBox="1"/>
            <p:nvPr/>
          </p:nvSpPr>
          <p:spPr>
            <a:xfrm>
              <a:off x="4005" y="2746"/>
              <a:ext cx="488" cy="1743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</a:bodyPr>
            <a:lstStyle/>
            <a:p>
              <a:endParaRPr lang="en-US" altLang="zh-CN" sz="6600" b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endParaRPr>
            </a:p>
          </p:txBody>
        </p:sp>
      </p:grpSp>
      <p:pic>
        <p:nvPicPr>
          <p:cNvPr id="8" name="图片 7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6410607" y="1542021"/>
            <a:ext cx="1543685" cy="161861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9" name="组合 8"/>
          <p:cNvGrpSpPr/>
          <p:nvPr/>
        </p:nvGrpSpPr>
        <p:grpSpPr>
          <a:xfrm>
            <a:off x="3848699" y="1811805"/>
            <a:ext cx="4444513" cy="3075305"/>
            <a:chOff x="1033780" y="269875"/>
            <a:chExt cx="4444513" cy="3075305"/>
          </a:xfrm>
        </p:grpSpPr>
        <p:pic>
          <p:nvPicPr>
            <p:cNvPr id="10" name="图片 9"/>
            <p:cNvPicPr/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1033780" y="269875"/>
              <a:ext cx="4333875" cy="307530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1" name="文本框 10"/>
            <p:cNvSpPr txBox="1"/>
            <p:nvPr/>
          </p:nvSpPr>
          <p:spPr>
            <a:xfrm>
              <a:off x="2752238" y="639070"/>
              <a:ext cx="2726055" cy="7067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sz="4000" b="1">
                  <a:ln w="12700" cmpd="sng">
                    <a:solidFill>
                      <a:schemeClr val="accent4"/>
                    </a:solidFill>
                    <a:prstDash val="solid"/>
                  </a:ln>
                  <a:gradFill>
                    <a:gsLst>
                      <a:gs pos="0">
                        <a:schemeClr val="accent4"/>
                      </a:gs>
                      <a:gs pos="4000">
                        <a:schemeClr val="accent4">
                          <a:lumMod val="60000"/>
                          <a:lumOff val="40000"/>
                        </a:schemeClr>
                      </a:gs>
                      <a:gs pos="87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/>
                  </a:gradFill>
                  <a:effectLst>
                    <a:glow rad="139700">
                      <a:schemeClr val="accent4">
                        <a:satMod val="175000"/>
                        <a:alpha val="40000"/>
                      </a:schemeClr>
                    </a:glow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文鼎ＰＬ简报宋" panose="02010600030101010101" charset="-122"/>
                  <a:ea typeface="文鼎ＰＬ简报宋" panose="02010600030101010101" charset="-122"/>
                </a:rPr>
                <a:t>小小设计师</a:t>
              </a:r>
              <a:endParaRPr lang="zh-CN" sz="4000" b="1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文鼎ＰＬ简报宋" panose="02010600030101010101" charset="-122"/>
                <a:ea typeface="文鼎ＰＬ简报宋" panose="02010600030101010101" charset="-122"/>
              </a:endParaRPr>
            </a:p>
          </p:txBody>
        </p:sp>
      </p:grpSp>
      <p:sp>
        <p:nvSpPr>
          <p:cNvPr id="50" name="箭头: 左 49">
            <a:hlinkClick r:id="" action="ppaction://hlinkshowjump?jump=previousslide"/>
          </p:cNvPr>
          <p:cNvSpPr/>
          <p:nvPr/>
        </p:nvSpPr>
        <p:spPr>
          <a:xfrm>
            <a:off x="10100200" y="5445760"/>
            <a:ext cx="795130" cy="596348"/>
          </a:xfrm>
          <a:prstGeom prst="leftArrow">
            <a:avLst/>
          </a:prstGeom>
          <a:solidFill>
            <a:srgbClr val="FE9144"/>
          </a:solidFill>
          <a:ln>
            <a:solidFill>
              <a:srgbClr val="FE91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五角星 34">
            <a:hlinkClick r:id="rId4" action="ppaction://hlinksldjump"/>
          </p:cNvPr>
          <p:cNvSpPr/>
          <p:nvPr/>
        </p:nvSpPr>
        <p:spPr>
          <a:xfrm>
            <a:off x="7345644" y="4076215"/>
            <a:ext cx="293370" cy="316230"/>
          </a:xfrm>
          <a:prstGeom prst="star5">
            <a:avLst/>
          </a:prstGeom>
          <a:solidFill>
            <a:srgbClr val="FFCC67"/>
          </a:solidFill>
          <a:ln>
            <a:solidFill>
              <a:srgbClr val="FFCC6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06 -4.07407E-06 L -0.03958 0.10047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9" y="50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141095" y="1239520"/>
            <a:ext cx="4498975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200">
                <a:latin typeface="文鼎ＰＬ简报宋" panose="02010600030101010101" charset="-122"/>
                <a:ea typeface="文鼎ＰＬ简报宋" panose="02010600030101010101" charset="-122"/>
              </a:rPr>
              <a:t>数出下面图形的面积。</a:t>
            </a:r>
            <a:endParaRPr lang="zh-CN" altLang="en-US" sz="3200">
              <a:latin typeface="文鼎ＰＬ简报宋" panose="02010600030101010101" charset="-122"/>
              <a:ea typeface="文鼎ＰＬ简报宋" panose="02010600030101010101" charset="-122"/>
            </a:endParaRPr>
          </a:p>
        </p:txBody>
      </p:sp>
      <p:pic>
        <p:nvPicPr>
          <p:cNvPr id="101" name="图片 100"/>
          <p:cNvPicPr/>
          <p:nvPr/>
        </p:nvPicPr>
        <p:blipFill>
          <a:blip r:embed="rId1" cstate="email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3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41095" y="2515817"/>
            <a:ext cx="2880000" cy="148844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图片 2"/>
          <p:cNvPicPr/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890135" y="2061792"/>
            <a:ext cx="2785745" cy="23177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图片 3"/>
          <p:cNvPicPr/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3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545195" y="2061792"/>
            <a:ext cx="2123440" cy="231711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文本框 4"/>
          <p:cNvSpPr txBox="1"/>
          <p:nvPr/>
        </p:nvSpPr>
        <p:spPr>
          <a:xfrm>
            <a:off x="1218565" y="4754827"/>
            <a:ext cx="257683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u="sng">
                <a:latin typeface="文鼎ＰＬ简报宋" panose="02010600030101010101" charset="-122"/>
                <a:ea typeface="文鼎ＰＬ简报宋" panose="02010600030101010101" charset="-122"/>
                <a:cs typeface="文鼎ＰＬ简报宋" panose="02010600030101010101" charset="-122"/>
              </a:rPr>
              <a:t>          </a:t>
            </a:r>
            <a:r>
              <a:rPr lang="zh-CN" altLang="en-US" sz="2800">
                <a:latin typeface="文鼎ＰＬ简报宋" panose="02010600030101010101" charset="-122"/>
                <a:ea typeface="文鼎ＰＬ简报宋" panose="02010600030101010101" charset="-122"/>
                <a:cs typeface="文鼎ＰＬ简报宋" panose="02010600030101010101" charset="-122"/>
              </a:rPr>
              <a:t>平方厘米</a:t>
            </a:r>
            <a:endParaRPr lang="zh-CN" altLang="en-US" sz="2800">
              <a:latin typeface="文鼎ＰＬ简报宋" panose="02010600030101010101" charset="-122"/>
              <a:ea typeface="文鼎ＰＬ简报宋" panose="02010600030101010101" charset="-122"/>
              <a:cs typeface="文鼎ＰＬ简报宋" panose="0201060003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890135" y="4761812"/>
            <a:ext cx="257683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u="sng">
                <a:latin typeface="文鼎ＰＬ简报宋" panose="02010600030101010101" charset="-122"/>
                <a:ea typeface="文鼎ＰＬ简报宋" panose="02010600030101010101" charset="-122"/>
                <a:cs typeface="文鼎ＰＬ简报宋" panose="02010600030101010101" charset="-122"/>
              </a:rPr>
              <a:t>          </a:t>
            </a:r>
            <a:r>
              <a:rPr lang="zh-CN" altLang="en-US" sz="2800">
                <a:latin typeface="文鼎ＰＬ简报宋" panose="02010600030101010101" charset="-122"/>
                <a:ea typeface="文鼎ＰＬ简报宋" panose="02010600030101010101" charset="-122"/>
                <a:cs typeface="文鼎ＰＬ简报宋" panose="02010600030101010101" charset="-122"/>
              </a:rPr>
              <a:t>平方厘米</a:t>
            </a:r>
            <a:endParaRPr lang="zh-CN" altLang="en-US" sz="2800">
              <a:latin typeface="文鼎ＰＬ简报宋" panose="02010600030101010101" charset="-122"/>
              <a:ea typeface="文鼎ＰＬ简报宋" panose="02010600030101010101" charset="-122"/>
              <a:cs typeface="文鼎ＰＬ简报宋" panose="0201060003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318500" y="4761812"/>
            <a:ext cx="257683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u="sng">
                <a:latin typeface="文鼎ＰＬ简报宋" panose="02010600030101010101" charset="-122"/>
                <a:ea typeface="文鼎ＰＬ简报宋" panose="02010600030101010101" charset="-122"/>
                <a:cs typeface="文鼎ＰＬ简报宋" panose="02010600030101010101" charset="-122"/>
              </a:rPr>
              <a:t>          </a:t>
            </a:r>
            <a:r>
              <a:rPr lang="zh-CN" altLang="en-US" sz="2800">
                <a:latin typeface="文鼎ＰＬ简报宋" panose="02010600030101010101" charset="-122"/>
                <a:ea typeface="文鼎ＰＬ简报宋" panose="02010600030101010101" charset="-122"/>
                <a:cs typeface="文鼎ＰＬ简报宋" panose="02010600030101010101" charset="-122"/>
              </a:rPr>
              <a:t>平方厘米</a:t>
            </a:r>
            <a:endParaRPr lang="zh-CN" altLang="en-US" sz="2800">
              <a:latin typeface="文鼎ＰＬ简报宋" panose="02010600030101010101" charset="-122"/>
              <a:ea typeface="文鼎ＰＬ简报宋" panose="02010600030101010101" charset="-122"/>
              <a:cs typeface="文鼎ＰＬ简报宋" panose="0201060003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424940" y="4685612"/>
            <a:ext cx="8051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12.5</a:t>
            </a:r>
            <a:endParaRPr lang="en-US" altLang="zh-CN" sz="2800" b="1">
              <a:solidFill>
                <a:srgbClr val="FF0000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256530" y="4685612"/>
            <a:ext cx="57785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10</a:t>
            </a:r>
            <a:endParaRPr lang="en-US" altLang="zh-CN" sz="2800" b="1">
              <a:solidFill>
                <a:srgbClr val="FF0000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561705" y="4685612"/>
            <a:ext cx="66357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6.5</a:t>
            </a:r>
            <a:endParaRPr lang="en-US" altLang="zh-CN" sz="2800" b="1">
              <a:solidFill>
                <a:srgbClr val="FF0000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11" name="箭头: 左 10">
            <a:hlinkClick r:id="rId7" action="ppaction://hlinksldjump"/>
          </p:cNvPr>
          <p:cNvSpPr/>
          <p:nvPr/>
        </p:nvSpPr>
        <p:spPr>
          <a:xfrm>
            <a:off x="10100200" y="5435600"/>
            <a:ext cx="795130" cy="596348"/>
          </a:xfrm>
          <a:prstGeom prst="leftArrow">
            <a:avLst/>
          </a:prstGeom>
          <a:solidFill>
            <a:srgbClr val="FE9144"/>
          </a:solidFill>
          <a:ln>
            <a:solidFill>
              <a:srgbClr val="FE91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1310887" y="1321398"/>
            <a:ext cx="6097554" cy="5219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800" dirty="0">
                <a:latin typeface="文鼎ＰＬ简报宋" panose="02010600030101010101" charset="-122"/>
                <a:ea typeface="文鼎ＰＬ简报宋" panose="02010600030101010101" charset="-122"/>
              </a:rPr>
              <a:t>下面哪些图形的面积与图①一样大？</a:t>
            </a:r>
            <a:endParaRPr lang="zh-CN" altLang="en-US" sz="2800" dirty="0">
              <a:latin typeface="文鼎ＰＬ简报宋" panose="02010600030101010101" charset="-122"/>
              <a:ea typeface="文鼎ＰＬ简报宋" panose="02010600030101010101" charset="-122"/>
            </a:endParaRPr>
          </a:p>
        </p:txBody>
      </p:sp>
      <p:graphicFrame>
        <p:nvGraphicFramePr>
          <p:cNvPr id="8" name="表格 8"/>
          <p:cNvGraphicFramePr>
            <a:graphicFrameLocks noGrp="1"/>
          </p:cNvGraphicFramePr>
          <p:nvPr/>
        </p:nvGraphicFramePr>
        <p:xfrm>
          <a:off x="818374" y="2459988"/>
          <a:ext cx="10555251" cy="19380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2631"/>
                <a:gridCol w="502631"/>
                <a:gridCol w="502631"/>
                <a:gridCol w="502631"/>
                <a:gridCol w="502631"/>
                <a:gridCol w="502631"/>
                <a:gridCol w="502631"/>
                <a:gridCol w="502631"/>
                <a:gridCol w="502631"/>
                <a:gridCol w="502631"/>
                <a:gridCol w="502631"/>
                <a:gridCol w="502631"/>
                <a:gridCol w="502631"/>
                <a:gridCol w="502631"/>
                <a:gridCol w="502631"/>
                <a:gridCol w="502631"/>
                <a:gridCol w="502631"/>
                <a:gridCol w="502631"/>
                <a:gridCol w="502631"/>
                <a:gridCol w="502631"/>
                <a:gridCol w="502631"/>
              </a:tblGrid>
              <a:tr h="481583">
                <a:tc>
                  <a:txBody>
                    <a:bodyPr/>
                    <a:lstStyle/>
                    <a:p>
                      <a:endParaRPr lang="zh-CN" altLang="en-US" sz="2400"/>
                    </a:p>
                  </a:txBody>
                  <a:tcPr marL="118746" marR="118746" marT="59373" marB="59373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/>
                    </a:p>
                  </a:txBody>
                  <a:tcPr marL="118746" marR="118746" marT="59373" marB="59373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/>
                    </a:p>
                  </a:txBody>
                  <a:tcPr marL="118746" marR="118746" marT="59373" marB="59373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/>
                    </a:p>
                  </a:txBody>
                  <a:tcPr marL="118746" marR="118746" marT="59373" marB="59373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/>
                    </a:p>
                  </a:txBody>
                  <a:tcPr marL="118746" marR="118746" marT="59373" marB="59373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/>
                    </a:p>
                  </a:txBody>
                  <a:tcPr marL="118746" marR="118746" marT="59373" marB="59373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/>
                    </a:p>
                  </a:txBody>
                  <a:tcPr marL="118746" marR="118746" marT="59373" marB="59373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/>
                    </a:p>
                  </a:txBody>
                  <a:tcPr marL="118746" marR="118746" marT="59373" marB="59373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/>
                    </a:p>
                  </a:txBody>
                  <a:tcPr marL="118746" marR="118746" marT="59373" marB="59373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/>
                    </a:p>
                  </a:txBody>
                  <a:tcPr marL="118746" marR="118746" marT="59373" marB="59373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/>
                    </a:p>
                  </a:txBody>
                  <a:tcPr marL="118746" marR="118746" marT="59373" marB="59373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/>
                    </a:p>
                  </a:txBody>
                  <a:tcPr marL="118746" marR="118746" marT="59373" marB="59373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/>
                    </a:p>
                  </a:txBody>
                  <a:tcPr marL="118746" marR="118746" marT="59373" marB="59373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/>
                    </a:p>
                  </a:txBody>
                  <a:tcPr marL="118746" marR="118746" marT="59373" marB="59373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/>
                    </a:p>
                  </a:txBody>
                  <a:tcPr marL="118746" marR="118746" marT="59373" marB="59373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/>
                    </a:p>
                  </a:txBody>
                  <a:tcPr marL="118746" marR="118746" marT="59373" marB="59373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/>
                    </a:p>
                  </a:txBody>
                  <a:tcPr marL="118746" marR="118746" marT="59373" marB="59373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/>
                    </a:p>
                  </a:txBody>
                  <a:tcPr marL="118746" marR="118746" marT="59373" marB="59373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/>
                    </a:p>
                  </a:txBody>
                  <a:tcPr marL="118746" marR="118746" marT="59373" marB="59373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/>
                    </a:p>
                  </a:txBody>
                  <a:tcPr marL="118746" marR="118746" marT="59373" marB="59373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/>
                    </a:p>
                  </a:txBody>
                  <a:tcPr marL="118746" marR="118746" marT="59373" marB="59373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81583">
                <a:tc>
                  <a:txBody>
                    <a:bodyPr/>
                    <a:lstStyle/>
                    <a:p>
                      <a:endParaRPr lang="zh-CN" altLang="en-US" sz="2400"/>
                    </a:p>
                  </a:txBody>
                  <a:tcPr marL="118746" marR="118746" marT="59373" marB="59373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/>
                    </a:p>
                  </a:txBody>
                  <a:tcPr marL="118746" marR="118746" marT="59373" marB="59373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/>
                    </a:p>
                  </a:txBody>
                  <a:tcPr marL="118746" marR="118746" marT="59373" marB="59373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/>
                    </a:p>
                  </a:txBody>
                  <a:tcPr marL="118746" marR="118746" marT="59373" marB="59373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/>
                    </a:p>
                  </a:txBody>
                  <a:tcPr marL="118746" marR="118746" marT="59373" marB="59373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/>
                    </a:p>
                  </a:txBody>
                  <a:tcPr marL="118746" marR="118746" marT="59373" marB="59373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/>
                    </a:p>
                  </a:txBody>
                  <a:tcPr marL="118746" marR="118746" marT="59373" marB="59373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/>
                    </a:p>
                  </a:txBody>
                  <a:tcPr marL="118746" marR="118746" marT="59373" marB="59373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/>
                    </a:p>
                  </a:txBody>
                  <a:tcPr marL="118746" marR="118746" marT="59373" marB="59373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/>
                    </a:p>
                  </a:txBody>
                  <a:tcPr marL="118746" marR="118746" marT="59373" marB="59373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/>
                    </a:p>
                  </a:txBody>
                  <a:tcPr marL="118746" marR="118746" marT="59373" marB="59373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/>
                    </a:p>
                  </a:txBody>
                  <a:tcPr marL="118746" marR="118746" marT="59373" marB="59373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/>
                    </a:p>
                  </a:txBody>
                  <a:tcPr marL="118746" marR="118746" marT="59373" marB="59373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/>
                    </a:p>
                  </a:txBody>
                  <a:tcPr marL="118746" marR="118746" marT="59373" marB="59373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/>
                    </a:p>
                  </a:txBody>
                  <a:tcPr marL="118746" marR="118746" marT="59373" marB="59373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/>
                    </a:p>
                  </a:txBody>
                  <a:tcPr marL="118746" marR="118746" marT="59373" marB="59373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/>
                    </a:p>
                  </a:txBody>
                  <a:tcPr marL="118746" marR="118746" marT="59373" marB="59373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/>
                    </a:p>
                  </a:txBody>
                  <a:tcPr marL="118746" marR="118746" marT="59373" marB="59373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/>
                    </a:p>
                  </a:txBody>
                  <a:tcPr marL="118746" marR="118746" marT="59373" marB="59373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/>
                    </a:p>
                  </a:txBody>
                  <a:tcPr marL="118746" marR="118746" marT="59373" marB="59373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/>
                    </a:p>
                  </a:txBody>
                  <a:tcPr marL="118746" marR="118746" marT="59373" marB="59373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81583">
                <a:tc>
                  <a:txBody>
                    <a:bodyPr/>
                    <a:lstStyle/>
                    <a:p>
                      <a:endParaRPr lang="zh-CN" altLang="en-US" sz="2400"/>
                    </a:p>
                  </a:txBody>
                  <a:tcPr marL="118746" marR="118746" marT="59373" marB="59373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/>
                    </a:p>
                  </a:txBody>
                  <a:tcPr marL="118746" marR="118746" marT="59373" marB="59373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/>
                    </a:p>
                  </a:txBody>
                  <a:tcPr marL="118746" marR="118746" marT="59373" marB="59373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/>
                    </a:p>
                  </a:txBody>
                  <a:tcPr marL="118746" marR="118746" marT="59373" marB="59373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/>
                    </a:p>
                  </a:txBody>
                  <a:tcPr marL="118746" marR="118746" marT="59373" marB="59373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/>
                    </a:p>
                  </a:txBody>
                  <a:tcPr marL="118746" marR="118746" marT="59373" marB="59373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/>
                    </a:p>
                  </a:txBody>
                  <a:tcPr marL="118746" marR="118746" marT="59373" marB="59373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/>
                    </a:p>
                  </a:txBody>
                  <a:tcPr marL="118746" marR="118746" marT="59373" marB="59373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/>
                    </a:p>
                  </a:txBody>
                  <a:tcPr marL="118746" marR="118746" marT="59373" marB="59373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/>
                    </a:p>
                  </a:txBody>
                  <a:tcPr marL="118746" marR="118746" marT="59373" marB="59373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/>
                    </a:p>
                  </a:txBody>
                  <a:tcPr marL="118746" marR="118746" marT="59373" marB="59373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/>
                    </a:p>
                  </a:txBody>
                  <a:tcPr marL="118746" marR="118746" marT="59373" marB="59373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/>
                    </a:p>
                  </a:txBody>
                  <a:tcPr marL="118746" marR="118746" marT="59373" marB="59373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/>
                    </a:p>
                  </a:txBody>
                  <a:tcPr marL="118746" marR="118746" marT="59373" marB="59373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/>
                    </a:p>
                  </a:txBody>
                  <a:tcPr marL="118746" marR="118746" marT="59373" marB="59373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/>
                    </a:p>
                  </a:txBody>
                  <a:tcPr marL="118746" marR="118746" marT="59373" marB="59373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/>
                    </a:p>
                  </a:txBody>
                  <a:tcPr marL="118746" marR="118746" marT="59373" marB="59373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/>
                    </a:p>
                  </a:txBody>
                  <a:tcPr marL="118746" marR="118746" marT="59373" marB="59373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/>
                    </a:p>
                  </a:txBody>
                  <a:tcPr marL="118746" marR="118746" marT="59373" marB="59373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/>
                    </a:p>
                  </a:txBody>
                  <a:tcPr marL="118746" marR="118746" marT="59373" marB="59373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/>
                    </a:p>
                  </a:txBody>
                  <a:tcPr marL="118746" marR="118746" marT="59373" marB="59373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81583">
                <a:tc>
                  <a:txBody>
                    <a:bodyPr/>
                    <a:lstStyle/>
                    <a:p>
                      <a:endParaRPr lang="zh-CN" altLang="en-US" sz="2400"/>
                    </a:p>
                  </a:txBody>
                  <a:tcPr marL="118746" marR="118746" marT="59373" marB="59373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/>
                    </a:p>
                  </a:txBody>
                  <a:tcPr marL="118746" marR="118746" marT="59373" marB="59373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/>
                    </a:p>
                  </a:txBody>
                  <a:tcPr marL="118746" marR="118746" marT="59373" marB="59373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/>
                    </a:p>
                  </a:txBody>
                  <a:tcPr marL="118746" marR="118746" marT="59373" marB="59373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/>
                    </a:p>
                  </a:txBody>
                  <a:tcPr marL="118746" marR="118746" marT="59373" marB="59373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/>
                    </a:p>
                  </a:txBody>
                  <a:tcPr marL="118746" marR="118746" marT="59373" marB="59373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/>
                    </a:p>
                  </a:txBody>
                  <a:tcPr marL="118746" marR="118746" marT="59373" marB="59373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/>
                    </a:p>
                  </a:txBody>
                  <a:tcPr marL="118746" marR="118746" marT="59373" marB="59373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/>
                    </a:p>
                  </a:txBody>
                  <a:tcPr marL="118746" marR="118746" marT="59373" marB="59373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/>
                    </a:p>
                  </a:txBody>
                  <a:tcPr marL="118746" marR="118746" marT="59373" marB="59373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/>
                    </a:p>
                  </a:txBody>
                  <a:tcPr marL="118746" marR="118746" marT="59373" marB="59373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/>
                    </a:p>
                  </a:txBody>
                  <a:tcPr marL="118746" marR="118746" marT="59373" marB="59373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/>
                    </a:p>
                  </a:txBody>
                  <a:tcPr marL="118746" marR="118746" marT="59373" marB="59373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/>
                    </a:p>
                  </a:txBody>
                  <a:tcPr marL="118746" marR="118746" marT="59373" marB="59373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/>
                    </a:p>
                  </a:txBody>
                  <a:tcPr marL="118746" marR="118746" marT="59373" marB="59373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/>
                    </a:p>
                  </a:txBody>
                  <a:tcPr marL="118746" marR="118746" marT="59373" marB="59373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/>
                    </a:p>
                  </a:txBody>
                  <a:tcPr marL="118746" marR="118746" marT="59373" marB="59373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/>
                    </a:p>
                  </a:txBody>
                  <a:tcPr marL="118746" marR="118746" marT="59373" marB="59373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/>
                    </a:p>
                  </a:txBody>
                  <a:tcPr marL="118746" marR="118746" marT="59373" marB="59373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/>
                    </a:p>
                  </a:txBody>
                  <a:tcPr marL="118746" marR="118746" marT="59373" marB="59373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/>
                    </a:p>
                  </a:txBody>
                  <a:tcPr marL="118746" marR="118746" marT="59373" marB="59373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" name="矩形 10"/>
          <p:cNvSpPr/>
          <p:nvPr/>
        </p:nvSpPr>
        <p:spPr>
          <a:xfrm>
            <a:off x="1310798" y="2943497"/>
            <a:ext cx="1519489" cy="96665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1798672" y="3165213"/>
            <a:ext cx="53911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latin typeface="文鼎ＰＬ简报宋" panose="02010600030101010101" charset="-122"/>
                <a:ea typeface="文鼎ＰＬ简报宋" panose="02010600030101010101" charset="-122"/>
              </a:rPr>
              <a:t>①</a:t>
            </a:r>
            <a:endParaRPr lang="zh-CN" altLang="en-US" sz="2800" b="1">
              <a:latin typeface="文鼎ＰＬ简报宋" panose="02010600030101010101" charset="-122"/>
              <a:ea typeface="文鼎ＰＬ简报宋" panose="02010600030101010101" charset="-122"/>
            </a:endParaRPr>
          </a:p>
        </p:txBody>
      </p:sp>
      <p:sp>
        <p:nvSpPr>
          <p:cNvPr id="22" name="任意多边形: 形状 21"/>
          <p:cNvSpPr/>
          <p:nvPr/>
        </p:nvSpPr>
        <p:spPr>
          <a:xfrm>
            <a:off x="3823372" y="2943497"/>
            <a:ext cx="1519489" cy="966652"/>
          </a:xfrm>
          <a:custGeom>
            <a:avLst/>
            <a:gdLst>
              <a:gd name="connsiteX0" fmla="*/ 288000 w 1577486"/>
              <a:gd name="connsiteY0" fmla="*/ 0 h 966652"/>
              <a:gd name="connsiteX1" fmla="*/ 1289486 w 1577486"/>
              <a:gd name="connsiteY1" fmla="*/ 0 h 966652"/>
              <a:gd name="connsiteX2" fmla="*/ 1289486 w 1577486"/>
              <a:gd name="connsiteY2" fmla="*/ 339326 h 966652"/>
              <a:gd name="connsiteX3" fmla="*/ 1577486 w 1577486"/>
              <a:gd name="connsiteY3" fmla="*/ 339326 h 966652"/>
              <a:gd name="connsiteX4" fmla="*/ 1577486 w 1577486"/>
              <a:gd name="connsiteY4" fmla="*/ 627326 h 966652"/>
              <a:gd name="connsiteX5" fmla="*/ 1289486 w 1577486"/>
              <a:gd name="connsiteY5" fmla="*/ 627326 h 966652"/>
              <a:gd name="connsiteX6" fmla="*/ 1289486 w 1577486"/>
              <a:gd name="connsiteY6" fmla="*/ 966652 h 966652"/>
              <a:gd name="connsiteX7" fmla="*/ 288000 w 1577486"/>
              <a:gd name="connsiteY7" fmla="*/ 966652 h 966652"/>
              <a:gd name="connsiteX8" fmla="*/ 288000 w 1577486"/>
              <a:gd name="connsiteY8" fmla="*/ 627326 h 966652"/>
              <a:gd name="connsiteX9" fmla="*/ 0 w 1577486"/>
              <a:gd name="connsiteY9" fmla="*/ 627326 h 966652"/>
              <a:gd name="connsiteX10" fmla="*/ 0 w 1577486"/>
              <a:gd name="connsiteY10" fmla="*/ 339326 h 966652"/>
              <a:gd name="connsiteX11" fmla="*/ 288000 w 1577486"/>
              <a:gd name="connsiteY11" fmla="*/ 339326 h 966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77486" h="966652">
                <a:moveTo>
                  <a:pt x="288000" y="0"/>
                </a:moveTo>
                <a:lnTo>
                  <a:pt x="1289486" y="0"/>
                </a:lnTo>
                <a:lnTo>
                  <a:pt x="1289486" y="339326"/>
                </a:lnTo>
                <a:lnTo>
                  <a:pt x="1577486" y="339326"/>
                </a:lnTo>
                <a:lnTo>
                  <a:pt x="1577486" y="627326"/>
                </a:lnTo>
                <a:lnTo>
                  <a:pt x="1289486" y="627326"/>
                </a:lnTo>
                <a:lnTo>
                  <a:pt x="1289486" y="966652"/>
                </a:lnTo>
                <a:lnTo>
                  <a:pt x="288000" y="966652"/>
                </a:lnTo>
                <a:lnTo>
                  <a:pt x="288000" y="627326"/>
                </a:lnTo>
                <a:lnTo>
                  <a:pt x="0" y="627326"/>
                </a:lnTo>
                <a:lnTo>
                  <a:pt x="0" y="339326"/>
                </a:lnTo>
                <a:lnTo>
                  <a:pt x="288000" y="339326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4324739" y="3165213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latin typeface="文鼎ＰＬ简报宋" panose="02010600030101010101" charset="-122"/>
                <a:ea typeface="文鼎ＰＬ简报宋" panose="02010600030101010101" charset="-122"/>
              </a:rPr>
              <a:t>②</a:t>
            </a:r>
            <a:endParaRPr lang="zh-CN" altLang="en-US" sz="2800" b="1">
              <a:latin typeface="文鼎ＰＬ简报宋" panose="02010600030101010101" charset="-122"/>
              <a:ea typeface="文鼎ＰＬ简报宋" panose="02010600030101010101" charset="-122"/>
            </a:endParaRPr>
          </a:p>
        </p:txBody>
      </p:sp>
      <p:sp>
        <p:nvSpPr>
          <p:cNvPr id="30" name="任意多边形: 形状 29"/>
          <p:cNvSpPr/>
          <p:nvPr/>
        </p:nvSpPr>
        <p:spPr>
          <a:xfrm rot="5400000">
            <a:off x="6483531" y="2538245"/>
            <a:ext cx="1224319" cy="1519490"/>
          </a:xfrm>
          <a:custGeom>
            <a:avLst/>
            <a:gdLst>
              <a:gd name="connsiteX0" fmla="*/ 0 w 1224319"/>
              <a:gd name="connsiteY0" fmla="*/ 995121 h 1519490"/>
              <a:gd name="connsiteX1" fmla="*/ 257667 w 1224319"/>
              <a:gd name="connsiteY1" fmla="*/ 796991 h 1519490"/>
              <a:gd name="connsiteX2" fmla="*/ 257667 w 1224319"/>
              <a:gd name="connsiteY2" fmla="*/ 0 h 1519490"/>
              <a:gd name="connsiteX3" fmla="*/ 547826 w 1224319"/>
              <a:gd name="connsiteY3" fmla="*/ 0 h 1519490"/>
              <a:gd name="connsiteX4" fmla="*/ 745957 w 1224319"/>
              <a:gd name="connsiteY4" fmla="*/ 257667 h 1519490"/>
              <a:gd name="connsiteX5" fmla="*/ 966436 w 1224319"/>
              <a:gd name="connsiteY5" fmla="*/ 0 h 1519490"/>
              <a:gd name="connsiteX6" fmla="*/ 1224319 w 1224319"/>
              <a:gd name="connsiteY6" fmla="*/ 0 h 1519490"/>
              <a:gd name="connsiteX7" fmla="*/ 1224319 w 1224319"/>
              <a:gd name="connsiteY7" fmla="*/ 1519490 h 1519490"/>
              <a:gd name="connsiteX8" fmla="*/ 257667 w 1224319"/>
              <a:gd name="connsiteY8" fmla="*/ 1519490 h 1519490"/>
              <a:gd name="connsiteX9" fmla="*/ 257667 w 1224319"/>
              <a:gd name="connsiteY9" fmla="*/ 1215600 h 15194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24319" h="1519490">
                <a:moveTo>
                  <a:pt x="0" y="995121"/>
                </a:moveTo>
                <a:lnTo>
                  <a:pt x="257667" y="796991"/>
                </a:lnTo>
                <a:lnTo>
                  <a:pt x="257667" y="0"/>
                </a:lnTo>
                <a:lnTo>
                  <a:pt x="547826" y="0"/>
                </a:lnTo>
                <a:lnTo>
                  <a:pt x="745957" y="257667"/>
                </a:lnTo>
                <a:lnTo>
                  <a:pt x="966436" y="0"/>
                </a:lnTo>
                <a:lnTo>
                  <a:pt x="1224319" y="0"/>
                </a:lnTo>
                <a:lnTo>
                  <a:pt x="1224319" y="1519490"/>
                </a:lnTo>
                <a:lnTo>
                  <a:pt x="257667" y="1519490"/>
                </a:lnTo>
                <a:lnTo>
                  <a:pt x="257667" y="1215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9" name="任意多边形: 形状 28"/>
          <p:cNvSpPr/>
          <p:nvPr/>
        </p:nvSpPr>
        <p:spPr>
          <a:xfrm rot="5400000">
            <a:off x="6720351" y="2605359"/>
            <a:ext cx="257667" cy="418610"/>
          </a:xfrm>
          <a:custGeom>
            <a:avLst/>
            <a:gdLst>
              <a:gd name="connsiteX0" fmla="*/ 257667 w 257667"/>
              <a:gd name="connsiteY0" fmla="*/ 0 h 418610"/>
              <a:gd name="connsiteX1" fmla="*/ 257667 w 257667"/>
              <a:gd name="connsiteY1" fmla="*/ 418610 h 418610"/>
              <a:gd name="connsiteX2" fmla="*/ 0 w 257667"/>
              <a:gd name="connsiteY2" fmla="*/ 198131 h 418610"/>
              <a:gd name="connsiteX3" fmla="*/ 257667 w 257667"/>
              <a:gd name="connsiteY3" fmla="*/ 0 h 418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7667" h="418610">
                <a:moveTo>
                  <a:pt x="257667" y="0"/>
                </a:moveTo>
                <a:lnTo>
                  <a:pt x="257667" y="418610"/>
                </a:lnTo>
                <a:lnTo>
                  <a:pt x="0" y="198131"/>
                </a:lnTo>
                <a:lnTo>
                  <a:pt x="257667" y="0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1" name="文本框 30"/>
          <p:cNvSpPr txBox="1"/>
          <p:nvPr/>
        </p:nvSpPr>
        <p:spPr>
          <a:xfrm>
            <a:off x="6786621" y="3165213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latin typeface="文鼎ＰＬ简报宋" panose="02010600030101010101" charset="-122"/>
                <a:ea typeface="文鼎ＰＬ简报宋" panose="02010600030101010101" charset="-122"/>
              </a:rPr>
              <a:t>③</a:t>
            </a:r>
            <a:endParaRPr lang="zh-CN" altLang="en-US" sz="2800" b="1">
              <a:latin typeface="文鼎ＰＬ简报宋" panose="02010600030101010101" charset="-122"/>
              <a:ea typeface="文鼎ＰＬ简报宋" panose="02010600030101010101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335947" y="2943497"/>
            <a:ext cx="1519489" cy="96665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任意多边形: 形状 40"/>
          <p:cNvSpPr/>
          <p:nvPr/>
        </p:nvSpPr>
        <p:spPr>
          <a:xfrm rot="5400000">
            <a:off x="10374884" y="2939344"/>
            <a:ext cx="4197" cy="4108"/>
          </a:xfrm>
          <a:custGeom>
            <a:avLst/>
            <a:gdLst>
              <a:gd name="connsiteX0" fmla="*/ 0 w 4197"/>
              <a:gd name="connsiteY0" fmla="*/ 4108 h 4108"/>
              <a:gd name="connsiteX1" fmla="*/ 4197 w 4197"/>
              <a:gd name="connsiteY1" fmla="*/ 0 h 4108"/>
              <a:gd name="connsiteX2" fmla="*/ 4197 w 4197"/>
              <a:gd name="connsiteY2" fmla="*/ 4108 h 4108"/>
              <a:gd name="connsiteX3" fmla="*/ 0 w 4197"/>
              <a:gd name="connsiteY3" fmla="*/ 4108 h 4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97" h="4108">
                <a:moveTo>
                  <a:pt x="0" y="4108"/>
                </a:moveTo>
                <a:lnTo>
                  <a:pt x="4197" y="0"/>
                </a:lnTo>
                <a:lnTo>
                  <a:pt x="4197" y="4108"/>
                </a:lnTo>
                <a:lnTo>
                  <a:pt x="0" y="4108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7" name="任意多边形: 形状 46"/>
          <p:cNvSpPr/>
          <p:nvPr/>
        </p:nvSpPr>
        <p:spPr>
          <a:xfrm rot="5400000">
            <a:off x="9408461" y="2445753"/>
            <a:ext cx="966652" cy="1978380"/>
          </a:xfrm>
          <a:custGeom>
            <a:avLst/>
            <a:gdLst>
              <a:gd name="connsiteX0" fmla="*/ 0 w 966652"/>
              <a:gd name="connsiteY0" fmla="*/ 1978380 h 1978380"/>
              <a:gd name="connsiteX1" fmla="*/ 0 w 966652"/>
              <a:gd name="connsiteY1" fmla="*/ 470009 h 1978380"/>
              <a:gd name="connsiteX2" fmla="*/ 11438 w 966652"/>
              <a:gd name="connsiteY2" fmla="*/ 470009 h 1978380"/>
              <a:gd name="connsiteX3" fmla="*/ 491671 w 966652"/>
              <a:gd name="connsiteY3" fmla="*/ 0 h 1978380"/>
              <a:gd name="connsiteX4" fmla="*/ 955366 w 966652"/>
              <a:gd name="connsiteY4" fmla="*/ 470009 h 1978380"/>
              <a:gd name="connsiteX5" fmla="*/ 966652 w 966652"/>
              <a:gd name="connsiteY5" fmla="*/ 470009 h 1978380"/>
              <a:gd name="connsiteX6" fmla="*/ 966652 w 966652"/>
              <a:gd name="connsiteY6" fmla="*/ 1978380 h 1978380"/>
              <a:gd name="connsiteX7" fmla="*/ 948853 w 966652"/>
              <a:gd name="connsiteY7" fmla="*/ 1978380 h 1978380"/>
              <a:gd name="connsiteX8" fmla="*/ 487671 w 966652"/>
              <a:gd name="connsiteY8" fmla="*/ 1510918 h 1978380"/>
              <a:gd name="connsiteX9" fmla="*/ 10041 w 966652"/>
              <a:gd name="connsiteY9" fmla="*/ 1978380 h 1978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66652" h="1978380">
                <a:moveTo>
                  <a:pt x="0" y="1978380"/>
                </a:moveTo>
                <a:lnTo>
                  <a:pt x="0" y="470009"/>
                </a:lnTo>
                <a:lnTo>
                  <a:pt x="11438" y="470009"/>
                </a:lnTo>
                <a:lnTo>
                  <a:pt x="491671" y="0"/>
                </a:lnTo>
                <a:lnTo>
                  <a:pt x="955366" y="470009"/>
                </a:lnTo>
                <a:lnTo>
                  <a:pt x="966652" y="470009"/>
                </a:lnTo>
                <a:lnTo>
                  <a:pt x="966652" y="1978380"/>
                </a:lnTo>
                <a:lnTo>
                  <a:pt x="948853" y="1978380"/>
                </a:lnTo>
                <a:lnTo>
                  <a:pt x="487671" y="1510918"/>
                </a:lnTo>
                <a:lnTo>
                  <a:pt x="10041" y="197838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9" name="任意多边形: 形状 38"/>
          <p:cNvSpPr/>
          <p:nvPr/>
        </p:nvSpPr>
        <p:spPr>
          <a:xfrm rot="5400000">
            <a:off x="10378960" y="2943573"/>
            <a:ext cx="7165" cy="7012"/>
          </a:xfrm>
          <a:custGeom>
            <a:avLst/>
            <a:gdLst>
              <a:gd name="connsiteX0" fmla="*/ 0 w 7165"/>
              <a:gd name="connsiteY0" fmla="*/ 7012 h 7012"/>
              <a:gd name="connsiteX1" fmla="*/ 0 w 7165"/>
              <a:gd name="connsiteY1" fmla="*/ 0 h 7012"/>
              <a:gd name="connsiteX2" fmla="*/ 7165 w 7165"/>
              <a:gd name="connsiteY2" fmla="*/ 0 h 7012"/>
              <a:gd name="connsiteX3" fmla="*/ 0 w 7165"/>
              <a:gd name="connsiteY3" fmla="*/ 7012 h 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65" h="7011">
                <a:moveTo>
                  <a:pt x="0" y="7012"/>
                </a:moveTo>
                <a:lnTo>
                  <a:pt x="0" y="0"/>
                </a:lnTo>
                <a:lnTo>
                  <a:pt x="7165" y="0"/>
                </a:lnTo>
                <a:lnTo>
                  <a:pt x="0" y="7012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7" name="任意多边形: 形状 36"/>
          <p:cNvSpPr/>
          <p:nvPr/>
        </p:nvSpPr>
        <p:spPr>
          <a:xfrm rot="5400000">
            <a:off x="10379228" y="3903329"/>
            <a:ext cx="6774" cy="6867"/>
          </a:xfrm>
          <a:custGeom>
            <a:avLst/>
            <a:gdLst>
              <a:gd name="connsiteX0" fmla="*/ 0 w 6774"/>
              <a:gd name="connsiteY0" fmla="*/ 0 h 6867"/>
              <a:gd name="connsiteX1" fmla="*/ 6774 w 6774"/>
              <a:gd name="connsiteY1" fmla="*/ 0 h 6867"/>
              <a:gd name="connsiteX2" fmla="*/ 6774 w 6774"/>
              <a:gd name="connsiteY2" fmla="*/ 6867 h 6867"/>
              <a:gd name="connsiteX3" fmla="*/ 0 w 6774"/>
              <a:gd name="connsiteY3" fmla="*/ 0 h 6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74" h="6867">
                <a:moveTo>
                  <a:pt x="0" y="0"/>
                </a:moveTo>
                <a:lnTo>
                  <a:pt x="6774" y="0"/>
                </a:lnTo>
                <a:lnTo>
                  <a:pt x="6774" y="6867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6" name="任意多边形: 形状 35"/>
          <p:cNvSpPr/>
          <p:nvPr/>
        </p:nvSpPr>
        <p:spPr>
          <a:xfrm rot="5400000">
            <a:off x="10374957" y="3910121"/>
            <a:ext cx="4196" cy="4253"/>
          </a:xfrm>
          <a:custGeom>
            <a:avLst/>
            <a:gdLst>
              <a:gd name="connsiteX0" fmla="*/ 0 w 4196"/>
              <a:gd name="connsiteY0" fmla="*/ 4253 h 4253"/>
              <a:gd name="connsiteX1" fmla="*/ 0 w 4196"/>
              <a:gd name="connsiteY1" fmla="*/ 0 h 4253"/>
              <a:gd name="connsiteX2" fmla="*/ 4196 w 4196"/>
              <a:gd name="connsiteY2" fmla="*/ 4253 h 4253"/>
              <a:gd name="connsiteX3" fmla="*/ 0 w 4196"/>
              <a:gd name="connsiteY3" fmla="*/ 4253 h 4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96" h="4253">
                <a:moveTo>
                  <a:pt x="0" y="4253"/>
                </a:moveTo>
                <a:lnTo>
                  <a:pt x="0" y="0"/>
                </a:lnTo>
                <a:lnTo>
                  <a:pt x="4196" y="4253"/>
                </a:lnTo>
                <a:lnTo>
                  <a:pt x="0" y="4253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8" name="等腰三角形 47"/>
          <p:cNvSpPr/>
          <p:nvPr/>
        </p:nvSpPr>
        <p:spPr>
          <a:xfrm rot="5400000">
            <a:off x="10130158" y="3184071"/>
            <a:ext cx="975045" cy="485503"/>
          </a:xfrm>
          <a:prstGeom prst="triangle">
            <a:avLst>
              <a:gd name="adj" fmla="val 50876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矩形 48"/>
          <p:cNvSpPr/>
          <p:nvPr/>
        </p:nvSpPr>
        <p:spPr>
          <a:xfrm>
            <a:off x="8879019" y="2958965"/>
            <a:ext cx="1519489" cy="96665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箭头: 左 49">
            <a:hlinkClick r:id="rId1" action="ppaction://hlinksldjump"/>
          </p:cNvPr>
          <p:cNvSpPr/>
          <p:nvPr/>
        </p:nvSpPr>
        <p:spPr>
          <a:xfrm>
            <a:off x="10100200" y="5445760"/>
            <a:ext cx="795130" cy="596348"/>
          </a:xfrm>
          <a:prstGeom prst="leftArrow">
            <a:avLst/>
          </a:prstGeom>
          <a:solidFill>
            <a:srgbClr val="FE9144"/>
          </a:solidFill>
          <a:ln>
            <a:solidFill>
              <a:srgbClr val="FE91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9556461" y="3165212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latin typeface="文鼎ＰＬ简报宋" panose="02010600030101010101" charset="-122"/>
                <a:ea typeface="文鼎ＰＬ简报宋" panose="02010600030101010101" charset="-122"/>
              </a:rPr>
              <a:t>④</a:t>
            </a:r>
            <a:endParaRPr lang="zh-CN" altLang="en-US" sz="2800" b="1">
              <a:latin typeface="文鼎ＰＬ简报宋" panose="02010600030101010101" charset="-122"/>
              <a:ea typeface="文鼎ＰＬ简报宋" panose="0201060003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11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06 3.33333E-06 L 0.07018 0.09398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03" y="46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06 1.48148E-06 L -0.12395 -0.00093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198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29" grpId="1" animBg="1"/>
      <p:bldP spid="29" grpId="2" animBg="1"/>
      <p:bldP spid="32" grpId="0" animBg="1"/>
      <p:bldP spid="48" grpId="0" animBg="1"/>
      <p:bldP spid="48" grpId="1" animBg="1"/>
      <p:bldP spid="4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115105" y="1330446"/>
            <a:ext cx="9908970" cy="9531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800" dirty="0">
                <a:latin typeface="文鼎ＰＬ简报宋" panose="02010600030101010101" charset="-122"/>
                <a:ea typeface="文鼎ＰＬ简报宋" panose="02010600030101010101" charset="-122"/>
                <a:cs typeface="文鼎ＰＬ简报宋" panose="02010600030101010101" charset="-122"/>
              </a:rPr>
              <a:t>如图，一个长方形少了一块，你认为补上哪个图形就 能使这个长方形完整了？</a:t>
            </a:r>
            <a:endParaRPr lang="zh-CN" altLang="en-US" sz="2800" dirty="0">
              <a:latin typeface="文鼎ＰＬ简报宋" panose="02010600030101010101" charset="-122"/>
              <a:ea typeface="文鼎ＰＬ简报宋" panose="02010600030101010101" charset="-122"/>
              <a:cs typeface="文鼎ＰＬ简报宋" panose="02010600030101010101" charset="-122"/>
            </a:endParaRPr>
          </a:p>
        </p:txBody>
      </p:sp>
      <p:pic>
        <p:nvPicPr>
          <p:cNvPr id="4" name="图片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1115105" y="2565400"/>
            <a:ext cx="10037507" cy="1989508"/>
          </a:xfrm>
          <a:prstGeom prst="rect">
            <a:avLst/>
          </a:prstGeom>
        </p:spPr>
      </p:pic>
      <p:sp>
        <p:nvSpPr>
          <p:cNvPr id="6" name="箭头: 左 5">
            <a:hlinkClick r:id="rId2" action="ppaction://hlinksldjump"/>
          </p:cNvPr>
          <p:cNvSpPr/>
          <p:nvPr/>
        </p:nvSpPr>
        <p:spPr>
          <a:xfrm>
            <a:off x="10100200" y="5445760"/>
            <a:ext cx="795130" cy="596348"/>
          </a:xfrm>
          <a:prstGeom prst="leftArrow">
            <a:avLst/>
          </a:prstGeom>
          <a:solidFill>
            <a:srgbClr val="FE9144"/>
          </a:solidFill>
          <a:ln>
            <a:solidFill>
              <a:srgbClr val="FE91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4"/>
          <p:cNvSpPr/>
          <p:nvPr/>
        </p:nvSpPr>
        <p:spPr>
          <a:xfrm>
            <a:off x="5969000" y="3084195"/>
            <a:ext cx="1406525" cy="724535"/>
          </a:xfrm>
          <a:custGeom>
            <a:avLst/>
            <a:gdLst>
              <a:gd name="connsiteX0" fmla="*/ 0 w 700755"/>
              <a:gd name="connsiteY0" fmla="*/ 0 h 743484"/>
              <a:gd name="connsiteX1" fmla="*/ 700755 w 700755"/>
              <a:gd name="connsiteY1" fmla="*/ 0 h 743484"/>
              <a:gd name="connsiteX2" fmla="*/ 700755 w 700755"/>
              <a:gd name="connsiteY2" fmla="*/ 743484 h 743484"/>
              <a:gd name="connsiteX3" fmla="*/ 0 w 700755"/>
              <a:gd name="connsiteY3" fmla="*/ 743484 h 743484"/>
              <a:gd name="connsiteX4" fmla="*/ 0 w 700755"/>
              <a:gd name="connsiteY4" fmla="*/ 0 h 743484"/>
              <a:gd name="connsiteX0-1" fmla="*/ 0 w 1461331"/>
              <a:gd name="connsiteY0-2" fmla="*/ 0 h 743484"/>
              <a:gd name="connsiteX1-3" fmla="*/ 700755 w 1461331"/>
              <a:gd name="connsiteY1-4" fmla="*/ 0 h 743484"/>
              <a:gd name="connsiteX2-5" fmla="*/ 1461331 w 1461331"/>
              <a:gd name="connsiteY2-6" fmla="*/ 743484 h 743484"/>
              <a:gd name="connsiteX3-7" fmla="*/ 0 w 1461331"/>
              <a:gd name="connsiteY3-8" fmla="*/ 743484 h 743484"/>
              <a:gd name="connsiteX4-9" fmla="*/ 0 w 1461331"/>
              <a:gd name="connsiteY4-10" fmla="*/ 0 h 743484"/>
              <a:gd name="connsiteX0-11" fmla="*/ 0 w 1418602"/>
              <a:gd name="connsiteY0-12" fmla="*/ 0 h 743484"/>
              <a:gd name="connsiteX1-13" fmla="*/ 700755 w 1418602"/>
              <a:gd name="connsiteY1-14" fmla="*/ 0 h 743484"/>
              <a:gd name="connsiteX2-15" fmla="*/ 1418602 w 1418602"/>
              <a:gd name="connsiteY2-16" fmla="*/ 734938 h 743484"/>
              <a:gd name="connsiteX3-17" fmla="*/ 0 w 1418602"/>
              <a:gd name="connsiteY3-18" fmla="*/ 743484 h 743484"/>
              <a:gd name="connsiteX4-19" fmla="*/ 0 w 1418602"/>
              <a:gd name="connsiteY4-20" fmla="*/ 0 h 74348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418602" h="743484">
                <a:moveTo>
                  <a:pt x="0" y="0"/>
                </a:moveTo>
                <a:lnTo>
                  <a:pt x="700755" y="0"/>
                </a:lnTo>
                <a:lnTo>
                  <a:pt x="1418602" y="734938"/>
                </a:lnTo>
                <a:lnTo>
                  <a:pt x="0" y="743484"/>
                </a:lnTo>
                <a:lnTo>
                  <a:pt x="0" y="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5968775" y="3084106"/>
            <a:ext cx="1418602" cy="743484"/>
          </a:xfrm>
          <a:custGeom>
            <a:avLst/>
            <a:gdLst>
              <a:gd name="connsiteX0" fmla="*/ 0 w 700755"/>
              <a:gd name="connsiteY0" fmla="*/ 0 h 743484"/>
              <a:gd name="connsiteX1" fmla="*/ 700755 w 700755"/>
              <a:gd name="connsiteY1" fmla="*/ 0 h 743484"/>
              <a:gd name="connsiteX2" fmla="*/ 700755 w 700755"/>
              <a:gd name="connsiteY2" fmla="*/ 743484 h 743484"/>
              <a:gd name="connsiteX3" fmla="*/ 0 w 700755"/>
              <a:gd name="connsiteY3" fmla="*/ 743484 h 743484"/>
              <a:gd name="connsiteX4" fmla="*/ 0 w 700755"/>
              <a:gd name="connsiteY4" fmla="*/ 0 h 743484"/>
              <a:gd name="connsiteX0-1" fmla="*/ 0 w 1461331"/>
              <a:gd name="connsiteY0-2" fmla="*/ 0 h 743484"/>
              <a:gd name="connsiteX1-3" fmla="*/ 700755 w 1461331"/>
              <a:gd name="connsiteY1-4" fmla="*/ 0 h 743484"/>
              <a:gd name="connsiteX2-5" fmla="*/ 1461331 w 1461331"/>
              <a:gd name="connsiteY2-6" fmla="*/ 743484 h 743484"/>
              <a:gd name="connsiteX3-7" fmla="*/ 0 w 1461331"/>
              <a:gd name="connsiteY3-8" fmla="*/ 743484 h 743484"/>
              <a:gd name="connsiteX4-9" fmla="*/ 0 w 1461331"/>
              <a:gd name="connsiteY4-10" fmla="*/ 0 h 743484"/>
              <a:gd name="connsiteX0-11" fmla="*/ 0 w 1418602"/>
              <a:gd name="connsiteY0-12" fmla="*/ 0 h 743484"/>
              <a:gd name="connsiteX1-13" fmla="*/ 700755 w 1418602"/>
              <a:gd name="connsiteY1-14" fmla="*/ 0 h 743484"/>
              <a:gd name="connsiteX2-15" fmla="*/ 1418602 w 1418602"/>
              <a:gd name="connsiteY2-16" fmla="*/ 734938 h 743484"/>
              <a:gd name="connsiteX3-17" fmla="*/ 0 w 1418602"/>
              <a:gd name="connsiteY3-18" fmla="*/ 743484 h 743484"/>
              <a:gd name="connsiteX4-19" fmla="*/ 0 w 1418602"/>
              <a:gd name="connsiteY4-20" fmla="*/ 0 h 74348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418602" h="743484">
                <a:moveTo>
                  <a:pt x="0" y="0"/>
                </a:moveTo>
                <a:lnTo>
                  <a:pt x="700755" y="0"/>
                </a:lnTo>
                <a:lnTo>
                  <a:pt x="1418602" y="734938"/>
                </a:lnTo>
                <a:lnTo>
                  <a:pt x="0" y="743484"/>
                </a:lnTo>
                <a:lnTo>
                  <a:pt x="0" y="0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06 2.22222E-06 L -0.26641 -0.00278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320" y="-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5" grpId="2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853440" y="1536700"/>
            <a:ext cx="13873480" cy="26765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3200" dirty="0">
                <a:latin typeface="文鼎ＰＬ简报宋" panose="02010600030101010101" charset="-122"/>
                <a:ea typeface="文鼎ＰＬ简报宋" panose="02010600030101010101" charset="-122"/>
                <a:cs typeface="文鼎ＰＬ简报宋" panose="02010600030101010101" charset="-122"/>
              </a:rPr>
              <a:t>判断题</a:t>
            </a:r>
            <a:endParaRPr lang="zh-CN" altLang="en-US" sz="3200" dirty="0">
              <a:latin typeface="文鼎ＰＬ简报宋" panose="02010600030101010101" charset="-122"/>
              <a:ea typeface="文鼎ＰＬ简报宋" panose="02010600030101010101" charset="-122"/>
              <a:cs typeface="文鼎ＰＬ简报宋" panose="02010600030101010101" charset="-122"/>
            </a:endParaRPr>
          </a:p>
          <a:p>
            <a:pPr fontAlgn="auto">
              <a:lnSpc>
                <a:spcPct val="150000"/>
              </a:lnSpc>
            </a:pPr>
            <a:r>
              <a:rPr lang="en-US" altLang="zh-CN" sz="2400" dirty="0">
                <a:latin typeface="文鼎ＰＬ简报宋" panose="02010600030101010101" charset="-122"/>
                <a:ea typeface="文鼎ＰＬ简报宋" panose="02010600030101010101" charset="-122"/>
                <a:cs typeface="文鼎ＰＬ简报宋" panose="02010600030101010101" charset="-122"/>
              </a:rPr>
              <a:t>1.</a:t>
            </a:r>
            <a:r>
              <a:rPr lang="zh-CN" altLang="en-US" sz="2400" dirty="0">
                <a:latin typeface="文鼎ＰＬ简报宋" panose="02010600030101010101" charset="-122"/>
                <a:ea typeface="文鼎ＰＬ简报宋" panose="02010600030101010101" charset="-122"/>
                <a:cs typeface="文鼎ＰＬ简报宋" panose="02010600030101010101" charset="-122"/>
              </a:rPr>
              <a:t>如果两个图形的面积相等，这两个图形的形状也一定相同。</a:t>
            </a:r>
            <a:r>
              <a:rPr lang="en-US" altLang="zh-CN" sz="2400" dirty="0">
                <a:latin typeface="文鼎ＰＬ简报宋" panose="02010600030101010101" charset="-122"/>
                <a:ea typeface="文鼎ＰＬ简报宋" panose="02010600030101010101" charset="-122"/>
                <a:cs typeface="文鼎ＰＬ简报宋" panose="02010600030101010101" charset="-122"/>
              </a:rPr>
              <a:t>     </a:t>
            </a:r>
            <a:r>
              <a:rPr lang="zh-CN" altLang="en-US" sz="2400" dirty="0">
                <a:latin typeface="文鼎ＰＬ简报宋" panose="02010600030101010101" charset="-122"/>
                <a:ea typeface="文鼎ＰＬ简报宋" panose="02010600030101010101" charset="-122"/>
                <a:cs typeface="文鼎ＰＬ简报宋" panose="02010600030101010101" charset="-122"/>
              </a:rPr>
              <a:t>（</a:t>
            </a:r>
            <a:r>
              <a:rPr lang="en-US" altLang="zh-CN" sz="2400" dirty="0">
                <a:latin typeface="文鼎ＰＬ简报宋" panose="02010600030101010101" charset="-122"/>
                <a:ea typeface="文鼎ＰＬ简报宋" panose="02010600030101010101" charset="-122"/>
                <a:cs typeface="文鼎ＰＬ简报宋" panose="02010600030101010101" charset="-122"/>
              </a:rPr>
              <a:t>    </a:t>
            </a:r>
            <a:r>
              <a:rPr lang="zh-CN" altLang="en-US" sz="2400" dirty="0">
                <a:latin typeface="文鼎ＰＬ简报宋" panose="02010600030101010101" charset="-122"/>
                <a:ea typeface="文鼎ＰＬ简报宋" panose="02010600030101010101" charset="-122"/>
                <a:cs typeface="文鼎ＰＬ简报宋" panose="02010600030101010101" charset="-122"/>
              </a:rPr>
              <a:t>）</a:t>
            </a:r>
            <a:endParaRPr lang="zh-CN" altLang="en-US" sz="2400" dirty="0">
              <a:latin typeface="文鼎ＰＬ简报宋" panose="02010600030101010101" charset="-122"/>
              <a:ea typeface="文鼎ＰＬ简报宋" panose="02010600030101010101" charset="-122"/>
              <a:cs typeface="文鼎ＰＬ简报宋" panose="02010600030101010101" charset="-122"/>
            </a:endParaRPr>
          </a:p>
          <a:p>
            <a:pPr fontAlgn="auto">
              <a:lnSpc>
                <a:spcPct val="150000"/>
              </a:lnSpc>
            </a:pPr>
            <a:r>
              <a:rPr lang="en-US" altLang="zh-CN" sz="2400" dirty="0">
                <a:latin typeface="文鼎ＰＬ简报宋" panose="02010600030101010101" charset="-122"/>
                <a:ea typeface="文鼎ＰＬ简报宋" panose="02010600030101010101" charset="-122"/>
                <a:cs typeface="文鼎ＰＬ简报宋" panose="02010600030101010101" charset="-122"/>
              </a:rPr>
              <a:t>2.</a:t>
            </a:r>
            <a:r>
              <a:rPr lang="zh-CN" altLang="en-US" sz="2400" dirty="0">
                <a:latin typeface="文鼎ＰＬ简报宋" panose="02010600030101010101" charset="-122"/>
                <a:ea typeface="文鼎ＰＬ简报宋" panose="02010600030101010101" charset="-122"/>
                <a:cs typeface="文鼎ＰＬ简报宋" panose="02010600030101010101" charset="-122"/>
              </a:rPr>
              <a:t>两个图形如果能够完全重合，那么面积一定相等。</a:t>
            </a:r>
            <a:r>
              <a:rPr lang="en-US" altLang="zh-CN" sz="2800" dirty="0">
                <a:latin typeface="文鼎ＰＬ简报宋" panose="02010600030101010101" charset="-122"/>
                <a:ea typeface="文鼎ＰＬ简报宋" panose="02010600030101010101" charset="-122"/>
                <a:cs typeface="文鼎ＰＬ简报宋" panose="02010600030101010101" charset="-122"/>
              </a:rPr>
              <a:t>		    </a:t>
            </a:r>
            <a:r>
              <a:rPr lang="zh-CN" altLang="en-US" sz="2800" dirty="0">
                <a:latin typeface="文鼎ＰＬ简报宋" panose="02010600030101010101" charset="-122"/>
                <a:ea typeface="文鼎ＰＬ简报宋" panose="02010600030101010101" charset="-122"/>
                <a:cs typeface="文鼎ＰＬ简报宋" panose="02010600030101010101" charset="-122"/>
              </a:rPr>
              <a:t>（</a:t>
            </a:r>
            <a:r>
              <a:rPr lang="en-US" altLang="zh-CN" sz="2800" dirty="0">
                <a:latin typeface="文鼎ＰＬ简报宋" panose="02010600030101010101" charset="-122"/>
                <a:ea typeface="文鼎ＰＬ简报宋" panose="02010600030101010101" charset="-122"/>
                <a:cs typeface="文鼎ＰＬ简报宋" panose="02010600030101010101" charset="-122"/>
              </a:rPr>
              <a:t>    </a:t>
            </a:r>
            <a:r>
              <a:rPr lang="zh-CN" altLang="en-US" sz="2800" dirty="0">
                <a:latin typeface="文鼎ＰＬ简报宋" panose="02010600030101010101" charset="-122"/>
                <a:ea typeface="文鼎ＰＬ简报宋" panose="02010600030101010101" charset="-122"/>
                <a:cs typeface="文鼎ＰＬ简报宋" panose="02010600030101010101" charset="-122"/>
              </a:rPr>
              <a:t>）</a:t>
            </a:r>
            <a:endParaRPr lang="zh-CN" altLang="en-US" sz="2800" dirty="0">
              <a:latin typeface="文鼎ＰＬ简报宋" panose="02010600030101010101" charset="-122"/>
              <a:ea typeface="文鼎ＰＬ简报宋" panose="02010600030101010101" charset="-122"/>
              <a:cs typeface="文鼎ＰＬ简报宋" panose="02010600030101010101" charset="-122"/>
            </a:endParaRPr>
          </a:p>
          <a:p>
            <a:pPr fontAlgn="auto">
              <a:lnSpc>
                <a:spcPct val="150000"/>
              </a:lnSpc>
            </a:pPr>
            <a:r>
              <a:rPr lang="en-US" altLang="zh-CN" sz="2800" dirty="0">
                <a:latin typeface="文鼎ＰＬ简报宋" panose="02010600030101010101" charset="-122"/>
                <a:ea typeface="文鼎ＰＬ简报宋" panose="02010600030101010101" charset="-122"/>
                <a:cs typeface="文鼎ＰＬ简报宋" panose="02010600030101010101" charset="-122"/>
              </a:rPr>
              <a:t>                                                                             </a:t>
            </a:r>
            <a:endParaRPr lang="zh-CN" altLang="en-US" sz="2800" dirty="0">
              <a:latin typeface="文鼎ＰＬ简报宋" panose="02010600030101010101" charset="-122"/>
              <a:ea typeface="文鼎ＰＬ简报宋" panose="02010600030101010101" charset="-122"/>
              <a:cs typeface="文鼎ＰＬ简报宋" panose="0201060003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204450" y="2359660"/>
            <a:ext cx="69088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>
                <a:solidFill>
                  <a:srgbClr val="FF0000"/>
                </a:solidFill>
                <a:latin typeface="Times New Roman" panose="02020603050405020304" charset="0"/>
                <a:ea typeface="文鼎ＰＬ简报宋" panose="02010600030101010101" charset="-122"/>
              </a:rPr>
              <a:t>×</a:t>
            </a:r>
            <a:endParaRPr lang="zh-CN" altLang="en-US" sz="4000">
              <a:solidFill>
                <a:srgbClr val="FF0000"/>
              </a:solidFill>
              <a:latin typeface="Times New Roman" panose="02020603050405020304" charset="0"/>
              <a:ea typeface="文鼎ＰＬ简报宋" panose="0201060003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341610" y="2964815"/>
            <a:ext cx="6400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Times New Roman" panose="02020603050405020304" charset="0"/>
                <a:ea typeface="文鼎ＰＬ简报宋" panose="02010600030101010101" charset="-122"/>
                <a:cs typeface="Times New Roman" panose="02020603050405020304" charset="0"/>
              </a:rPr>
              <a:t>√</a:t>
            </a:r>
            <a:endParaRPr lang="en-US" altLang="zh-CN" sz="3600">
              <a:solidFill>
                <a:srgbClr val="FF0000"/>
              </a:solidFill>
              <a:latin typeface="Times New Roman" panose="02020603050405020304" charset="0"/>
              <a:ea typeface="文鼎ＰＬ简报宋" panose="02010600030101010101" charset="-122"/>
              <a:cs typeface="Times New Roman" panose="02020603050405020304" charset="0"/>
            </a:endParaRPr>
          </a:p>
        </p:txBody>
      </p:sp>
      <p:sp>
        <p:nvSpPr>
          <p:cNvPr id="50" name="箭头: 左 49">
            <a:hlinkClick r:id="rId1" action="ppaction://hlinksldjump"/>
          </p:cNvPr>
          <p:cNvSpPr/>
          <p:nvPr/>
        </p:nvSpPr>
        <p:spPr>
          <a:xfrm>
            <a:off x="10100200" y="5445760"/>
            <a:ext cx="795130" cy="596348"/>
          </a:xfrm>
          <a:prstGeom prst="leftArrow">
            <a:avLst/>
          </a:prstGeom>
          <a:solidFill>
            <a:srgbClr val="FE9144"/>
          </a:solidFill>
          <a:ln>
            <a:solidFill>
              <a:srgbClr val="FE91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文鼎ＰＬ简报宋" panose="02010600030101010101" charset="-122"/>
              <a:ea typeface="文鼎ＰＬ简报宋" panose="0201060003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3233505" y="2253123"/>
            <a:ext cx="5546913" cy="3691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文本框 3"/>
          <p:cNvSpPr txBox="1"/>
          <p:nvPr/>
        </p:nvSpPr>
        <p:spPr>
          <a:xfrm>
            <a:off x="961611" y="1209406"/>
            <a:ext cx="10090702" cy="9531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800" dirty="0">
                <a:latin typeface="文鼎ＰＬ简报宋" panose="02010600030101010101" charset="-122"/>
                <a:ea typeface="文鼎ＰＬ简报宋" panose="02010600030101010101" charset="-122"/>
                <a:cs typeface="文鼎ＰＬ简报宋" panose="02010600030101010101" charset="-122"/>
              </a:rPr>
              <a:t>下面方格纸中，每个小方格的边长表示</a:t>
            </a:r>
            <a:r>
              <a:rPr lang="en-US" altLang="zh-CN" sz="2800" dirty="0">
                <a:latin typeface="文鼎ＰＬ简报宋" panose="02010600030101010101" charset="-122"/>
                <a:ea typeface="文鼎ＰＬ简报宋" panose="02010600030101010101" charset="-122"/>
                <a:cs typeface="文鼎ＰＬ简报宋" panose="02010600030101010101" charset="-122"/>
              </a:rPr>
              <a:t>1cm</a:t>
            </a:r>
            <a:r>
              <a:rPr lang="zh-CN" altLang="en-US" sz="2800" dirty="0">
                <a:latin typeface="文鼎ＰＬ简报宋" panose="02010600030101010101" charset="-122"/>
                <a:ea typeface="文鼎ＰＬ简报宋" panose="02010600030101010101" charset="-122"/>
                <a:cs typeface="文鼎ＰＬ简报宋" panose="02010600030101010101" charset="-122"/>
              </a:rPr>
              <a:t>。请画出</a:t>
            </a:r>
            <a:r>
              <a:rPr lang="en-US" altLang="zh-CN" sz="2800" dirty="0">
                <a:latin typeface="文鼎ＰＬ简报宋" panose="02010600030101010101" charset="-122"/>
                <a:ea typeface="文鼎ＰＬ简报宋" panose="02010600030101010101" charset="-122"/>
                <a:cs typeface="文鼎ＰＬ简报宋" panose="02010600030101010101" charset="-122"/>
              </a:rPr>
              <a:t>3</a:t>
            </a:r>
            <a:r>
              <a:rPr lang="zh-CN" altLang="en-US" sz="2800" dirty="0">
                <a:latin typeface="文鼎ＰＬ简报宋" panose="02010600030101010101" charset="-122"/>
                <a:ea typeface="文鼎ＰＬ简报宋" panose="02010600030101010101" charset="-122"/>
                <a:cs typeface="文鼎ＰＬ简报宋" panose="02010600030101010101" charset="-122"/>
              </a:rPr>
              <a:t>个面积都是</a:t>
            </a:r>
            <a:r>
              <a:rPr lang="en-US" altLang="zh-CN" sz="2800" dirty="0">
                <a:latin typeface="文鼎ＰＬ简报宋" panose="02010600030101010101" charset="-122"/>
                <a:ea typeface="文鼎ＰＬ简报宋" panose="02010600030101010101" charset="-122"/>
                <a:cs typeface="文鼎ＰＬ简报宋" panose="02010600030101010101" charset="-122"/>
              </a:rPr>
              <a:t>12cm</a:t>
            </a:r>
            <a:r>
              <a:rPr lang="en-US" altLang="zh-CN" sz="2800" baseline="30000" dirty="0">
                <a:latin typeface="文鼎ＰＬ简报宋" panose="02010600030101010101" charset="-122"/>
                <a:ea typeface="文鼎ＰＬ简报宋" panose="02010600030101010101" charset="-122"/>
                <a:cs typeface="文鼎ＰＬ简报宋" panose="02010600030101010101" charset="-122"/>
              </a:rPr>
              <a:t>2</a:t>
            </a:r>
            <a:r>
              <a:rPr lang="zh-CN" altLang="en-US" sz="2800" dirty="0">
                <a:latin typeface="文鼎ＰＬ简报宋" panose="02010600030101010101" charset="-122"/>
                <a:ea typeface="文鼎ＰＬ简报宋" panose="02010600030101010101" charset="-122"/>
                <a:cs typeface="文鼎ＰＬ简报宋" panose="02010600030101010101" charset="-122"/>
              </a:rPr>
              <a:t>的不同图形。</a:t>
            </a:r>
            <a:endParaRPr lang="zh-CN" altLang="en-US" sz="2800" dirty="0">
              <a:latin typeface="文鼎ＰＬ简报宋" panose="02010600030101010101" charset="-122"/>
              <a:ea typeface="文鼎ＰＬ简报宋" panose="02010600030101010101" charset="-122"/>
              <a:cs typeface="文鼎ＰＬ简报宋" panose="0201060003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85545" y="502920"/>
            <a:ext cx="2976880" cy="76835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44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包图小白体" panose="02010601030101010101" charset="-122"/>
                <a:ea typeface="包图小白体" panose="02010601030101010101" charset="-122"/>
              </a:rPr>
              <a:t>小小设计师</a:t>
            </a:r>
            <a:endParaRPr lang="zh-CN" altLang="en-US" sz="440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包图小白体" panose="02010601030101010101" charset="-122"/>
              <a:ea typeface="包图小白体" panose="0201060103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-291472" y="-179458"/>
            <a:ext cx="6623692" cy="1505632"/>
            <a:chOff x="-291472" y="-179458"/>
            <a:chExt cx="6623692" cy="1505632"/>
          </a:xfrm>
        </p:grpSpPr>
        <p:sp>
          <p:nvSpPr>
            <p:cNvPr id="4" name="爆炸形: 14 pt  3"/>
            <p:cNvSpPr/>
            <p:nvPr/>
          </p:nvSpPr>
          <p:spPr>
            <a:xfrm rot="256498">
              <a:off x="-291472" y="-179458"/>
              <a:ext cx="4987977" cy="1505632"/>
            </a:xfrm>
            <a:prstGeom prst="irregularSeal2">
              <a:avLst/>
            </a:prstGeom>
            <a:solidFill>
              <a:srgbClr val="F74962">
                <a:alpha val="64000"/>
              </a:srgb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236220" y="19360"/>
              <a:ext cx="6096000" cy="110680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/>
              <a:r>
                <a:rPr lang="zh-CN" altLang="en-US" sz="6600" b="1" dirty="0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  <a:effectLst>
                    <a:glow rad="101600">
                      <a:schemeClr val="accent2">
                        <a:satMod val="175000"/>
                        <a:alpha val="40000"/>
                      </a:schemeClr>
                    </a:glow>
                  </a:effectLst>
                  <a:latin typeface="包图小白体" panose="02010601030101010101" charset="-122"/>
                  <a:ea typeface="包图小白体" panose="02010601030101010101" charset="-122"/>
                  <a:cs typeface="包图小白体" panose="02010601030101010101" charset="-122"/>
                </a:rPr>
                <a:t>课堂小结 </a:t>
              </a:r>
              <a:endParaRPr lang="zh-CN" altLang="en-US" sz="6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包图小白体" panose="02010601030101010101" charset="-122"/>
                <a:ea typeface="包图小白体" panose="02010601030101010101" charset="-122"/>
                <a:cs typeface="包图小白体" panose="02010601030101010101" charset="-122"/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2812415" y="2964815"/>
            <a:ext cx="6050280" cy="110680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66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文鼎ＰＬ简报宋" panose="02010600030101010101" charset="-122"/>
                <a:ea typeface="文鼎ＰＬ简报宋" panose="02010600030101010101" charset="-122"/>
              </a:rPr>
              <a:t>你有什么收获？</a:t>
            </a:r>
            <a:endParaRPr lang="zh-CN" altLang="en-US" sz="660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文鼎ＰＬ简报宋" panose="02010600030101010101" charset="-122"/>
              <a:ea typeface="文鼎ＰＬ简报宋" panose="02010600030101010101" charset="-122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 noCrop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2047460" y="1400414"/>
            <a:ext cx="7716115" cy="3820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3600894" y="4111257"/>
            <a:ext cx="1754025" cy="1109760"/>
          </a:xfrm>
          <a:prstGeom prst="rect">
            <a:avLst/>
          </a:prstGeom>
          <a:noFill/>
          <a:effectLst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我的大">
            <a:hlinkClick r:id="" action="ppaction://media"/>
          </p:cNvPr>
          <p:cNvPicPr>
            <a:picLocks noRot="1"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372891" y="5296174"/>
            <a:ext cx="619125" cy="619125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-291472" y="-179458"/>
            <a:ext cx="6623692" cy="1505632"/>
            <a:chOff x="-291472" y="-179458"/>
            <a:chExt cx="6623692" cy="1505632"/>
          </a:xfrm>
        </p:grpSpPr>
        <p:sp>
          <p:nvSpPr>
            <p:cNvPr id="4" name="爆炸形: 14 pt  3"/>
            <p:cNvSpPr/>
            <p:nvPr/>
          </p:nvSpPr>
          <p:spPr>
            <a:xfrm rot="256498">
              <a:off x="-291472" y="-179458"/>
              <a:ext cx="4987977" cy="1505632"/>
            </a:xfrm>
            <a:prstGeom prst="irregularSeal2">
              <a:avLst/>
            </a:prstGeom>
            <a:solidFill>
              <a:srgbClr val="F74962">
                <a:alpha val="64000"/>
              </a:srgb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236220" y="19360"/>
              <a:ext cx="6096000" cy="110680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/>
              <a:r>
                <a:rPr lang="zh-CN" altLang="en-US" sz="6600" b="1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  <a:effectLst>
                    <a:glow rad="101600">
                      <a:schemeClr val="accent2">
                        <a:satMod val="175000"/>
                        <a:alpha val="40000"/>
                      </a:schemeClr>
                    </a:glow>
                  </a:effectLst>
                  <a:latin typeface="包图小白体" panose="02010601030101010101" charset="-122"/>
                  <a:ea typeface="包图小白体" panose="02010601030101010101" charset="-122"/>
                  <a:cs typeface="包图小白体" panose="02010601030101010101" charset="-122"/>
                </a:rPr>
                <a:t>激趣导入 </a:t>
              </a:r>
              <a:endParaRPr lang="zh-CN" altLang="en-US" sz="66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包图小白体" panose="02010601030101010101" charset="-122"/>
                <a:ea typeface="包图小白体" panose="02010601030101010101" charset="-122"/>
                <a:cs typeface="包图小白体" panose="02010601030101010101" charset="-122"/>
              </a:endParaRPr>
            </a:p>
          </p:txBody>
        </p:sp>
      </p:grpSp>
      <p:sp>
        <p:nvSpPr>
          <p:cNvPr id="10" name="任意多边形: 形状 9"/>
          <p:cNvSpPr/>
          <p:nvPr/>
        </p:nvSpPr>
        <p:spPr>
          <a:xfrm rot="5400000">
            <a:off x="5133827" y="4862441"/>
            <a:ext cx="4197" cy="4108"/>
          </a:xfrm>
          <a:custGeom>
            <a:avLst/>
            <a:gdLst>
              <a:gd name="connsiteX0" fmla="*/ 0 w 4197"/>
              <a:gd name="connsiteY0" fmla="*/ 4108 h 4108"/>
              <a:gd name="connsiteX1" fmla="*/ 4197 w 4197"/>
              <a:gd name="connsiteY1" fmla="*/ 0 h 4108"/>
              <a:gd name="connsiteX2" fmla="*/ 4197 w 4197"/>
              <a:gd name="connsiteY2" fmla="*/ 4108 h 4108"/>
              <a:gd name="connsiteX3" fmla="*/ 0 w 4197"/>
              <a:gd name="connsiteY3" fmla="*/ 4108 h 4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97" h="4108">
                <a:moveTo>
                  <a:pt x="0" y="4108"/>
                </a:moveTo>
                <a:lnTo>
                  <a:pt x="4197" y="0"/>
                </a:lnTo>
                <a:lnTo>
                  <a:pt x="4197" y="4108"/>
                </a:lnTo>
                <a:lnTo>
                  <a:pt x="0" y="4108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2" name="任意多边形: 形状 11"/>
          <p:cNvSpPr/>
          <p:nvPr/>
        </p:nvSpPr>
        <p:spPr>
          <a:xfrm rot="5400000">
            <a:off x="5137903" y="4866670"/>
            <a:ext cx="7165" cy="7012"/>
          </a:xfrm>
          <a:custGeom>
            <a:avLst/>
            <a:gdLst>
              <a:gd name="connsiteX0" fmla="*/ 0 w 7165"/>
              <a:gd name="connsiteY0" fmla="*/ 7012 h 7012"/>
              <a:gd name="connsiteX1" fmla="*/ 0 w 7165"/>
              <a:gd name="connsiteY1" fmla="*/ 0 h 7012"/>
              <a:gd name="connsiteX2" fmla="*/ 7165 w 7165"/>
              <a:gd name="connsiteY2" fmla="*/ 0 h 7012"/>
              <a:gd name="connsiteX3" fmla="*/ 0 w 7165"/>
              <a:gd name="connsiteY3" fmla="*/ 7012 h 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65" h="7011">
                <a:moveTo>
                  <a:pt x="0" y="7012"/>
                </a:moveTo>
                <a:lnTo>
                  <a:pt x="0" y="0"/>
                </a:lnTo>
                <a:lnTo>
                  <a:pt x="7165" y="0"/>
                </a:lnTo>
                <a:lnTo>
                  <a:pt x="0" y="7012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3" name="任意多边形: 形状 12"/>
          <p:cNvSpPr/>
          <p:nvPr/>
        </p:nvSpPr>
        <p:spPr>
          <a:xfrm rot="5400000">
            <a:off x="5138171" y="5826426"/>
            <a:ext cx="6774" cy="6867"/>
          </a:xfrm>
          <a:custGeom>
            <a:avLst/>
            <a:gdLst>
              <a:gd name="connsiteX0" fmla="*/ 0 w 6774"/>
              <a:gd name="connsiteY0" fmla="*/ 0 h 6867"/>
              <a:gd name="connsiteX1" fmla="*/ 6774 w 6774"/>
              <a:gd name="connsiteY1" fmla="*/ 0 h 6867"/>
              <a:gd name="connsiteX2" fmla="*/ 6774 w 6774"/>
              <a:gd name="connsiteY2" fmla="*/ 6867 h 6867"/>
              <a:gd name="connsiteX3" fmla="*/ 0 w 6774"/>
              <a:gd name="connsiteY3" fmla="*/ 0 h 6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74" h="6867">
                <a:moveTo>
                  <a:pt x="0" y="0"/>
                </a:moveTo>
                <a:lnTo>
                  <a:pt x="6774" y="0"/>
                </a:lnTo>
                <a:lnTo>
                  <a:pt x="6774" y="6867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4" name="任意多边形: 形状 13"/>
          <p:cNvSpPr/>
          <p:nvPr/>
        </p:nvSpPr>
        <p:spPr>
          <a:xfrm rot="5400000">
            <a:off x="5133900" y="5833218"/>
            <a:ext cx="4196" cy="4253"/>
          </a:xfrm>
          <a:custGeom>
            <a:avLst/>
            <a:gdLst>
              <a:gd name="connsiteX0" fmla="*/ 0 w 4196"/>
              <a:gd name="connsiteY0" fmla="*/ 4253 h 4253"/>
              <a:gd name="connsiteX1" fmla="*/ 0 w 4196"/>
              <a:gd name="connsiteY1" fmla="*/ 0 h 4253"/>
              <a:gd name="connsiteX2" fmla="*/ 4196 w 4196"/>
              <a:gd name="connsiteY2" fmla="*/ 4253 h 4253"/>
              <a:gd name="connsiteX3" fmla="*/ 0 w 4196"/>
              <a:gd name="connsiteY3" fmla="*/ 4253 h 4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96" h="4253">
                <a:moveTo>
                  <a:pt x="0" y="4253"/>
                </a:moveTo>
                <a:lnTo>
                  <a:pt x="0" y="0"/>
                </a:lnTo>
                <a:lnTo>
                  <a:pt x="4196" y="4253"/>
                </a:lnTo>
                <a:lnTo>
                  <a:pt x="0" y="4253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941407" y="1445697"/>
            <a:ext cx="119888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>
                <a:latin typeface="文鼎ＰＬ简报宋" panose="02010600030101010101" charset="-122"/>
                <a:ea typeface="文鼎ＰＬ简报宋" panose="02010600030101010101" charset="-122"/>
              </a:rPr>
              <a:t>聪聪</a:t>
            </a:r>
            <a:endParaRPr lang="zh-CN" altLang="en-US" sz="4000">
              <a:latin typeface="文鼎ＰＬ简报宋" panose="02010600030101010101" charset="-122"/>
              <a:ea typeface="文鼎ＰＬ简报宋" panose="02010600030101010101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659040" y="1504573"/>
            <a:ext cx="12105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>
                <a:latin typeface="文鼎ＰＬ简报宋" panose="02010600030101010101" charset="-122"/>
                <a:ea typeface="文鼎ＰＬ简报宋" panose="02010600030101010101" charset="-122"/>
              </a:rPr>
              <a:t>明明</a:t>
            </a:r>
            <a:endParaRPr lang="zh-CN" altLang="en-US" sz="4000">
              <a:latin typeface="文鼎ＰＬ简报宋" panose="02010600030101010101" charset="-122"/>
              <a:ea typeface="文鼎ＰＬ简报宋" panose="02010600030101010101" charset="-122"/>
            </a:endParaRPr>
          </a:p>
        </p:txBody>
      </p:sp>
      <p:sp>
        <p:nvSpPr>
          <p:cNvPr id="8" name="梯形 7"/>
          <p:cNvSpPr/>
          <p:nvPr/>
        </p:nvSpPr>
        <p:spPr>
          <a:xfrm>
            <a:off x="5882640" y="4110990"/>
            <a:ext cx="2301875" cy="1110615"/>
          </a:xfrm>
          <a:prstGeom prst="trapezoid">
            <a:avLst>
              <a:gd name="adj" fmla="val 37847"/>
            </a:avLst>
          </a:prstGeom>
          <a:blipFill rotWithShape="1">
            <a:blip r:embed="rId6"/>
            <a:stretch>
              <a:fillRect/>
            </a:stretch>
          </a:blip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4580427" y="5221017"/>
            <a:ext cx="304762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>
                <a:latin typeface="文鼎ＰＬ简报宋" panose="02010600030101010101" charset="-122"/>
                <a:ea typeface="文鼎ＰＬ简报宋" panose="02010600030101010101" charset="-122"/>
              </a:rPr>
              <a:t>谁的饼大？</a:t>
            </a:r>
            <a:endParaRPr lang="zh-CN" altLang="en-US" sz="4400">
              <a:latin typeface="文鼎ＰＬ简报宋" panose="02010600030101010101" charset="-122"/>
              <a:ea typeface="文鼎ＰＬ简报宋" panose="0201060003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25" dur="723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>
                <p:cTn id="26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265833" y="2221900"/>
            <a:ext cx="6097656" cy="17532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3600" dirty="0">
                <a:latin typeface="文鼎ＰＬ简报宋" panose="02010600030101010101" charset="-122"/>
                <a:ea typeface="文鼎ＰＬ简报宋" panose="02010600030101010101" charset="-122"/>
                <a:cs typeface="文鼎ＰＬ简报宋" panose="02010600030101010101" charset="-122"/>
              </a:rPr>
              <a:t>必做题：课本</a:t>
            </a:r>
            <a:r>
              <a:rPr lang="en-US" altLang="zh-CN" sz="3600" dirty="0">
                <a:latin typeface="文鼎ＰＬ简报宋" panose="02010600030101010101" charset="-122"/>
                <a:ea typeface="文鼎ＰＬ简报宋" panose="02010600030101010101" charset="-122"/>
                <a:cs typeface="文鼎ＰＬ简报宋" panose="02010600030101010101" charset="-122"/>
              </a:rPr>
              <a:t>50</a:t>
            </a:r>
            <a:r>
              <a:rPr lang="zh-CN" altLang="en-US" sz="3600" dirty="0">
                <a:latin typeface="文鼎ＰＬ简报宋" panose="02010600030101010101" charset="-122"/>
                <a:ea typeface="文鼎ＰＬ简报宋" panose="02010600030101010101" charset="-122"/>
                <a:cs typeface="文鼎ＰＬ简报宋" panose="02010600030101010101" charset="-122"/>
              </a:rPr>
              <a:t>页第</a:t>
            </a:r>
            <a:r>
              <a:rPr lang="en-US" altLang="zh-CN" sz="3600" dirty="0">
                <a:latin typeface="文鼎ＰＬ简报宋" panose="02010600030101010101" charset="-122"/>
                <a:ea typeface="文鼎ＰＬ简报宋" panose="02010600030101010101" charset="-122"/>
                <a:cs typeface="文鼎ＰＬ简报宋" panose="02010600030101010101" charset="-122"/>
              </a:rPr>
              <a:t>3</a:t>
            </a:r>
            <a:r>
              <a:rPr lang="zh-CN" altLang="en-US" sz="3600" dirty="0">
                <a:latin typeface="文鼎ＰＬ简报宋" panose="02010600030101010101" charset="-122"/>
                <a:ea typeface="文鼎ＰＬ简报宋" panose="02010600030101010101" charset="-122"/>
                <a:cs typeface="文鼎ＰＬ简报宋" panose="02010600030101010101" charset="-122"/>
              </a:rPr>
              <a:t>题</a:t>
            </a:r>
            <a:endParaRPr lang="zh-CN" altLang="en-US" sz="3600" dirty="0">
              <a:latin typeface="文鼎ＰＬ简报宋" panose="02010600030101010101" charset="-122"/>
              <a:ea typeface="文鼎ＰＬ简报宋" panose="02010600030101010101" charset="-122"/>
              <a:cs typeface="文鼎ＰＬ简报宋" panose="02010600030101010101" charset="-122"/>
            </a:endParaRPr>
          </a:p>
          <a:p>
            <a:endParaRPr lang="zh-CN" altLang="en-US" sz="3600" dirty="0">
              <a:latin typeface="文鼎ＰＬ简报宋" panose="02010600030101010101" charset="-122"/>
              <a:ea typeface="文鼎ＰＬ简报宋" panose="02010600030101010101" charset="-122"/>
              <a:cs typeface="文鼎ＰＬ简报宋" panose="02010600030101010101" charset="-122"/>
            </a:endParaRPr>
          </a:p>
          <a:p>
            <a:r>
              <a:rPr lang="zh-CN" altLang="en-US" sz="3600" dirty="0">
                <a:latin typeface="文鼎ＰＬ简报宋" panose="02010600030101010101" charset="-122"/>
                <a:ea typeface="文鼎ＰＬ简报宋" panose="02010600030101010101" charset="-122"/>
                <a:cs typeface="文鼎ＰＬ简报宋" panose="02010600030101010101" charset="-122"/>
              </a:rPr>
              <a:t>选做题：课本</a:t>
            </a:r>
            <a:r>
              <a:rPr lang="en-US" altLang="zh-CN" sz="3600" dirty="0">
                <a:latin typeface="文鼎ＰＬ简报宋" panose="02010600030101010101" charset="-122"/>
                <a:ea typeface="文鼎ＰＬ简报宋" panose="02010600030101010101" charset="-122"/>
                <a:cs typeface="文鼎ＰＬ简报宋" panose="02010600030101010101" charset="-122"/>
              </a:rPr>
              <a:t>50</a:t>
            </a:r>
            <a:r>
              <a:rPr lang="zh-CN" altLang="en-US" sz="3600" dirty="0">
                <a:latin typeface="文鼎ＰＬ简报宋" panose="02010600030101010101" charset="-122"/>
                <a:ea typeface="文鼎ＰＬ简报宋" panose="02010600030101010101" charset="-122"/>
                <a:cs typeface="文鼎ＰＬ简报宋" panose="02010600030101010101" charset="-122"/>
              </a:rPr>
              <a:t>页第</a:t>
            </a:r>
            <a:r>
              <a:rPr lang="en-US" altLang="zh-CN" sz="3600" dirty="0">
                <a:latin typeface="文鼎ＰＬ简报宋" panose="02010600030101010101" charset="-122"/>
                <a:ea typeface="文鼎ＰＬ简报宋" panose="02010600030101010101" charset="-122"/>
                <a:cs typeface="文鼎ＰＬ简报宋" panose="02010600030101010101" charset="-122"/>
              </a:rPr>
              <a:t>5</a:t>
            </a:r>
            <a:r>
              <a:rPr lang="zh-CN" altLang="en-US" sz="3600" dirty="0">
                <a:latin typeface="文鼎ＰＬ简报宋" panose="02010600030101010101" charset="-122"/>
                <a:ea typeface="文鼎ＰＬ简报宋" panose="02010600030101010101" charset="-122"/>
                <a:cs typeface="文鼎ＰＬ简报宋" panose="02010600030101010101" charset="-122"/>
              </a:rPr>
              <a:t>题</a:t>
            </a:r>
            <a:endParaRPr lang="zh-CN" altLang="en-US" sz="3600" dirty="0">
              <a:latin typeface="文鼎ＰＬ简报宋" panose="02010600030101010101" charset="-122"/>
              <a:ea typeface="文鼎ＰＬ简报宋" panose="02010600030101010101" charset="-122"/>
              <a:cs typeface="文鼎ＰＬ简报宋" panose="02010600030101010101" charset="-122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999477" y="4664765"/>
            <a:ext cx="9779466" cy="2007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34104" y="1891090"/>
            <a:ext cx="621035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9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包图小白体" panose="02010601030101010101" charset="-122"/>
              </a:rPr>
              <a:t>感 谢 聆 听</a:t>
            </a:r>
            <a:endParaRPr lang="zh-CN" altLang="en-US" sz="96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reflection blurRad="6350" stA="55000" endA="300" endPos="45500" dir="5400000" sy="-100000" algn="bl" rotWithShape="0"/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包图小白体" panose="0201060103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2803096" y="1741177"/>
            <a:ext cx="6585807" cy="4618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文本框 3"/>
          <p:cNvSpPr txBox="1"/>
          <p:nvPr/>
        </p:nvSpPr>
        <p:spPr>
          <a:xfrm>
            <a:off x="1346043" y="1033291"/>
            <a:ext cx="881888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latin typeface="文鼎ＰＬ简报宋" panose="02010600030101010101" charset="-122"/>
                <a:ea typeface="文鼎ＰＬ简报宋" panose="02010600030101010101" charset="-122"/>
              </a:rPr>
              <a:t>观察并比较下面图形大小有什么关系。</a:t>
            </a:r>
            <a:endParaRPr lang="zh-CN" altLang="en-US" sz="4000" dirty="0">
              <a:latin typeface="文鼎ＰＬ简报宋" panose="02010600030101010101" charset="-122"/>
              <a:ea typeface="文鼎ＰＬ简报宋" panose="02010600030101010101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-291472" y="-179458"/>
            <a:ext cx="6623692" cy="1505632"/>
            <a:chOff x="-291472" y="-179458"/>
            <a:chExt cx="6623692" cy="1505632"/>
          </a:xfrm>
        </p:grpSpPr>
        <p:sp>
          <p:nvSpPr>
            <p:cNvPr id="2" name="爆炸形: 14 pt  3"/>
            <p:cNvSpPr/>
            <p:nvPr/>
          </p:nvSpPr>
          <p:spPr>
            <a:xfrm rot="256498">
              <a:off x="-291472" y="-179458"/>
              <a:ext cx="4987977" cy="1505632"/>
            </a:xfrm>
            <a:prstGeom prst="irregularSeal2">
              <a:avLst/>
            </a:prstGeom>
            <a:solidFill>
              <a:srgbClr val="F74962">
                <a:alpha val="64000"/>
              </a:srgb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236220" y="19360"/>
              <a:ext cx="6096000" cy="110680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/>
              <a:r>
                <a:rPr lang="zh-CN" altLang="en-US" sz="6600" b="1" dirty="0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  <a:effectLst>
                    <a:glow rad="101600">
                      <a:schemeClr val="accent2">
                        <a:satMod val="175000"/>
                        <a:alpha val="40000"/>
                      </a:schemeClr>
                    </a:glow>
                  </a:effectLst>
                  <a:latin typeface="包图小白体" panose="02010601030101010101" charset="-122"/>
                  <a:ea typeface="包图小白体" panose="02010601030101010101" charset="-122"/>
                  <a:cs typeface="包图小白体" panose="02010601030101010101" charset="-122"/>
                </a:rPr>
                <a:t>合作探究 </a:t>
              </a:r>
              <a:endParaRPr lang="zh-CN" altLang="en-US" sz="6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包图小白体" panose="02010601030101010101" charset="-122"/>
                <a:ea typeface="包图小白体" panose="02010601030101010101" charset="-122"/>
                <a:cs typeface="包图小白体" panose="02010601030101010101" charset="-122"/>
              </a:endParaRPr>
            </a:p>
          </p:txBody>
        </p:sp>
      </p:grpSp>
      <p:pic>
        <p:nvPicPr>
          <p:cNvPr id="1027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1874500" y="10401300"/>
            <a:ext cx="342900" cy="2540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666750" y="1664335"/>
            <a:ext cx="6406515" cy="4491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文本框 3"/>
          <p:cNvSpPr txBox="1"/>
          <p:nvPr/>
        </p:nvSpPr>
        <p:spPr>
          <a:xfrm>
            <a:off x="1346043" y="1033291"/>
            <a:ext cx="881888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latin typeface="文鼎ＰＬ简报宋" panose="02010600030101010101" charset="-122"/>
                <a:ea typeface="文鼎ＰＬ简报宋" panose="02010600030101010101" charset="-122"/>
              </a:rPr>
              <a:t>观察并比较下面图形大小有什么关系。</a:t>
            </a:r>
            <a:endParaRPr lang="zh-CN" altLang="en-US" sz="4000" dirty="0">
              <a:latin typeface="文鼎ＰＬ简报宋" panose="02010600030101010101" charset="-122"/>
              <a:ea typeface="文鼎ＰＬ简报宋" panose="02010600030101010101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-291472" y="-179458"/>
            <a:ext cx="6623692" cy="1505632"/>
            <a:chOff x="-291472" y="-179458"/>
            <a:chExt cx="6623692" cy="1505632"/>
          </a:xfrm>
        </p:grpSpPr>
        <p:sp>
          <p:nvSpPr>
            <p:cNvPr id="2" name="爆炸形: 14 pt  3"/>
            <p:cNvSpPr/>
            <p:nvPr/>
          </p:nvSpPr>
          <p:spPr>
            <a:xfrm rot="256498">
              <a:off x="-291472" y="-179458"/>
              <a:ext cx="4987977" cy="1505632"/>
            </a:xfrm>
            <a:prstGeom prst="irregularSeal2">
              <a:avLst/>
            </a:prstGeom>
            <a:solidFill>
              <a:srgbClr val="F74962">
                <a:alpha val="64000"/>
              </a:srgb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236220" y="19360"/>
              <a:ext cx="6096000" cy="110680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/>
              <a:r>
                <a:rPr lang="zh-CN" altLang="en-US" sz="6600" b="1" dirty="0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  <a:effectLst>
                    <a:glow rad="101600">
                      <a:schemeClr val="accent2">
                        <a:satMod val="175000"/>
                        <a:alpha val="40000"/>
                      </a:schemeClr>
                    </a:glow>
                  </a:effectLst>
                  <a:latin typeface="包图小白体" panose="02010601030101010101" charset="-122"/>
                  <a:ea typeface="包图小白体" panose="02010601030101010101" charset="-122"/>
                  <a:cs typeface="包图小白体" panose="02010601030101010101" charset="-122"/>
                </a:rPr>
                <a:t>合作探究 </a:t>
              </a:r>
              <a:endParaRPr lang="zh-CN" altLang="en-US" sz="6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包图小白体" panose="02010601030101010101" charset="-122"/>
                <a:ea typeface="包图小白体" panose="02010601030101010101" charset="-122"/>
                <a:cs typeface="包图小白体" panose="02010601030101010101" charset="-122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7162165" y="2106930"/>
            <a:ext cx="4715510" cy="22453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latin typeface="文鼎ＰＬ简报宋" panose="02010600030101010101" charset="-122"/>
                <a:ea typeface="文鼎ＰＬ简报宋" panose="02010600030101010101" charset="-122"/>
                <a:cs typeface="文鼎ＰＬ简报宋" panose="02010600030101010101" charset="-122"/>
              </a:rPr>
              <a:t>活动要求：</a:t>
            </a:r>
            <a:endParaRPr lang="zh-CN" altLang="en-US" sz="2800" dirty="0">
              <a:latin typeface="文鼎ＰＬ简报宋" panose="02010600030101010101" charset="-122"/>
              <a:ea typeface="文鼎ＰＬ简报宋" panose="02010600030101010101" charset="-122"/>
              <a:cs typeface="文鼎ＰＬ简报宋" panose="02010600030101010101" charset="-122"/>
            </a:endParaRPr>
          </a:p>
          <a:p>
            <a:r>
              <a:rPr lang="en-US" altLang="zh-CN" sz="2800" dirty="0">
                <a:latin typeface="文鼎ＰＬ简报宋" panose="02010600030101010101" charset="-122"/>
                <a:ea typeface="文鼎ＰＬ简报宋" panose="02010600030101010101" charset="-122"/>
                <a:cs typeface="文鼎ＰＬ简报宋" panose="02010600030101010101" charset="-122"/>
              </a:rPr>
              <a:t>1.</a:t>
            </a:r>
            <a:r>
              <a:rPr lang="zh-CN" altLang="en-US" sz="2800" dirty="0">
                <a:latin typeface="文鼎ＰＬ简报宋" panose="02010600030101010101" charset="-122"/>
                <a:ea typeface="文鼎ＰＬ简报宋" panose="02010600030101010101" charset="-122"/>
                <a:cs typeface="文鼎ＰＬ简报宋" panose="02010600030101010101" charset="-122"/>
              </a:rPr>
              <a:t>找出两个面积相等的图形，</a:t>
            </a:r>
            <a:endParaRPr lang="zh-CN" altLang="en-US" sz="2800" dirty="0">
              <a:latin typeface="文鼎ＰＬ简报宋" panose="02010600030101010101" charset="-122"/>
              <a:ea typeface="文鼎ＰＬ简报宋" panose="02010600030101010101" charset="-122"/>
              <a:cs typeface="文鼎ＰＬ简报宋" panose="02010600030101010101" charset="-122"/>
            </a:endParaRPr>
          </a:p>
          <a:p>
            <a:r>
              <a:rPr lang="zh-CN" altLang="en-US" sz="2800" dirty="0">
                <a:latin typeface="文鼎ＰＬ简报宋" panose="02010600030101010101" charset="-122"/>
                <a:ea typeface="文鼎ＰＬ简报宋" panose="02010600030101010101" charset="-122"/>
                <a:cs typeface="文鼎ＰＬ简报宋" panose="02010600030101010101" charset="-122"/>
              </a:rPr>
              <a:t>说说你是怎么找的？</a:t>
            </a:r>
            <a:endParaRPr lang="zh-CN" altLang="en-US" sz="2800" dirty="0">
              <a:latin typeface="文鼎ＰＬ简报宋" panose="02010600030101010101" charset="-122"/>
              <a:ea typeface="文鼎ＰＬ简报宋" panose="02010600030101010101" charset="-122"/>
              <a:cs typeface="文鼎ＰＬ简报宋" panose="02010600030101010101" charset="-122"/>
            </a:endParaRPr>
          </a:p>
          <a:p>
            <a:r>
              <a:rPr lang="en-US" altLang="zh-CN" sz="2800" dirty="0">
                <a:latin typeface="文鼎ＰＬ简报宋" panose="02010600030101010101" charset="-122"/>
                <a:ea typeface="文鼎ＰＬ简报宋" panose="02010600030101010101" charset="-122"/>
                <a:cs typeface="文鼎ＰＬ简报宋" panose="02010600030101010101" charset="-122"/>
              </a:rPr>
              <a:t>2.</a:t>
            </a:r>
            <a:r>
              <a:rPr lang="zh-CN" altLang="en-US" sz="2800" dirty="0">
                <a:latin typeface="文鼎ＰＬ简报宋" panose="02010600030101010101" charset="-122"/>
                <a:ea typeface="文鼎ＰＬ简报宋" panose="02010600030101010101" charset="-122"/>
                <a:cs typeface="文鼎ＰＬ简报宋" panose="02010600030101010101" charset="-122"/>
              </a:rPr>
              <a:t>把你们找到面积相等的图</a:t>
            </a:r>
            <a:endParaRPr lang="zh-CN" altLang="en-US" sz="2800" dirty="0">
              <a:latin typeface="文鼎ＰＬ简报宋" panose="02010600030101010101" charset="-122"/>
              <a:ea typeface="文鼎ＰＬ简报宋" panose="02010600030101010101" charset="-122"/>
              <a:cs typeface="文鼎ＰＬ简报宋" panose="02010600030101010101" charset="-122"/>
            </a:endParaRPr>
          </a:p>
          <a:p>
            <a:r>
              <a:rPr lang="zh-CN" altLang="en-US" sz="2800" dirty="0">
                <a:latin typeface="文鼎ＰＬ简报宋" panose="02010600030101010101" charset="-122"/>
                <a:ea typeface="文鼎ＰＬ简报宋" panose="02010600030101010101" charset="-122"/>
                <a:cs typeface="文鼎ＰＬ简报宋" panose="02010600030101010101" charset="-122"/>
              </a:rPr>
              <a:t>形写在学习单上。</a:t>
            </a:r>
            <a:endParaRPr lang="zh-CN" altLang="en-US" sz="2800" dirty="0">
              <a:latin typeface="文鼎ＰＬ简报宋" panose="02010600030101010101" charset="-122"/>
              <a:ea typeface="文鼎ＰＬ简报宋" panose="02010600030101010101" charset="-122"/>
              <a:cs typeface="文鼎ＰＬ简报宋" panose="02010600030101010101" charset="-122"/>
            </a:endParaRPr>
          </a:p>
        </p:txBody>
      </p:sp>
      <p:sp>
        <p:nvSpPr>
          <p:cNvPr id="6" name="椭圆 5">
            <a:hlinkClick r:id="rId2" action="ppaction://hlinksldjump"/>
          </p:cNvPr>
          <p:cNvSpPr/>
          <p:nvPr/>
        </p:nvSpPr>
        <p:spPr>
          <a:xfrm>
            <a:off x="8589010" y="5393055"/>
            <a:ext cx="508000" cy="508000"/>
          </a:xfrm>
          <a:prstGeom prst="ellipse">
            <a:avLst/>
          </a:prstGeom>
          <a:solidFill>
            <a:srgbClr val="A3EE00"/>
          </a:solidFill>
          <a:ln>
            <a:solidFill>
              <a:srgbClr val="A3EE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>
                <a:latin typeface="Times New Roman" panose="02020603050405020304" charset="0"/>
                <a:ea typeface="文鼎ＰＬ简报宋" panose="02010600030101010101" charset="-122"/>
                <a:cs typeface="Times New Roman" panose="02020603050405020304" charset="0"/>
              </a:rPr>
              <a:t>1</a:t>
            </a:r>
            <a:endParaRPr lang="en-US" altLang="zh-CN" sz="2400" b="1">
              <a:latin typeface="Times New Roman" panose="02020603050405020304" charset="0"/>
              <a:ea typeface="文鼎ＰＬ简报宋" panose="02010600030101010101" charset="-122"/>
              <a:cs typeface="Times New Roman" panose="02020603050405020304" charset="0"/>
            </a:endParaRPr>
          </a:p>
        </p:txBody>
      </p:sp>
      <p:sp>
        <p:nvSpPr>
          <p:cNvPr id="11" name="椭圆 10">
            <a:hlinkClick r:id="rId3" action="ppaction://hlinksldjump"/>
          </p:cNvPr>
          <p:cNvSpPr/>
          <p:nvPr/>
        </p:nvSpPr>
        <p:spPr>
          <a:xfrm>
            <a:off x="9307195" y="5393055"/>
            <a:ext cx="508000" cy="508000"/>
          </a:xfrm>
          <a:prstGeom prst="ellipse">
            <a:avLst/>
          </a:prstGeom>
          <a:solidFill>
            <a:srgbClr val="A3EE00"/>
          </a:solidFill>
          <a:ln>
            <a:solidFill>
              <a:srgbClr val="A3EE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>
                <a:latin typeface="Times New Roman" panose="02020603050405020304" charset="0"/>
                <a:ea typeface="文鼎ＰＬ简报宋" panose="02010600030101010101" charset="-122"/>
                <a:cs typeface="Times New Roman" panose="02020603050405020304" charset="0"/>
              </a:rPr>
              <a:t>2 </a:t>
            </a:r>
            <a:endParaRPr lang="en-US" altLang="zh-CN" sz="2400" b="1">
              <a:latin typeface="Times New Roman" panose="02020603050405020304" charset="0"/>
              <a:ea typeface="文鼎ＰＬ简报宋" panose="02010600030101010101" charset="-122"/>
              <a:cs typeface="Times New Roman" panose="02020603050405020304" charset="0"/>
            </a:endParaRPr>
          </a:p>
        </p:txBody>
      </p:sp>
      <p:sp>
        <p:nvSpPr>
          <p:cNvPr id="12" name="椭圆 11">
            <a:hlinkClick r:id="rId4" action="ppaction://hlinksldjump"/>
          </p:cNvPr>
          <p:cNvSpPr/>
          <p:nvPr/>
        </p:nvSpPr>
        <p:spPr>
          <a:xfrm>
            <a:off x="10025380" y="5393055"/>
            <a:ext cx="508000" cy="508000"/>
          </a:xfrm>
          <a:prstGeom prst="ellipse">
            <a:avLst/>
          </a:prstGeom>
          <a:solidFill>
            <a:srgbClr val="A3EE00"/>
          </a:solidFill>
          <a:ln>
            <a:solidFill>
              <a:srgbClr val="A3EE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>
                <a:latin typeface="Times New Roman" panose="02020603050405020304" charset="0"/>
                <a:ea typeface="文鼎ＰＬ简报宋" panose="02010600030101010101" charset="-122"/>
                <a:cs typeface="Times New Roman" panose="02020603050405020304" charset="0"/>
              </a:rPr>
              <a:t>3</a:t>
            </a:r>
            <a:endParaRPr lang="en-US" altLang="zh-CN" sz="2400" b="1">
              <a:latin typeface="Times New Roman" panose="02020603050405020304" charset="0"/>
              <a:ea typeface="文鼎ＰＬ简报宋" panose="02010600030101010101" charset="-122"/>
              <a:cs typeface="Times New Roman" panose="02020603050405020304" charset="0"/>
            </a:endParaRPr>
          </a:p>
        </p:txBody>
      </p:sp>
      <p:sp>
        <p:nvSpPr>
          <p:cNvPr id="13" name="椭圆 12">
            <a:hlinkClick r:id="rId5" action="ppaction://hlinksldjump"/>
          </p:cNvPr>
          <p:cNvSpPr/>
          <p:nvPr/>
        </p:nvSpPr>
        <p:spPr>
          <a:xfrm>
            <a:off x="10743565" y="5393055"/>
            <a:ext cx="508000" cy="508000"/>
          </a:xfrm>
          <a:prstGeom prst="ellipse">
            <a:avLst/>
          </a:prstGeom>
          <a:solidFill>
            <a:srgbClr val="A3EE00"/>
          </a:solidFill>
          <a:ln>
            <a:solidFill>
              <a:srgbClr val="A3EE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>
                <a:latin typeface="Times New Roman" panose="02020603050405020304" charset="0"/>
                <a:ea typeface="文鼎ＰＬ简报宋" panose="02010600030101010101" charset="-122"/>
                <a:cs typeface="Times New Roman" panose="02020603050405020304" charset="0"/>
              </a:rPr>
              <a:t>4</a:t>
            </a:r>
            <a:endParaRPr lang="en-US" altLang="zh-CN" sz="2400" b="1">
              <a:latin typeface="Times New Roman" panose="02020603050405020304" charset="0"/>
              <a:ea typeface="文鼎ＰＬ简报宋" panose="02010600030101010101" charset="-122"/>
              <a:cs typeface="Times New Roman" panose="02020603050405020304" charset="0"/>
            </a:endParaRPr>
          </a:p>
        </p:txBody>
      </p:sp>
    </p:spTree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317625" y="2458720"/>
            <a:ext cx="9359900" cy="2320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直角三角形 1"/>
          <p:cNvSpPr/>
          <p:nvPr/>
        </p:nvSpPr>
        <p:spPr>
          <a:xfrm flipH="1">
            <a:off x="4124960" y="2530475"/>
            <a:ext cx="540000" cy="540000"/>
          </a:xfrm>
          <a:prstGeom prst="rtTriangle">
            <a:avLst/>
          </a:prstGeom>
          <a:solidFill>
            <a:srgbClr val="FF4837"/>
          </a:solidFill>
          <a:ln>
            <a:solidFill>
              <a:srgbClr val="FF48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直角三角形 2"/>
          <p:cNvSpPr/>
          <p:nvPr/>
        </p:nvSpPr>
        <p:spPr>
          <a:xfrm flipH="1">
            <a:off x="3568700" y="3084830"/>
            <a:ext cx="540000" cy="540000"/>
          </a:xfrm>
          <a:prstGeom prst="rt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直角三角形 9"/>
          <p:cNvSpPr/>
          <p:nvPr/>
        </p:nvSpPr>
        <p:spPr>
          <a:xfrm flipH="1">
            <a:off x="3013075" y="3628390"/>
            <a:ext cx="540000" cy="540000"/>
          </a:xfrm>
          <a:prstGeom prst="rtTriangl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4117340" y="3081020"/>
            <a:ext cx="547200" cy="5472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3562350" y="3624580"/>
            <a:ext cx="547200" cy="547200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4112895" y="3639185"/>
            <a:ext cx="547200" cy="547200"/>
          </a:xfrm>
          <a:prstGeom prst="rect">
            <a:avLst/>
          </a:prstGeom>
          <a:solidFill>
            <a:srgbClr val="9BDBFF"/>
          </a:solidFill>
          <a:ln>
            <a:solidFill>
              <a:srgbClr val="9BDB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直角三角形 13"/>
          <p:cNvSpPr/>
          <p:nvPr/>
        </p:nvSpPr>
        <p:spPr>
          <a:xfrm flipH="1">
            <a:off x="9048750" y="2530475"/>
            <a:ext cx="540000" cy="540000"/>
          </a:xfrm>
          <a:prstGeom prst="rtTriangle">
            <a:avLst/>
          </a:prstGeom>
          <a:solidFill>
            <a:srgbClr val="39C6F2"/>
          </a:solidFill>
          <a:ln>
            <a:solidFill>
              <a:srgbClr val="39C6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直角三角形 14"/>
          <p:cNvSpPr/>
          <p:nvPr/>
        </p:nvSpPr>
        <p:spPr>
          <a:xfrm flipH="1">
            <a:off x="8492490" y="3084830"/>
            <a:ext cx="540000" cy="540000"/>
          </a:xfrm>
          <a:prstGeom prst="rtTriangle">
            <a:avLst/>
          </a:prstGeom>
          <a:solidFill>
            <a:srgbClr val="51DC8B"/>
          </a:solidFill>
          <a:ln>
            <a:solidFill>
              <a:srgbClr val="51DC8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直角三角形 15"/>
          <p:cNvSpPr/>
          <p:nvPr/>
        </p:nvSpPr>
        <p:spPr>
          <a:xfrm flipH="1">
            <a:off x="7934960" y="3620770"/>
            <a:ext cx="540000" cy="540000"/>
          </a:xfrm>
          <a:prstGeom prst="rtTriangle">
            <a:avLst/>
          </a:prstGeom>
          <a:solidFill>
            <a:srgbClr val="FF1C1E"/>
          </a:solidFill>
          <a:ln>
            <a:solidFill>
              <a:srgbClr val="FF1C1E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9041130" y="3081020"/>
            <a:ext cx="547200" cy="547200"/>
          </a:xfrm>
          <a:prstGeom prst="rect">
            <a:avLst/>
          </a:prstGeom>
          <a:solidFill>
            <a:srgbClr val="D8F2FF"/>
          </a:solidFill>
          <a:ln>
            <a:solidFill>
              <a:srgbClr val="D8F2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8486140" y="3624580"/>
            <a:ext cx="547200" cy="547200"/>
          </a:xfrm>
          <a:prstGeom prst="rect">
            <a:avLst/>
          </a:prstGeom>
          <a:solidFill>
            <a:srgbClr val="38B0B1"/>
          </a:solidFill>
          <a:ln>
            <a:solidFill>
              <a:srgbClr val="38B0B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9036685" y="3639185"/>
            <a:ext cx="547200" cy="547200"/>
          </a:xfrm>
          <a:prstGeom prst="rect">
            <a:avLst/>
          </a:prstGeom>
          <a:solidFill>
            <a:srgbClr val="30C361"/>
          </a:solidFill>
          <a:ln>
            <a:solidFill>
              <a:srgbClr val="30C36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3511464" y="4187835"/>
            <a:ext cx="6273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charset="0"/>
                <a:ea typeface="文鼎ＰＬ简报宋" panose="02010600030101010101" charset="-122"/>
                <a:cs typeface="Times New Roman" panose="02020603050405020304" charset="0"/>
              </a:rPr>
              <a:t>4.5</a:t>
            </a:r>
            <a:endParaRPr lang="en-US" altLang="zh-CN" sz="2800">
              <a:solidFill>
                <a:srgbClr val="FF0000"/>
              </a:solidFill>
              <a:latin typeface="Times New Roman" panose="02020603050405020304" charset="0"/>
              <a:ea typeface="文鼎ＰＬ简报宋" panose="02010600030101010101" charset="-122"/>
              <a:cs typeface="Times New Roman" panose="02020603050405020304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8461967" y="4196640"/>
            <a:ext cx="6415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charset="0"/>
                <a:ea typeface="文鼎ＰＬ简报宋" panose="02010600030101010101" charset="-122"/>
                <a:cs typeface="Times New Roman" panose="02020603050405020304" charset="0"/>
              </a:rPr>
              <a:t>4.5</a:t>
            </a:r>
            <a:endParaRPr lang="en-US" altLang="zh-CN" sz="2800">
              <a:solidFill>
                <a:srgbClr val="FF0000"/>
              </a:solidFill>
              <a:latin typeface="Times New Roman" panose="02020603050405020304" charset="0"/>
              <a:ea typeface="文鼎ＰＬ简报宋" panose="02010600030101010101" charset="-122"/>
              <a:cs typeface="Times New Roman" panose="0202060305040502030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4762500" y="1179195"/>
            <a:ext cx="2667000" cy="8299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4800">
                <a:latin typeface="包图小白体" panose="02010601030101010101" charset="-122"/>
                <a:ea typeface="包图小白体" panose="02010601030101010101" charset="-122"/>
              </a:rPr>
              <a:t>数方格法</a:t>
            </a:r>
            <a:endParaRPr lang="zh-CN" altLang="en-US" sz="4800">
              <a:latin typeface="包图小白体" panose="02010601030101010101" charset="-122"/>
              <a:ea typeface="包图小白体" panose="02010601030101010101" charset="-122"/>
            </a:endParaRPr>
          </a:p>
        </p:txBody>
      </p:sp>
      <p:sp>
        <p:nvSpPr>
          <p:cNvPr id="6" name="椭圆 5">
            <a:hlinkClick r:id="rId2" action="ppaction://hlinksldjump"/>
          </p:cNvPr>
          <p:cNvSpPr/>
          <p:nvPr/>
        </p:nvSpPr>
        <p:spPr>
          <a:xfrm>
            <a:off x="10372090" y="5238115"/>
            <a:ext cx="643890" cy="643890"/>
          </a:xfrm>
          <a:prstGeom prst="ellipse">
            <a:avLst/>
          </a:prstGeom>
          <a:solidFill>
            <a:srgbClr val="A3EE00"/>
          </a:solidFill>
          <a:ln>
            <a:solidFill>
              <a:srgbClr val="A3EE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>
                <a:latin typeface="文鼎ＰＬ简报宋" panose="02010600030101010101" charset="-122"/>
                <a:ea typeface="文鼎ＰＬ简报宋" panose="02010600030101010101" charset="-122"/>
              </a:rPr>
              <a:t>返回</a:t>
            </a:r>
            <a:endParaRPr lang="zh-CN" altLang="en-US" b="1">
              <a:latin typeface="文鼎ＰＬ简报宋" panose="02010600030101010101" charset="-122"/>
              <a:ea typeface="文鼎ＰＬ简报宋" panose="02010600030101010101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/>
      <p:bldP spid="22" grpId="0"/>
      <p:bldP spid="2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255645" y="1934210"/>
            <a:ext cx="5949950" cy="4028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直角三角形 3"/>
          <p:cNvSpPr/>
          <p:nvPr/>
        </p:nvSpPr>
        <p:spPr>
          <a:xfrm>
            <a:off x="6016625" y="2004695"/>
            <a:ext cx="1553210" cy="1185545"/>
          </a:xfrm>
          <a:custGeom>
            <a:avLst/>
            <a:gdLst>
              <a:gd name="connsiteX0" fmla="*/ 0 w 1344706"/>
              <a:gd name="connsiteY0" fmla="*/ 1308847 h 1308847"/>
              <a:gd name="connsiteX1" fmla="*/ 0 w 1344706"/>
              <a:gd name="connsiteY1" fmla="*/ 0 h 1308847"/>
              <a:gd name="connsiteX2" fmla="*/ 1344706 w 1344706"/>
              <a:gd name="connsiteY2" fmla="*/ 1308847 h 1308847"/>
              <a:gd name="connsiteX3" fmla="*/ 0 w 1344706"/>
              <a:gd name="connsiteY3" fmla="*/ 1308847 h 1308847"/>
              <a:gd name="connsiteX0-1" fmla="*/ 0 w 1461248"/>
              <a:gd name="connsiteY0-2" fmla="*/ 977153 h 1308847"/>
              <a:gd name="connsiteX1-3" fmla="*/ 116542 w 1461248"/>
              <a:gd name="connsiteY1-4" fmla="*/ 0 h 1308847"/>
              <a:gd name="connsiteX2-5" fmla="*/ 1461248 w 1461248"/>
              <a:gd name="connsiteY2-6" fmla="*/ 1308847 h 1308847"/>
              <a:gd name="connsiteX3-7" fmla="*/ 0 w 1461248"/>
              <a:gd name="connsiteY3-8" fmla="*/ 977153 h 1308847"/>
              <a:gd name="connsiteX0-9" fmla="*/ 0 w 2384613"/>
              <a:gd name="connsiteY0-10" fmla="*/ 1021976 h 1308847"/>
              <a:gd name="connsiteX1-11" fmla="*/ 1039907 w 2384613"/>
              <a:gd name="connsiteY1-12" fmla="*/ 0 h 1308847"/>
              <a:gd name="connsiteX2-13" fmla="*/ 2384613 w 2384613"/>
              <a:gd name="connsiteY2-14" fmla="*/ 1308847 h 1308847"/>
              <a:gd name="connsiteX3-15" fmla="*/ 0 w 2384613"/>
              <a:gd name="connsiteY3-16" fmla="*/ 1021976 h 1308847"/>
              <a:gd name="connsiteX0-17" fmla="*/ 0 w 1362637"/>
              <a:gd name="connsiteY0-18" fmla="*/ 1021976 h 1030941"/>
              <a:gd name="connsiteX1-19" fmla="*/ 1039907 w 1362637"/>
              <a:gd name="connsiteY1-20" fmla="*/ 0 h 1030941"/>
              <a:gd name="connsiteX2-21" fmla="*/ 1362637 w 1362637"/>
              <a:gd name="connsiteY2-22" fmla="*/ 1030941 h 1030941"/>
              <a:gd name="connsiteX3-23" fmla="*/ 0 w 1362637"/>
              <a:gd name="connsiteY3-24" fmla="*/ 1021976 h 1030941"/>
              <a:gd name="connsiteX0-25" fmla="*/ 0 w 1362637"/>
              <a:gd name="connsiteY0-26" fmla="*/ 1039906 h 1039906"/>
              <a:gd name="connsiteX1-27" fmla="*/ 1039907 w 1362637"/>
              <a:gd name="connsiteY1-28" fmla="*/ 0 h 1039906"/>
              <a:gd name="connsiteX2-29" fmla="*/ 1362637 w 1362637"/>
              <a:gd name="connsiteY2-30" fmla="*/ 1030941 h 1039906"/>
              <a:gd name="connsiteX3-31" fmla="*/ 0 w 1362637"/>
              <a:gd name="connsiteY3-32" fmla="*/ 1039906 h 103990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362637" h="1039906">
                <a:moveTo>
                  <a:pt x="0" y="1039906"/>
                </a:moveTo>
                <a:lnTo>
                  <a:pt x="1039907" y="0"/>
                </a:lnTo>
                <a:lnTo>
                  <a:pt x="1362637" y="1030941"/>
                </a:lnTo>
                <a:lnTo>
                  <a:pt x="0" y="1039906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5038725" y="912495"/>
            <a:ext cx="2114550" cy="8299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4800">
                <a:latin typeface="包图小白体" panose="02010601030101010101" charset="-122"/>
                <a:ea typeface="包图小白体" panose="02010601030101010101" charset="-122"/>
              </a:rPr>
              <a:t>重叠法</a:t>
            </a:r>
            <a:endParaRPr lang="zh-CN" altLang="en-US" sz="4800">
              <a:latin typeface="包图小白体" panose="02010601030101010101" charset="-122"/>
              <a:ea typeface="包图小白体" panose="02010601030101010101" charset="-122"/>
            </a:endParaRPr>
          </a:p>
        </p:txBody>
      </p:sp>
      <p:sp>
        <p:nvSpPr>
          <p:cNvPr id="3" name="直角三角形 2"/>
          <p:cNvSpPr/>
          <p:nvPr/>
        </p:nvSpPr>
        <p:spPr>
          <a:xfrm flipH="1">
            <a:off x="4487545" y="2016760"/>
            <a:ext cx="1116000" cy="1152000"/>
          </a:xfrm>
          <a:prstGeom prst="rtTriangle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>
            <a:hlinkClick r:id="rId2" action="ppaction://hlinksldjump"/>
          </p:cNvPr>
          <p:cNvSpPr/>
          <p:nvPr/>
        </p:nvSpPr>
        <p:spPr>
          <a:xfrm>
            <a:off x="10372090" y="5238115"/>
            <a:ext cx="643890" cy="643890"/>
          </a:xfrm>
          <a:prstGeom prst="ellipse">
            <a:avLst/>
          </a:prstGeom>
          <a:solidFill>
            <a:srgbClr val="A3EE00"/>
          </a:solidFill>
          <a:ln>
            <a:solidFill>
              <a:srgbClr val="A3EE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>
                <a:latin typeface="文鼎ＰＬ简报宋" panose="02010600030101010101" charset="-122"/>
                <a:ea typeface="文鼎ＰＬ简报宋" panose="02010600030101010101" charset="-122"/>
              </a:rPr>
              <a:t>返回</a:t>
            </a:r>
            <a:endParaRPr lang="zh-CN" altLang="en-US" b="1">
              <a:latin typeface="文鼎ＰＬ简报宋" panose="02010600030101010101" charset="-122"/>
              <a:ea typeface="文鼎ＰＬ简报宋" panose="02010600030101010101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64583 -0.00148148 L 0.29 0.000740741" pathEditMode="relative" rAng="0" ptsTypes=""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60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0.000185185 L 0.0636458 0.343611" pathEditMode="relative" rAng="0" ptsTypes="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00" y="17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24" grpId="0"/>
      <p:bldP spid="3" grpId="0" animBg="1"/>
      <p:bldP spid="3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06233" y="1476374"/>
            <a:ext cx="6597493" cy="2225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703726" y="1476373"/>
            <a:ext cx="3160748" cy="2225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文本框 3"/>
          <p:cNvSpPr txBox="1"/>
          <p:nvPr/>
        </p:nvSpPr>
        <p:spPr>
          <a:xfrm>
            <a:off x="1391920" y="879475"/>
            <a:ext cx="65836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latin typeface="文鼎ＰＬ简报宋" panose="02010600030101010101" charset="-122"/>
                <a:ea typeface="文鼎ＰＬ简报宋" panose="02010600030101010101" charset="-122"/>
              </a:rPr>
              <a:t>笑笑的发现你同意吗？想一想，拼一拼。</a:t>
            </a:r>
            <a:endParaRPr lang="zh-CN" altLang="en-US" sz="2800" b="1" dirty="0">
              <a:latin typeface="文鼎ＰＬ简报宋" panose="02010600030101010101" charset="-122"/>
              <a:ea typeface="文鼎ＰＬ简报宋" panose="02010600030101010101" charset="-122"/>
            </a:endParaRPr>
          </a:p>
        </p:txBody>
      </p:sp>
      <p:pic>
        <p:nvPicPr>
          <p:cNvPr id="100" name="图片 99"/>
          <p:cNvPicPr/>
          <p:nvPr>
            <p:custDataLst>
              <p:tags r:id="rId5"/>
            </p:custDataLst>
          </p:nvPr>
        </p:nvPicPr>
        <p:blipFill>
          <a:blip r:embed="rId6" cstate="email"/>
          <a:stretch>
            <a:fillRect/>
          </a:stretch>
        </p:blipFill>
        <p:spPr>
          <a:xfrm>
            <a:off x="1391920" y="4558030"/>
            <a:ext cx="939800" cy="137287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云形标注 4"/>
          <p:cNvSpPr/>
          <p:nvPr/>
        </p:nvSpPr>
        <p:spPr>
          <a:xfrm>
            <a:off x="2686685" y="3887470"/>
            <a:ext cx="5856605" cy="2072005"/>
          </a:xfrm>
          <a:prstGeom prst="cloudCallout">
            <a:avLst>
              <a:gd name="adj1" fmla="val -58945"/>
              <a:gd name="adj2" fmla="val -11549"/>
            </a:avLst>
          </a:prstGeom>
          <a:solidFill>
            <a:schemeClr val="bg1"/>
          </a:solidFill>
          <a:ln>
            <a:solidFill>
              <a:srgbClr val="49C5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>
                <a:solidFill>
                  <a:schemeClr val="tx1"/>
                </a:solidFill>
                <a:latin typeface="文鼎ＰＬ简报宋" panose="02010600030101010101" charset="-122"/>
                <a:ea typeface="文鼎ＰＬ简报宋" panose="02010600030101010101" charset="-122"/>
              </a:rPr>
              <a:t>图⑤和图⑥合起来与图⑧面积相等。</a:t>
            </a:r>
            <a:endParaRPr lang="zh-CN" altLang="en-US" sz="3200" b="1" dirty="0">
              <a:solidFill>
                <a:schemeClr val="tx1"/>
              </a:solidFill>
              <a:latin typeface="文鼎ＰＬ简报宋" panose="02010600030101010101" charset="-122"/>
              <a:ea typeface="文鼎ＰＬ简报宋" panose="0201060003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106233" y="2400299"/>
            <a:ext cx="6597493" cy="2225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703726" y="2400298"/>
            <a:ext cx="3160748" cy="2225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直角三角形 3"/>
          <p:cNvSpPr/>
          <p:nvPr/>
        </p:nvSpPr>
        <p:spPr>
          <a:xfrm flipH="1">
            <a:off x="2054035" y="2884394"/>
            <a:ext cx="1708340" cy="1287556"/>
          </a:xfrm>
          <a:custGeom>
            <a:avLst/>
            <a:gdLst>
              <a:gd name="connsiteX0" fmla="*/ 0 w 1344706"/>
              <a:gd name="connsiteY0" fmla="*/ 1308847 h 1308847"/>
              <a:gd name="connsiteX1" fmla="*/ 0 w 1344706"/>
              <a:gd name="connsiteY1" fmla="*/ 0 h 1308847"/>
              <a:gd name="connsiteX2" fmla="*/ 1344706 w 1344706"/>
              <a:gd name="connsiteY2" fmla="*/ 1308847 h 1308847"/>
              <a:gd name="connsiteX3" fmla="*/ 0 w 1344706"/>
              <a:gd name="connsiteY3" fmla="*/ 1308847 h 1308847"/>
              <a:gd name="connsiteX0-1" fmla="*/ 0 w 1461248"/>
              <a:gd name="connsiteY0-2" fmla="*/ 977153 h 1308847"/>
              <a:gd name="connsiteX1-3" fmla="*/ 116542 w 1461248"/>
              <a:gd name="connsiteY1-4" fmla="*/ 0 h 1308847"/>
              <a:gd name="connsiteX2-5" fmla="*/ 1461248 w 1461248"/>
              <a:gd name="connsiteY2-6" fmla="*/ 1308847 h 1308847"/>
              <a:gd name="connsiteX3-7" fmla="*/ 0 w 1461248"/>
              <a:gd name="connsiteY3-8" fmla="*/ 977153 h 1308847"/>
              <a:gd name="connsiteX0-9" fmla="*/ 0 w 2384613"/>
              <a:gd name="connsiteY0-10" fmla="*/ 1021976 h 1308847"/>
              <a:gd name="connsiteX1-11" fmla="*/ 1039907 w 2384613"/>
              <a:gd name="connsiteY1-12" fmla="*/ 0 h 1308847"/>
              <a:gd name="connsiteX2-13" fmla="*/ 2384613 w 2384613"/>
              <a:gd name="connsiteY2-14" fmla="*/ 1308847 h 1308847"/>
              <a:gd name="connsiteX3-15" fmla="*/ 0 w 2384613"/>
              <a:gd name="connsiteY3-16" fmla="*/ 1021976 h 1308847"/>
              <a:gd name="connsiteX0-17" fmla="*/ 0 w 1362637"/>
              <a:gd name="connsiteY0-18" fmla="*/ 1021976 h 1030941"/>
              <a:gd name="connsiteX1-19" fmla="*/ 1039907 w 1362637"/>
              <a:gd name="connsiteY1-20" fmla="*/ 0 h 1030941"/>
              <a:gd name="connsiteX2-21" fmla="*/ 1362637 w 1362637"/>
              <a:gd name="connsiteY2-22" fmla="*/ 1030941 h 1030941"/>
              <a:gd name="connsiteX3-23" fmla="*/ 0 w 1362637"/>
              <a:gd name="connsiteY3-24" fmla="*/ 1021976 h 1030941"/>
              <a:gd name="connsiteX0-25" fmla="*/ 0 w 1362637"/>
              <a:gd name="connsiteY0-26" fmla="*/ 1039906 h 1039906"/>
              <a:gd name="connsiteX1-27" fmla="*/ 1039907 w 1362637"/>
              <a:gd name="connsiteY1-28" fmla="*/ 0 h 1039906"/>
              <a:gd name="connsiteX2-29" fmla="*/ 1362637 w 1362637"/>
              <a:gd name="connsiteY2-30" fmla="*/ 1030941 h 1039906"/>
              <a:gd name="connsiteX3-31" fmla="*/ 0 w 1362637"/>
              <a:gd name="connsiteY3-32" fmla="*/ 1039906 h 103990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362637" h="1039906">
                <a:moveTo>
                  <a:pt x="0" y="1039906"/>
                </a:moveTo>
                <a:lnTo>
                  <a:pt x="1039907" y="0"/>
                </a:lnTo>
                <a:lnTo>
                  <a:pt x="1362637" y="1030941"/>
                </a:lnTo>
                <a:lnTo>
                  <a:pt x="0" y="1039906"/>
                </a:lnTo>
                <a:close/>
              </a:path>
            </a:pathLst>
          </a:custGeom>
          <a:solidFill>
            <a:srgbClr val="FF0000">
              <a:alpha val="54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直角三角形 3"/>
          <p:cNvSpPr/>
          <p:nvPr/>
        </p:nvSpPr>
        <p:spPr>
          <a:xfrm>
            <a:off x="5092510" y="2884394"/>
            <a:ext cx="1728000" cy="1296000"/>
          </a:xfrm>
          <a:custGeom>
            <a:avLst/>
            <a:gdLst>
              <a:gd name="connsiteX0" fmla="*/ 0 w 1344706"/>
              <a:gd name="connsiteY0" fmla="*/ 1308847 h 1308847"/>
              <a:gd name="connsiteX1" fmla="*/ 0 w 1344706"/>
              <a:gd name="connsiteY1" fmla="*/ 0 h 1308847"/>
              <a:gd name="connsiteX2" fmla="*/ 1344706 w 1344706"/>
              <a:gd name="connsiteY2" fmla="*/ 1308847 h 1308847"/>
              <a:gd name="connsiteX3" fmla="*/ 0 w 1344706"/>
              <a:gd name="connsiteY3" fmla="*/ 1308847 h 1308847"/>
              <a:gd name="connsiteX0-1" fmla="*/ 0 w 1461248"/>
              <a:gd name="connsiteY0-2" fmla="*/ 977153 h 1308847"/>
              <a:gd name="connsiteX1-3" fmla="*/ 116542 w 1461248"/>
              <a:gd name="connsiteY1-4" fmla="*/ 0 h 1308847"/>
              <a:gd name="connsiteX2-5" fmla="*/ 1461248 w 1461248"/>
              <a:gd name="connsiteY2-6" fmla="*/ 1308847 h 1308847"/>
              <a:gd name="connsiteX3-7" fmla="*/ 0 w 1461248"/>
              <a:gd name="connsiteY3-8" fmla="*/ 977153 h 1308847"/>
              <a:gd name="connsiteX0-9" fmla="*/ 0 w 2384613"/>
              <a:gd name="connsiteY0-10" fmla="*/ 1021976 h 1308847"/>
              <a:gd name="connsiteX1-11" fmla="*/ 1039907 w 2384613"/>
              <a:gd name="connsiteY1-12" fmla="*/ 0 h 1308847"/>
              <a:gd name="connsiteX2-13" fmla="*/ 2384613 w 2384613"/>
              <a:gd name="connsiteY2-14" fmla="*/ 1308847 h 1308847"/>
              <a:gd name="connsiteX3-15" fmla="*/ 0 w 2384613"/>
              <a:gd name="connsiteY3-16" fmla="*/ 1021976 h 1308847"/>
              <a:gd name="connsiteX0-17" fmla="*/ 0 w 1362637"/>
              <a:gd name="connsiteY0-18" fmla="*/ 1021976 h 1030941"/>
              <a:gd name="connsiteX1-19" fmla="*/ 1039907 w 1362637"/>
              <a:gd name="connsiteY1-20" fmla="*/ 0 h 1030941"/>
              <a:gd name="connsiteX2-21" fmla="*/ 1362637 w 1362637"/>
              <a:gd name="connsiteY2-22" fmla="*/ 1030941 h 1030941"/>
              <a:gd name="connsiteX3-23" fmla="*/ 0 w 1362637"/>
              <a:gd name="connsiteY3-24" fmla="*/ 1021976 h 1030941"/>
              <a:gd name="connsiteX0-25" fmla="*/ 0 w 1362637"/>
              <a:gd name="connsiteY0-26" fmla="*/ 1039906 h 1039906"/>
              <a:gd name="connsiteX1-27" fmla="*/ 1039907 w 1362637"/>
              <a:gd name="connsiteY1-28" fmla="*/ 0 h 1039906"/>
              <a:gd name="connsiteX2-29" fmla="*/ 1362637 w 1362637"/>
              <a:gd name="connsiteY2-30" fmla="*/ 1030941 h 1039906"/>
              <a:gd name="connsiteX3-31" fmla="*/ 0 w 1362637"/>
              <a:gd name="connsiteY3-32" fmla="*/ 1039906 h 103990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362637" h="1039906">
                <a:moveTo>
                  <a:pt x="0" y="1039906"/>
                </a:moveTo>
                <a:lnTo>
                  <a:pt x="1039907" y="0"/>
                </a:lnTo>
                <a:lnTo>
                  <a:pt x="1362637" y="1030941"/>
                </a:lnTo>
                <a:lnTo>
                  <a:pt x="0" y="1039906"/>
                </a:lnTo>
                <a:close/>
              </a:path>
            </a:pathLst>
          </a:custGeom>
          <a:solidFill>
            <a:srgbClr val="FF0000">
              <a:alpha val="54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直角三角形 3"/>
          <p:cNvSpPr/>
          <p:nvPr/>
        </p:nvSpPr>
        <p:spPr>
          <a:xfrm flipV="1">
            <a:off x="5082985" y="2865344"/>
            <a:ext cx="1728000" cy="1296000"/>
          </a:xfrm>
          <a:custGeom>
            <a:avLst/>
            <a:gdLst>
              <a:gd name="connsiteX0" fmla="*/ 0 w 1344706"/>
              <a:gd name="connsiteY0" fmla="*/ 1308847 h 1308847"/>
              <a:gd name="connsiteX1" fmla="*/ 0 w 1344706"/>
              <a:gd name="connsiteY1" fmla="*/ 0 h 1308847"/>
              <a:gd name="connsiteX2" fmla="*/ 1344706 w 1344706"/>
              <a:gd name="connsiteY2" fmla="*/ 1308847 h 1308847"/>
              <a:gd name="connsiteX3" fmla="*/ 0 w 1344706"/>
              <a:gd name="connsiteY3" fmla="*/ 1308847 h 1308847"/>
              <a:gd name="connsiteX0-1" fmla="*/ 0 w 1461248"/>
              <a:gd name="connsiteY0-2" fmla="*/ 977153 h 1308847"/>
              <a:gd name="connsiteX1-3" fmla="*/ 116542 w 1461248"/>
              <a:gd name="connsiteY1-4" fmla="*/ 0 h 1308847"/>
              <a:gd name="connsiteX2-5" fmla="*/ 1461248 w 1461248"/>
              <a:gd name="connsiteY2-6" fmla="*/ 1308847 h 1308847"/>
              <a:gd name="connsiteX3-7" fmla="*/ 0 w 1461248"/>
              <a:gd name="connsiteY3-8" fmla="*/ 977153 h 1308847"/>
              <a:gd name="connsiteX0-9" fmla="*/ 0 w 2384613"/>
              <a:gd name="connsiteY0-10" fmla="*/ 1021976 h 1308847"/>
              <a:gd name="connsiteX1-11" fmla="*/ 1039907 w 2384613"/>
              <a:gd name="connsiteY1-12" fmla="*/ 0 h 1308847"/>
              <a:gd name="connsiteX2-13" fmla="*/ 2384613 w 2384613"/>
              <a:gd name="connsiteY2-14" fmla="*/ 1308847 h 1308847"/>
              <a:gd name="connsiteX3-15" fmla="*/ 0 w 2384613"/>
              <a:gd name="connsiteY3-16" fmla="*/ 1021976 h 1308847"/>
              <a:gd name="connsiteX0-17" fmla="*/ 0 w 1362637"/>
              <a:gd name="connsiteY0-18" fmla="*/ 1021976 h 1030941"/>
              <a:gd name="connsiteX1-19" fmla="*/ 1039907 w 1362637"/>
              <a:gd name="connsiteY1-20" fmla="*/ 0 h 1030941"/>
              <a:gd name="connsiteX2-21" fmla="*/ 1362637 w 1362637"/>
              <a:gd name="connsiteY2-22" fmla="*/ 1030941 h 1030941"/>
              <a:gd name="connsiteX3-23" fmla="*/ 0 w 1362637"/>
              <a:gd name="connsiteY3-24" fmla="*/ 1021976 h 1030941"/>
              <a:gd name="connsiteX0-25" fmla="*/ 0 w 1362637"/>
              <a:gd name="connsiteY0-26" fmla="*/ 1039906 h 1039906"/>
              <a:gd name="connsiteX1-27" fmla="*/ 1039907 w 1362637"/>
              <a:gd name="connsiteY1-28" fmla="*/ 0 h 1039906"/>
              <a:gd name="connsiteX2-29" fmla="*/ 1362637 w 1362637"/>
              <a:gd name="connsiteY2-30" fmla="*/ 1030941 h 1039906"/>
              <a:gd name="connsiteX3-31" fmla="*/ 0 w 1362637"/>
              <a:gd name="connsiteY3-32" fmla="*/ 1039906 h 103990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362637" h="1039906">
                <a:moveTo>
                  <a:pt x="0" y="1039906"/>
                </a:moveTo>
                <a:lnTo>
                  <a:pt x="1039907" y="0"/>
                </a:lnTo>
                <a:lnTo>
                  <a:pt x="1362637" y="1030941"/>
                </a:lnTo>
                <a:lnTo>
                  <a:pt x="0" y="1039906"/>
                </a:lnTo>
                <a:close/>
              </a:path>
            </a:pathLst>
          </a:custGeom>
          <a:solidFill>
            <a:srgbClr val="FF0000">
              <a:alpha val="54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5038725" y="1179195"/>
            <a:ext cx="2114550" cy="8299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4800">
                <a:latin typeface="包图小白体" panose="02010601030101010101" charset="-122"/>
                <a:ea typeface="包图小白体" panose="02010601030101010101" charset="-122"/>
              </a:rPr>
              <a:t>拼组法</a:t>
            </a:r>
            <a:endParaRPr lang="zh-CN" altLang="en-US" sz="4800">
              <a:latin typeface="包图小白体" panose="02010601030101010101" charset="-122"/>
              <a:ea typeface="包图小白体" panose="02010601030101010101" charset="-122"/>
            </a:endParaRPr>
          </a:p>
        </p:txBody>
      </p:sp>
      <p:sp>
        <p:nvSpPr>
          <p:cNvPr id="3" name="椭圆 2">
            <a:hlinkClick r:id="rId3" action="ppaction://hlinksldjump"/>
          </p:cNvPr>
          <p:cNvSpPr/>
          <p:nvPr/>
        </p:nvSpPr>
        <p:spPr>
          <a:xfrm>
            <a:off x="10372090" y="5238115"/>
            <a:ext cx="643890" cy="643890"/>
          </a:xfrm>
          <a:prstGeom prst="ellipse">
            <a:avLst/>
          </a:prstGeom>
          <a:solidFill>
            <a:srgbClr val="A3EE00"/>
          </a:solidFill>
          <a:ln>
            <a:solidFill>
              <a:srgbClr val="A3EE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>
                <a:latin typeface="文鼎ＰＬ简报宋" panose="02010600030101010101" charset="-122"/>
                <a:ea typeface="文鼎ＰＬ简报宋" panose="02010600030101010101" charset="-122"/>
              </a:rPr>
              <a:t>返回</a:t>
            </a:r>
            <a:endParaRPr lang="zh-CN" altLang="en-US" b="1">
              <a:latin typeface="文鼎ＰＬ简报宋" panose="02010600030101010101" charset="-122"/>
              <a:ea typeface="文鼎ＰＬ简报宋" panose="02010600030101010101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06 -1.85185E-06 L 0.50209 -0.00185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104" y="-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06 -2.96296E-06 L 0.28568 0.00093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284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8" grpId="0" animBg="1"/>
      <p:bldP spid="8" grpId="1" animBg="1"/>
      <p:bldP spid="9" grpId="0" animBg="1"/>
      <p:bldP spid="9" grpId="1" animBg="1"/>
      <p:bldP spid="2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912620" y="1392555"/>
            <a:ext cx="7743825" cy="2483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椭圆 5">
            <a:hlinkClick r:id="rId2" action="ppaction://hlinksldjump"/>
          </p:cNvPr>
          <p:cNvSpPr/>
          <p:nvPr/>
        </p:nvSpPr>
        <p:spPr>
          <a:xfrm>
            <a:off x="10372090" y="5238115"/>
            <a:ext cx="643890" cy="643890"/>
          </a:xfrm>
          <a:prstGeom prst="ellipse">
            <a:avLst/>
          </a:prstGeom>
          <a:solidFill>
            <a:srgbClr val="A3EE00"/>
          </a:solidFill>
          <a:ln>
            <a:solidFill>
              <a:srgbClr val="A3EE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>
                <a:latin typeface="文鼎ＰＬ简报宋" panose="02010600030101010101" charset="-122"/>
                <a:ea typeface="文鼎ＰＬ简报宋" panose="02010600030101010101" charset="-122"/>
              </a:rPr>
              <a:t>返回</a:t>
            </a:r>
            <a:endParaRPr lang="zh-CN" altLang="en-US" b="1">
              <a:latin typeface="文鼎ＰＬ简报宋" panose="02010600030101010101" charset="-122"/>
              <a:ea typeface="文鼎ＰＬ简报宋" panose="0201060003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499870" y="795020"/>
            <a:ext cx="69392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latin typeface="文鼎ＰＬ简报宋" panose="02010600030101010101" charset="-122"/>
                <a:ea typeface="文鼎ＰＬ简报宋" panose="02010600030101010101" charset="-122"/>
              </a:rPr>
              <a:t>淘气还有一个新的发现，想一想，做一做。</a:t>
            </a:r>
            <a:endParaRPr lang="zh-CN" altLang="en-US" sz="2800" b="1" dirty="0">
              <a:latin typeface="文鼎ＰＬ简报宋" panose="02010600030101010101" charset="-122"/>
              <a:ea typeface="文鼎ＰＬ简报宋" panose="02010600030101010101" charset="-122"/>
            </a:endParaRPr>
          </a:p>
        </p:txBody>
      </p:sp>
      <p:pic>
        <p:nvPicPr>
          <p:cNvPr id="101" name="图片 100"/>
          <p:cNvPicPr/>
          <p:nvPr/>
        </p:nvPicPr>
        <p:blipFill>
          <a:blip r:embed="rId3" cstate="email"/>
          <a:stretch>
            <a:fillRect/>
          </a:stretch>
        </p:blipFill>
        <p:spPr>
          <a:xfrm>
            <a:off x="812800" y="4380230"/>
            <a:ext cx="1572895" cy="1587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云形标注 7"/>
          <p:cNvSpPr/>
          <p:nvPr/>
        </p:nvSpPr>
        <p:spPr>
          <a:xfrm>
            <a:off x="2686685" y="3876675"/>
            <a:ext cx="6003925" cy="2082800"/>
          </a:xfrm>
          <a:prstGeom prst="cloudCallout">
            <a:avLst>
              <a:gd name="adj1" fmla="val -60011"/>
              <a:gd name="adj2" fmla="val -22184"/>
            </a:avLst>
          </a:prstGeom>
          <a:solidFill>
            <a:schemeClr val="bg1"/>
          </a:solidFill>
          <a:ln>
            <a:solidFill>
              <a:srgbClr val="49C5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>
                <a:solidFill>
                  <a:schemeClr val="tx1"/>
                </a:solidFill>
                <a:latin typeface="文鼎ＰＬ简报宋" panose="02010600030101010101" charset="-122"/>
                <a:ea typeface="文鼎ＰＬ简报宋" panose="02010600030101010101" charset="-122"/>
              </a:rPr>
              <a:t>图⑨和图⑩面积相等。</a:t>
            </a:r>
            <a:endParaRPr lang="zh-CN" altLang="en-US" sz="3200" b="1" dirty="0">
              <a:solidFill>
                <a:schemeClr val="tx1"/>
              </a:solidFill>
              <a:latin typeface="文鼎ＰＬ简报宋" panose="02010600030101010101" charset="-122"/>
              <a:ea typeface="文鼎ＰＬ简报宋" panose="02010600030101010101" charset="-122"/>
            </a:endParaRPr>
          </a:p>
        </p:txBody>
      </p:sp>
    </p:spTree>
  </p:cSld>
  <p:clrMapOvr>
    <a:masterClrMapping/>
  </p:clrMapOvr>
  <p:transition spd="slow">
    <p:fade/>
  </p:transition>
</p:sld>
</file>

<file path=ppt/tags/tag1.xml><?xml version="1.0" encoding="utf-8"?>
<p:tagLst xmlns:p="http://schemas.openxmlformats.org/presentationml/2006/main">
  <p:tag name="KSO_WM_UNIT_PLACING_PICTURE_USER_VIEWPORT" val="{&quot;height&quot;:3504.707086614173,&quot;width&quot;:10389.752755905512}"/>
</p:tagLst>
</file>

<file path=ppt/tags/tag2.xml><?xml version="1.0" encoding="utf-8"?>
<p:tagLst xmlns:p="http://schemas.openxmlformats.org/presentationml/2006/main">
  <p:tag name="KSO_WM_UNIT_PLACING_PICTURE_USER_VIEWPORT" val="{&quot;height&quot;:3504.707086614173,&quot;width&quot;:4977.555905511811}"/>
</p:tagLst>
</file>

<file path=ppt/tags/tag3.xml><?xml version="1.0" encoding="utf-8"?>
<p:tagLst xmlns:p="http://schemas.openxmlformats.org/presentationml/2006/main">
  <p:tag name="KSO_WM_UNIT_PLACING_PICTURE_USER_VIEWPORT" val="{&quot;height&quot;:3228,&quot;width&quot;:2211}"/>
</p:tagLst>
</file>

<file path=ppt/tags/tag4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ODkyNjU0ZTg4NWUyMWI4NTI0M2VhNGMyMDkzYWNjOTMifQ==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630</Words>
  <Application>WPS 演示</Application>
  <PresentationFormat>自定义</PresentationFormat>
  <Paragraphs>139</Paragraphs>
  <Slides>21</Slides>
  <Notes>0</Notes>
  <HiddenSlides>1</HiddenSlides>
  <MMClips>1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37" baseType="lpstr">
      <vt:lpstr>Arial</vt:lpstr>
      <vt:lpstr>宋体</vt:lpstr>
      <vt:lpstr>Wingdings</vt:lpstr>
      <vt:lpstr>思源黑体</vt:lpstr>
      <vt:lpstr>时尚中黑简体</vt:lpstr>
      <vt:lpstr>包图小白体</vt:lpstr>
      <vt:lpstr>微软雅黑</vt:lpstr>
      <vt:lpstr>文鼎ＰＬ简报宋</vt:lpstr>
      <vt:lpstr>Times New Roman</vt:lpstr>
      <vt:lpstr>等线</vt:lpstr>
      <vt:lpstr>Arial Unicode MS</vt:lpstr>
      <vt:lpstr>等线 Light</vt:lpstr>
      <vt:lpstr>Calibri</vt:lpstr>
      <vt:lpstr>Arial</vt:lpstr>
      <vt:lpstr>第一PPT模板网-WWW.1PPT.COM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3</cp:revision>
  <cp:lastPrinted>2022-08-25T00:31:00Z</cp:lastPrinted>
  <dcterms:created xsi:type="dcterms:W3CDTF">2022-08-25T00:31:00Z</dcterms:created>
  <dcterms:modified xsi:type="dcterms:W3CDTF">2023-11-01T08:34:16Z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F400BD0F9F4D456A826AB60848657E1F_12</vt:lpwstr>
  </property>
  <property fmtid="{D5CDD505-2E9C-101B-9397-08002B2CF9AE}" pid="7" name="KSOProductBuildVer">
    <vt:lpwstr>2052-12.1.0.15712</vt:lpwstr>
  </property>
</Properties>
</file>