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360" r:id="rId5"/>
    <p:sldId id="443" r:id="rId6"/>
    <p:sldId id="444" r:id="rId7"/>
    <p:sldId id="445" r:id="rId8"/>
    <p:sldId id="446" r:id="rId9"/>
    <p:sldId id="447" r:id="rId10"/>
    <p:sldId id="448" r:id="rId11"/>
    <p:sldId id="449" r:id="rId12"/>
    <p:sldId id="265" r:id="rId13"/>
    <p:sldId id="387" r:id="rId14"/>
    <p:sldId id="433" r:id="rId15"/>
    <p:sldId id="292" r:id="rId16"/>
    <p:sldId id="329" r:id="rId17"/>
    <p:sldId id="389" r:id="rId18"/>
    <p:sldId id="439" r:id="rId19"/>
    <p:sldId id="440" r:id="rId20"/>
    <p:sldId id="293" r:id="rId21"/>
    <p:sldId id="300" r:id="rId22"/>
    <p:sldId id="450" r:id="rId23"/>
    <p:sldId id="406" r:id="rId24"/>
    <p:sldId id="291" r:id="rId25"/>
    <p:sldId id="394" r:id="rId26"/>
    <p:sldId id="258" r:id="rId27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3399"/>
    <a:srgbClr val="000000"/>
    <a:srgbClr val="E4DF21"/>
    <a:srgbClr val="C8D927"/>
    <a:srgbClr val="DEEC22"/>
    <a:srgbClr val="E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480" autoAdjust="0"/>
  </p:normalViewPr>
  <p:slideViewPr>
    <p:cSldViewPr>
      <p:cViewPr varScale="1">
        <p:scale>
          <a:sx n="109" d="100"/>
          <a:sy n="109" d="100"/>
        </p:scale>
        <p:origin x="-7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2DF1BB4-8824-4121-B0FF-3D1C8639348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6EA626-3536-472E-B593-D4506664A4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277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D6A5E7-5CC0-4646-B584-AEE1626C8C1E}" type="slidenum">
              <a:rPr lang="zh-CN" altLang="en-US" sz="1200" b="0">
                <a:solidFill>
                  <a:schemeClr val="tx1"/>
                </a:solidFill>
                <a:latin typeface="+mn-lt"/>
                <a:ea typeface="+mn-ea"/>
              </a:rPr>
            </a:fld>
            <a:endParaRPr lang="zh-CN" altLang="en-US" sz="1200" b="0">
              <a:solidFill>
                <a:schemeClr val="tx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993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57AF6-9549-4970-9340-270FF8B95D5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13.xml"/><Relationship Id="rId2" Type="http://schemas.openxmlformats.org/officeDocument/2006/relationships/slide" Target="slide10.xml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3" Type="http://schemas.openxmlformats.org/officeDocument/2006/relationships/audio" Target="../media/audio1.wav"/><Relationship Id="rId2" Type="http://schemas.openxmlformats.org/officeDocument/2006/relationships/slide" Target="slide1.xml"/><Relationship Id="rId1" Type="http://schemas.openxmlformats.org/officeDocument/2006/relationships/image" Target="../media/image3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slide" Target="slide1.xml"/><Relationship Id="rId5" Type="http://schemas.openxmlformats.org/officeDocument/2006/relationships/image" Target="../media/image47.emf"/><Relationship Id="rId4" Type="http://schemas.openxmlformats.org/officeDocument/2006/relationships/image" Target="../media/image46.png"/><Relationship Id="rId3" Type="http://schemas.openxmlformats.org/officeDocument/2006/relationships/slide" Target="slide18.xml"/><Relationship Id="rId2" Type="http://schemas.openxmlformats.org/officeDocument/2006/relationships/slide" Target="slide14.xml"/><Relationship Id="rId1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slide" Target="slide24.xml"/><Relationship Id="rId4" Type="http://schemas.openxmlformats.org/officeDocument/2006/relationships/slide" Target="slide22.xml"/><Relationship Id="rId3" Type="http://schemas.openxmlformats.org/officeDocument/2006/relationships/audio" Target="../media/audio2.wav"/><Relationship Id="rId2" Type="http://schemas.openxmlformats.org/officeDocument/2006/relationships/slide" Target="slide19.xml"/><Relationship Id="rId1" Type="http://schemas.openxmlformats.org/officeDocument/2006/relationships/slide" Target="slide1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9.png"/><Relationship Id="rId3" Type="http://schemas.openxmlformats.org/officeDocument/2006/relationships/image" Target="../media/image9.png"/><Relationship Id="rId2" Type="http://schemas.openxmlformats.org/officeDocument/2006/relationships/image" Target="../media/image57.jpeg"/><Relationship Id="rId1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9.png"/><Relationship Id="rId3" Type="http://schemas.openxmlformats.org/officeDocument/2006/relationships/image" Target="../media/image58.png"/><Relationship Id="rId2" Type="http://schemas.openxmlformats.org/officeDocument/2006/relationships/slide" Target="slide18.xml"/><Relationship Id="rId1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jpeg"/><Relationship Id="rId1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3.jpeg"/><Relationship Id="rId3" Type="http://schemas.openxmlformats.org/officeDocument/2006/relationships/image" Target="../media/image62.jpeg"/><Relationship Id="rId2" Type="http://schemas.openxmlformats.org/officeDocument/2006/relationships/slide" Target="slide18.xml"/><Relationship Id="rId1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audio" Target="../media/audio1.wav"/><Relationship Id="rId7" Type="http://schemas.openxmlformats.org/officeDocument/2006/relationships/slide" Target="slide1.xml"/><Relationship Id="rId6" Type="http://schemas.openxmlformats.org/officeDocument/2006/relationships/image" Target="../media/image39.emf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42"/>
          <p:cNvGrpSpPr/>
          <p:nvPr/>
        </p:nvGrpSpPr>
        <p:grpSpPr bwMode="auto">
          <a:xfrm>
            <a:off x="1214438" y="4656139"/>
            <a:ext cx="2159000" cy="1009650"/>
            <a:chOff x="340" y="3022"/>
            <a:chExt cx="1360" cy="636"/>
          </a:xfrm>
        </p:grpSpPr>
        <p:sp>
          <p:nvSpPr>
            <p:cNvPr id="13323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0" y="3022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4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30" y="3149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4" name="Group 43"/>
          <p:cNvGrpSpPr/>
          <p:nvPr/>
        </p:nvGrpSpPr>
        <p:grpSpPr bwMode="auto">
          <a:xfrm>
            <a:off x="3500438" y="4646614"/>
            <a:ext cx="2160587" cy="1009650"/>
            <a:chOff x="2018" y="2976"/>
            <a:chExt cx="1361" cy="636"/>
          </a:xfrm>
        </p:grpSpPr>
        <p:sp>
          <p:nvSpPr>
            <p:cNvPr id="13321" name="Oval 30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018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2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09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5" name="Group 44"/>
          <p:cNvGrpSpPr/>
          <p:nvPr/>
        </p:nvGrpSpPr>
        <p:grpSpPr bwMode="auto">
          <a:xfrm>
            <a:off x="5715000" y="4646614"/>
            <a:ext cx="2232025" cy="1009650"/>
            <a:chOff x="3696" y="2976"/>
            <a:chExt cx="1406" cy="636"/>
          </a:xfrm>
        </p:grpSpPr>
        <p:sp>
          <p:nvSpPr>
            <p:cNvPr id="13319" name="Oval 32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696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13320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32" y="3113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763588" y="175193"/>
            <a:ext cx="54737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五年级数学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sp>
        <p:nvSpPr>
          <p:cNvPr id="13317" name="TextBox 16"/>
          <p:cNvSpPr txBox="1">
            <a:spLocks noChangeArrowheads="1"/>
          </p:cNvSpPr>
          <p:nvPr/>
        </p:nvSpPr>
        <p:spPr bwMode="auto">
          <a:xfrm>
            <a:off x="0" y="1340768"/>
            <a:ext cx="91440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32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多边形的面积</a:t>
            </a:r>
            <a:endParaRPr lang="zh-CN" altLang="en-US" sz="32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2420888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</a:t>
            </a:r>
            <a:r>
              <a:rPr lang="zh-CN" altLang="en-US" sz="6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识底和高</a:t>
            </a:r>
            <a:endParaRPr lang="zh-CN" altLang="en-US" sz="6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8"/>
          <p:cNvGrpSpPr/>
          <p:nvPr/>
        </p:nvGrpSpPr>
        <p:grpSpPr bwMode="auto">
          <a:xfrm>
            <a:off x="6443663" y="188913"/>
            <a:ext cx="2411412" cy="1008062"/>
            <a:chOff x="0" y="0"/>
            <a:chExt cx="1633" cy="635"/>
          </a:xfrm>
        </p:grpSpPr>
        <p:pic>
          <p:nvPicPr>
            <p:cNvPr id="23562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3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随堂练习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0" y="785813"/>
            <a:ext cx="88582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用三角尺画出下列图形的高。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8" name="x36a.jpg" descr="id:2147515291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00" y="2143125"/>
            <a:ext cx="8937625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2017713"/>
            <a:ext cx="25050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13" y="1928813"/>
            <a:ext cx="16954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017713"/>
            <a:ext cx="25050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662238"/>
            <a:ext cx="122555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2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2089150"/>
            <a:ext cx="25050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76900" y="2428875"/>
            <a:ext cx="1395413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1438" y="785813"/>
            <a:ext cx="87868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画出下面图形给定底边上的高。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10" name="X39.EPS" descr="id:2147515298;FounderCES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2460625"/>
            <a:ext cx="8715375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直接连接符 17"/>
          <p:cNvCxnSpPr/>
          <p:nvPr/>
        </p:nvCxnSpPr>
        <p:spPr>
          <a:xfrm rot="10800000" flipV="1">
            <a:off x="785813" y="2928938"/>
            <a:ext cx="2428875" cy="642937"/>
          </a:xfrm>
          <a:prstGeom prst="line">
            <a:avLst/>
          </a:prstGeom>
          <a:ln w="444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857250" y="3714750"/>
            <a:ext cx="28575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200000" flipV="1">
            <a:off x="1000126" y="3571875"/>
            <a:ext cx="214312" cy="7143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5400000" flipH="1" flipV="1">
            <a:off x="4929187" y="3714751"/>
            <a:ext cx="1571625" cy="0"/>
          </a:xfrm>
          <a:prstGeom prst="line">
            <a:avLst/>
          </a:prstGeom>
          <a:ln w="444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715000" y="3143250"/>
            <a:ext cx="21431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5400000" flipH="1" flipV="1">
            <a:off x="5822157" y="3036094"/>
            <a:ext cx="214312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785813"/>
            <a:ext cx="9045575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在下面方格纸上画出一个上底为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厘米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下底为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9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厘米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高为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厘米的梯形。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每个小方格的边长为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1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厘米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25602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5605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5606" name="Text Box 18">
              <a:hlinkClick r:id="rId2" action="ppaction://hlinksldjump" highlightClick="1">
                <a:snd r:embed="rId3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  <p:pic>
        <p:nvPicPr>
          <p:cNvPr id="19457" name="Picture 1" descr="C:\Users\Administrator\AppData\Roaming\Tencent\Users\271766067\QQ\WinTemp\RichOle\N779}`O6YUV$~$QWL862X{H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286000"/>
            <a:ext cx="574357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1" name="Picture 1" descr="C:\Users\Administrator\AppData\Roaming\Tencent\Users\271766067\QQ\WinTemp\RichOle\(XKP68[))1{R{53{@73ZEK7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90775" y="2500313"/>
            <a:ext cx="41814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2"/>
          <p:cNvGrpSpPr/>
          <p:nvPr/>
        </p:nvGrpSpPr>
        <p:grpSpPr bwMode="auto">
          <a:xfrm>
            <a:off x="6372225" y="333375"/>
            <a:ext cx="2411413" cy="1008063"/>
            <a:chOff x="0" y="0"/>
            <a:chExt cx="1633" cy="635"/>
          </a:xfrm>
        </p:grpSpPr>
        <p:pic>
          <p:nvPicPr>
            <p:cNvPr id="26638" name="Picture 3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9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ea typeface="黑体" panose="02010609060101010101" pitchFamily="49" charset="-122"/>
                </a:rPr>
                <a:t>作业设计</a:t>
              </a:r>
              <a:endParaRPr lang="zh-CN" altLang="en-US" sz="3200">
                <a:ea typeface="黑体" panose="02010609060101010101" pitchFamily="49" charset="-122"/>
              </a:endParaRPr>
            </a:p>
          </p:txBody>
        </p:sp>
      </p:grpSp>
      <p:grpSp>
        <p:nvGrpSpPr>
          <p:cNvPr id="26626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26636" name="AutoShape 13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6637" name="Text Box 14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6627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26634" name="AutoShape 1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6635" name="Text Box 16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5" name="Group 28"/>
          <p:cNvGrpSpPr/>
          <p:nvPr/>
        </p:nvGrpSpPr>
        <p:grpSpPr bwMode="auto">
          <a:xfrm>
            <a:off x="1403350" y="3141663"/>
            <a:ext cx="5429250" cy="1555750"/>
            <a:chOff x="884" y="1933"/>
            <a:chExt cx="3420" cy="980"/>
          </a:xfrm>
        </p:grpSpPr>
        <p:pic>
          <p:nvPicPr>
            <p:cNvPr id="26632" name="Picture 15" descr="男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608" y="1933"/>
              <a:ext cx="1696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AutoShape 27"/>
            <p:cNvSpPr>
              <a:spLocks noChangeArrowheads="1"/>
            </p:cNvSpPr>
            <p:nvPr/>
          </p:nvSpPr>
          <p:spPr bwMode="auto">
            <a:xfrm>
              <a:off x="884" y="1933"/>
              <a:ext cx="1451" cy="499"/>
            </a:xfrm>
            <a:prstGeom prst="wedgeRoundRectCallout">
              <a:avLst>
                <a:gd name="adj1" fmla="val 68606"/>
                <a:gd name="adj2" fmla="val 6222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800">
                  <a:solidFill>
                    <a:srgbClr val="FF3399"/>
                  </a:solidFill>
                  <a:latin typeface="楷体_GB2312"/>
                  <a:ea typeface="楷体_GB2312"/>
                  <a:cs typeface="楷体_GB2312"/>
                </a:rPr>
                <a:t>要细心哟！</a:t>
              </a:r>
              <a:endParaRPr lang="en-US" altLang="zh-CN" sz="2800">
                <a:solidFill>
                  <a:srgbClr val="FF3399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26629" name="Group 16"/>
          <p:cNvGrpSpPr/>
          <p:nvPr/>
        </p:nvGrpSpPr>
        <p:grpSpPr bwMode="auto">
          <a:xfrm>
            <a:off x="6011863" y="5805488"/>
            <a:ext cx="1684337" cy="877887"/>
            <a:chOff x="2699" y="3612"/>
            <a:chExt cx="1061" cy="553"/>
          </a:xfrm>
        </p:grpSpPr>
        <p:pic>
          <p:nvPicPr>
            <p:cNvPr id="26630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6631" name="Text Box 18">
              <a:hlinkClick r:id="rId6" action="ppaction://hlinksldjump" highlightClick="1">
                <a:snd r:embed="rId7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38"/>
          <p:cNvGrpSpPr/>
          <p:nvPr/>
        </p:nvGrpSpPr>
        <p:grpSpPr bwMode="auto">
          <a:xfrm>
            <a:off x="3276600" y="188913"/>
            <a:ext cx="1584325" cy="579437"/>
            <a:chOff x="1066" y="2795"/>
            <a:chExt cx="998" cy="365"/>
          </a:xfrm>
        </p:grpSpPr>
        <p:sp>
          <p:nvSpPr>
            <p:cNvPr id="27680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997" cy="363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27681" name="Text Box 40"/>
            <p:cNvSpPr txBox="1">
              <a:spLocks noChangeArrowheads="1"/>
            </p:cNvSpPr>
            <p:nvPr/>
          </p:nvSpPr>
          <p:spPr bwMode="auto">
            <a:xfrm>
              <a:off x="1111" y="2795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0" y="922338"/>
            <a:ext cx="8858250" cy="1865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1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用三角尺上的直角量一量，下面各图形中哪条 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虚线是它的高？在图中标出来。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4" name="图片 7" descr="3.pn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588" y="3068638"/>
            <a:ext cx="8218487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5" name="直接连接符 74"/>
          <p:cNvCxnSpPr/>
          <p:nvPr/>
        </p:nvCxnSpPr>
        <p:spPr>
          <a:xfrm flipH="1" flipV="1">
            <a:off x="917575" y="4049713"/>
            <a:ext cx="1547813" cy="68421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10"/>
          <p:cNvGrpSpPr/>
          <p:nvPr/>
        </p:nvGrpSpPr>
        <p:grpSpPr bwMode="auto">
          <a:xfrm rot="6900000">
            <a:off x="878681" y="4079082"/>
            <a:ext cx="142875" cy="144462"/>
            <a:chOff x="1422698" y="4221088"/>
            <a:chExt cx="144000" cy="144016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422188" y="4220864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16200000">
              <a:off x="1484164" y="4296173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9" name="直接连接符 78"/>
          <p:cNvCxnSpPr/>
          <p:nvPr/>
        </p:nvCxnSpPr>
        <p:spPr>
          <a:xfrm flipH="1" flipV="1">
            <a:off x="3254375" y="3902075"/>
            <a:ext cx="684213" cy="10795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合 16"/>
          <p:cNvGrpSpPr/>
          <p:nvPr/>
        </p:nvGrpSpPr>
        <p:grpSpPr bwMode="auto">
          <a:xfrm rot="6000000">
            <a:off x="3255169" y="3907631"/>
            <a:ext cx="142875" cy="144463"/>
            <a:chOff x="1422698" y="4221088"/>
            <a:chExt cx="144000" cy="144016"/>
          </a:xfrm>
        </p:grpSpPr>
        <p:cxnSp>
          <p:nvCxnSpPr>
            <p:cNvPr id="81" name="直接连接符 80"/>
            <p:cNvCxnSpPr/>
            <p:nvPr/>
          </p:nvCxnSpPr>
          <p:spPr>
            <a:xfrm>
              <a:off x="1420810" y="4218701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16200000">
              <a:off x="1484512" y="4293563"/>
              <a:ext cx="144015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19"/>
          <p:cNvGrpSpPr/>
          <p:nvPr/>
        </p:nvGrpSpPr>
        <p:grpSpPr bwMode="auto">
          <a:xfrm rot="-10200000">
            <a:off x="3768725" y="3979863"/>
            <a:ext cx="144463" cy="144462"/>
            <a:chOff x="1422698" y="4221088"/>
            <a:chExt cx="144000" cy="144016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1423946" y="4218150"/>
              <a:ext cx="143999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16200000">
              <a:off x="1484610" y="4293425"/>
              <a:ext cx="144017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 flipH="1">
            <a:off x="5076825" y="3921125"/>
            <a:ext cx="1150938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组合 24"/>
          <p:cNvGrpSpPr/>
          <p:nvPr/>
        </p:nvGrpSpPr>
        <p:grpSpPr bwMode="auto">
          <a:xfrm rot="5400000">
            <a:off x="5090319" y="3933031"/>
            <a:ext cx="142875" cy="144463"/>
            <a:chOff x="1422698" y="4221088"/>
            <a:chExt cx="144000" cy="144016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1422699" y="4217923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16200000">
              <a:off x="1485090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直接连接符 89"/>
          <p:cNvCxnSpPr/>
          <p:nvPr/>
        </p:nvCxnSpPr>
        <p:spPr>
          <a:xfrm>
            <a:off x="7394575" y="3500438"/>
            <a:ext cx="0" cy="828675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29"/>
          <p:cNvGrpSpPr/>
          <p:nvPr/>
        </p:nvGrpSpPr>
        <p:grpSpPr bwMode="auto">
          <a:xfrm>
            <a:off x="7394575" y="4189413"/>
            <a:ext cx="142875" cy="144462"/>
            <a:chOff x="1422698" y="4221088"/>
            <a:chExt cx="144000" cy="144016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16200000">
              <a:off x="1485090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直接连接符 93"/>
          <p:cNvCxnSpPr/>
          <p:nvPr/>
        </p:nvCxnSpPr>
        <p:spPr>
          <a:xfrm>
            <a:off x="7394575" y="3473450"/>
            <a:ext cx="1042988" cy="468313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34"/>
          <p:cNvGrpSpPr/>
          <p:nvPr/>
        </p:nvGrpSpPr>
        <p:grpSpPr bwMode="auto">
          <a:xfrm rot="-3780000">
            <a:off x="8320088" y="3783013"/>
            <a:ext cx="142875" cy="142875"/>
            <a:chOff x="1422698" y="4221088"/>
            <a:chExt cx="144000" cy="144016"/>
          </a:xfrm>
        </p:grpSpPr>
        <p:cxnSp>
          <p:nvCxnSpPr>
            <p:cNvPr id="96" name="直接连接符 95"/>
            <p:cNvCxnSpPr/>
            <p:nvPr/>
          </p:nvCxnSpPr>
          <p:spPr>
            <a:xfrm>
              <a:off x="1422854" y="4219383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16200000">
              <a:off x="1485635" y="4289755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7150100" y="3648075"/>
            <a:ext cx="9509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3132138" y="3500438"/>
            <a:ext cx="9509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5233988" y="3500438"/>
            <a:ext cx="95091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1187450" y="3860800"/>
            <a:ext cx="9509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高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7724775" y="3398838"/>
            <a:ext cx="9509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高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8" grpId="0"/>
      <p:bldP spid="99" grpId="0"/>
      <p:bldP spid="100" grpId="0"/>
      <p:bldP spid="101" grpId="0"/>
      <p:bldP spid="1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36588"/>
            <a:ext cx="8858250" cy="1865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画出下面各图形给定底边上的高，并与同伴交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流你是怎么画的。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428875"/>
            <a:ext cx="8659813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连接符 11"/>
          <p:cNvCxnSpPr/>
          <p:nvPr/>
        </p:nvCxnSpPr>
        <p:spPr>
          <a:xfrm rot="5400000" flipH="1" flipV="1">
            <a:off x="1500187" y="3487738"/>
            <a:ext cx="714375" cy="0"/>
          </a:xfrm>
          <a:prstGeom prst="line">
            <a:avLst/>
          </a:prstGeom>
          <a:ln w="444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857375" y="3344863"/>
            <a:ext cx="21431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5400000" flipH="1" flipV="1">
            <a:off x="1964531" y="3237707"/>
            <a:ext cx="21431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43000" y="311785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3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2487613"/>
            <a:ext cx="838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62250" y="2760663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5" name="Picture 5" descr="C:\Users\Administrator\AppData\Roaming\Tencent\Users\271766067\QQ\WinTemp\RichOle\)D}W[`4}XSYG%V2JD86AP6T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3" y="3055938"/>
            <a:ext cx="1357312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905375" y="340360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7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2768600"/>
            <a:ext cx="7143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191375" y="3046413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57188" y="4143375"/>
            <a:ext cx="8501062" cy="2062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画高的方法</a:t>
            </a:r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endParaRPr lang="en-US" altLang="zh-CN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①</a:t>
            </a:r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三角板的一条直角边与底重合。</a:t>
            </a:r>
            <a:endParaRPr lang="en-US" altLang="zh-CN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②</a:t>
            </a:r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另一条直角边经过底对应的顶点。</a:t>
            </a:r>
            <a:endParaRPr lang="en-US" altLang="zh-CN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r>
              <a:rPr lang="en-US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③</a:t>
            </a:r>
            <a:r>
              <a:rPr lang="zh-CN" altLang="zh-CN" sz="3200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沿另一条直角边用虚线从顶点到底边画垂线。</a:t>
            </a:r>
            <a:endParaRPr lang="zh-CN" altLang="en-US" sz="3200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4" grpId="0"/>
      <p:bldP spid="26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36588"/>
            <a:ext cx="8858250" cy="1865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3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3.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比较各三角形给定底边上的高，它们的长度相</a:t>
            </a:r>
            <a:endParaRPr lang="en-US" altLang="zh-CN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同吗？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7338" y="2519363"/>
            <a:ext cx="8532812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云形标注 6"/>
          <p:cNvSpPr/>
          <p:nvPr/>
        </p:nvSpPr>
        <p:spPr>
          <a:xfrm>
            <a:off x="1714500" y="4643438"/>
            <a:ext cx="3071813" cy="1571625"/>
          </a:xfrm>
          <a:prstGeom prst="cloudCallout">
            <a:avLst>
              <a:gd name="adj1" fmla="val 40119"/>
              <a:gd name="adj2" fmla="val -87109"/>
            </a:avLst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714625" y="5000625"/>
            <a:ext cx="11080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相同</a:t>
            </a:r>
            <a:endParaRPr lang="zh-CN" altLang="en-US" sz="36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0" y="636588"/>
            <a:ext cx="8858250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教材第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52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页“练一练”第</a:t>
            </a:r>
            <a:r>
              <a:rPr lang="en-US" altLang="zh-CN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4</a:t>
            </a:r>
            <a:r>
              <a:rPr lang="zh-CN" altLang="en-US" sz="3200" dirty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</a:rPr>
              <a:t>题。</a:t>
            </a:r>
            <a:endParaRPr lang="en-US" altLang="zh-CN" sz="3200" dirty="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在方格纸上画出下面图形，并在小组内交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宋体" panose="02010600030101010101" pitchFamily="2" charset="-122"/>
              </a:rPr>
              <a:t>流。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（每个小方格的边长表示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1cm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</a:rPr>
              <a:t>）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28625" y="2214563"/>
            <a:ext cx="67865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的平行四边形。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8625" y="2214563"/>
            <a:ext cx="6143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的三角形。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8625" y="2214563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上底是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、下底是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的梯形。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1" name="Picture 1" descr="C:\Users\Administrator\AppData\Roaming\Tencent\Users\271766067\QQ\WinTemp\RichOle\6WN%@}OUY50K_DN$NQB3EQH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3367088"/>
            <a:ext cx="640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Administrator\AppData\Roaming\Tencent\Users\271766067\QQ\WinTemp\RichOle\ELI2EM9}O$RTT5X){TN%BP4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3571875"/>
            <a:ext cx="23526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Administrator\AppData\Roaming\Tencent\Users\271766067\QQ\WinTemp\RichOle\730AZ~1W%RWL~A]2HAHP669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3714750"/>
            <a:ext cx="1943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C:\Users\Administrator\AppData\Roaming\Tencent\Users\271766067\QQ\WinTemp\RichOle\%$42@[(S8K%AN30683QP(F8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3643313"/>
            <a:ext cx="24098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9" name="Group 12"/>
          <p:cNvGrpSpPr/>
          <p:nvPr/>
        </p:nvGrpSpPr>
        <p:grpSpPr bwMode="auto">
          <a:xfrm>
            <a:off x="5357813" y="6151563"/>
            <a:ext cx="2376487" cy="563562"/>
            <a:chOff x="1474" y="3765"/>
            <a:chExt cx="952" cy="355"/>
          </a:xfrm>
        </p:grpSpPr>
        <p:sp>
          <p:nvSpPr>
            <p:cNvPr id="30730" name="AutoShape 13">
              <a:hlinkClick r:id="rId5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0731" name="Text Box 14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9" grpId="0"/>
      <p:bldP spid="9" grpId="1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23"/>
          <p:cNvGrpSpPr/>
          <p:nvPr/>
        </p:nvGrpSpPr>
        <p:grpSpPr bwMode="auto">
          <a:xfrm>
            <a:off x="3708400" y="404813"/>
            <a:ext cx="1584325" cy="647700"/>
            <a:chOff x="3016" y="2750"/>
            <a:chExt cx="998" cy="408"/>
          </a:xfrm>
        </p:grpSpPr>
        <p:sp>
          <p:nvSpPr>
            <p:cNvPr id="31768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998" cy="408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 algn="ctr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zh-CN" altLang="en-US" sz="2800">
                <a:latin typeface="Calibri" panose="020F0502020204030204" pitchFamily="34" charset="0"/>
              </a:endParaRPr>
            </a:p>
          </p:txBody>
        </p:sp>
        <p:sp>
          <p:nvSpPr>
            <p:cNvPr id="31769" name="Text Box 25"/>
            <p:cNvSpPr txBox="1">
              <a:spLocks noChangeArrowheads="1"/>
            </p:cNvSpPr>
            <p:nvPr/>
          </p:nvSpPr>
          <p:spPr bwMode="auto">
            <a:xfrm>
              <a:off x="3061" y="2750"/>
              <a:ext cx="953" cy="365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31746" name="Group 29"/>
          <p:cNvGrpSpPr/>
          <p:nvPr/>
        </p:nvGrpSpPr>
        <p:grpSpPr bwMode="auto">
          <a:xfrm>
            <a:off x="1258888" y="6021388"/>
            <a:ext cx="2519362" cy="519112"/>
            <a:chOff x="1474" y="3793"/>
            <a:chExt cx="952" cy="327"/>
          </a:xfrm>
        </p:grpSpPr>
        <p:sp>
          <p:nvSpPr>
            <p:cNvPr id="31766" name="AutoShape 30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871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1767" name="Text Box 31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返回作业设计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1747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31748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31758" name="未知"/>
              <p:cNvSpPr/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59" name="未知"/>
              <p:cNvSpPr/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0" name="未知"/>
              <p:cNvSpPr/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1" name="未知"/>
              <p:cNvSpPr/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2" name="未知"/>
              <p:cNvSpPr/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3" name="未知"/>
              <p:cNvSpPr/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4" name="未知"/>
              <p:cNvSpPr/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 cap="flat" cmpd="sng">
                <a:solidFill>
                  <a:srgbClr val="FF9933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31765" name="未知"/>
              <p:cNvSpPr/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 cmpd="sng">
                <a:solidFill>
                  <a:schemeClr val="bg2"/>
                </a:solidFill>
                <a:rou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31749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31756" name="AutoShape 12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7" name="Text Box 13">
                <a:hlinkClick r:id="rId2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基础巩固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1750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31754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5" name="Text Box 16">
                <a:hlinkClick r:id="rId4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2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ea typeface="隶书" panose="02010509060101010101" pitchFamily="49" charset="-122"/>
                  </a:rPr>
                  <a:t>  </a:t>
                </a:r>
                <a:r>
                  <a:rPr lang="zh-CN" altLang="en-US" sz="3600">
                    <a:solidFill>
                      <a:srgbClr val="D60093"/>
                    </a:solidFill>
                    <a:ea typeface="楷体_GB2312"/>
                    <a:cs typeface="楷体_GB2312"/>
                  </a:rPr>
                  <a:t>提升培优</a:t>
                </a:r>
                <a:endParaRPr lang="zh-CN" altLang="en-US" sz="3600">
                  <a:solidFill>
                    <a:srgbClr val="D60093"/>
                  </a:solidFill>
                  <a:ea typeface="楷体_GB2312"/>
                  <a:cs typeface="楷体_GB2312"/>
                </a:endParaRPr>
              </a:p>
            </p:txBody>
          </p:sp>
        </p:grpSp>
        <p:grpSp>
          <p:nvGrpSpPr>
            <p:cNvPr id="31751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31752" name="AutoShape 18">
                <a:hlinkClick r:id="" action="ppaction://noaction">
                  <a:snd r:embed="rId3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2006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endParaRPr lang="zh-CN" altLang="en-US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753" name="Text Box 19">
                <a:hlinkClick r:id="rId5" action="ppaction://hlinksldjump" highlightClick="1">
                  <a:snd r:embed="rId3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3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r>
                  <a:rPr lang="zh-CN" altLang="en-US" sz="3600">
                    <a:solidFill>
                      <a:srgbClr val="D60093"/>
                    </a:solidFill>
                    <a:latin typeface="楷体_GB2312"/>
                    <a:ea typeface="楷体_GB2312"/>
                    <a:cs typeface="楷体_GB231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楷体_GB2312"/>
                  <a:ea typeface="楷体_GB2312"/>
                  <a:cs typeface="楷体_GB2312"/>
                </a:endParaRPr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3803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4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576" name="Rectangle 68"/>
          <p:cNvSpPr>
            <a:spLocks noChangeArrowheads="1"/>
          </p:cNvSpPr>
          <p:nvPr/>
        </p:nvSpPr>
        <p:spPr bwMode="auto">
          <a:xfrm>
            <a:off x="0" y="785813"/>
            <a:ext cx="8005763" cy="1077912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（基础题）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下面各个图形的底和对应的高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分别是哪条线段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57250" y="2857500"/>
            <a:ext cx="6175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859463" y="3059113"/>
            <a:ext cx="3556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c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0" name="bw81.jpg" descr="id:2147515326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2143125"/>
            <a:ext cx="2840037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57688" y="3059113"/>
            <a:ext cx="4329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边上的高。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857250" y="4905375"/>
            <a:ext cx="6175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859463" y="5072063"/>
            <a:ext cx="393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b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357688" y="5106988"/>
            <a:ext cx="4329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边上的高。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0" name="bw82.jpg" descr="id:2147515333;FounderC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4000500"/>
            <a:ext cx="1500187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/>
      <p:bldP spid="14" grpId="0"/>
      <p:bldP spid="17" grpId="0"/>
      <p:bldP spid="11" grpId="0"/>
      <p:bldP spid="12" grpId="0"/>
      <p:bldP spid="13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365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6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ea typeface="黑体" panose="02010609060101010101" pitchFamily="49" charset="-122"/>
              </a:endParaRPr>
            </a:p>
          </p:txBody>
        </p:sp>
      </p:grpSp>
      <p:pic>
        <p:nvPicPr>
          <p:cNvPr id="11" name="bs351.jpg" descr="id:2147515165;FounderCES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714500"/>
            <a:ext cx="6786563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857250"/>
            <a:ext cx="4786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/>
              <a:t>看看图中有哪些平面图形？</a:t>
            </a:r>
            <a:endParaRPr lang="zh-CN" altLang="en-US" sz="3200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6425" y="5286375"/>
            <a:ext cx="8537575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今天我们就来认识和三角形、平行四边形、</a:t>
            </a:r>
            <a:endParaRPr lang="en-US" altLang="zh-CN" sz="3200" dirty="0">
              <a:solidFill>
                <a:srgbClr val="FF0000"/>
              </a:solidFill>
            </a:endParaRPr>
          </a:p>
          <a:p>
            <a:r>
              <a:rPr lang="zh-CN" altLang="en-US" sz="3200" dirty="0">
                <a:solidFill>
                  <a:srgbClr val="FF0000"/>
                </a:solidFill>
              </a:rPr>
              <a:t>梯形有关的知识。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71438" y="708025"/>
            <a:ext cx="8786812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2.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基础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画出下列图形</a:t>
            </a:r>
            <a:r>
              <a:rPr lang="en-US" altLang="zh-CN" sz="3200" i="1" dirty="0">
                <a:solidFill>
                  <a:schemeClr val="tx1"/>
                </a:solidFill>
                <a:latin typeface="+mj-ea"/>
                <a:ea typeface="+mj-ea"/>
              </a:rPr>
              <a:t>a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边上对应的高。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4818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4825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6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3" name="X29.EPS" descr="id:2147515340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2143125"/>
            <a:ext cx="626427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连接符 20"/>
          <p:cNvCxnSpPr/>
          <p:nvPr/>
        </p:nvCxnSpPr>
        <p:spPr>
          <a:xfrm>
            <a:off x="6286500" y="2143125"/>
            <a:ext cx="15716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1870075"/>
            <a:ext cx="1500188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334125" y="2643188"/>
            <a:ext cx="3952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24" name="Picture 7" descr="C:\Users\Administrator\AppData\Roaming\Tencent\Users\271766067\QQ\WinTemp\RichOle\SPY(D[R@VM9W(]28PK[MXSY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2928938"/>
            <a:ext cx="164306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462213" y="3416300"/>
            <a:ext cx="3952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h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ChangeArrowheads="1"/>
          </p:cNvSpPr>
          <p:nvPr/>
        </p:nvSpPr>
        <p:spPr bwMode="auto">
          <a:xfrm>
            <a:off x="0" y="708025"/>
            <a:ext cx="8786813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3.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难点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)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在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6×6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的方格纸上画出一个上底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4cm,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下底为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6 cm,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高为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 cm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的梯形。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每个小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方格的边长为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 cm)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5842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35848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49" name="WordArt 44"/>
            <p:cNvSpPr>
              <a:spLocks noChangeArrowheads="1" noChangeShapeType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5843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5846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5847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pic>
        <p:nvPicPr>
          <p:cNvPr id="8193" name="Picture 1" descr="C:\Users\Administrator\AppData\Roaming\Tencent\Users\271766067\QQ\WinTemp\RichOle\21F])G$[MKN6%4L0UGREK%K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2214563"/>
            <a:ext cx="3571875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Administrator\AppData\Roaming\Tencent\Users\271766067\QQ\WinTemp\RichOle\_T%T%)H`{A44L_{NRY5WNAF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2786063"/>
            <a:ext cx="42148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5" name="Rectangle 22"/>
          <p:cNvSpPr>
            <a:spLocks noChangeArrowheads="1"/>
          </p:cNvSpPr>
          <p:nvPr/>
        </p:nvSpPr>
        <p:spPr bwMode="auto">
          <a:xfrm>
            <a:off x="0" y="714375"/>
            <a:ext cx="885825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4.</a:t>
            </a:r>
            <a:r>
              <a:rPr lang="en-US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(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 易错</a:t>
            </a:r>
            <a:r>
              <a:rPr lang="zh-CN" altLang="zh-CN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题</a:t>
            </a:r>
            <a:r>
              <a:rPr lang="zh-CN" altLang="en-US" sz="3200" dirty="0">
                <a:solidFill>
                  <a:srgbClr val="FF3399"/>
                </a:solidFill>
                <a:latin typeface="华文楷体" panose="02010600040101010101" charset="-122"/>
                <a:ea typeface="华文楷体" panose="02010600040101010101" charset="-122"/>
              </a:rPr>
              <a:t>）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邻边相等的平行四边形一定是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正方形吗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试举出一个反例。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6866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6870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1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9" name="云形标注 8"/>
          <p:cNvSpPr/>
          <p:nvPr/>
        </p:nvSpPr>
        <p:spPr>
          <a:xfrm>
            <a:off x="428625" y="2857500"/>
            <a:ext cx="3071813" cy="1571625"/>
          </a:xfrm>
          <a:prstGeom prst="cloudCallout">
            <a:avLst>
              <a:gd name="adj1" fmla="val 87369"/>
              <a:gd name="adj2" fmla="val -21539"/>
            </a:avLst>
          </a:prstGeom>
          <a:solidFill>
            <a:schemeClr val="accent6">
              <a:lumMod val="60000"/>
              <a:lumOff val="40000"/>
            </a:schemeClr>
          </a:solidFill>
        </p:spPr>
        <p:txBody>
          <a:bodyPr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zh-CN" altLang="en-US" sz="4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073150" y="3214688"/>
            <a:ext cx="157003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不一定</a:t>
            </a:r>
            <a:endParaRPr lang="zh-CN" altLang="en-US" sz="36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1" name="x192.jpg" descr="id:2147515410;FounderC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2071688"/>
            <a:ext cx="26654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9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Group 28"/>
          <p:cNvGrpSpPr/>
          <p:nvPr/>
        </p:nvGrpSpPr>
        <p:grpSpPr bwMode="auto">
          <a:xfrm>
            <a:off x="7667625" y="115888"/>
            <a:ext cx="1295400" cy="1292225"/>
            <a:chOff x="4944" y="210"/>
            <a:chExt cx="816" cy="814"/>
          </a:xfrm>
        </p:grpSpPr>
        <p:pic>
          <p:nvPicPr>
            <p:cNvPr id="37904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05" name="WordArt 27"/>
            <p:cNvSpPr>
              <a:spLocks noChangeArrowheads="1" noChangeShapeType="1"/>
            </p:cNvSpPr>
            <p:nvPr/>
          </p:nvSpPr>
          <p:spPr bwMode="auto">
            <a:xfrm>
              <a:off x="5035" y="528"/>
              <a:ext cx="613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714375"/>
            <a:ext cx="86439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5.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标出下列图形的底和高。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7891" name="Group 8"/>
          <p:cNvGrpSpPr/>
          <p:nvPr/>
        </p:nvGrpSpPr>
        <p:grpSpPr bwMode="auto">
          <a:xfrm>
            <a:off x="5508625" y="6165850"/>
            <a:ext cx="1943100" cy="519113"/>
            <a:chOff x="1474" y="3765"/>
            <a:chExt cx="952" cy="327"/>
          </a:xfrm>
        </p:grpSpPr>
        <p:sp>
          <p:nvSpPr>
            <p:cNvPr id="37902" name="AutoShape 9">
              <a:hlinkClick r:id="rId2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65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7903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65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pic>
        <p:nvPicPr>
          <p:cNvPr id="13" name="a59.jpg" descr="id:2147515354;FounderC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357438"/>
            <a:ext cx="3671888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a61.jpg" descr="id:2147515361;FounderC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1928813"/>
            <a:ext cx="2657475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643063" y="4643438"/>
            <a:ext cx="16081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85938" y="3786188"/>
            <a:ext cx="16081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14375" y="2357438"/>
            <a:ext cx="16081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-71438" y="3214688"/>
            <a:ext cx="16081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892425" y="2286000"/>
            <a:ext cx="16081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3548063" y="3214688"/>
            <a:ext cx="16081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高（</a:t>
            </a:r>
            <a:r>
              <a:rPr lang="en-US" altLang="zh-CN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</a:t>
            </a:r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）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905375" y="2643188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34125" y="29876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rgbClr val="C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1065213"/>
            <a:ext cx="8643938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altLang="zh-CN" sz="3200" b="0" dirty="0">
                <a:solidFill>
                  <a:schemeClr val="tx1"/>
                </a:solidFill>
                <a:latin typeface="+mj-ea"/>
                <a:ea typeface="+mj-ea"/>
              </a:rPr>
              <a:t>6.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（创新题）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一笔画出下面平行四边形和最大</a:t>
            </a:r>
            <a:endParaRPr lang="en-US" altLang="zh-CN" sz="32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的三角形的高。</a:t>
            </a:r>
            <a:endParaRPr lang="zh-CN" altLang="zh-CN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pSp>
        <p:nvGrpSpPr>
          <p:cNvPr id="38914" name="Group 8"/>
          <p:cNvGrpSpPr/>
          <p:nvPr/>
        </p:nvGrpSpPr>
        <p:grpSpPr bwMode="auto">
          <a:xfrm>
            <a:off x="5292725" y="6149975"/>
            <a:ext cx="1943100" cy="519113"/>
            <a:chOff x="1474" y="3793"/>
            <a:chExt cx="952" cy="327"/>
          </a:xfrm>
        </p:grpSpPr>
        <p:sp>
          <p:nvSpPr>
            <p:cNvPr id="38922" name="AutoShape 9">
              <a:hlinkClick r:id="rId1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1474" y="3793"/>
              <a:ext cx="907" cy="318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38923" name="Text Box 10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93"/>
              <a:ext cx="952" cy="327"/>
            </a:xfrm>
            <a:prstGeom prst="rect">
              <a:avLst/>
            </a:prstGeom>
            <a:noFill/>
            <a:ln w="9525" algn="ctr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Calibri" panose="020F0502020204030204" pitchFamily="34" charset="0"/>
                  <a:ea typeface="楷体_GB2312"/>
                  <a:cs typeface="楷体_GB231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Calibri" panose="020F0502020204030204" pitchFamily="34" charset="0"/>
                <a:ea typeface="楷体_GB2312"/>
                <a:cs typeface="楷体_GB2312"/>
              </a:endParaRPr>
            </a:p>
          </p:txBody>
        </p:sp>
      </p:grpSp>
      <p:grpSp>
        <p:nvGrpSpPr>
          <p:cNvPr id="38915" name="Group 14"/>
          <p:cNvGrpSpPr/>
          <p:nvPr/>
        </p:nvGrpSpPr>
        <p:grpSpPr bwMode="auto">
          <a:xfrm>
            <a:off x="7743825" y="0"/>
            <a:ext cx="1292225" cy="1292225"/>
            <a:chOff x="4946" y="164"/>
            <a:chExt cx="814" cy="814"/>
          </a:xfrm>
        </p:grpSpPr>
        <p:pic>
          <p:nvPicPr>
            <p:cNvPr id="38920" name="Picture 6" descr="Blue-Gree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1" name="WordArt 13"/>
            <p:cNvSpPr>
              <a:spLocks noChangeArrowheads="1" noChangeShapeType="1"/>
            </p:cNvSpPr>
            <p:nvPr/>
          </p:nvSpPr>
          <p:spPr bwMode="auto">
            <a:xfrm>
              <a:off x="4989" y="464"/>
              <a:ext cx="70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8916" name="AutoShape 1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17" name="AutoShape 2" descr="C:\Users\Administrator\AppData\Roaming\Tencent\Users\271766067\QQ\WinTemp\RichOle\N2KT`B]{}YFU)QRAN|{E9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4" name="MW31AA.EPS" descr="id:2147515368;FounderC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88" y="2714625"/>
            <a:ext cx="55721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500313"/>
            <a:ext cx="1714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98488" y="1039813"/>
            <a:ext cx="7724775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直接连接符 2"/>
          <p:cNvCxnSpPr/>
          <p:nvPr/>
        </p:nvCxnSpPr>
        <p:spPr>
          <a:xfrm flipV="1">
            <a:off x="2033588" y="2192338"/>
            <a:ext cx="466725" cy="12588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511425" y="2200275"/>
            <a:ext cx="39957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507163" y="2192338"/>
            <a:ext cx="431800" cy="12588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016125" y="3443288"/>
            <a:ext cx="49323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2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560513"/>
            <a:ext cx="1919288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接连接符 7"/>
          <p:cNvCxnSpPr/>
          <p:nvPr/>
        </p:nvCxnSpPr>
        <p:spPr>
          <a:xfrm>
            <a:off x="2500313" y="2200275"/>
            <a:ext cx="0" cy="125095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2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47900" y="1573213"/>
            <a:ext cx="1919288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接连接符 9"/>
          <p:cNvCxnSpPr/>
          <p:nvPr/>
        </p:nvCxnSpPr>
        <p:spPr>
          <a:xfrm>
            <a:off x="4164013" y="2192338"/>
            <a:ext cx="0" cy="125095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11425" y="2425700"/>
            <a:ext cx="5222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46550" y="2443163"/>
            <a:ext cx="5222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14938" y="2192338"/>
            <a:ext cx="10001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上底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214938" y="3559175"/>
            <a:ext cx="10001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下底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>
          <a:blip r:embed="rId4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768850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714375" y="4630738"/>
            <a:ext cx="8429625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你认为“限高”指的是哪一条线段的长度？画一画。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1" descr="C:\Users\Administrator\AppData\Roaming\Tencent\Users\271766067\QQ\WinTemp\RichOle\I3AO03[F[}IO4IE\$071Q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AppData\Roaming\Tencent\Users\271766067\QQ\WinTemp\RichOle\{$JWY2LQYY{A%_WS`4TBQ1N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924050"/>
            <a:ext cx="33051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Administrator\AppData\Roaming\Tencent\Users\271766067\QQ\WinTemp\RichOle\{$JWY2LQYY{A%_WS`4TBQ1N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67263" y="1924050"/>
            <a:ext cx="33051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Administrator\AppData\Roaming\Tencent\Users\271766067\QQ\WinTemp\RichOle\N6C%HP3RRXV2D7JSB@{_B_E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5913" y="2105025"/>
            <a:ext cx="10572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Users\Administrator\AppData\Roaming\Tencent\Users\271766067\QQ\WinTemp\RichOle\~VWJDMG%HQG6E(U5S0(J$OY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405188"/>
            <a:ext cx="26003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00250" y="385762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28813" y="2714625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029" name="Picture 5" descr="C:\Users\Administrator\AppData\Roaming\Tencent\Users\271766067\QQ\WinTemp\RichOle\L(E3(X9TH4498L)[HMMBA71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91325" y="2143125"/>
            <a:ext cx="13525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477125" y="285750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030" name="Picture 6" descr="C:\Users\Administrator\AppData\Roaming\Tencent\Users\271766067\QQ\WinTemp\RichOle\V]PVX7JD3]}A~K5DH6LL${R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5450" y="2105025"/>
            <a:ext cx="2495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48375" y="271462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3" name="图片 5"/>
          <p:cNvPicPr>
            <a:picLocks noChangeAspect="1"/>
          </p:cNvPicPr>
          <p:nvPr/>
        </p:nvPicPr>
        <p:blipFill>
          <a:blip r:embed="rId6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23925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24"/>
          <p:cNvSpPr txBox="1">
            <a:spLocks noChangeArrowheads="1"/>
          </p:cNvSpPr>
          <p:nvPr/>
        </p:nvSpPr>
        <p:spPr bwMode="auto">
          <a:xfrm>
            <a:off x="714375" y="785813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认识平行四边形的底和高。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23925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785813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宋体" panose="02010600030101010101" pitchFamily="2" charset="-122"/>
              </a:rPr>
              <a:t>认识三角形的底和高。</a:t>
            </a:r>
            <a:endParaRPr lang="zh-CN" altLang="en-US" sz="3200" dirty="0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1438" y="1500188"/>
            <a:ext cx="3571875" cy="10715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62" y="1571612"/>
            <a:ext cx="36631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锐角三角形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4033" name="Picture 1" descr="C:\Users\Administrator\AppData\Roaming\Tencent\Users\271766067\QQ\WinTemp\RichOle\(8]WD_Q3)I7~[CS$1CQXC}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75" y="2446338"/>
            <a:ext cx="4714875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Administrator\AppData\Roaming\Tencent\Users\271766067\QQ\WinTemp\RichOle\EU}U43LHRE%I337LF~%Z46W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4749800"/>
            <a:ext cx="40195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91013" y="5130800"/>
            <a:ext cx="923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4035" name="Picture 3" descr="C:\Users\Administrator\AppData\Roaming\Tencent\Users\271766067\QQ\WinTemp\RichOle\`D]4AEDHNRK~1W7Z(}GX9RM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2606675"/>
            <a:ext cx="1168400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3678238"/>
            <a:ext cx="923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4036" name="Picture 4" descr="C:\Users\Administrator\AppData\Roaming\Tencent\Users\271766067\QQ\WinTemp\RichOle\LQ%PM___IJTX(2G2@W2~HVW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63" y="2535238"/>
            <a:ext cx="2290762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76575" y="3535363"/>
            <a:ext cx="923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4037" name="Picture 5" descr="C:\Users\Administrator\AppData\Roaming\Tencent\Users\271766067\QQ\WinTemp\RichOle\)D}W[`4}XSYG%V2JD86AP6T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3192463"/>
            <a:ext cx="3071812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48263" y="4449763"/>
            <a:ext cx="92392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4038" name="Picture 6" descr="C:\Users\Administrator\AppData\Roaming\Tencent\Users\271766067\QQ\WinTemp\RichOle\R9CT5NR8F9IP5N9THF`4[4P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535238"/>
            <a:ext cx="26304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43563" y="3378200"/>
            <a:ext cx="92392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4039" name="Picture 7" descr="C:\Users\Administrator\AppData\Roaming\Tencent\Users\271766067\QQ\WinTemp\RichOle\SPY(D[R@VM9W(]28PK[MXSY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2986088"/>
            <a:ext cx="3000375" cy="24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71875" y="4427538"/>
            <a:ext cx="9239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8" grpId="0"/>
      <p:bldP spid="8" grpId="1"/>
      <p:bldP spid="10" grpId="0"/>
      <p:bldP spid="10" grpId="1"/>
      <p:bldP spid="12" grpId="0"/>
      <p:bldP spid="12" grpId="1"/>
      <p:bldP spid="14" grpId="0"/>
      <p:bldP spid="14" grpId="1"/>
      <p:bldP spid="16" grpId="0"/>
      <p:bldP spid="16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438" y="857250"/>
            <a:ext cx="3571875" cy="10715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561" y="928670"/>
            <a:ext cx="366318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直角三角形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5057" name="Picture 1" descr="C:\Users\Administrator\AppData\Roaming\Tencent\Users\271766067\QQ\WinTemp\RichOle\__{TKEU(34P@O[PKJP@_W@N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33650" y="2071688"/>
            <a:ext cx="389572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 descr="C:\Users\Administrator\AppData\Roaming\Tencent\Users\271766067\QQ\WinTemp\RichOle\YB4L[@MWI4SU1ZAG]D41ZZJ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143125"/>
            <a:ext cx="390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00250" y="3786188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5059" name="Picture 3" descr="C:\Users\Administrator\AppData\Roaming\Tencent\Users\271766067\QQ\WinTemp\RichOle\4{O{[OQ6@L$W}R[%~8)KE{P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6513" y="5619750"/>
            <a:ext cx="3924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C:\Users\Administrator\AppData\Roaming\Tencent\Users\271766067\QQ\WinTemp\RichOle\FQW{9[LE$93[HF)FS1}GU%M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9375" y="5334000"/>
            <a:ext cx="8096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048125" y="58451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476750" y="58451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00250" y="3344863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5061" name="Picture 5" descr="C:\Users\Administrator\AppData\Roaming\Tencent\Users\271766067\QQ\WinTemp\RichOle\A5W0OLRX1NSD1})F}Y1M3IT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071688"/>
            <a:ext cx="40005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619625" y="3500438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5062" name="Picture 6" descr="C:\Users\Administrator\AppData\Roaming\Tencent\Users\271766067\QQ\WinTemp\RichOle\Y2]3WOB6]]_J]0IYUY{YPOC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4613" y="3733800"/>
            <a:ext cx="23145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57625" y="47148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3" grpId="0"/>
      <p:bldP spid="13" grpId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438" y="857250"/>
            <a:ext cx="3571875" cy="10715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561" y="928670"/>
            <a:ext cx="36631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4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钝角三角形</a:t>
            </a:r>
            <a:endParaRPr lang="zh-CN" altLang="en-US" sz="5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6081" name="Picture 1" descr="C:\Users\Administrator\AppData\Roaming\Tencent\Users\271766067\QQ\WinTemp\RichOle\X(RW(]G{W}GG2LKG2($SA4N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3014663"/>
            <a:ext cx="541972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C:\Users\Administrator\AppData\Roaming\Tencent\Users\271766067\QQ\WinTemp\RichOle\]A@038TUJI[O`P[OEEADES8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5450" y="4781550"/>
            <a:ext cx="5305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33813" y="5072063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6083" name="Picture 3" descr="C:\Users\Administrator\AppData\Roaming\Tencent\Users\271766067\QQ\WinTemp\RichOle\OIDBQ~HE{A9X(Q0TVH3M$9Q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3071813"/>
            <a:ext cx="428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86250" y="384492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6084" name="Picture 4" descr="C:\Users\Administrator\AppData\Roaming\Tencent\Users\271766067\QQ\WinTemp\RichOle\K31X)$[EIXQQ]KNE1DHS2LV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3525" y="3000375"/>
            <a:ext cx="28956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05063" y="3416300"/>
            <a:ext cx="5953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6085" name="Picture 5" descr="C:\Users\Administrator\AppData\Roaming\Tencent\Users\271766067\QQ\WinTemp\RichOle\5_)AWDKWUH$CABZJ4Z}Y$MP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2357438"/>
            <a:ext cx="22288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C:\Users\Administrator\AppData\Roaming\Tencent\Users\271766067\QQ\WinTemp\RichOle\5~9V[0[R7HSTWN1OS~DTCSS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357438"/>
            <a:ext cx="11430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57875" y="3143250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6087" name="Picture 7" descr="C:\Users\Administrator\AppData\Roaming\Tencent\Users\271766067\QQ\WinTemp\RichOle\RYQZO2(Z(3[7NT12[8MM}4Q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3014663"/>
            <a:ext cx="2895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48250" y="327342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6088" name="Picture 8" descr="C:\Users\Administrator\AppData\Roaming\Tencent\Users\271766067\QQ\WinTemp\RichOle\8R1[E6H~(_}2AHD}NH6QRNL.pn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25" y="2314575"/>
            <a:ext cx="21336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9" descr="C:\Users\Administrator\AppData\Roaming\Tencent\Users\271766067\QQ\WinTemp\RichOle\XR}1FTH@C@P9[])$F34NSQS.pn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2405063"/>
            <a:ext cx="12001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143125" y="2987675"/>
            <a:ext cx="5953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6" grpId="1"/>
      <p:bldP spid="8" grpId="0"/>
      <p:bldP spid="8" grpId="1"/>
      <p:bldP spid="10" grpId="0"/>
      <p:bldP spid="10" grpId="1"/>
      <p:bldP spid="13" grpId="0"/>
      <p:bldP spid="13" grpId="1"/>
      <p:bldP spid="15" grpId="0"/>
      <p:bldP spid="15" grpId="1"/>
      <p:bldP spid="18" grpId="0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23925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785813"/>
            <a:ext cx="842962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</a:rPr>
              <a:t>与同伴说一说什么是梯形、平行四边形和三角形的高，再认一认。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4" name="梯形 3"/>
          <p:cNvSpPr/>
          <p:nvPr/>
        </p:nvSpPr>
        <p:spPr>
          <a:xfrm>
            <a:off x="728663" y="3213100"/>
            <a:ext cx="2339975" cy="1152525"/>
          </a:xfrm>
          <a:prstGeom prst="trapezoid">
            <a:avLst>
              <a:gd name="adj" fmla="val 5961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3563938" y="3284538"/>
            <a:ext cx="2519362" cy="936625"/>
          </a:xfrm>
          <a:prstGeom prst="parallelogram">
            <a:avLst>
              <a:gd name="adj" fmla="val 5700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6372225" y="3141663"/>
            <a:ext cx="2520950" cy="1150937"/>
          </a:xfrm>
          <a:prstGeom prst="triangle">
            <a:avLst>
              <a:gd name="adj" fmla="val 2498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22400" y="3213100"/>
            <a:ext cx="0" cy="11525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2400" y="2714625"/>
            <a:ext cx="9509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上底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22400" y="4365625"/>
            <a:ext cx="9509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下底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0" name="组合 33"/>
          <p:cNvGrpSpPr/>
          <p:nvPr/>
        </p:nvGrpSpPr>
        <p:grpSpPr bwMode="auto">
          <a:xfrm>
            <a:off x="1422400" y="4221163"/>
            <a:ext cx="144463" cy="144462"/>
            <a:chOff x="1422698" y="4221088"/>
            <a:chExt cx="144000" cy="144016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>
              <a:off x="1485196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173163" y="3500438"/>
            <a:ext cx="9509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129088" y="4221163"/>
            <a:ext cx="9509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100513" y="3292475"/>
            <a:ext cx="0" cy="9366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38"/>
          <p:cNvGrpSpPr/>
          <p:nvPr/>
        </p:nvGrpSpPr>
        <p:grpSpPr bwMode="auto">
          <a:xfrm>
            <a:off x="4100513" y="4086225"/>
            <a:ext cx="144462" cy="142875"/>
            <a:chOff x="1422698" y="4221088"/>
            <a:chExt cx="144000" cy="14401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6200000">
              <a:off x="1485195" y="4293097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851275" y="3460750"/>
            <a:ext cx="9509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010400" y="3154363"/>
            <a:ext cx="0" cy="115093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43"/>
          <p:cNvGrpSpPr/>
          <p:nvPr/>
        </p:nvGrpSpPr>
        <p:grpSpPr bwMode="auto">
          <a:xfrm>
            <a:off x="7010400" y="4162425"/>
            <a:ext cx="144463" cy="142875"/>
            <a:chOff x="1422698" y="4221088"/>
            <a:chExt cx="144000" cy="14401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6200000">
              <a:off x="1485195" y="4293097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761163" y="3460750"/>
            <a:ext cx="9509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021513" y="4305300"/>
            <a:ext cx="9509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835150" y="3213100"/>
            <a:ext cx="0" cy="11525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49"/>
          <p:cNvGrpSpPr/>
          <p:nvPr/>
        </p:nvGrpSpPr>
        <p:grpSpPr bwMode="auto">
          <a:xfrm>
            <a:off x="1835150" y="4221163"/>
            <a:ext cx="144463" cy="144462"/>
            <a:chOff x="1422698" y="4221088"/>
            <a:chExt cx="144000" cy="14401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1485196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直接连接符 29"/>
          <p:cNvCxnSpPr/>
          <p:nvPr/>
        </p:nvCxnSpPr>
        <p:spPr>
          <a:xfrm>
            <a:off x="2373313" y="3221038"/>
            <a:ext cx="0" cy="11525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53"/>
          <p:cNvGrpSpPr/>
          <p:nvPr/>
        </p:nvGrpSpPr>
        <p:grpSpPr bwMode="auto">
          <a:xfrm>
            <a:off x="2373313" y="4229100"/>
            <a:ext cx="144462" cy="144463"/>
            <a:chOff x="1422698" y="4221088"/>
            <a:chExt cx="144000" cy="14401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16200000">
              <a:off x="1485195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直接连接符 33"/>
          <p:cNvCxnSpPr/>
          <p:nvPr/>
        </p:nvCxnSpPr>
        <p:spPr>
          <a:xfrm>
            <a:off x="4605338" y="3284538"/>
            <a:ext cx="0" cy="93503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57"/>
          <p:cNvGrpSpPr/>
          <p:nvPr/>
        </p:nvGrpSpPr>
        <p:grpSpPr bwMode="auto">
          <a:xfrm>
            <a:off x="4605338" y="4076700"/>
            <a:ext cx="142875" cy="144463"/>
            <a:chOff x="1422698" y="4221088"/>
            <a:chExt cx="144000" cy="14401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16200000">
              <a:off x="1485089" y="4293096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8" name="直接连接符 37"/>
          <p:cNvCxnSpPr/>
          <p:nvPr/>
        </p:nvCxnSpPr>
        <p:spPr>
          <a:xfrm>
            <a:off x="5000625" y="3292475"/>
            <a:ext cx="0" cy="9366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61"/>
          <p:cNvGrpSpPr/>
          <p:nvPr/>
        </p:nvGrpSpPr>
        <p:grpSpPr bwMode="auto">
          <a:xfrm>
            <a:off x="5000625" y="4086225"/>
            <a:ext cx="144463" cy="142875"/>
            <a:chOff x="1422698" y="4221088"/>
            <a:chExt cx="144000" cy="14401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6200000">
              <a:off x="1485195" y="4293097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直接连接符 41"/>
          <p:cNvCxnSpPr/>
          <p:nvPr/>
        </p:nvCxnSpPr>
        <p:spPr>
          <a:xfrm>
            <a:off x="5395913" y="3282950"/>
            <a:ext cx="0" cy="9366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65"/>
          <p:cNvGrpSpPr/>
          <p:nvPr/>
        </p:nvGrpSpPr>
        <p:grpSpPr bwMode="auto">
          <a:xfrm>
            <a:off x="5395913" y="4076700"/>
            <a:ext cx="144462" cy="142875"/>
            <a:chOff x="1422698" y="4221088"/>
            <a:chExt cx="144000" cy="14401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422698" y="4221088"/>
              <a:ext cx="144000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6200000">
              <a:off x="1485195" y="4293097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508625" y="3644900"/>
            <a:ext cx="95091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4100513" y="3284538"/>
            <a:ext cx="1512887" cy="86518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71"/>
          <p:cNvGrpSpPr/>
          <p:nvPr/>
        </p:nvGrpSpPr>
        <p:grpSpPr bwMode="auto">
          <a:xfrm rot="-3180000">
            <a:off x="5484812" y="3984626"/>
            <a:ext cx="144463" cy="144462"/>
            <a:chOff x="1422698" y="4221088"/>
            <a:chExt cx="144000" cy="144016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423637" y="4218079"/>
              <a:ext cx="143999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16200000">
              <a:off x="1482187" y="4291853"/>
              <a:ext cx="144016" cy="0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557713" y="3357563"/>
            <a:ext cx="9509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高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8" grpId="0"/>
      <p:bldP spid="9" grpId="0"/>
      <p:bldP spid="13" grpId="0"/>
      <p:bldP spid="14" grpId="0"/>
      <p:bldP spid="19" grpId="0"/>
      <p:bldP spid="24" grpId="0"/>
      <p:bldP spid="25" grpId="0"/>
      <p:bldP spid="46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CFFFA"/>
              </a:clrFrom>
              <a:clrTo>
                <a:srgbClr val="FC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923925"/>
            <a:ext cx="3524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714375" y="785813"/>
            <a:ext cx="842962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如何在方格纸上画出给定的平面图形的底和高呢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? (</a:t>
            </a:r>
            <a:r>
              <a:rPr lang="zh-CN" altLang="zh-CN" sz="3200" dirty="0">
                <a:solidFill>
                  <a:schemeClr val="tx1"/>
                </a:solidFill>
                <a:latin typeface="+mj-ea"/>
                <a:ea typeface="+mj-ea"/>
              </a:rPr>
              <a:t>每个小方格的边长表示</a:t>
            </a:r>
            <a:r>
              <a:rPr lang="en-US" altLang="zh-CN" sz="3200" dirty="0">
                <a:solidFill>
                  <a:schemeClr val="tx1"/>
                </a:solidFill>
                <a:latin typeface="+mj-ea"/>
                <a:ea typeface="+mj-ea"/>
              </a:rPr>
              <a:t>1 cm)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57250" y="1928813"/>
            <a:ext cx="67865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底是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 cm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的平行四边形。</a:t>
            </a:r>
            <a:endParaRPr lang="zh-CN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57250" y="1928813"/>
            <a:ext cx="6143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底是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 cm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的三角形。</a:t>
            </a:r>
            <a:endParaRPr lang="zh-CN" altLang="zh-CN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57250" y="1928813"/>
            <a:ext cx="84296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上底是</a:t>
            </a:r>
            <a:r>
              <a:rPr lang="en-US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 cm</a:t>
            </a:r>
            <a:r>
              <a:rPr lang="zh-CN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、下底是</a:t>
            </a:r>
            <a:r>
              <a:rPr lang="en-US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 cm</a:t>
            </a:r>
            <a:r>
              <a:rPr lang="zh-CN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、高是</a:t>
            </a:r>
            <a:r>
              <a:rPr lang="en-US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 cm</a:t>
            </a:r>
            <a:r>
              <a:rPr lang="zh-CN" altLang="zh-CN" sz="3200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的梯形。</a:t>
            </a:r>
            <a:endParaRPr lang="zh-CN" altLang="en-US" sz="32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47105" name="Picture 1" descr="C:\Users\Administrator\AppData\Roaming\Tencent\Users\271766067\QQ\WinTemp\RichOle\6WN%@}OUY50K_DN$NQB3EQH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313" y="3081338"/>
            <a:ext cx="640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C:\Users\Administrator\AppData\Roaming\Tencent\Users\271766067\QQ\WinTemp\RichOle\ELI2EM9}O$RTT5X){TN%BP4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3286125"/>
            <a:ext cx="23526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 descr="C:\Users\Administrator\AppData\Roaming\Tencent\Users\271766067\QQ\WinTemp\RichOle\730AZ~1W%RWL~A]2HAHP669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3429000"/>
            <a:ext cx="1943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C:\Users\Administrator\AppData\Roaming\Tencent\Users\271766067\QQ\WinTemp\RichOle\%$42@[(S8K%AN30683QP(F8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88" y="3357563"/>
            <a:ext cx="24098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8" name="Group 16"/>
          <p:cNvGrpSpPr/>
          <p:nvPr/>
        </p:nvGrpSpPr>
        <p:grpSpPr bwMode="auto">
          <a:xfrm>
            <a:off x="5867400" y="5980113"/>
            <a:ext cx="1684338" cy="877887"/>
            <a:chOff x="2699" y="3612"/>
            <a:chExt cx="1061" cy="553"/>
          </a:xfrm>
        </p:grpSpPr>
        <p:pic>
          <p:nvPicPr>
            <p:cNvPr id="22539" name="Picture 34">
              <a:hlinkClick r:id="" action="ppaction://hlinkshowjump?jump=firstslide"/>
            </p:cNvPr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99" y="3612"/>
              <a:ext cx="1043" cy="552"/>
            </a:xfrm>
            <a:prstGeom prst="rect">
              <a:avLst/>
            </a:prstGeom>
            <a:noFill/>
            <a:ln w="9525">
              <a:noFill/>
              <a:bevel/>
            </a:ln>
          </p:spPr>
        </p:pic>
        <p:sp>
          <p:nvSpPr>
            <p:cNvPr id="22540" name="Text Box 18">
              <a:hlinkClick r:id="rId7" action="ppaction://hlinksldjump" highlightClick="1">
                <a:snd r:embed="rId8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2744" y="3838"/>
              <a:ext cx="1016" cy="327"/>
            </a:xfrm>
            <a:prstGeom prst="rect">
              <a:avLst/>
            </a:prstGeom>
            <a:noFill/>
            <a:ln w="9525">
              <a:noFill/>
              <a:bevel/>
            </a:ln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tx1"/>
                  </a:solidFill>
                  <a:ea typeface="楷体_GB2312"/>
                  <a:cs typeface="楷体_GB231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ea typeface="楷体_GB2312"/>
                <a:cs typeface="楷体_GB231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Application>WPS 演示</Application>
  <PresentationFormat>全屏显示(4:3)</PresentationFormat>
  <Paragraphs>265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Arial Unicode MS</vt:lpstr>
      <vt:lpstr>隶书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1601</cp:revision>
  <dcterms:created xsi:type="dcterms:W3CDTF">2015-11-21T07:20:00Z</dcterms:created>
  <dcterms:modified xsi:type="dcterms:W3CDTF">2023-11-01T08:35:08Z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58486C4E7E9C4EEDB5AE5CE0297D49A4_12</vt:lpwstr>
  </property>
</Properties>
</file>