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74" r:id="rId3"/>
    <p:sldId id="360" r:id="rId5"/>
    <p:sldId id="451" r:id="rId6"/>
    <p:sldId id="452" r:id="rId7"/>
    <p:sldId id="454" r:id="rId8"/>
    <p:sldId id="455" r:id="rId9"/>
    <p:sldId id="456" r:id="rId10"/>
    <p:sldId id="265" r:id="rId11"/>
    <p:sldId id="457" r:id="rId12"/>
    <p:sldId id="387" r:id="rId13"/>
    <p:sldId id="292" r:id="rId14"/>
    <p:sldId id="329" r:id="rId15"/>
    <p:sldId id="458" r:id="rId16"/>
    <p:sldId id="389" r:id="rId17"/>
    <p:sldId id="459" r:id="rId18"/>
    <p:sldId id="439" r:id="rId19"/>
    <p:sldId id="460" r:id="rId20"/>
    <p:sldId id="293" r:id="rId21"/>
    <p:sldId id="300" r:id="rId22"/>
    <p:sldId id="450" r:id="rId23"/>
    <p:sldId id="291" r:id="rId24"/>
    <p:sldId id="394" r:id="rId25"/>
    <p:sldId id="258" r:id="rId26"/>
  </p:sldIdLst>
  <p:sldSz cx="9144000" cy="6858000" type="screen4x3"/>
  <p:notesSz cx="6858000" cy="9144000"/>
  <p:custDataLst>
    <p:tags r:id="rId30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400" b="1" kern="1200">
        <a:solidFill>
          <a:srgbClr val="CC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rgbClr val="CC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rgbClr val="CC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rgbClr val="CC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rgbClr val="CC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400" b="1" kern="1200">
        <a:solidFill>
          <a:srgbClr val="CC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400" b="1" kern="1200">
        <a:solidFill>
          <a:srgbClr val="CC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400" b="1" kern="1200">
        <a:solidFill>
          <a:srgbClr val="CC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400" b="1" kern="1200">
        <a:solidFill>
          <a:srgbClr val="CC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3399"/>
    <a:srgbClr val="FF0066"/>
    <a:srgbClr val="000000"/>
    <a:srgbClr val="E4DF21"/>
    <a:srgbClr val="C8D927"/>
    <a:srgbClr val="DEEC22"/>
    <a:srgbClr val="E6E6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46" autoAdjust="0"/>
    <p:restoredTop sz="94480" autoAdjust="0"/>
  </p:normalViewPr>
  <p:slideViewPr>
    <p:cSldViewPr>
      <p:cViewPr varScale="1">
        <p:scale>
          <a:sx n="109" d="100"/>
          <a:sy n="109" d="100"/>
        </p:scale>
        <p:origin x="-16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324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0" Type="http://schemas.openxmlformats.org/officeDocument/2006/relationships/tags" Target="tags/tag1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76D264-68D0-400E-88EB-3F132FF3B3BA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D34ACCC-F44C-4894-8BF7-FEB60F21A97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4339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en-US" altLang="zh-CN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2770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4" name="灯片编号占位符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921FF1B-803C-4EBB-9F21-7DDC17612B60}" type="slidenum">
              <a:rPr lang="zh-CN" altLang="en-US" sz="1200" b="0">
                <a:solidFill>
                  <a:schemeClr val="tx1"/>
                </a:solidFill>
                <a:latin typeface="+mn-lt"/>
                <a:ea typeface="+mn-ea"/>
              </a:rPr>
            </a:fld>
            <a:endParaRPr lang="zh-CN" altLang="en-US" sz="1200" b="0">
              <a:solidFill>
                <a:schemeClr val="tx1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891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C1942D2-B0F3-4D5F-969D-86BCC330ABCE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.xml"/><Relationship Id="rId3" Type="http://schemas.openxmlformats.org/officeDocument/2006/relationships/slide" Target="slide11.xml"/><Relationship Id="rId2" Type="http://schemas.openxmlformats.org/officeDocument/2006/relationships/slide" Target="slide8.xml"/><Relationship Id="rId1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audio" Target="../media/audio1.wav"/><Relationship Id="rId3" Type="http://schemas.openxmlformats.org/officeDocument/2006/relationships/slide" Target="slide1.xml"/><Relationship Id="rId2" Type="http://schemas.openxmlformats.org/officeDocument/2006/relationships/image" Target="../media/image9.emf"/><Relationship Id="rId1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audio" Target="../media/audio1.wav"/><Relationship Id="rId6" Type="http://schemas.openxmlformats.org/officeDocument/2006/relationships/slide" Target="slide1.xml"/><Relationship Id="rId5" Type="http://schemas.openxmlformats.org/officeDocument/2006/relationships/image" Target="../media/image13.emf"/><Relationship Id="rId4" Type="http://schemas.openxmlformats.org/officeDocument/2006/relationships/image" Target="../media/image12.png"/><Relationship Id="rId3" Type="http://schemas.openxmlformats.org/officeDocument/2006/relationships/slide" Target="slide18.xml"/><Relationship Id="rId2" Type="http://schemas.openxmlformats.org/officeDocument/2006/relationships/slide" Target="slide12.xml"/><Relationship Id="rId1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slide" Target="slide11.xml"/></Relationships>
</file>

<file path=ppt/slides/_rels/slide1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7.xml"/><Relationship Id="rId5" Type="http://schemas.openxmlformats.org/officeDocument/2006/relationships/slide" Target="slide23.xml"/><Relationship Id="rId4" Type="http://schemas.openxmlformats.org/officeDocument/2006/relationships/slide" Target="slide21.xml"/><Relationship Id="rId3" Type="http://schemas.openxmlformats.org/officeDocument/2006/relationships/audio" Target="../media/audio2.wav"/><Relationship Id="rId2" Type="http://schemas.openxmlformats.org/officeDocument/2006/relationships/slide" Target="slide19.xml"/><Relationship Id="rId1" Type="http://schemas.openxmlformats.org/officeDocument/2006/relationships/slide" Target="slide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" Target="slide18.xml"/><Relationship Id="rId1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" Target="slide18.xml"/><Relationship Id="rId1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8.png"/><Relationship Id="rId1" Type="http://schemas.openxmlformats.org/officeDocument/2006/relationships/slide" Target="slide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1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audio" Target="../media/audio1.wav"/><Relationship Id="rId3" Type="http://schemas.openxmlformats.org/officeDocument/2006/relationships/slide" Target="slide1.xml"/><Relationship Id="rId2" Type="http://schemas.openxmlformats.org/officeDocument/2006/relationships/image" Target="../media/image9.emf"/><Relationship Id="rId1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3" name="Group 42"/>
          <p:cNvGrpSpPr/>
          <p:nvPr/>
        </p:nvGrpSpPr>
        <p:grpSpPr bwMode="auto">
          <a:xfrm>
            <a:off x="1241862" y="4590653"/>
            <a:ext cx="2159000" cy="1009650"/>
            <a:chOff x="340" y="3022"/>
            <a:chExt cx="1360" cy="636"/>
          </a:xfrm>
        </p:grpSpPr>
        <p:sp>
          <p:nvSpPr>
            <p:cNvPr id="13324" name="Oval 23">
              <a:hlinkClick r:id="rId1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340" y="3022"/>
              <a:ext cx="1224" cy="636"/>
            </a:xfrm>
            <a:prstGeom prst="ellipse">
              <a:avLst/>
            </a:prstGeom>
            <a:gradFill rotWithShape="1">
              <a:gsLst>
                <a:gs pos="0">
                  <a:srgbClr val="D3E11F"/>
                </a:gs>
                <a:gs pos="100000">
                  <a:srgbClr val="DEEC22"/>
                </a:gs>
              </a:gsLst>
              <a:path path="rect">
                <a:fillToRect r="100000" b="100000"/>
              </a:path>
            </a:gradFill>
            <a:ln w="9525" algn="ctr">
              <a:solidFill>
                <a:schemeClr val="hlink"/>
              </a:solidFill>
              <a:round/>
            </a:ln>
          </p:spPr>
          <p:txBody>
            <a:bodyPr wrap="none" anchor="ctr"/>
            <a:lstStyle/>
            <a:p>
              <a:pPr algn="ctr"/>
              <a:endParaRPr lang="zh-CN" altLang="en-US" sz="2800">
                <a:latin typeface="Calibri" panose="020F0502020204030204" pitchFamily="34" charset="0"/>
              </a:endParaRPr>
            </a:p>
          </p:txBody>
        </p:sp>
        <p:sp>
          <p:nvSpPr>
            <p:cNvPr id="13325" name="Rectangle 18">
              <a:hlinkClick r:id="rId1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30" y="3149"/>
              <a:ext cx="1270" cy="32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800">
                  <a:latin typeface="宋体" panose="02010600030101010101" pitchFamily="2" charset="-122"/>
                </a:rPr>
                <a:t>学习新知</a:t>
              </a:r>
              <a:endParaRPr lang="zh-CN" altLang="en-US" sz="2800">
                <a:latin typeface="宋体" panose="02010600030101010101" pitchFamily="2" charset="-122"/>
              </a:endParaRPr>
            </a:p>
          </p:txBody>
        </p:sp>
      </p:grpSp>
      <p:grpSp>
        <p:nvGrpSpPr>
          <p:cNvPr id="13314" name="Group 43"/>
          <p:cNvGrpSpPr/>
          <p:nvPr/>
        </p:nvGrpSpPr>
        <p:grpSpPr bwMode="auto">
          <a:xfrm>
            <a:off x="3527862" y="4581128"/>
            <a:ext cx="2160587" cy="1009650"/>
            <a:chOff x="2018" y="2976"/>
            <a:chExt cx="1361" cy="636"/>
          </a:xfrm>
        </p:grpSpPr>
        <p:sp>
          <p:nvSpPr>
            <p:cNvPr id="13322" name="Oval 30">
              <a:hlinkClick r:id="rId2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2018" y="2976"/>
              <a:ext cx="1224" cy="636"/>
            </a:xfrm>
            <a:prstGeom prst="ellipse">
              <a:avLst/>
            </a:prstGeom>
            <a:gradFill rotWithShape="1">
              <a:gsLst>
                <a:gs pos="0">
                  <a:srgbClr val="D3E11F"/>
                </a:gs>
                <a:gs pos="100000">
                  <a:srgbClr val="DEEC22"/>
                </a:gs>
              </a:gsLst>
              <a:path path="rect">
                <a:fillToRect r="100000" b="100000"/>
              </a:path>
            </a:gradFill>
            <a:ln w="9525" algn="ctr">
              <a:solidFill>
                <a:schemeClr val="hlink"/>
              </a:solidFill>
              <a:round/>
            </a:ln>
          </p:spPr>
          <p:txBody>
            <a:bodyPr wrap="none" anchor="ctr"/>
            <a:lstStyle/>
            <a:p>
              <a:pPr algn="ctr"/>
              <a:endParaRPr lang="zh-CN" altLang="en-US" sz="2800">
                <a:latin typeface="Calibri" panose="020F0502020204030204" pitchFamily="34" charset="0"/>
              </a:endParaRPr>
            </a:p>
          </p:txBody>
        </p:sp>
        <p:sp>
          <p:nvSpPr>
            <p:cNvPr id="13323" name="Rectangle 31">
              <a:hlinkClick r:id="rId2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2109" y="3113"/>
              <a:ext cx="1270" cy="32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800">
                  <a:latin typeface="宋体" panose="02010600030101010101" pitchFamily="2" charset="-122"/>
                </a:rPr>
                <a:t>随堂练习</a:t>
              </a:r>
              <a:endParaRPr lang="zh-CN" altLang="en-US" sz="2800">
                <a:latin typeface="宋体" panose="02010600030101010101" pitchFamily="2" charset="-122"/>
              </a:endParaRPr>
            </a:p>
          </p:txBody>
        </p:sp>
      </p:grpSp>
      <p:grpSp>
        <p:nvGrpSpPr>
          <p:cNvPr id="13315" name="Group 44"/>
          <p:cNvGrpSpPr/>
          <p:nvPr/>
        </p:nvGrpSpPr>
        <p:grpSpPr bwMode="auto">
          <a:xfrm>
            <a:off x="5742424" y="4581128"/>
            <a:ext cx="2232025" cy="1009650"/>
            <a:chOff x="3696" y="2976"/>
            <a:chExt cx="1406" cy="636"/>
          </a:xfrm>
        </p:grpSpPr>
        <p:sp>
          <p:nvSpPr>
            <p:cNvPr id="13320" name="Oval 32">
              <a:hlinkClick r:id="rId3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3696" y="2976"/>
              <a:ext cx="1224" cy="636"/>
            </a:xfrm>
            <a:prstGeom prst="ellipse">
              <a:avLst/>
            </a:prstGeom>
            <a:gradFill rotWithShape="1">
              <a:gsLst>
                <a:gs pos="0">
                  <a:srgbClr val="D3E11F"/>
                </a:gs>
                <a:gs pos="100000">
                  <a:srgbClr val="DEEC22"/>
                </a:gs>
              </a:gsLst>
              <a:path path="rect">
                <a:fillToRect r="100000" b="100000"/>
              </a:path>
            </a:gradFill>
            <a:ln w="9525" algn="ctr">
              <a:solidFill>
                <a:schemeClr val="hlink"/>
              </a:solidFill>
              <a:round/>
            </a:ln>
          </p:spPr>
          <p:txBody>
            <a:bodyPr wrap="none" anchor="ctr"/>
            <a:lstStyle/>
            <a:p>
              <a:pPr algn="ctr"/>
              <a:endParaRPr lang="zh-CN" altLang="en-US" sz="2800">
                <a:latin typeface="Calibri" panose="020F0502020204030204" pitchFamily="34" charset="0"/>
              </a:endParaRPr>
            </a:p>
          </p:txBody>
        </p:sp>
        <p:sp>
          <p:nvSpPr>
            <p:cNvPr id="13321" name="Rectangle 33">
              <a:hlinkClick r:id="rId3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3832" y="3113"/>
              <a:ext cx="1270" cy="32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800">
                  <a:latin typeface="宋体" panose="02010600030101010101" pitchFamily="2" charset="-122"/>
                </a:rPr>
                <a:t>作业设计</a:t>
              </a:r>
              <a:endParaRPr lang="zh-CN" altLang="en-US" sz="2800">
                <a:latin typeface="宋体" panose="02010600030101010101" pitchFamily="2" charset="-122"/>
              </a:endParaRPr>
            </a:p>
          </p:txBody>
        </p:sp>
      </p:grpSp>
      <p:sp>
        <p:nvSpPr>
          <p:cNvPr id="13316" name="Text Box 3"/>
          <p:cNvSpPr txBox="1">
            <a:spLocks noChangeArrowheads="1"/>
          </p:cNvSpPr>
          <p:nvPr/>
        </p:nvSpPr>
        <p:spPr bwMode="auto">
          <a:xfrm>
            <a:off x="763588" y="175193"/>
            <a:ext cx="5473700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dirty="0">
                <a:solidFill>
                  <a:schemeClr val="tx1"/>
                </a:solidFill>
                <a:latin typeface="华文仿宋" panose="02010600040101010101" pitchFamily="2" charset="-122"/>
                <a:ea typeface="华文仿宋" panose="02010600040101010101" pitchFamily="2" charset="-122"/>
                <a:cs typeface="楷体_GB2312"/>
              </a:rPr>
              <a:t>五年级数学</a:t>
            </a:r>
            <a:r>
              <a:rPr lang="en-US" altLang="zh-CN" dirty="0">
                <a:solidFill>
                  <a:schemeClr val="tx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·</a:t>
            </a:r>
            <a:r>
              <a:rPr lang="zh-CN" altLang="en-US" dirty="0">
                <a:solidFill>
                  <a:schemeClr val="tx1"/>
                </a:solidFill>
                <a:latin typeface="华文仿宋" panose="02010600040101010101" pitchFamily="2" charset="-122"/>
                <a:ea typeface="华文仿宋" panose="02010600040101010101" pitchFamily="2" charset="-122"/>
                <a:cs typeface="楷体_GB2312"/>
              </a:rPr>
              <a:t>上    新课标</a:t>
            </a:r>
            <a:r>
              <a:rPr lang="en-US" altLang="zh-CN" dirty="0">
                <a:solidFill>
                  <a:schemeClr val="tx1"/>
                </a:solidFill>
                <a:latin typeface="华文仿宋" panose="02010600040101010101" pitchFamily="2" charset="-122"/>
                <a:ea typeface="华文仿宋" panose="02010600040101010101" pitchFamily="2" charset="-122"/>
                <a:cs typeface="楷体_GB2312"/>
              </a:rPr>
              <a:t>[</a:t>
            </a:r>
            <a:r>
              <a:rPr lang="zh-CN" altLang="en-US" dirty="0">
                <a:solidFill>
                  <a:schemeClr val="tx1"/>
                </a:solidFill>
                <a:latin typeface="华文仿宋" panose="02010600040101010101" pitchFamily="2" charset="-122"/>
                <a:ea typeface="华文仿宋" panose="02010600040101010101" pitchFamily="2" charset="-122"/>
                <a:cs typeface="楷体_GB2312"/>
              </a:rPr>
              <a:t>北师</a:t>
            </a:r>
            <a:r>
              <a:rPr lang="en-US" altLang="zh-CN" dirty="0">
                <a:solidFill>
                  <a:schemeClr val="tx1"/>
                </a:solidFill>
                <a:latin typeface="华文仿宋" panose="02010600040101010101" pitchFamily="2" charset="-122"/>
                <a:ea typeface="华文仿宋" panose="02010600040101010101" pitchFamily="2" charset="-122"/>
                <a:cs typeface="楷体_GB2312"/>
              </a:rPr>
              <a:t>]</a:t>
            </a:r>
            <a:endParaRPr lang="zh-CN" altLang="en-US" dirty="0">
              <a:solidFill>
                <a:schemeClr val="tx1"/>
              </a:solidFill>
              <a:latin typeface="华文仿宋" panose="02010600040101010101" pitchFamily="2" charset="-122"/>
              <a:ea typeface="华文仿宋" panose="02010600040101010101" pitchFamily="2" charset="-122"/>
              <a:cs typeface="楷体_GB2312"/>
            </a:endParaRPr>
          </a:p>
        </p:txBody>
      </p:sp>
      <p:sp>
        <p:nvSpPr>
          <p:cNvPr id="13317" name="TextBox 16"/>
          <p:cNvSpPr txBox="1">
            <a:spLocks noChangeArrowheads="1"/>
          </p:cNvSpPr>
          <p:nvPr/>
        </p:nvSpPr>
        <p:spPr bwMode="auto">
          <a:xfrm>
            <a:off x="0" y="1196752"/>
            <a:ext cx="914400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3200" dirty="0">
                <a:latin typeface="华文仿宋" panose="02010600040101010101" pitchFamily="2" charset="-122"/>
                <a:ea typeface="华文仿宋" panose="02010600040101010101" pitchFamily="2" charset="-122"/>
              </a:rPr>
              <a:t>第</a:t>
            </a:r>
            <a:r>
              <a:rPr lang="en-US" altLang="zh-CN" sz="3200" dirty="0">
                <a:latin typeface="华文仿宋" panose="02010600040101010101" pitchFamily="2" charset="-122"/>
                <a:ea typeface="华文仿宋" panose="02010600040101010101" pitchFamily="2" charset="-122"/>
              </a:rPr>
              <a:t>4</a:t>
            </a:r>
            <a:r>
              <a:rPr lang="zh-CN" altLang="en-US" sz="3200" dirty="0">
                <a:latin typeface="华文仿宋" panose="02010600040101010101" pitchFamily="2" charset="-122"/>
                <a:ea typeface="华文仿宋" panose="02010600040101010101" pitchFamily="2" charset="-122"/>
              </a:rPr>
              <a:t>单元   多边形的面积</a:t>
            </a:r>
            <a:endParaRPr lang="zh-CN" altLang="en-US" sz="3200" dirty="0"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0" y="2348880"/>
            <a:ext cx="9144000" cy="92333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zh-CN" altLang="en-US" sz="5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平</a:t>
            </a:r>
            <a:r>
              <a:rPr lang="zh-CN" altLang="en-US" sz="5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行四边形的面积</a:t>
            </a:r>
            <a:endParaRPr lang="zh-CN" altLang="en-US" sz="5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19" name="TextBox 13"/>
          <p:cNvSpPr txBox="1">
            <a:spLocks noChangeArrowheads="1"/>
          </p:cNvSpPr>
          <p:nvPr/>
        </p:nvSpPr>
        <p:spPr bwMode="auto">
          <a:xfrm>
            <a:off x="0" y="3573016"/>
            <a:ext cx="914400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32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en-US" altLang="zh-CN" sz="32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32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</a:t>
            </a:r>
            <a:r>
              <a:rPr lang="zh-CN" altLang="en-US" sz="32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</a:t>
            </a:r>
            <a:endParaRPr lang="zh-CN" altLang="en-US" sz="32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71438" y="785813"/>
            <a:ext cx="8786812" cy="10779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2.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依据图中数据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,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求出平行四边形的面积。</a:t>
            </a:r>
            <a:endParaRPr lang="en-US" altLang="zh-CN" sz="3200" dirty="0">
              <a:solidFill>
                <a:schemeClr val="tx1"/>
              </a:solidFill>
              <a:latin typeface="+mj-ea"/>
              <a:ea typeface="+mj-ea"/>
            </a:endParaRPr>
          </a:p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  (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单位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: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厘米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)</a:t>
            </a:r>
            <a:endParaRPr lang="zh-CN" altLang="zh-CN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pic>
        <p:nvPicPr>
          <p:cNvPr id="11" name="bs380.jpg" descr="id:2147515714;FounderCES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88" y="2143125"/>
            <a:ext cx="3543300" cy="206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143250" y="3773488"/>
            <a:ext cx="858838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15</a:t>
            </a:r>
            <a:endParaRPr lang="zh-CN" altLang="en-US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070350" y="2701925"/>
            <a:ext cx="858838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24</a:t>
            </a:r>
            <a:endParaRPr lang="zh-CN" altLang="en-US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928813" y="4643438"/>
            <a:ext cx="4097337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15×24=360(</a:t>
            </a:r>
            <a:r>
              <a:rPr lang="zh-CN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平方厘米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grpSp>
        <p:nvGrpSpPr>
          <p:cNvPr id="23558" name="Group 16"/>
          <p:cNvGrpSpPr/>
          <p:nvPr/>
        </p:nvGrpSpPr>
        <p:grpSpPr bwMode="auto">
          <a:xfrm>
            <a:off x="5867400" y="5980113"/>
            <a:ext cx="1684338" cy="877887"/>
            <a:chOff x="2699" y="3612"/>
            <a:chExt cx="1061" cy="553"/>
          </a:xfrm>
        </p:grpSpPr>
        <p:pic>
          <p:nvPicPr>
            <p:cNvPr id="23559" name="Picture 34">
              <a:hlinkClick r:id="" action="ppaction://hlinkshowjump?jump=firstslide"/>
            </p:cNvPr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699" y="3612"/>
              <a:ext cx="1043" cy="552"/>
            </a:xfrm>
            <a:prstGeom prst="rect">
              <a:avLst/>
            </a:prstGeom>
            <a:noFill/>
            <a:ln w="9525">
              <a:noFill/>
              <a:bevel/>
            </a:ln>
          </p:spPr>
        </p:pic>
        <p:sp>
          <p:nvSpPr>
            <p:cNvPr id="23560" name="Text Box 18">
              <a:hlinkClick r:id="rId3" action="ppaction://hlinksldjump" highlightClick="1">
                <a:snd r:embed="rId4" name="suction.wav"/>
              </a:hlinkClick>
            </p:cNvPr>
            <p:cNvSpPr txBox="1">
              <a:spLocks noChangeArrowheads="1"/>
            </p:cNvSpPr>
            <p:nvPr/>
          </p:nvSpPr>
          <p:spPr bwMode="auto">
            <a:xfrm>
              <a:off x="2744" y="3838"/>
              <a:ext cx="1016" cy="327"/>
            </a:xfrm>
            <a:prstGeom prst="rect">
              <a:avLst/>
            </a:prstGeom>
            <a:noFill/>
            <a:ln w="9525">
              <a:noFill/>
              <a:bevel/>
            </a:ln>
          </p:spPr>
          <p:txBody>
            <a:bodyPr wrap="none">
              <a:spAutoFit/>
            </a:bodyPr>
            <a:lstStyle/>
            <a:p>
              <a:r>
                <a:rPr lang="zh-CN" altLang="en-US" sz="2800">
                  <a:solidFill>
                    <a:schemeClr val="tx1"/>
                  </a:solidFill>
                  <a:ea typeface="楷体_GB2312"/>
                  <a:cs typeface="楷体_GB2312"/>
                </a:rPr>
                <a:t>返回目录</a:t>
              </a:r>
              <a:endParaRPr lang="zh-CN" altLang="en-US" sz="1800" b="0">
                <a:solidFill>
                  <a:schemeClr val="tx1"/>
                </a:solidFill>
                <a:ea typeface="楷体_GB2312"/>
                <a:cs typeface="楷体_GB2312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2" grpId="0"/>
      <p:bldP spid="13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7" name="Group 2"/>
          <p:cNvGrpSpPr/>
          <p:nvPr/>
        </p:nvGrpSpPr>
        <p:grpSpPr bwMode="auto">
          <a:xfrm>
            <a:off x="6372225" y="333375"/>
            <a:ext cx="2411413" cy="1008063"/>
            <a:chOff x="0" y="0"/>
            <a:chExt cx="1633" cy="635"/>
          </a:xfrm>
        </p:grpSpPr>
        <p:pic>
          <p:nvPicPr>
            <p:cNvPr id="24590" name="Picture 3" descr="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633" cy="6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591" name="Rectangle 2"/>
            <p:cNvSpPr txBox="1">
              <a:spLocks noChangeArrowheads="1"/>
            </p:cNvSpPr>
            <p:nvPr/>
          </p:nvSpPr>
          <p:spPr bwMode="auto">
            <a:xfrm>
              <a:off x="45" y="0"/>
              <a:ext cx="1497" cy="63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91403" tIns="45700" rIns="91403" bIns="45700" anchor="ctr"/>
            <a:lstStyle/>
            <a:p>
              <a:pPr algn="r" defTabSz="923925">
                <a:buFont typeface="Arial" panose="020B0604020202020204" pitchFamily="34" charset="0"/>
                <a:buNone/>
              </a:pPr>
              <a:r>
                <a:rPr lang="zh-CN" altLang="en-US" sz="3200">
                  <a:ea typeface="黑体" panose="02010609060101010101" pitchFamily="49" charset="-122"/>
                </a:rPr>
                <a:t>作业设计</a:t>
              </a:r>
              <a:endParaRPr lang="zh-CN" altLang="en-US" sz="3200">
                <a:ea typeface="黑体" panose="02010609060101010101" pitchFamily="49" charset="-122"/>
              </a:endParaRPr>
            </a:p>
          </p:txBody>
        </p:sp>
      </p:grpSp>
      <p:grpSp>
        <p:nvGrpSpPr>
          <p:cNvPr id="24578" name="Group 17"/>
          <p:cNvGrpSpPr/>
          <p:nvPr/>
        </p:nvGrpSpPr>
        <p:grpSpPr bwMode="auto">
          <a:xfrm>
            <a:off x="1403350" y="1268413"/>
            <a:ext cx="1800225" cy="792162"/>
            <a:chOff x="1066" y="2795"/>
            <a:chExt cx="1134" cy="499"/>
          </a:xfrm>
        </p:grpSpPr>
        <p:sp>
          <p:nvSpPr>
            <p:cNvPr id="24588" name="AutoShape 13">
              <a:hlinkClick r:id="rId2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1066" y="2795"/>
              <a:ext cx="1134" cy="499"/>
            </a:xfrm>
            <a:prstGeom prst="roundRect">
              <a:avLst>
                <a:gd name="adj" fmla="val 16667"/>
              </a:avLst>
            </a:prstGeom>
            <a:solidFill>
              <a:srgbClr val="DEEC22"/>
            </a:solidFill>
            <a:ln w="9525" algn="ctr">
              <a:solidFill>
                <a:schemeClr val="hlink"/>
              </a:solidFill>
              <a:round/>
            </a:ln>
          </p:spPr>
          <p:txBody>
            <a:bodyPr wrap="none" anchor="ctr"/>
            <a:lstStyle/>
            <a:p>
              <a:pPr algn="ctr"/>
              <a:endParaRPr lang="zh-CN" altLang="en-US" sz="2800">
                <a:latin typeface="Calibri" panose="020F0502020204030204" pitchFamily="34" charset="0"/>
              </a:endParaRPr>
            </a:p>
          </p:txBody>
        </p:sp>
        <p:sp>
          <p:nvSpPr>
            <p:cNvPr id="24589" name="Text Box 14">
              <a:hlinkClick r:id="rId2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156" y="2840"/>
              <a:ext cx="953" cy="365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3200">
                  <a:latin typeface="楷体_GB2312"/>
                  <a:ea typeface="楷体_GB2312"/>
                  <a:cs typeface="楷体_GB2312"/>
                </a:rPr>
                <a:t>作业</a:t>
              </a:r>
              <a:r>
                <a:rPr lang="en-US" altLang="zh-CN" sz="3200">
                  <a:latin typeface="楷体_GB2312"/>
                  <a:ea typeface="楷体_GB2312"/>
                  <a:cs typeface="楷体_GB2312"/>
                </a:rPr>
                <a:t>1</a:t>
              </a:r>
              <a:endParaRPr lang="en-US" altLang="zh-CN" sz="3200">
                <a:latin typeface="楷体_GB2312"/>
                <a:ea typeface="楷体_GB2312"/>
                <a:cs typeface="楷体_GB2312"/>
              </a:endParaRPr>
            </a:p>
          </p:txBody>
        </p:sp>
      </p:grpSp>
      <p:grpSp>
        <p:nvGrpSpPr>
          <p:cNvPr id="24579" name="Group 18"/>
          <p:cNvGrpSpPr/>
          <p:nvPr/>
        </p:nvGrpSpPr>
        <p:grpSpPr bwMode="auto">
          <a:xfrm>
            <a:off x="4427538" y="1268413"/>
            <a:ext cx="1800225" cy="792162"/>
            <a:chOff x="3016" y="2750"/>
            <a:chExt cx="1134" cy="499"/>
          </a:xfrm>
        </p:grpSpPr>
        <p:sp>
          <p:nvSpPr>
            <p:cNvPr id="24586" name="AutoShape 15">
              <a:hlinkClick r:id="rId3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3016" y="2750"/>
              <a:ext cx="1134" cy="499"/>
            </a:xfrm>
            <a:prstGeom prst="roundRect">
              <a:avLst>
                <a:gd name="adj" fmla="val 16667"/>
              </a:avLst>
            </a:prstGeom>
            <a:solidFill>
              <a:srgbClr val="DEEC22"/>
            </a:solidFill>
            <a:ln w="9525" algn="ctr">
              <a:solidFill>
                <a:schemeClr val="hlink"/>
              </a:solidFill>
              <a:round/>
            </a:ln>
          </p:spPr>
          <p:txBody>
            <a:bodyPr wrap="none" anchor="ctr"/>
            <a:lstStyle/>
            <a:p>
              <a:pPr algn="ctr"/>
              <a:endParaRPr lang="zh-CN" altLang="en-US" sz="2800">
                <a:latin typeface="Calibri" panose="020F0502020204030204" pitchFamily="34" charset="0"/>
              </a:endParaRPr>
            </a:p>
          </p:txBody>
        </p:sp>
        <p:sp>
          <p:nvSpPr>
            <p:cNvPr id="24587" name="Text Box 16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3107" y="2795"/>
              <a:ext cx="953" cy="365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3200">
                  <a:latin typeface="楷体_GB2312"/>
                  <a:ea typeface="楷体_GB2312"/>
                  <a:cs typeface="楷体_GB2312"/>
                </a:rPr>
                <a:t>作业</a:t>
              </a:r>
              <a:r>
                <a:rPr lang="en-US" altLang="zh-CN" sz="3200">
                  <a:latin typeface="楷体_GB2312"/>
                  <a:ea typeface="楷体_GB2312"/>
                  <a:cs typeface="楷体_GB2312"/>
                </a:rPr>
                <a:t>2</a:t>
              </a:r>
              <a:endParaRPr lang="en-US" altLang="zh-CN" sz="3200">
                <a:latin typeface="楷体_GB2312"/>
                <a:ea typeface="楷体_GB2312"/>
                <a:cs typeface="楷体_GB2312"/>
              </a:endParaRPr>
            </a:p>
          </p:txBody>
        </p:sp>
      </p:grpSp>
      <p:grpSp>
        <p:nvGrpSpPr>
          <p:cNvPr id="5" name="Group 28"/>
          <p:cNvGrpSpPr/>
          <p:nvPr/>
        </p:nvGrpSpPr>
        <p:grpSpPr bwMode="auto">
          <a:xfrm>
            <a:off x="1403350" y="3141663"/>
            <a:ext cx="5429250" cy="1555750"/>
            <a:chOff x="884" y="1933"/>
            <a:chExt cx="3420" cy="980"/>
          </a:xfrm>
        </p:grpSpPr>
        <p:pic>
          <p:nvPicPr>
            <p:cNvPr id="24584" name="Picture 15" descr="男天使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2608" y="1933"/>
              <a:ext cx="1696" cy="9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585" name="AutoShape 27"/>
            <p:cNvSpPr>
              <a:spLocks noChangeArrowheads="1"/>
            </p:cNvSpPr>
            <p:nvPr/>
          </p:nvSpPr>
          <p:spPr bwMode="auto">
            <a:xfrm>
              <a:off x="884" y="1933"/>
              <a:ext cx="1451" cy="499"/>
            </a:xfrm>
            <a:prstGeom prst="wedgeRoundRectCallout">
              <a:avLst>
                <a:gd name="adj1" fmla="val 68606"/>
                <a:gd name="adj2" fmla="val 62222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/>
            <a:p>
              <a:pPr>
                <a:lnSpc>
                  <a:spcPct val="120000"/>
                </a:lnSpc>
              </a:pPr>
              <a:r>
                <a:rPr lang="zh-CN" altLang="en-US" sz="2800">
                  <a:solidFill>
                    <a:srgbClr val="FF3399"/>
                  </a:solidFill>
                  <a:latin typeface="楷体_GB2312"/>
                  <a:ea typeface="楷体_GB2312"/>
                  <a:cs typeface="楷体_GB2312"/>
                </a:rPr>
                <a:t>要加油哟！</a:t>
              </a:r>
              <a:endParaRPr lang="en-US" altLang="zh-CN" sz="2800">
                <a:solidFill>
                  <a:srgbClr val="FF3399"/>
                </a:solidFill>
                <a:latin typeface="楷体_GB2312"/>
                <a:ea typeface="楷体_GB2312"/>
                <a:cs typeface="楷体_GB2312"/>
              </a:endParaRPr>
            </a:p>
          </p:txBody>
        </p:sp>
      </p:grpSp>
      <p:grpSp>
        <p:nvGrpSpPr>
          <p:cNvPr id="24581" name="Group 16"/>
          <p:cNvGrpSpPr/>
          <p:nvPr/>
        </p:nvGrpSpPr>
        <p:grpSpPr bwMode="auto">
          <a:xfrm>
            <a:off x="6011863" y="5805488"/>
            <a:ext cx="1684337" cy="877887"/>
            <a:chOff x="2699" y="3612"/>
            <a:chExt cx="1061" cy="553"/>
          </a:xfrm>
        </p:grpSpPr>
        <p:pic>
          <p:nvPicPr>
            <p:cNvPr id="24582" name="Picture 34">
              <a:hlinkClick r:id="" action="ppaction://hlinkshowjump?jump=firstslide"/>
            </p:cNvPr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699" y="3612"/>
              <a:ext cx="1043" cy="552"/>
            </a:xfrm>
            <a:prstGeom prst="rect">
              <a:avLst/>
            </a:prstGeom>
            <a:noFill/>
            <a:ln w="9525">
              <a:noFill/>
              <a:bevel/>
            </a:ln>
          </p:spPr>
        </p:pic>
        <p:sp>
          <p:nvSpPr>
            <p:cNvPr id="24583" name="Text Box 18">
              <a:hlinkClick r:id="rId6" action="ppaction://hlinksldjump" highlightClick="1">
                <a:snd r:embed="rId7" name="suction.wav"/>
              </a:hlinkClick>
            </p:cNvPr>
            <p:cNvSpPr txBox="1">
              <a:spLocks noChangeArrowheads="1"/>
            </p:cNvSpPr>
            <p:nvPr/>
          </p:nvSpPr>
          <p:spPr bwMode="auto">
            <a:xfrm>
              <a:off x="2744" y="3838"/>
              <a:ext cx="1016" cy="327"/>
            </a:xfrm>
            <a:prstGeom prst="rect">
              <a:avLst/>
            </a:prstGeom>
            <a:noFill/>
            <a:ln w="9525">
              <a:noFill/>
              <a:bevel/>
            </a:ln>
          </p:spPr>
          <p:txBody>
            <a:bodyPr wrap="none">
              <a:spAutoFit/>
            </a:bodyPr>
            <a:lstStyle/>
            <a:p>
              <a:r>
                <a:rPr lang="zh-CN" altLang="en-US" sz="2800">
                  <a:solidFill>
                    <a:schemeClr val="tx1"/>
                  </a:solidFill>
                  <a:ea typeface="楷体_GB2312"/>
                  <a:cs typeface="楷体_GB2312"/>
                </a:rPr>
                <a:t>返回目录</a:t>
              </a:r>
              <a:endParaRPr lang="zh-CN" altLang="en-US" sz="1800" b="0">
                <a:solidFill>
                  <a:schemeClr val="tx1"/>
                </a:solidFill>
                <a:ea typeface="楷体_GB2312"/>
                <a:cs typeface="楷体_GB2312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1" name="Group 38"/>
          <p:cNvGrpSpPr/>
          <p:nvPr/>
        </p:nvGrpSpPr>
        <p:grpSpPr bwMode="auto">
          <a:xfrm>
            <a:off x="3276600" y="188913"/>
            <a:ext cx="1584325" cy="579437"/>
            <a:chOff x="1066" y="2795"/>
            <a:chExt cx="998" cy="365"/>
          </a:xfrm>
        </p:grpSpPr>
        <p:sp>
          <p:nvSpPr>
            <p:cNvPr id="25604" name="AutoShape 39"/>
            <p:cNvSpPr>
              <a:spLocks noChangeArrowheads="1"/>
            </p:cNvSpPr>
            <p:nvPr/>
          </p:nvSpPr>
          <p:spPr bwMode="auto">
            <a:xfrm>
              <a:off x="1066" y="2795"/>
              <a:ext cx="997" cy="363"/>
            </a:xfrm>
            <a:prstGeom prst="roundRect">
              <a:avLst>
                <a:gd name="adj" fmla="val 16667"/>
              </a:avLst>
            </a:prstGeom>
            <a:solidFill>
              <a:srgbClr val="DEEC22"/>
            </a:solidFill>
            <a:ln w="9525" algn="ctr">
              <a:solidFill>
                <a:schemeClr val="hlink"/>
              </a:solidFill>
              <a:round/>
            </a:ln>
          </p:spPr>
          <p:txBody>
            <a:bodyPr wrap="none" anchor="ctr"/>
            <a:lstStyle/>
            <a:p>
              <a:pPr algn="ctr"/>
              <a:endParaRPr lang="zh-CN" altLang="en-US" sz="2800">
                <a:latin typeface="Calibri" panose="020F0502020204030204" pitchFamily="34" charset="0"/>
              </a:endParaRPr>
            </a:p>
          </p:txBody>
        </p:sp>
        <p:sp>
          <p:nvSpPr>
            <p:cNvPr id="25605" name="Text Box 40"/>
            <p:cNvSpPr txBox="1">
              <a:spLocks noChangeArrowheads="1"/>
            </p:cNvSpPr>
            <p:nvPr/>
          </p:nvSpPr>
          <p:spPr bwMode="auto">
            <a:xfrm>
              <a:off x="1111" y="2795"/>
              <a:ext cx="953" cy="365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3200">
                  <a:latin typeface="楷体_GB2312"/>
                  <a:ea typeface="楷体_GB2312"/>
                  <a:cs typeface="楷体_GB2312"/>
                </a:rPr>
                <a:t>作业</a:t>
              </a:r>
              <a:r>
                <a:rPr lang="en-US" altLang="zh-CN" sz="3200">
                  <a:latin typeface="楷体_GB2312"/>
                  <a:ea typeface="楷体_GB2312"/>
                  <a:cs typeface="楷体_GB2312"/>
                </a:rPr>
                <a:t>1</a:t>
              </a:r>
              <a:endParaRPr lang="en-US" altLang="zh-CN" sz="3200">
                <a:latin typeface="楷体_GB2312"/>
                <a:ea typeface="楷体_GB2312"/>
                <a:cs typeface="楷体_GB2312"/>
              </a:endParaRPr>
            </a:p>
          </p:txBody>
        </p:sp>
      </p:grp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0" y="922338"/>
            <a:ext cx="8858250" cy="18653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dirty="0">
                <a:solidFill>
                  <a:srgbClr val="C00000"/>
                </a:solidFill>
                <a:latin typeface="+mj-ea"/>
                <a:ea typeface="+mj-ea"/>
              </a:rPr>
              <a:t> </a:t>
            </a:r>
            <a:r>
              <a:rPr lang="en-US" altLang="zh-CN" sz="3200" dirty="0">
                <a:solidFill>
                  <a:srgbClr val="C00000"/>
                </a:solidFill>
                <a:latin typeface="+mj-ea"/>
                <a:ea typeface="+mj-ea"/>
              </a:rPr>
              <a:t>1.</a:t>
            </a:r>
            <a:r>
              <a:rPr lang="zh-CN" altLang="en-US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教材第</a:t>
            </a:r>
            <a:r>
              <a:rPr lang="en-US" altLang="zh-CN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54</a:t>
            </a:r>
            <a:r>
              <a:rPr lang="zh-CN" altLang="en-US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页“练一练”第</a:t>
            </a:r>
            <a:r>
              <a:rPr lang="en-US" altLang="zh-CN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1</a:t>
            </a:r>
            <a:r>
              <a:rPr lang="zh-CN" altLang="en-US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题。</a:t>
            </a:r>
            <a:endParaRPr lang="en-US" altLang="zh-CN" sz="3200" dirty="0">
              <a:solidFill>
                <a:srgbClr val="C00000"/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zh-CN" sz="3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en-US" sz="3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为了方便停车，很多停车位设计成平行四边形，</a:t>
            </a:r>
            <a:endParaRPr lang="en-US" altLang="zh-CN" sz="32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zh-CN" sz="3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en-US" sz="3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如图。</a:t>
            </a:r>
            <a:endParaRPr lang="zh-CN" altLang="en-US" sz="32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5" name="图片 7" descr="2.png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000250" y="3035300"/>
            <a:ext cx="4211638" cy="175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714375" y="2214563"/>
            <a:ext cx="7643813" cy="1500187"/>
          </a:xfrm>
          <a:prstGeom prst="roundRect">
            <a:avLst/>
          </a:prstGeom>
          <a:solidFill>
            <a:srgbClr val="FFFF00"/>
          </a:solidFill>
        </p:spPr>
        <p:txBody>
          <a:bodyPr anchor="ctr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endParaRPr lang="zh-CN" altLang="en-US" sz="400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85750" y="785813"/>
            <a:ext cx="8572500" cy="13731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⑴如何求出这个停车位的面积？想一想并与同</a:t>
            </a:r>
            <a:endParaRPr lang="en-US" altLang="zh-CN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</a:t>
            </a:r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伴交流。</a:t>
            </a:r>
            <a:endParaRPr lang="en-US" altLang="zh-CN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642938" y="2214563"/>
            <a:ext cx="7715250" cy="1570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先把某条边看成平行四边形的底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</a:t>
            </a:r>
            <a:r>
              <a:rPr lang="zh-CN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并测量出长度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</a:t>
            </a:r>
            <a:r>
              <a:rPr lang="zh-CN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再把这条边对应的高的长度测量出来。最后用底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×</a:t>
            </a:r>
            <a:r>
              <a:rPr lang="zh-CN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高求出停车位的面积。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85750" y="3857625"/>
            <a:ext cx="8858250" cy="13731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⑵已知这个停车位的底是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4.8m</a:t>
            </a:r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，对应的高是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2.5m</a:t>
            </a:r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，</a:t>
            </a:r>
            <a:endParaRPr lang="en-US" altLang="zh-CN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</a:t>
            </a:r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它的面积是多少？</a:t>
            </a:r>
            <a:endParaRPr lang="zh-CN" altLang="en-US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5" name="TextBox 9"/>
          <p:cNvSpPr txBox="1">
            <a:spLocks noChangeArrowheads="1"/>
          </p:cNvSpPr>
          <p:nvPr/>
        </p:nvSpPr>
        <p:spPr bwMode="auto">
          <a:xfrm>
            <a:off x="2143125" y="5286375"/>
            <a:ext cx="3917950" cy="6873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4.8×2.5</a:t>
            </a:r>
            <a:r>
              <a:rPr lang="zh-CN" altLang="en-US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＝</a:t>
            </a:r>
            <a:r>
              <a:rPr lang="en-US" altLang="zh-CN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12</a:t>
            </a:r>
            <a:r>
              <a:rPr lang="zh-CN" altLang="en-US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</a:t>
            </a:r>
            <a:r>
              <a:rPr lang="en-US" altLang="zh-CN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m</a:t>
            </a:r>
            <a:r>
              <a:rPr lang="en-US" altLang="zh-CN" sz="3200" baseline="300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</a:t>
            </a:r>
            <a:r>
              <a:rPr lang="zh-CN" altLang="en-US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）</a:t>
            </a:r>
            <a:endParaRPr lang="zh-CN" altLang="en-US" sz="3200">
              <a:solidFill>
                <a:srgbClr val="C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/>
      <p:bldP spid="3" grpId="0"/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圆角矩形 16"/>
          <p:cNvSpPr/>
          <p:nvPr/>
        </p:nvSpPr>
        <p:spPr>
          <a:xfrm>
            <a:off x="642938" y="2857500"/>
            <a:ext cx="7643812" cy="2928938"/>
          </a:xfrm>
          <a:prstGeom prst="roundRect">
            <a:avLst/>
          </a:prstGeom>
          <a:solidFill>
            <a:srgbClr val="FFFF00"/>
          </a:solidFill>
        </p:spPr>
        <p:txBody>
          <a:bodyPr anchor="ctr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endParaRPr lang="zh-CN" altLang="en-US" sz="400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TextBox 9"/>
          <p:cNvSpPr txBox="1">
            <a:spLocks noChangeArrowheads="1"/>
          </p:cNvSpPr>
          <p:nvPr/>
        </p:nvSpPr>
        <p:spPr bwMode="auto">
          <a:xfrm>
            <a:off x="-428625" y="701675"/>
            <a:ext cx="885825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dirty="0">
                <a:solidFill>
                  <a:srgbClr val="C00000"/>
                </a:solidFill>
                <a:latin typeface="+mj-ea"/>
                <a:ea typeface="+mj-ea"/>
              </a:rPr>
              <a:t>   </a:t>
            </a:r>
            <a:r>
              <a:rPr lang="en-US" altLang="zh-CN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   2.</a:t>
            </a:r>
            <a:r>
              <a:rPr lang="zh-CN" altLang="en-US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教材第</a:t>
            </a:r>
            <a:r>
              <a:rPr lang="en-US" altLang="zh-CN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54</a:t>
            </a:r>
            <a:r>
              <a:rPr lang="zh-CN" altLang="en-US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页“练一练”第</a:t>
            </a:r>
            <a:r>
              <a:rPr lang="en-US" altLang="zh-CN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2</a:t>
            </a:r>
            <a:r>
              <a:rPr lang="zh-CN" altLang="en-US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题。</a:t>
            </a:r>
            <a:endParaRPr lang="zh-CN" altLang="en-US" sz="3200" dirty="0">
              <a:solidFill>
                <a:srgbClr val="C00000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0" y="1285875"/>
            <a:ext cx="8501063" cy="13731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   </a:t>
            </a:r>
            <a:r>
              <a:rPr lang="zh-CN" altLang="en-US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</a:rPr>
              <a:t>⑴画图并与同伴说一说，平行四边形的面</a:t>
            </a:r>
            <a:endParaRPr lang="en-US" altLang="zh-CN" sz="3200" dirty="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zh-CN" altLang="en-US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</a:rPr>
              <a:t>      积公式</a:t>
            </a:r>
            <a:r>
              <a:rPr lang="en-US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</a:rPr>
              <a:t> </a:t>
            </a:r>
            <a:r>
              <a:rPr lang="zh-CN" altLang="en-US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</a:rPr>
              <a:t>是怎么得到的？</a:t>
            </a:r>
            <a:endParaRPr lang="en-US" altLang="zh-CN" sz="3200" dirty="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714375" y="2786063"/>
            <a:ext cx="7643813" cy="29765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把平行四边形转化成长方形</a:t>
            </a:r>
            <a:r>
              <a:rPr lang="en-US" altLang="zh-CN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</a:t>
            </a:r>
            <a:r>
              <a:rPr lang="zh-CN" altLang="zh-CN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长方形的长相当于平行四边形的底</a:t>
            </a:r>
            <a:r>
              <a:rPr lang="en-US" altLang="zh-CN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</a:t>
            </a:r>
            <a:r>
              <a:rPr lang="zh-CN" altLang="zh-CN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长方形的宽相当于平行四边形的高</a:t>
            </a:r>
            <a:r>
              <a:rPr lang="en-US" altLang="zh-CN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</a:t>
            </a:r>
            <a:r>
              <a:rPr lang="zh-CN" altLang="zh-CN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长方形面积</a:t>
            </a:r>
            <a:r>
              <a:rPr lang="en-US" altLang="zh-CN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=</a:t>
            </a:r>
            <a:r>
              <a:rPr lang="zh-CN" altLang="zh-CN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长</a:t>
            </a:r>
            <a:r>
              <a:rPr lang="en-US" altLang="zh-CN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×</a:t>
            </a:r>
            <a:r>
              <a:rPr lang="zh-CN" altLang="zh-CN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宽</a:t>
            </a:r>
            <a:r>
              <a:rPr lang="en-US" altLang="zh-CN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</a:t>
            </a:r>
            <a:r>
              <a:rPr lang="zh-CN" altLang="zh-CN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所以平行四边形面积</a:t>
            </a:r>
            <a:r>
              <a:rPr lang="en-US" altLang="zh-CN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=</a:t>
            </a:r>
            <a:r>
              <a:rPr lang="zh-CN" altLang="zh-CN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底</a:t>
            </a:r>
            <a:r>
              <a:rPr lang="en-US" altLang="zh-CN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×</a:t>
            </a:r>
            <a:r>
              <a:rPr lang="zh-CN" altLang="zh-CN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高。</a:t>
            </a:r>
            <a:endParaRPr lang="zh-CN" altLang="en-US" sz="3200" dirty="0">
              <a:solidFill>
                <a:srgbClr val="C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" grpId="0"/>
      <p:bldP spid="15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500063" y="785813"/>
            <a:ext cx="800100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⑵量一量并计算下边平行四边形的面积。</a:t>
            </a:r>
            <a:endParaRPr lang="zh-CN" altLang="en-US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88" y="1714500"/>
            <a:ext cx="6786562" cy="218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855788" y="3429000"/>
            <a:ext cx="858837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2cm</a:t>
            </a:r>
            <a:endParaRPr lang="zh-CN" altLang="en-US" sz="3200">
              <a:solidFill>
                <a:srgbClr val="C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 rot="5400000">
            <a:off x="1357312" y="2928938"/>
            <a:ext cx="1000125" cy="0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857375" y="2701925"/>
            <a:ext cx="858838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1cm</a:t>
            </a:r>
            <a:endParaRPr lang="zh-CN" altLang="en-US" sz="3200">
              <a:solidFill>
                <a:srgbClr val="C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 rot="1096053">
            <a:off x="5207000" y="3027363"/>
            <a:ext cx="1179513" cy="585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2.8cm</a:t>
            </a:r>
            <a:endParaRPr lang="zh-CN" altLang="en-US" sz="3200">
              <a:solidFill>
                <a:srgbClr val="C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rot="5400000" flipH="1" flipV="1">
            <a:off x="7143750" y="3143250"/>
            <a:ext cx="571500" cy="285750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>
            <a:spLocks noChangeArrowheads="1"/>
          </p:cNvSpPr>
          <p:nvPr/>
        </p:nvSpPr>
        <p:spPr bwMode="auto">
          <a:xfrm rot="1096053">
            <a:off x="6188075" y="2741613"/>
            <a:ext cx="1179513" cy="585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0.7cm</a:t>
            </a:r>
            <a:endParaRPr lang="zh-CN" altLang="en-US" sz="3200">
              <a:solidFill>
                <a:srgbClr val="C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214438" y="4572000"/>
            <a:ext cx="2303462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2×1=2(cm</a:t>
            </a:r>
            <a:r>
              <a:rPr lang="en-US" altLang="zh-CN" sz="3200" baseline="300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4643438" y="4572000"/>
            <a:ext cx="334327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</a:t>
            </a:r>
            <a:r>
              <a:rPr lang="en-US" altLang="zh-CN" sz="3200" i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.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8×0</a:t>
            </a:r>
            <a:r>
              <a:rPr lang="en-US" altLang="zh-CN" sz="3200" i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.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7=1</a:t>
            </a:r>
            <a:r>
              <a:rPr lang="en-US" altLang="zh-CN" sz="3200" i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.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96(cm</a:t>
            </a:r>
            <a:r>
              <a:rPr lang="en-US" altLang="zh-CN" sz="3200" baseline="300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7" grpId="0"/>
      <p:bldP spid="8" grpId="0"/>
      <p:bldP spid="11" grpId="0"/>
      <p:bldP spid="12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9"/>
          <p:cNvSpPr txBox="1">
            <a:spLocks noChangeArrowheads="1"/>
          </p:cNvSpPr>
          <p:nvPr/>
        </p:nvSpPr>
        <p:spPr bwMode="auto">
          <a:xfrm>
            <a:off x="0" y="636588"/>
            <a:ext cx="8858250" cy="18653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dirty="0">
                <a:solidFill>
                  <a:srgbClr val="C00000"/>
                </a:solidFill>
                <a:latin typeface="+mj-ea"/>
                <a:ea typeface="+mj-ea"/>
              </a:rPr>
              <a:t> </a:t>
            </a:r>
            <a:r>
              <a:rPr lang="en-US" altLang="zh-CN" sz="3200" dirty="0">
                <a:solidFill>
                  <a:srgbClr val="C00000"/>
                </a:solidFill>
                <a:latin typeface="+mj-ea"/>
                <a:ea typeface="+mj-ea"/>
              </a:rPr>
              <a:t>3.</a:t>
            </a:r>
            <a:r>
              <a:rPr lang="zh-CN" altLang="en-US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教材第</a:t>
            </a:r>
            <a:r>
              <a:rPr lang="en-US" altLang="zh-CN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54</a:t>
            </a:r>
            <a:r>
              <a:rPr lang="zh-CN" altLang="en-US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页“练一练”第</a:t>
            </a:r>
            <a:r>
              <a:rPr lang="en-US" altLang="zh-CN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4</a:t>
            </a:r>
            <a:r>
              <a:rPr lang="zh-CN" altLang="en-US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题。</a:t>
            </a:r>
            <a:endParaRPr lang="en-US" altLang="zh-CN" sz="3200" dirty="0">
              <a:solidFill>
                <a:srgbClr val="C00000"/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  </a:t>
            </a:r>
            <a:r>
              <a:rPr lang="zh-CN" altLang="en-US" sz="3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在方格纸上画</a:t>
            </a:r>
            <a:r>
              <a:rPr lang="en-US" altLang="zh-CN" sz="3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3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个等底等高的平行四边形。  </a:t>
            </a:r>
            <a:endParaRPr lang="en-US" altLang="zh-CN" sz="32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zh-CN" sz="3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3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（每个小方格的边长表示</a:t>
            </a:r>
            <a:r>
              <a:rPr lang="en-US" altLang="zh-CN" sz="3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1cm</a:t>
            </a:r>
            <a:r>
              <a:rPr lang="zh-CN" altLang="en-US" sz="3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endParaRPr lang="zh-CN" altLang="en-US" sz="32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430213" y="2598738"/>
          <a:ext cx="7646400" cy="212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800"/>
                <a:gridCol w="424800"/>
                <a:gridCol w="424800"/>
                <a:gridCol w="424800"/>
                <a:gridCol w="424800"/>
                <a:gridCol w="424800"/>
                <a:gridCol w="424800"/>
                <a:gridCol w="424800"/>
                <a:gridCol w="424800"/>
                <a:gridCol w="424800"/>
                <a:gridCol w="424800"/>
                <a:gridCol w="424800"/>
                <a:gridCol w="424800"/>
                <a:gridCol w="424800"/>
                <a:gridCol w="424800"/>
                <a:gridCol w="424800"/>
                <a:gridCol w="424800"/>
                <a:gridCol w="424800"/>
              </a:tblGrid>
              <a:tr h="424800"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24800"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24800"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24800"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24800"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1" name="平行四边形 10"/>
          <p:cNvSpPr/>
          <p:nvPr/>
        </p:nvSpPr>
        <p:spPr>
          <a:xfrm>
            <a:off x="428625" y="3000375"/>
            <a:ext cx="2500313" cy="857250"/>
          </a:xfrm>
          <a:prstGeom prst="parallelogram">
            <a:avLst>
              <a:gd name="adj" fmla="val 147089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平行四边形 11"/>
          <p:cNvSpPr/>
          <p:nvPr/>
        </p:nvSpPr>
        <p:spPr>
          <a:xfrm>
            <a:off x="3000375" y="3000375"/>
            <a:ext cx="1643063" cy="857250"/>
          </a:xfrm>
          <a:prstGeom prst="parallelogram">
            <a:avLst>
              <a:gd name="adj" fmla="val 48889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平行四边形 12"/>
          <p:cNvSpPr/>
          <p:nvPr/>
        </p:nvSpPr>
        <p:spPr>
          <a:xfrm>
            <a:off x="5143500" y="3000375"/>
            <a:ext cx="2000250" cy="857250"/>
          </a:xfrm>
          <a:prstGeom prst="parallelogram">
            <a:avLst>
              <a:gd name="adj" fmla="val 9121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500063" y="5000625"/>
            <a:ext cx="5929312" cy="6873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⑴你是怎么画的？与同伴交流。</a:t>
            </a:r>
            <a:endParaRPr lang="en-US" altLang="zh-CN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animBg="1"/>
      <p:bldP spid="12" grpId="0" animBg="1"/>
      <p:bldP spid="13" grpId="0" animBg="1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357188" y="768350"/>
            <a:ext cx="7715250" cy="7318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⑵它们的面积一样吗？说一说你的理由。</a:t>
            </a:r>
            <a:endParaRPr lang="zh-CN" altLang="en-US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3" name="云形标注 2"/>
          <p:cNvSpPr/>
          <p:nvPr/>
        </p:nvSpPr>
        <p:spPr>
          <a:xfrm>
            <a:off x="142875" y="2428875"/>
            <a:ext cx="3071813" cy="1571625"/>
          </a:xfrm>
          <a:prstGeom prst="cloudCallout">
            <a:avLst>
              <a:gd name="adj1" fmla="val 87369"/>
              <a:gd name="adj2" fmla="val -21539"/>
            </a:avLst>
          </a:prstGeom>
          <a:solidFill>
            <a:schemeClr val="accent6">
              <a:lumMod val="60000"/>
              <a:lumOff val="40000"/>
            </a:schemeClr>
          </a:solidFill>
        </p:spPr>
        <p:txBody>
          <a:bodyPr anchor="ctr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endParaRPr lang="zh-CN" altLang="en-US" sz="400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611188" y="2786063"/>
            <a:ext cx="2032000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面积相等</a:t>
            </a:r>
            <a:endParaRPr lang="zh-CN" altLang="en-US" sz="3600">
              <a:solidFill>
                <a:srgbClr val="C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4429125" y="2571750"/>
            <a:ext cx="3944938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因为都是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3×2=6(cm</a:t>
            </a:r>
            <a:r>
              <a:rPr lang="en-US" altLang="zh-CN" sz="3200" baseline="300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grpSp>
        <p:nvGrpSpPr>
          <p:cNvPr id="30725" name="Group 12"/>
          <p:cNvGrpSpPr/>
          <p:nvPr/>
        </p:nvGrpSpPr>
        <p:grpSpPr bwMode="auto">
          <a:xfrm>
            <a:off x="5357813" y="6151563"/>
            <a:ext cx="2376487" cy="563562"/>
            <a:chOff x="1474" y="3765"/>
            <a:chExt cx="952" cy="355"/>
          </a:xfrm>
        </p:grpSpPr>
        <p:sp>
          <p:nvSpPr>
            <p:cNvPr id="30726" name="AutoShape 13">
              <a:hlinkClick r:id="rId1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474" y="3765"/>
              <a:ext cx="907" cy="318"/>
            </a:xfrm>
            <a:prstGeom prst="actionButtonBlank">
              <a:avLst/>
            </a:prstGeom>
            <a:solidFill>
              <a:srgbClr val="DEEC22"/>
            </a:solidFill>
            <a:ln w="9525">
              <a:solidFill>
                <a:schemeClr val="hlink"/>
              </a:solidFill>
              <a:miter lim="800000"/>
            </a:ln>
          </p:spPr>
          <p:txBody>
            <a:bodyPr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0000"/>
                </a:solidFill>
              </a:endParaRPr>
            </a:p>
          </p:txBody>
        </p:sp>
        <p:sp>
          <p:nvSpPr>
            <p:cNvPr id="30727" name="Text Box 14">
              <a:hlinkClick r:id="rId1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474" y="3793"/>
              <a:ext cx="952" cy="327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>
                  <a:solidFill>
                    <a:schemeClr val="tx1"/>
                  </a:solidFill>
                  <a:latin typeface="Calibri" panose="020F0502020204030204" pitchFamily="34" charset="0"/>
                  <a:ea typeface="楷体_GB2312"/>
                  <a:cs typeface="楷体_GB2312"/>
                </a:rPr>
                <a:t>返回作业设计</a:t>
              </a:r>
              <a:endParaRPr lang="zh-CN" altLang="en-US" sz="2800">
                <a:solidFill>
                  <a:schemeClr val="tx1"/>
                </a:solidFill>
                <a:latin typeface="Calibri" panose="020F0502020204030204" pitchFamily="34" charset="0"/>
                <a:ea typeface="楷体_GB2312"/>
                <a:cs typeface="楷体_GB2312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5" name="Group 23"/>
          <p:cNvGrpSpPr/>
          <p:nvPr/>
        </p:nvGrpSpPr>
        <p:grpSpPr bwMode="auto">
          <a:xfrm>
            <a:off x="3708400" y="404813"/>
            <a:ext cx="1584325" cy="647700"/>
            <a:chOff x="3016" y="2750"/>
            <a:chExt cx="998" cy="408"/>
          </a:xfrm>
        </p:grpSpPr>
        <p:sp>
          <p:nvSpPr>
            <p:cNvPr id="31768" name="AutoShape 24"/>
            <p:cNvSpPr>
              <a:spLocks noChangeArrowheads="1"/>
            </p:cNvSpPr>
            <p:nvPr/>
          </p:nvSpPr>
          <p:spPr bwMode="auto">
            <a:xfrm>
              <a:off x="3016" y="2750"/>
              <a:ext cx="998" cy="408"/>
            </a:xfrm>
            <a:prstGeom prst="roundRect">
              <a:avLst>
                <a:gd name="adj" fmla="val 16667"/>
              </a:avLst>
            </a:prstGeom>
            <a:solidFill>
              <a:srgbClr val="DEEC22"/>
            </a:solidFill>
            <a:ln w="9525" algn="ctr">
              <a:solidFill>
                <a:schemeClr val="hlink"/>
              </a:solidFill>
              <a:round/>
            </a:ln>
          </p:spPr>
          <p:txBody>
            <a:bodyPr wrap="none" anchor="ctr"/>
            <a:lstStyle/>
            <a:p>
              <a:pPr algn="ctr"/>
              <a:endParaRPr lang="zh-CN" altLang="en-US" sz="2800">
                <a:latin typeface="Calibri" panose="020F0502020204030204" pitchFamily="34" charset="0"/>
              </a:endParaRPr>
            </a:p>
          </p:txBody>
        </p:sp>
        <p:sp>
          <p:nvSpPr>
            <p:cNvPr id="31769" name="Text Box 25"/>
            <p:cNvSpPr txBox="1">
              <a:spLocks noChangeArrowheads="1"/>
            </p:cNvSpPr>
            <p:nvPr/>
          </p:nvSpPr>
          <p:spPr bwMode="auto">
            <a:xfrm>
              <a:off x="3061" y="2750"/>
              <a:ext cx="953" cy="365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3200">
                  <a:latin typeface="楷体_GB2312"/>
                  <a:ea typeface="楷体_GB2312"/>
                  <a:cs typeface="楷体_GB2312"/>
                </a:rPr>
                <a:t>作业</a:t>
              </a:r>
              <a:r>
                <a:rPr lang="en-US" altLang="zh-CN" sz="3200">
                  <a:latin typeface="楷体_GB2312"/>
                  <a:ea typeface="楷体_GB2312"/>
                  <a:cs typeface="楷体_GB2312"/>
                </a:rPr>
                <a:t>2</a:t>
              </a:r>
              <a:endParaRPr lang="en-US" altLang="zh-CN" sz="3200">
                <a:latin typeface="楷体_GB2312"/>
                <a:ea typeface="楷体_GB2312"/>
                <a:cs typeface="楷体_GB2312"/>
              </a:endParaRPr>
            </a:p>
          </p:txBody>
        </p:sp>
      </p:grpSp>
      <p:grpSp>
        <p:nvGrpSpPr>
          <p:cNvPr id="31746" name="Group 29"/>
          <p:cNvGrpSpPr/>
          <p:nvPr/>
        </p:nvGrpSpPr>
        <p:grpSpPr bwMode="auto">
          <a:xfrm>
            <a:off x="1258888" y="6021388"/>
            <a:ext cx="2519362" cy="519112"/>
            <a:chOff x="1474" y="3793"/>
            <a:chExt cx="952" cy="327"/>
          </a:xfrm>
        </p:grpSpPr>
        <p:sp>
          <p:nvSpPr>
            <p:cNvPr id="31766" name="AutoShape 30">
              <a:hlinkClick r:id="rId1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474" y="3793"/>
              <a:ext cx="871" cy="318"/>
            </a:xfrm>
            <a:prstGeom prst="actionButtonBlank">
              <a:avLst/>
            </a:prstGeom>
            <a:solidFill>
              <a:srgbClr val="DEEC22"/>
            </a:solidFill>
            <a:ln w="9525">
              <a:solidFill>
                <a:schemeClr val="hlink"/>
              </a:solidFill>
              <a:miter lim="800000"/>
            </a:ln>
          </p:spPr>
          <p:txBody>
            <a:bodyPr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0000"/>
                </a:solidFill>
              </a:endParaRPr>
            </a:p>
          </p:txBody>
        </p:sp>
        <p:sp>
          <p:nvSpPr>
            <p:cNvPr id="31767" name="Text Box 31">
              <a:hlinkClick r:id="rId1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474" y="3793"/>
              <a:ext cx="952" cy="327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>
                  <a:solidFill>
                    <a:schemeClr val="tx1"/>
                  </a:solidFill>
                  <a:latin typeface="Calibri" panose="020F0502020204030204" pitchFamily="34" charset="0"/>
                  <a:ea typeface="楷体_GB2312"/>
                  <a:cs typeface="楷体_GB2312"/>
                </a:rPr>
                <a:t>返回作业设计</a:t>
              </a:r>
              <a:endParaRPr lang="en-US" altLang="zh-CN" sz="2800">
                <a:solidFill>
                  <a:schemeClr val="tx1"/>
                </a:solidFill>
                <a:latin typeface="Calibri" panose="020F0502020204030204" pitchFamily="34" charset="0"/>
                <a:ea typeface="楷体_GB2312"/>
                <a:cs typeface="楷体_GB2312"/>
              </a:endParaRPr>
            </a:p>
          </p:txBody>
        </p:sp>
      </p:grpSp>
      <p:grpSp>
        <p:nvGrpSpPr>
          <p:cNvPr id="31747" name="Group 2"/>
          <p:cNvGrpSpPr/>
          <p:nvPr/>
        </p:nvGrpSpPr>
        <p:grpSpPr bwMode="auto">
          <a:xfrm>
            <a:off x="539750" y="1412875"/>
            <a:ext cx="7561263" cy="4751388"/>
            <a:chOff x="975" y="890"/>
            <a:chExt cx="4763" cy="3039"/>
          </a:xfrm>
        </p:grpSpPr>
        <p:grpSp>
          <p:nvGrpSpPr>
            <p:cNvPr id="31748" name="Group 2"/>
            <p:cNvGrpSpPr/>
            <p:nvPr/>
          </p:nvGrpSpPr>
          <p:grpSpPr bwMode="auto">
            <a:xfrm>
              <a:off x="2609" y="1480"/>
              <a:ext cx="3129" cy="2449"/>
              <a:chOff x="0" y="0"/>
              <a:chExt cx="2886" cy="1746"/>
            </a:xfrm>
          </p:grpSpPr>
          <p:sp>
            <p:nvSpPr>
              <p:cNvPr id="31758" name="未知"/>
              <p:cNvSpPr/>
              <p:nvPr/>
            </p:nvSpPr>
            <p:spPr bwMode="auto">
              <a:xfrm>
                <a:off x="1776" y="1458"/>
                <a:ext cx="1104" cy="288"/>
              </a:xfrm>
              <a:custGeom>
                <a:avLst/>
                <a:gdLst>
                  <a:gd name="T0" fmla="*/ 144 w 1104"/>
                  <a:gd name="T1" fmla="*/ 288 h 288"/>
                  <a:gd name="T2" fmla="*/ 1104 w 1104"/>
                  <a:gd name="T3" fmla="*/ 96 h 288"/>
                  <a:gd name="T4" fmla="*/ 0 w 1104"/>
                  <a:gd name="T5" fmla="*/ 0 h 288"/>
                  <a:gd name="T6" fmla="*/ 144 w 1104"/>
                  <a:gd name="T7" fmla="*/ 288 h 2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04"/>
                  <a:gd name="T13" fmla="*/ 0 h 288"/>
                  <a:gd name="T14" fmla="*/ 1104 w 1104"/>
                  <a:gd name="T15" fmla="*/ 288 h 2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04" h="288">
                    <a:moveTo>
                      <a:pt x="144" y="288"/>
                    </a:moveTo>
                    <a:lnTo>
                      <a:pt x="1104" y="96"/>
                    </a:lnTo>
                    <a:lnTo>
                      <a:pt x="0" y="0"/>
                    </a:lnTo>
                    <a:lnTo>
                      <a:pt x="144" y="288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5F5F5F"/>
                  </a:gs>
                  <a:gs pos="100000">
                    <a:schemeClr val="bg1"/>
                  </a:gs>
                </a:gsLst>
                <a:path path="rect">
                  <a:fillToRect t="100000" r="100000"/>
                </a:path>
              </a:gradFill>
              <a:ln w="9525">
                <a:noFill/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1759" name="未知"/>
              <p:cNvSpPr/>
              <p:nvPr/>
            </p:nvSpPr>
            <p:spPr bwMode="auto">
              <a:xfrm>
                <a:off x="0" y="738"/>
                <a:ext cx="1920" cy="1008"/>
              </a:xfrm>
              <a:custGeom>
                <a:avLst/>
                <a:gdLst>
                  <a:gd name="T0" fmla="*/ 1920 w 1920"/>
                  <a:gd name="T1" fmla="*/ 1008 h 1008"/>
                  <a:gd name="T2" fmla="*/ 0 w 1920"/>
                  <a:gd name="T3" fmla="*/ 384 h 1008"/>
                  <a:gd name="T4" fmla="*/ 0 w 1920"/>
                  <a:gd name="T5" fmla="*/ 0 h 1008"/>
                  <a:gd name="T6" fmla="*/ 1920 w 1920"/>
                  <a:gd name="T7" fmla="*/ 432 h 1008"/>
                  <a:gd name="T8" fmla="*/ 1920 w 1920"/>
                  <a:gd name="T9" fmla="*/ 1008 h 10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20"/>
                  <a:gd name="T16" fmla="*/ 0 h 1008"/>
                  <a:gd name="T17" fmla="*/ 1920 w 1920"/>
                  <a:gd name="T18" fmla="*/ 1008 h 10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20" h="1008">
                    <a:moveTo>
                      <a:pt x="1920" y="1008"/>
                    </a:moveTo>
                    <a:lnTo>
                      <a:pt x="0" y="384"/>
                    </a:lnTo>
                    <a:lnTo>
                      <a:pt x="0" y="0"/>
                    </a:lnTo>
                    <a:lnTo>
                      <a:pt x="1920" y="432"/>
                    </a:lnTo>
                    <a:lnTo>
                      <a:pt x="1920" y="1008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3366"/>
                  </a:gs>
                  <a:gs pos="50000">
                    <a:srgbClr val="336699"/>
                  </a:gs>
                  <a:gs pos="100000">
                    <a:srgbClr val="003366"/>
                  </a:gs>
                </a:gsLst>
                <a:lin ang="2700000" scaled="1"/>
              </a:gradFill>
              <a:ln w="9525" cmpd="sng">
                <a:solidFill>
                  <a:srgbClr val="FF9933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1760" name="未知"/>
              <p:cNvSpPr/>
              <p:nvPr/>
            </p:nvSpPr>
            <p:spPr bwMode="auto">
              <a:xfrm>
                <a:off x="0" y="738"/>
                <a:ext cx="2160" cy="432"/>
              </a:xfrm>
              <a:custGeom>
                <a:avLst/>
                <a:gdLst>
                  <a:gd name="T0" fmla="*/ 0 w 2160"/>
                  <a:gd name="T1" fmla="*/ 0 h 432"/>
                  <a:gd name="T2" fmla="*/ 1920 w 2160"/>
                  <a:gd name="T3" fmla="*/ 432 h 432"/>
                  <a:gd name="T4" fmla="*/ 2160 w 2160"/>
                  <a:gd name="T5" fmla="*/ 336 h 432"/>
                  <a:gd name="T6" fmla="*/ 336 w 2160"/>
                  <a:gd name="T7" fmla="*/ 0 h 432"/>
                  <a:gd name="T8" fmla="*/ 0 w 2160"/>
                  <a:gd name="T9" fmla="*/ 0 h 4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0"/>
                  <a:gd name="T16" fmla="*/ 0 h 432"/>
                  <a:gd name="T17" fmla="*/ 2160 w 2160"/>
                  <a:gd name="T18" fmla="*/ 432 h 4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" h="432">
                    <a:moveTo>
                      <a:pt x="0" y="0"/>
                    </a:moveTo>
                    <a:lnTo>
                      <a:pt x="1920" y="432"/>
                    </a:lnTo>
                    <a:lnTo>
                      <a:pt x="2160" y="336"/>
                    </a:lnTo>
                    <a:lnTo>
                      <a:pt x="33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89854"/>
              </a:solidFill>
              <a:ln w="9525" cap="flat" cmpd="sng">
                <a:solidFill>
                  <a:srgbClr val="FF9933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1761" name="未知"/>
              <p:cNvSpPr/>
              <p:nvPr/>
            </p:nvSpPr>
            <p:spPr bwMode="auto">
              <a:xfrm>
                <a:off x="300" y="474"/>
                <a:ext cx="1860" cy="600"/>
              </a:xfrm>
              <a:custGeom>
                <a:avLst/>
                <a:gdLst>
                  <a:gd name="T0" fmla="*/ 1860 w 1860"/>
                  <a:gd name="T1" fmla="*/ 600 h 600"/>
                  <a:gd name="T2" fmla="*/ 0 w 1860"/>
                  <a:gd name="T3" fmla="*/ 264 h 600"/>
                  <a:gd name="T4" fmla="*/ 0 w 1860"/>
                  <a:gd name="T5" fmla="*/ 0 h 600"/>
                  <a:gd name="T6" fmla="*/ 1860 w 1860"/>
                  <a:gd name="T7" fmla="*/ 168 h 600"/>
                  <a:gd name="T8" fmla="*/ 1860 w 1860"/>
                  <a:gd name="T9" fmla="*/ 600 h 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60"/>
                  <a:gd name="T16" fmla="*/ 0 h 600"/>
                  <a:gd name="T17" fmla="*/ 1860 w 1860"/>
                  <a:gd name="T18" fmla="*/ 600 h 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60" h="600">
                    <a:moveTo>
                      <a:pt x="1860" y="600"/>
                    </a:moveTo>
                    <a:lnTo>
                      <a:pt x="0" y="264"/>
                    </a:lnTo>
                    <a:lnTo>
                      <a:pt x="0" y="0"/>
                    </a:lnTo>
                    <a:lnTo>
                      <a:pt x="1860" y="168"/>
                    </a:lnTo>
                    <a:lnTo>
                      <a:pt x="1860" y="60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336699"/>
                  </a:gs>
                  <a:gs pos="50000">
                    <a:srgbClr val="0099CC"/>
                  </a:gs>
                  <a:gs pos="100000">
                    <a:srgbClr val="336699"/>
                  </a:gs>
                </a:gsLst>
                <a:lin ang="2700000" scaled="1"/>
              </a:gradFill>
              <a:ln w="9525" cap="flat" cmpd="sng">
                <a:solidFill>
                  <a:srgbClr val="FF9933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1762" name="未知"/>
              <p:cNvSpPr/>
              <p:nvPr/>
            </p:nvSpPr>
            <p:spPr bwMode="auto">
              <a:xfrm>
                <a:off x="300" y="450"/>
                <a:ext cx="2244" cy="192"/>
              </a:xfrm>
              <a:custGeom>
                <a:avLst/>
                <a:gdLst>
                  <a:gd name="T0" fmla="*/ 0 w 2244"/>
                  <a:gd name="T1" fmla="*/ 24 h 192"/>
                  <a:gd name="T2" fmla="*/ 420 w 2244"/>
                  <a:gd name="T3" fmla="*/ 0 h 192"/>
                  <a:gd name="T4" fmla="*/ 2244 w 2244"/>
                  <a:gd name="T5" fmla="*/ 96 h 192"/>
                  <a:gd name="T6" fmla="*/ 1860 w 2244"/>
                  <a:gd name="T7" fmla="*/ 192 h 192"/>
                  <a:gd name="T8" fmla="*/ 0 w 2244"/>
                  <a:gd name="T9" fmla="*/ 24 h 1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44"/>
                  <a:gd name="T16" fmla="*/ 0 h 192"/>
                  <a:gd name="T17" fmla="*/ 2244 w 2244"/>
                  <a:gd name="T18" fmla="*/ 192 h 1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44" h="192">
                    <a:moveTo>
                      <a:pt x="0" y="24"/>
                    </a:moveTo>
                    <a:lnTo>
                      <a:pt x="420" y="0"/>
                    </a:lnTo>
                    <a:lnTo>
                      <a:pt x="2244" y="96"/>
                    </a:lnTo>
                    <a:lnTo>
                      <a:pt x="1860" y="192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C0B480"/>
              </a:solidFill>
              <a:ln w="9525" cap="flat" cmpd="sng">
                <a:solidFill>
                  <a:srgbClr val="FF9933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1763" name="未知"/>
              <p:cNvSpPr/>
              <p:nvPr/>
            </p:nvSpPr>
            <p:spPr bwMode="auto">
              <a:xfrm>
                <a:off x="672" y="66"/>
                <a:ext cx="1872" cy="480"/>
              </a:xfrm>
              <a:custGeom>
                <a:avLst/>
                <a:gdLst>
                  <a:gd name="T0" fmla="*/ 0 w 1872"/>
                  <a:gd name="T1" fmla="*/ 384 h 480"/>
                  <a:gd name="T2" fmla="*/ 0 w 1872"/>
                  <a:gd name="T3" fmla="*/ 78 h 480"/>
                  <a:gd name="T4" fmla="*/ 1872 w 1872"/>
                  <a:gd name="T5" fmla="*/ 0 h 480"/>
                  <a:gd name="T6" fmla="*/ 1872 w 1872"/>
                  <a:gd name="T7" fmla="*/ 480 h 480"/>
                  <a:gd name="T8" fmla="*/ 0 w 1872"/>
                  <a:gd name="T9" fmla="*/ 384 h 4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72"/>
                  <a:gd name="T16" fmla="*/ 0 h 480"/>
                  <a:gd name="T17" fmla="*/ 1872 w 1872"/>
                  <a:gd name="T18" fmla="*/ 480 h 4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72" h="480">
                    <a:moveTo>
                      <a:pt x="0" y="384"/>
                    </a:moveTo>
                    <a:lnTo>
                      <a:pt x="0" y="78"/>
                    </a:lnTo>
                    <a:lnTo>
                      <a:pt x="1872" y="0"/>
                    </a:lnTo>
                    <a:lnTo>
                      <a:pt x="1872" y="480"/>
                    </a:lnTo>
                    <a:lnTo>
                      <a:pt x="0" y="384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8080"/>
                  </a:gs>
                  <a:gs pos="50000">
                    <a:srgbClr val="33CCCC"/>
                  </a:gs>
                  <a:gs pos="100000">
                    <a:srgbClr val="008080"/>
                  </a:gs>
                </a:gsLst>
                <a:lin ang="2700000" scaled="1"/>
              </a:gradFill>
              <a:ln w="9525" cap="flat" cmpd="sng">
                <a:solidFill>
                  <a:srgbClr val="FF9933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1764" name="未知"/>
              <p:cNvSpPr/>
              <p:nvPr/>
            </p:nvSpPr>
            <p:spPr bwMode="auto">
              <a:xfrm>
                <a:off x="678" y="0"/>
                <a:ext cx="2208" cy="150"/>
              </a:xfrm>
              <a:custGeom>
                <a:avLst/>
                <a:gdLst>
                  <a:gd name="T0" fmla="*/ 0 w 2208"/>
                  <a:gd name="T1" fmla="*/ 150 h 150"/>
                  <a:gd name="T2" fmla="*/ 276 w 2208"/>
                  <a:gd name="T3" fmla="*/ 66 h 150"/>
                  <a:gd name="T4" fmla="*/ 2208 w 2208"/>
                  <a:gd name="T5" fmla="*/ 0 h 150"/>
                  <a:gd name="T6" fmla="*/ 1860 w 2208"/>
                  <a:gd name="T7" fmla="*/ 132 h 150"/>
                  <a:gd name="T8" fmla="*/ 0 w 2208"/>
                  <a:gd name="T9" fmla="*/ 150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08"/>
                  <a:gd name="T16" fmla="*/ 0 h 150"/>
                  <a:gd name="T17" fmla="*/ 2208 w 2208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08" h="150">
                    <a:moveTo>
                      <a:pt x="0" y="150"/>
                    </a:moveTo>
                    <a:lnTo>
                      <a:pt x="276" y="66"/>
                    </a:lnTo>
                    <a:lnTo>
                      <a:pt x="2208" y="0"/>
                    </a:lnTo>
                    <a:lnTo>
                      <a:pt x="1860" y="132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DC39B"/>
              </a:solidFill>
              <a:ln w="9525" cap="flat" cmpd="sng">
                <a:solidFill>
                  <a:srgbClr val="FF9933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1765" name="未知"/>
              <p:cNvSpPr/>
              <p:nvPr/>
            </p:nvSpPr>
            <p:spPr bwMode="auto">
              <a:xfrm>
                <a:off x="1920" y="0"/>
                <a:ext cx="960" cy="1746"/>
              </a:xfrm>
              <a:custGeom>
                <a:avLst/>
                <a:gdLst>
                  <a:gd name="T0" fmla="*/ 0 w 960"/>
                  <a:gd name="T1" fmla="*/ 1746 h 1746"/>
                  <a:gd name="T2" fmla="*/ 0 w 960"/>
                  <a:gd name="T3" fmla="*/ 1170 h 1746"/>
                  <a:gd name="T4" fmla="*/ 240 w 960"/>
                  <a:gd name="T5" fmla="*/ 1074 h 1746"/>
                  <a:gd name="T6" fmla="*/ 240 w 960"/>
                  <a:gd name="T7" fmla="*/ 642 h 1746"/>
                  <a:gd name="T8" fmla="*/ 624 w 960"/>
                  <a:gd name="T9" fmla="*/ 546 h 1746"/>
                  <a:gd name="T10" fmla="*/ 624 w 960"/>
                  <a:gd name="T11" fmla="*/ 126 h 1746"/>
                  <a:gd name="T12" fmla="*/ 960 w 960"/>
                  <a:gd name="T13" fmla="*/ 0 h 1746"/>
                  <a:gd name="T14" fmla="*/ 960 w 960"/>
                  <a:gd name="T15" fmla="*/ 96 h 1746"/>
                  <a:gd name="T16" fmla="*/ 726 w 960"/>
                  <a:gd name="T17" fmla="*/ 180 h 1746"/>
                  <a:gd name="T18" fmla="*/ 732 w 960"/>
                  <a:gd name="T19" fmla="*/ 630 h 1746"/>
                  <a:gd name="T20" fmla="*/ 384 w 960"/>
                  <a:gd name="T21" fmla="*/ 738 h 1746"/>
                  <a:gd name="T22" fmla="*/ 384 w 960"/>
                  <a:gd name="T23" fmla="*/ 1170 h 1746"/>
                  <a:gd name="T24" fmla="*/ 150 w 960"/>
                  <a:gd name="T25" fmla="*/ 1260 h 1746"/>
                  <a:gd name="T26" fmla="*/ 150 w 960"/>
                  <a:gd name="T27" fmla="*/ 1704 h 1746"/>
                  <a:gd name="T28" fmla="*/ 0 w 960"/>
                  <a:gd name="T29" fmla="*/ 1746 h 174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960"/>
                  <a:gd name="T46" fmla="*/ 0 h 1746"/>
                  <a:gd name="T47" fmla="*/ 960 w 960"/>
                  <a:gd name="T48" fmla="*/ 1746 h 174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960" h="1746">
                    <a:moveTo>
                      <a:pt x="0" y="1746"/>
                    </a:moveTo>
                    <a:lnTo>
                      <a:pt x="0" y="1170"/>
                    </a:lnTo>
                    <a:lnTo>
                      <a:pt x="240" y="1074"/>
                    </a:lnTo>
                    <a:lnTo>
                      <a:pt x="240" y="642"/>
                    </a:lnTo>
                    <a:lnTo>
                      <a:pt x="624" y="546"/>
                    </a:lnTo>
                    <a:lnTo>
                      <a:pt x="624" y="126"/>
                    </a:lnTo>
                    <a:lnTo>
                      <a:pt x="960" y="0"/>
                    </a:lnTo>
                    <a:lnTo>
                      <a:pt x="960" y="96"/>
                    </a:lnTo>
                    <a:lnTo>
                      <a:pt x="726" y="180"/>
                    </a:lnTo>
                    <a:lnTo>
                      <a:pt x="732" y="630"/>
                    </a:lnTo>
                    <a:lnTo>
                      <a:pt x="384" y="738"/>
                    </a:lnTo>
                    <a:lnTo>
                      <a:pt x="384" y="1170"/>
                    </a:lnTo>
                    <a:lnTo>
                      <a:pt x="150" y="1260"/>
                    </a:lnTo>
                    <a:lnTo>
                      <a:pt x="150" y="1704"/>
                    </a:lnTo>
                    <a:lnTo>
                      <a:pt x="0" y="1746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CDC39B"/>
                  </a:gs>
                  <a:gs pos="100000">
                    <a:srgbClr val="F1EBCF"/>
                  </a:gs>
                </a:gsLst>
                <a:path path="rect">
                  <a:fillToRect r="100000" b="100000"/>
                </a:path>
              </a:gradFill>
              <a:ln w="9525" cmpd="sng">
                <a:solidFill>
                  <a:schemeClr val="bg2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31749" name="Group 11"/>
            <p:cNvGrpSpPr/>
            <p:nvPr/>
          </p:nvGrpSpPr>
          <p:grpSpPr bwMode="auto">
            <a:xfrm>
              <a:off x="975" y="2115"/>
              <a:ext cx="1769" cy="740"/>
              <a:chOff x="0" y="0"/>
              <a:chExt cx="1769" cy="785"/>
            </a:xfrm>
          </p:grpSpPr>
          <p:sp>
            <p:nvSpPr>
              <p:cNvPr id="31756" name="AutoShape 12"/>
              <p:cNvSpPr>
                <a:spLocks noChangeArrowheads="1"/>
              </p:cNvSpPr>
              <p:nvPr/>
            </p:nvSpPr>
            <p:spPr bwMode="auto">
              <a:xfrm>
                <a:off x="45" y="0"/>
                <a:ext cx="1633" cy="785"/>
              </a:xfrm>
              <a:prstGeom prst="rightArrow">
                <a:avLst>
                  <a:gd name="adj1" fmla="val 50000"/>
                  <a:gd name="adj2" fmla="val 52006"/>
                </a:avLst>
              </a:prstGeom>
              <a:gradFill rotWithShape="0">
                <a:gsLst>
                  <a:gs pos="0">
                    <a:srgbClr val="00576F"/>
                  </a:gs>
                  <a:gs pos="50000">
                    <a:srgbClr val="00BDF0"/>
                  </a:gs>
                  <a:gs pos="100000">
                    <a:srgbClr val="00576F"/>
                  </a:gs>
                </a:gsLst>
                <a:lin ang="2700000" scaled="1"/>
              </a:gradFill>
              <a:ln w="9525">
                <a:miter lim="800000"/>
              </a:ln>
              <a:scene3d>
                <a:camera prst="legacyObliqueTopRight"/>
                <a:lightRig rig="legacyFlat3" dir="b"/>
              </a:scene3d>
              <a:sp3d extrusionH="176200" prstMaterial="legacyMatte">
                <a:bevelT w="13500" h="13500" prst="angle"/>
                <a:bevelB w="13500" h="13500" prst="angle"/>
                <a:extrusionClr>
                  <a:srgbClr val="00BDF0"/>
                </a:extrusionClr>
              </a:sp3d>
            </p:spPr>
            <p:txBody>
              <a:bodyPr wrap="none" lIns="73025" tIns="36512" rIns="73025" bIns="36512" anchor="ctr">
                <a:flatTx/>
              </a:bodyPr>
              <a:lstStyle/>
              <a:p>
                <a:endParaRPr lang="zh-CN" altLang="en-US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31757" name="Text Box 13">
                <a:hlinkClick r:id="rId2" action="ppaction://hlinksldjump" highlightClick="1">
                  <a:snd r:embed="rId3" name="hammer.wav"/>
                </a:hlinkClick>
              </p:cNvPr>
              <p:cNvSpPr txBox="1">
                <a:spLocks noChangeArrowheads="1"/>
              </p:cNvSpPr>
              <p:nvPr/>
            </p:nvSpPr>
            <p:spPr bwMode="auto">
              <a:xfrm>
                <a:off x="0" y="181"/>
                <a:ext cx="1769" cy="43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90000" tIns="46800" rIns="90000" bIns="46800">
                <a:spAutoFit/>
              </a:bodyPr>
              <a:lstStyle/>
              <a:p>
                <a:r>
                  <a:rPr lang="zh-CN" altLang="en-US" sz="3600">
                    <a:solidFill>
                      <a:srgbClr val="D60093"/>
                    </a:solidFill>
                    <a:ea typeface="隶书" panose="02010509060101010101" pitchFamily="49" charset="-122"/>
                  </a:rPr>
                  <a:t>  </a:t>
                </a:r>
                <a:r>
                  <a:rPr lang="zh-CN" altLang="en-US" sz="3600">
                    <a:solidFill>
                      <a:srgbClr val="D60093"/>
                    </a:solidFill>
                    <a:ea typeface="楷体_GB2312"/>
                    <a:cs typeface="楷体_GB2312"/>
                  </a:rPr>
                  <a:t>基础巩固</a:t>
                </a:r>
                <a:endParaRPr lang="zh-CN" altLang="en-US" sz="3600">
                  <a:solidFill>
                    <a:srgbClr val="D60093"/>
                  </a:solidFill>
                  <a:ea typeface="楷体_GB2312"/>
                  <a:cs typeface="楷体_GB2312"/>
                </a:endParaRPr>
              </a:p>
            </p:txBody>
          </p:sp>
        </p:grpSp>
        <p:grpSp>
          <p:nvGrpSpPr>
            <p:cNvPr id="31750" name="Group 14"/>
            <p:cNvGrpSpPr/>
            <p:nvPr/>
          </p:nvGrpSpPr>
          <p:grpSpPr bwMode="auto">
            <a:xfrm>
              <a:off x="1519" y="1525"/>
              <a:ext cx="1769" cy="681"/>
              <a:chOff x="0" y="0"/>
              <a:chExt cx="1769" cy="785"/>
            </a:xfrm>
          </p:grpSpPr>
          <p:sp>
            <p:nvSpPr>
              <p:cNvPr id="31754" name="AutoShape 15"/>
              <p:cNvSpPr>
                <a:spLocks noChangeArrowheads="1"/>
              </p:cNvSpPr>
              <p:nvPr/>
            </p:nvSpPr>
            <p:spPr bwMode="auto">
              <a:xfrm>
                <a:off x="45" y="0"/>
                <a:ext cx="1633" cy="785"/>
              </a:xfrm>
              <a:prstGeom prst="rightArrow">
                <a:avLst>
                  <a:gd name="adj1" fmla="val 50000"/>
                  <a:gd name="adj2" fmla="val 52006"/>
                </a:avLst>
              </a:prstGeom>
              <a:gradFill rotWithShape="0">
                <a:gsLst>
                  <a:gs pos="0">
                    <a:srgbClr val="00576F"/>
                  </a:gs>
                  <a:gs pos="50000">
                    <a:srgbClr val="00BDF0"/>
                  </a:gs>
                  <a:gs pos="100000">
                    <a:srgbClr val="00576F"/>
                  </a:gs>
                </a:gsLst>
                <a:lin ang="2700000" scaled="1"/>
              </a:gradFill>
              <a:ln w="9525">
                <a:miter lim="800000"/>
              </a:ln>
              <a:scene3d>
                <a:camera prst="legacyObliqueTopRight"/>
                <a:lightRig rig="legacyFlat3" dir="b"/>
              </a:scene3d>
              <a:sp3d extrusionH="176200" prstMaterial="legacyMatte">
                <a:bevelT w="13500" h="13500" prst="angle"/>
                <a:bevelB w="13500" h="13500" prst="angle"/>
                <a:extrusionClr>
                  <a:srgbClr val="00BDF0"/>
                </a:extrusionClr>
              </a:sp3d>
            </p:spPr>
            <p:txBody>
              <a:bodyPr wrap="none" lIns="73025" tIns="36512" rIns="73025" bIns="36512" anchor="ctr">
                <a:flatTx/>
              </a:bodyPr>
              <a:lstStyle/>
              <a:p>
                <a:endParaRPr lang="zh-CN" altLang="en-US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31755" name="Text Box 16">
                <a:hlinkClick r:id="rId4" action="ppaction://hlinksldjump" highlightClick="1">
                  <a:snd r:embed="rId3" name="hammer.wav"/>
                </a:hlinkClick>
              </p:cNvPr>
              <p:cNvSpPr txBox="1">
                <a:spLocks noChangeArrowheads="1"/>
              </p:cNvSpPr>
              <p:nvPr/>
            </p:nvSpPr>
            <p:spPr bwMode="auto">
              <a:xfrm>
                <a:off x="0" y="183"/>
                <a:ext cx="1769" cy="472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90000" tIns="46800" rIns="90000" bIns="46800">
                <a:spAutoFit/>
              </a:bodyPr>
              <a:lstStyle/>
              <a:p>
                <a:r>
                  <a:rPr lang="zh-CN" altLang="en-US" sz="3600">
                    <a:solidFill>
                      <a:srgbClr val="D60093"/>
                    </a:solidFill>
                    <a:ea typeface="隶书" panose="02010509060101010101" pitchFamily="49" charset="-122"/>
                  </a:rPr>
                  <a:t>  </a:t>
                </a:r>
                <a:r>
                  <a:rPr lang="zh-CN" altLang="en-US" sz="3600">
                    <a:solidFill>
                      <a:srgbClr val="D60093"/>
                    </a:solidFill>
                    <a:ea typeface="楷体_GB2312"/>
                    <a:cs typeface="楷体_GB2312"/>
                  </a:rPr>
                  <a:t>提升培优</a:t>
                </a:r>
                <a:endParaRPr lang="zh-CN" altLang="en-US" sz="3600">
                  <a:solidFill>
                    <a:srgbClr val="D60093"/>
                  </a:solidFill>
                  <a:ea typeface="楷体_GB2312"/>
                  <a:cs typeface="楷体_GB2312"/>
                </a:endParaRPr>
              </a:p>
            </p:txBody>
          </p:sp>
        </p:grpSp>
        <p:grpSp>
          <p:nvGrpSpPr>
            <p:cNvPr id="31751" name="Group 17"/>
            <p:cNvGrpSpPr/>
            <p:nvPr/>
          </p:nvGrpSpPr>
          <p:grpSpPr bwMode="auto">
            <a:xfrm>
              <a:off x="2200" y="890"/>
              <a:ext cx="1769" cy="740"/>
              <a:chOff x="0" y="0"/>
              <a:chExt cx="1769" cy="785"/>
            </a:xfrm>
          </p:grpSpPr>
          <p:sp>
            <p:nvSpPr>
              <p:cNvPr id="31752" name="AutoShape 18">
                <a:hlinkClick r:id="" action="ppaction://noaction">
                  <a:snd r:embed="rId3" name="hammer.wav"/>
                </a:hlinkClick>
              </p:cNvPr>
              <p:cNvSpPr>
                <a:spLocks noChangeArrowheads="1"/>
              </p:cNvSpPr>
              <p:nvPr/>
            </p:nvSpPr>
            <p:spPr bwMode="auto">
              <a:xfrm>
                <a:off x="45" y="0"/>
                <a:ext cx="1633" cy="785"/>
              </a:xfrm>
              <a:prstGeom prst="rightArrow">
                <a:avLst>
                  <a:gd name="adj1" fmla="val 50000"/>
                  <a:gd name="adj2" fmla="val 52006"/>
                </a:avLst>
              </a:prstGeom>
              <a:gradFill rotWithShape="0">
                <a:gsLst>
                  <a:gs pos="0">
                    <a:srgbClr val="00576F"/>
                  </a:gs>
                  <a:gs pos="50000">
                    <a:srgbClr val="00BDF0"/>
                  </a:gs>
                  <a:gs pos="100000">
                    <a:srgbClr val="00576F"/>
                  </a:gs>
                </a:gsLst>
                <a:lin ang="2700000" scaled="1"/>
              </a:gradFill>
              <a:ln w="9525">
                <a:miter lim="800000"/>
              </a:ln>
              <a:scene3d>
                <a:camera prst="legacyObliqueTopRight"/>
                <a:lightRig rig="legacyFlat3" dir="b"/>
              </a:scene3d>
              <a:sp3d extrusionH="176200" prstMaterial="legacyMatte">
                <a:bevelT w="13500" h="13500" prst="angle"/>
                <a:bevelB w="13500" h="13500" prst="angle"/>
                <a:extrusionClr>
                  <a:srgbClr val="00BDF0"/>
                </a:extrusionClr>
              </a:sp3d>
            </p:spPr>
            <p:txBody>
              <a:bodyPr wrap="none" lIns="73025" tIns="36512" rIns="73025" bIns="36512" anchor="ctr">
                <a:flatTx/>
              </a:bodyPr>
              <a:lstStyle/>
              <a:p>
                <a:endParaRPr lang="zh-CN" altLang="en-US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31753" name="Text Box 19">
                <a:hlinkClick r:id="rId5" action="ppaction://hlinksldjump" highlightClick="1">
                  <a:snd r:embed="rId3" name="hammer.wav"/>
                </a:hlinkClick>
              </p:cNvPr>
              <p:cNvSpPr txBox="1">
                <a:spLocks noChangeArrowheads="1"/>
              </p:cNvSpPr>
              <p:nvPr/>
            </p:nvSpPr>
            <p:spPr bwMode="auto">
              <a:xfrm>
                <a:off x="0" y="181"/>
                <a:ext cx="1769" cy="43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90000" tIns="46800" rIns="90000" bIns="46800">
                <a:spAutoFit/>
              </a:bodyPr>
              <a:lstStyle/>
              <a:p>
                <a:r>
                  <a:rPr lang="zh-CN" altLang="en-US" sz="3600">
                    <a:solidFill>
                      <a:srgbClr val="D60093"/>
                    </a:solidFill>
                    <a:latin typeface="楷体_GB2312"/>
                    <a:ea typeface="楷体_GB2312"/>
                    <a:cs typeface="楷体_GB2312"/>
                  </a:rPr>
                  <a:t> 思维创新</a:t>
                </a:r>
                <a:endParaRPr lang="zh-CN" altLang="en-US" sz="3600">
                  <a:solidFill>
                    <a:srgbClr val="D60093"/>
                  </a:solidFill>
                  <a:latin typeface="楷体_GB2312"/>
                  <a:ea typeface="楷体_GB2312"/>
                  <a:cs typeface="楷体_GB2312"/>
                </a:endParaRPr>
              </a:p>
            </p:txBody>
          </p:sp>
        </p:grpSp>
      </p:grp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3" name="Group 42"/>
          <p:cNvGrpSpPr/>
          <p:nvPr/>
        </p:nvGrpSpPr>
        <p:grpSpPr bwMode="auto">
          <a:xfrm>
            <a:off x="7594600" y="0"/>
            <a:ext cx="1296988" cy="1296988"/>
            <a:chOff x="4784" y="0"/>
            <a:chExt cx="817" cy="817"/>
          </a:xfrm>
        </p:grpSpPr>
        <p:pic>
          <p:nvPicPr>
            <p:cNvPr id="33806" name="Picture 7" descr="Golden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4784" y="0"/>
              <a:ext cx="817" cy="8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807" name="WordArt 44"/>
            <p:cNvSpPr>
              <a:spLocks noChangeArrowheads="1" noChangeShapeType="1"/>
            </p:cNvSpPr>
            <p:nvPr/>
          </p:nvSpPr>
          <p:spPr bwMode="auto">
            <a:xfrm>
              <a:off x="4830" y="300"/>
              <a:ext cx="723" cy="272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4"/>
                </a:avLst>
              </a:prstTxWarp>
            </a:bodyPr>
            <a:lstStyle/>
            <a:p>
              <a:pPr algn="ctr"/>
              <a:r>
                <a:rPr lang="zh-CN" altLang="en-US" sz="3600" kern="10">
                  <a:ln w="9525">
                    <a:solidFill>
                      <a:srgbClr val="000000"/>
                    </a:solidFill>
                    <a:round/>
                  </a:ln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基础巩固</a:t>
              </a:r>
              <a:endParaRPr lang="zh-CN" altLang="en-US" sz="3600" kern="10">
                <a:ln w="9525">
                  <a:solidFill>
                    <a:srgbClr val="000000"/>
                  </a:solidFill>
                  <a:round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23576" name="Rectangle 68"/>
          <p:cNvSpPr>
            <a:spLocks noChangeArrowheads="1"/>
          </p:cNvSpPr>
          <p:nvPr/>
        </p:nvSpPr>
        <p:spPr bwMode="auto">
          <a:xfrm>
            <a:off x="0" y="571500"/>
            <a:ext cx="3881438" cy="584200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1.</a:t>
            </a:r>
            <a:r>
              <a:rPr lang="zh-CN" altLang="en-US" sz="3200" dirty="0">
                <a:solidFill>
                  <a:srgbClr val="FF0066"/>
                </a:solidFill>
                <a:latin typeface="华文楷体" panose="02010600040101010101" charset="-122"/>
                <a:ea typeface="华文楷体" panose="02010600040101010101" charset="-122"/>
              </a:rPr>
              <a:t>（基础题）</a:t>
            </a:r>
            <a:r>
              <a:rPr lang="zh-CN" altLang="en-US" sz="3200" dirty="0">
                <a:solidFill>
                  <a:schemeClr val="tx1"/>
                </a:solidFill>
                <a:latin typeface="+mj-ea"/>
                <a:ea typeface="+mj-ea"/>
              </a:rPr>
              <a:t>填空。</a:t>
            </a:r>
            <a:endParaRPr lang="zh-CN" altLang="en-US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357188" y="1071563"/>
            <a:ext cx="8358187" cy="52625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把平行四边形沿着高分成两个部分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通过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</a:t>
            </a:r>
            <a:r>
              <a:rPr lang="zh-CN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</a:t>
            </a:r>
            <a:r>
              <a:rPr lang="en-US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</a:t>
            </a:r>
            <a:r>
              <a:rPr lang="zh-CN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的方法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可以把这两个部分拼成一个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</a:t>
            </a:r>
            <a:r>
              <a:rPr lang="zh-CN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</a:t>
            </a:r>
            <a:r>
              <a:rPr lang="en-US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   </a:t>
            </a:r>
            <a:r>
              <a:rPr lang="zh-CN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。它和平行四边形相比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,(</a:t>
            </a:r>
            <a:r>
              <a:rPr lang="zh-CN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　　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变了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,(</a:t>
            </a:r>
            <a:r>
              <a:rPr lang="zh-CN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　　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没变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;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它的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</a:t>
            </a:r>
            <a:r>
              <a:rPr lang="zh-CN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　　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等于平行四边形的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</a:t>
            </a:r>
            <a:r>
              <a:rPr lang="zh-CN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　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),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它的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</a:t>
            </a:r>
            <a:r>
              <a:rPr lang="zh-CN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　　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等于平行四边形的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</a:t>
            </a:r>
            <a:r>
              <a:rPr lang="zh-CN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　　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),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因此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平行四边形的面积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=(    </a:t>
            </a:r>
            <a:r>
              <a:rPr lang="zh-CN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　　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),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用字母表示可以写成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:</a:t>
            </a:r>
            <a:r>
              <a:rPr lang="en-US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S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=(</a:t>
            </a:r>
            <a:r>
              <a:rPr lang="zh-CN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　　　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。</a:t>
            </a:r>
            <a:endParaRPr lang="zh-CN" altLang="en-US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7572375" y="1214438"/>
            <a:ext cx="1004888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割补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6786563" y="1987550"/>
            <a:ext cx="141605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长方形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4424363" y="2714625"/>
            <a:ext cx="1004887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形状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6786563" y="2714625"/>
            <a:ext cx="1004887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面积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2190750" y="3429000"/>
            <a:ext cx="59531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长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6715125" y="3429000"/>
            <a:ext cx="59531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底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857250" y="4130675"/>
            <a:ext cx="59531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宽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5643563" y="4143375"/>
            <a:ext cx="595312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高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3429000" y="4916488"/>
            <a:ext cx="141605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底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×</a:t>
            </a:r>
            <a:r>
              <a:rPr lang="zh-CN" altLang="en-US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高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2009775" y="5630863"/>
            <a:ext cx="56197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 i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ah</a:t>
            </a:r>
            <a:endParaRPr lang="zh-CN" altLang="en-US" sz="3200" i="1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76" grpId="0"/>
      <p:bldP spid="15" grpId="0"/>
      <p:bldP spid="16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1" name="Group 8"/>
          <p:cNvGrpSpPr/>
          <p:nvPr/>
        </p:nvGrpSpPr>
        <p:grpSpPr bwMode="auto">
          <a:xfrm>
            <a:off x="6551613" y="44450"/>
            <a:ext cx="2592387" cy="1008063"/>
            <a:chOff x="0" y="0"/>
            <a:chExt cx="1633" cy="635"/>
          </a:xfrm>
        </p:grpSpPr>
        <p:pic>
          <p:nvPicPr>
            <p:cNvPr id="15367" name="Picture 9" descr="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633" cy="6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68" name="Rectangle 2"/>
            <p:cNvSpPr txBox="1">
              <a:spLocks noChangeArrowheads="1"/>
            </p:cNvSpPr>
            <p:nvPr/>
          </p:nvSpPr>
          <p:spPr bwMode="auto">
            <a:xfrm>
              <a:off x="45" y="0"/>
              <a:ext cx="1497" cy="63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91403" tIns="45700" rIns="91403" bIns="45700" anchor="ctr"/>
            <a:lstStyle/>
            <a:p>
              <a:pPr algn="r" defTabSz="923925">
                <a:buFont typeface="Arial" panose="020B0604020202020204" pitchFamily="34" charset="0"/>
                <a:buNone/>
              </a:pPr>
              <a:r>
                <a:rPr lang="zh-CN" altLang="en-US" sz="3200" dirty="0">
                  <a:ea typeface="黑体" panose="02010609060101010101" pitchFamily="49" charset="-122"/>
                </a:rPr>
                <a:t>学 习 新 知</a:t>
              </a:r>
              <a:endParaRPr lang="zh-CN" altLang="en-US" sz="3200" dirty="0">
                <a:ea typeface="黑体" panose="02010609060101010101" pitchFamily="49" charset="-122"/>
              </a:endParaRPr>
            </a:p>
          </p:txBody>
        </p:sp>
      </p:grpSp>
      <p:pic>
        <p:nvPicPr>
          <p:cNvPr id="9" name="图片 5"/>
          <p:cNvPicPr>
            <a:picLocks noChangeAspect="1"/>
          </p:cNvPicPr>
          <p:nvPr/>
        </p:nvPicPr>
        <p:blipFill>
          <a:blip r:embed="rId2">
            <a:clrChange>
              <a:clrFrom>
                <a:srgbClr val="FCFFFA"/>
              </a:clrFrom>
              <a:clrTo>
                <a:srgbClr val="FC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8" y="781050"/>
            <a:ext cx="352425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24"/>
          <p:cNvSpPr txBox="1">
            <a:spLocks noChangeArrowheads="1"/>
          </p:cNvSpPr>
          <p:nvPr/>
        </p:nvSpPr>
        <p:spPr bwMode="auto">
          <a:xfrm>
            <a:off x="714375" y="642938"/>
            <a:ext cx="842962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tx1"/>
                </a:solidFill>
                <a:latin typeface="宋体" panose="02010600030101010101" pitchFamily="2" charset="-122"/>
              </a:rPr>
              <a:t>游戏拼图。</a:t>
            </a:r>
            <a:endParaRPr lang="zh-CN" altLang="en-US" sz="3200">
              <a:solidFill>
                <a:schemeClr val="tx1"/>
              </a:solidFill>
              <a:latin typeface="宋体" panose="02010600030101010101" pitchFamily="2" charset="-122"/>
            </a:endParaRPr>
          </a:p>
        </p:txBody>
      </p:sp>
      <p:pic>
        <p:nvPicPr>
          <p:cNvPr id="26625" name="Picture 1" descr="C:\Users\Administrator\AppData\Roaming\Tencent\Users\271766067\QQ\WinTemp\RichOle\9$HS$6`FSZ7K%IIL%ORJIH8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25" y="1928813"/>
            <a:ext cx="1476375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2" descr="C:\Users\Administrator\AppData\Roaming\Tencent\Users\271766067\QQ\WinTemp\RichOle\P9_PFP@09}0(U0L6W(~UN%6.pn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25" y="1909763"/>
            <a:ext cx="357187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3" descr="C:\Users\Administrator\AppData\Roaming\Tencent\Users\271766067\QQ\WinTemp\RichOle\D1X]Z{0N`XPYURMEX8Q[_PG.pn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88" y="1995488"/>
            <a:ext cx="151447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6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1.04046E-6 L 0.35608 -0.00509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800" y="-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2"/>
          <p:cNvSpPr>
            <a:spLocks noChangeArrowheads="1"/>
          </p:cNvSpPr>
          <p:nvPr/>
        </p:nvSpPr>
        <p:spPr bwMode="auto">
          <a:xfrm>
            <a:off x="71438" y="708025"/>
            <a:ext cx="8786812" cy="5857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2.</a:t>
            </a:r>
            <a:r>
              <a:rPr lang="en-US" altLang="zh-CN" sz="3200" dirty="0">
                <a:solidFill>
                  <a:srgbClr val="FF3399"/>
                </a:solidFill>
                <a:latin typeface="华文楷体" panose="02010600040101010101" charset="-122"/>
                <a:ea typeface="华文楷体" panose="02010600040101010101" charset="-122"/>
              </a:rPr>
              <a:t>(</a:t>
            </a:r>
            <a:r>
              <a:rPr lang="zh-CN" altLang="en-US" sz="3200" dirty="0">
                <a:solidFill>
                  <a:srgbClr val="FF3399"/>
                </a:solidFill>
                <a:latin typeface="华文楷体" panose="02010600040101010101" charset="-122"/>
                <a:ea typeface="华文楷体" panose="02010600040101010101" charset="-122"/>
              </a:rPr>
              <a:t> 重点</a:t>
            </a:r>
            <a:r>
              <a:rPr lang="zh-CN" altLang="zh-CN" sz="3200" dirty="0">
                <a:solidFill>
                  <a:srgbClr val="FF3399"/>
                </a:solidFill>
                <a:latin typeface="华文楷体" panose="02010600040101010101" charset="-122"/>
                <a:ea typeface="华文楷体" panose="02010600040101010101" charset="-122"/>
              </a:rPr>
              <a:t>题</a:t>
            </a:r>
            <a:r>
              <a:rPr lang="en-US" altLang="zh-CN" sz="3200" dirty="0">
                <a:solidFill>
                  <a:srgbClr val="FF3399"/>
                </a:solidFill>
                <a:latin typeface="华文楷体" panose="02010600040101010101" charset="-122"/>
                <a:ea typeface="华文楷体" panose="02010600040101010101" charset="-122"/>
              </a:rPr>
              <a:t>)</a:t>
            </a:r>
            <a:r>
              <a:rPr lang="zh-CN" altLang="zh-CN" sz="32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判断题。</a:t>
            </a:r>
            <a:endParaRPr lang="zh-CN" altLang="zh-CN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grpSp>
        <p:nvGrpSpPr>
          <p:cNvPr id="34818" name="Group 42"/>
          <p:cNvGrpSpPr/>
          <p:nvPr/>
        </p:nvGrpSpPr>
        <p:grpSpPr bwMode="auto">
          <a:xfrm>
            <a:off x="7594600" y="0"/>
            <a:ext cx="1296988" cy="1296988"/>
            <a:chOff x="4784" y="0"/>
            <a:chExt cx="817" cy="817"/>
          </a:xfrm>
        </p:grpSpPr>
        <p:pic>
          <p:nvPicPr>
            <p:cNvPr id="34826" name="Picture 7" descr="Golden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4784" y="0"/>
              <a:ext cx="817" cy="8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827" name="WordArt 44"/>
            <p:cNvSpPr>
              <a:spLocks noChangeArrowheads="1" noChangeShapeType="1"/>
            </p:cNvSpPr>
            <p:nvPr/>
          </p:nvSpPr>
          <p:spPr bwMode="auto">
            <a:xfrm>
              <a:off x="4830" y="300"/>
              <a:ext cx="723" cy="272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4"/>
                </a:avLst>
              </a:prstTxWarp>
            </a:bodyPr>
            <a:lstStyle/>
            <a:p>
              <a:pPr algn="ctr"/>
              <a:r>
                <a:rPr lang="zh-CN" altLang="en-US" sz="3600" kern="10">
                  <a:ln w="9525">
                    <a:solidFill>
                      <a:srgbClr val="000000"/>
                    </a:solidFill>
                    <a:round/>
                  </a:ln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基础巩固</a:t>
              </a:r>
              <a:endParaRPr lang="zh-CN" altLang="en-US" sz="3600" kern="10">
                <a:ln w="9525">
                  <a:solidFill>
                    <a:srgbClr val="000000"/>
                  </a:solidFill>
                  <a:round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571500" y="1785938"/>
            <a:ext cx="7572375" cy="1498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(1)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平行四边形的面积与长方形的面积相等。</a:t>
            </a:r>
            <a:endParaRPr lang="en-US" altLang="zh-CN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                                                          (</a:t>
            </a:r>
            <a:r>
              <a:rPr lang="zh-CN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　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endParaRPr lang="zh-CN" altLang="zh-CN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7215188" y="2714625"/>
            <a:ext cx="59690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✕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571500" y="3857625"/>
            <a:ext cx="7929563" cy="1498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(2)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平行四边形的底越长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它的面积就越大。</a:t>
            </a:r>
            <a:endParaRPr lang="en-US" altLang="zh-CN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                                                          (</a:t>
            </a:r>
            <a:r>
              <a:rPr lang="zh-CN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　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endParaRPr lang="zh-CN" altLang="zh-CN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7215188" y="4773613"/>
            <a:ext cx="59690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✕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grpSp>
        <p:nvGrpSpPr>
          <p:cNvPr id="34823" name="Group 8"/>
          <p:cNvGrpSpPr/>
          <p:nvPr/>
        </p:nvGrpSpPr>
        <p:grpSpPr bwMode="auto">
          <a:xfrm>
            <a:off x="5508625" y="6165850"/>
            <a:ext cx="1943100" cy="519113"/>
            <a:chOff x="1474" y="3765"/>
            <a:chExt cx="952" cy="327"/>
          </a:xfrm>
        </p:grpSpPr>
        <p:sp>
          <p:nvSpPr>
            <p:cNvPr id="34824" name="AutoShape 9">
              <a:hlinkClick r:id="rId2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474" y="3765"/>
              <a:ext cx="907" cy="318"/>
            </a:xfrm>
            <a:prstGeom prst="actionButtonBlank">
              <a:avLst/>
            </a:prstGeom>
            <a:solidFill>
              <a:srgbClr val="DEEC22"/>
            </a:solidFill>
            <a:ln w="9525">
              <a:solidFill>
                <a:schemeClr val="hlink"/>
              </a:solidFill>
              <a:miter lim="800000"/>
            </a:ln>
          </p:spPr>
          <p:txBody>
            <a:bodyPr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0000"/>
                </a:solidFill>
              </a:endParaRPr>
            </a:p>
          </p:txBody>
        </p:sp>
        <p:sp>
          <p:nvSpPr>
            <p:cNvPr id="34825" name="Text Box 10">
              <a:hlinkClick r:id="rId2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474" y="3765"/>
              <a:ext cx="952" cy="327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>
                  <a:solidFill>
                    <a:schemeClr val="tx1"/>
                  </a:solidFill>
                  <a:latin typeface="Calibri" panose="020F0502020204030204" pitchFamily="34" charset="0"/>
                  <a:ea typeface="楷体_GB2312"/>
                  <a:cs typeface="楷体_GB2312"/>
                </a:rPr>
                <a:t>返回作业</a:t>
              </a:r>
              <a:r>
                <a:rPr lang="en-US" altLang="zh-CN" sz="2800">
                  <a:solidFill>
                    <a:schemeClr val="tx1"/>
                  </a:solidFill>
                  <a:latin typeface="Calibri" panose="020F0502020204030204" pitchFamily="34" charset="0"/>
                  <a:ea typeface="楷体_GB2312"/>
                  <a:cs typeface="楷体_GB2312"/>
                </a:rPr>
                <a:t>2</a:t>
              </a:r>
              <a:endParaRPr lang="en-US" altLang="zh-CN" sz="2800">
                <a:solidFill>
                  <a:schemeClr val="tx1"/>
                </a:solidFill>
                <a:latin typeface="Calibri" panose="020F0502020204030204" pitchFamily="34" charset="0"/>
                <a:ea typeface="楷体_GB2312"/>
                <a:cs typeface="楷体_GB2312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  <p:bldP spid="14" grpId="0"/>
      <p:bldP spid="15" grpId="0"/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5" name="Rectangle 22"/>
          <p:cNvSpPr>
            <a:spLocks noChangeArrowheads="1"/>
          </p:cNvSpPr>
          <p:nvPr/>
        </p:nvSpPr>
        <p:spPr bwMode="auto">
          <a:xfrm>
            <a:off x="0" y="714375"/>
            <a:ext cx="885825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3.</a:t>
            </a:r>
            <a:r>
              <a:rPr lang="en-US" altLang="zh-CN" sz="3200" dirty="0">
                <a:solidFill>
                  <a:srgbClr val="FF3399"/>
                </a:solidFill>
                <a:latin typeface="华文楷体" panose="02010600040101010101" charset="-122"/>
                <a:ea typeface="华文楷体" panose="02010600040101010101" charset="-122"/>
              </a:rPr>
              <a:t>(</a:t>
            </a:r>
            <a:r>
              <a:rPr lang="zh-CN" altLang="en-US" sz="3200" dirty="0">
                <a:solidFill>
                  <a:srgbClr val="FF3399"/>
                </a:solidFill>
                <a:latin typeface="华文楷体" panose="02010600040101010101" charset="-122"/>
                <a:ea typeface="华文楷体" panose="02010600040101010101" charset="-122"/>
              </a:rPr>
              <a:t> 重点</a:t>
            </a:r>
            <a:r>
              <a:rPr lang="zh-CN" altLang="zh-CN" sz="3200" dirty="0">
                <a:solidFill>
                  <a:srgbClr val="FF3399"/>
                </a:solidFill>
                <a:latin typeface="华文楷体" panose="02010600040101010101" charset="-122"/>
                <a:ea typeface="华文楷体" panose="02010600040101010101" charset="-122"/>
              </a:rPr>
              <a:t>题</a:t>
            </a:r>
            <a:r>
              <a:rPr lang="zh-CN" altLang="en-US" sz="3200" dirty="0">
                <a:solidFill>
                  <a:srgbClr val="FF3399"/>
                </a:solidFill>
                <a:latin typeface="华文楷体" panose="02010600040101010101" charset="-122"/>
                <a:ea typeface="华文楷体" panose="02010600040101010101" charset="-122"/>
              </a:rPr>
              <a:t>）</a:t>
            </a:r>
            <a:r>
              <a:rPr lang="zh-CN" altLang="zh-CN" sz="32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选择题。</a:t>
            </a:r>
            <a:endParaRPr lang="zh-CN" altLang="zh-CN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grpSp>
        <p:nvGrpSpPr>
          <p:cNvPr id="35842" name="Group 28"/>
          <p:cNvGrpSpPr/>
          <p:nvPr/>
        </p:nvGrpSpPr>
        <p:grpSpPr bwMode="auto">
          <a:xfrm>
            <a:off x="7667625" y="115888"/>
            <a:ext cx="1295400" cy="1292225"/>
            <a:chOff x="4944" y="210"/>
            <a:chExt cx="816" cy="814"/>
          </a:xfrm>
        </p:grpSpPr>
        <p:pic>
          <p:nvPicPr>
            <p:cNvPr id="35846" name="Picture 8" descr="Pink2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4944" y="210"/>
              <a:ext cx="816" cy="8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847" name="WordArt 27"/>
            <p:cNvSpPr>
              <a:spLocks noChangeArrowheads="1" noChangeShapeType="1"/>
            </p:cNvSpPr>
            <p:nvPr/>
          </p:nvSpPr>
          <p:spPr bwMode="auto">
            <a:xfrm>
              <a:off x="5035" y="528"/>
              <a:ext cx="613" cy="317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4"/>
                </a:avLst>
              </a:prstTxWarp>
            </a:bodyPr>
            <a:lstStyle/>
            <a:p>
              <a:pPr algn="ctr"/>
              <a:r>
                <a:rPr lang="zh-CN" altLang="en-US" sz="3600" kern="10">
                  <a:ln w="9525">
                    <a:solidFill>
                      <a:srgbClr val="FFFF00"/>
                    </a:solidFill>
                    <a:round/>
                  </a:ln>
                  <a:solidFill>
                    <a:srgbClr val="FFFF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提升培优</a:t>
              </a:r>
              <a:endParaRPr lang="zh-CN" altLang="en-US" sz="3600" kern="10">
                <a:ln w="9525">
                  <a:solidFill>
                    <a:srgbClr val="FFFF00"/>
                  </a:solidFill>
                  <a:round/>
                </a:ln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500063" y="1571625"/>
            <a:ext cx="7572375" cy="1498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用木条钉成的长方形拉成一个平行四边形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它的高和面积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</a:t>
            </a:r>
            <a:r>
              <a:rPr lang="zh-CN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　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。</a:t>
            </a:r>
            <a:endParaRPr lang="zh-CN" altLang="en-US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1000125" y="3143250"/>
            <a:ext cx="6643688" cy="1930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A.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不变</a:t>
            </a:r>
            <a:r>
              <a:rPr lang="zh-CN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　　　　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B.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都比原来大</a:t>
            </a:r>
            <a:endParaRPr lang="zh-CN" altLang="zh-CN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C.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都比原来小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	    D.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只有高变小</a:t>
            </a:r>
            <a:endParaRPr lang="zh-CN" altLang="en-US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3357563" y="2500313"/>
            <a:ext cx="446087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C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5" grpId="0"/>
      <p:bldP spid="12" grpId="0"/>
      <p:bldP spid="13" grpId="0"/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5" name="Group 28"/>
          <p:cNvGrpSpPr/>
          <p:nvPr/>
        </p:nvGrpSpPr>
        <p:grpSpPr bwMode="auto">
          <a:xfrm>
            <a:off x="7667625" y="115888"/>
            <a:ext cx="1295400" cy="1292225"/>
            <a:chOff x="4944" y="210"/>
            <a:chExt cx="816" cy="814"/>
          </a:xfrm>
        </p:grpSpPr>
        <p:pic>
          <p:nvPicPr>
            <p:cNvPr id="36872" name="Picture 8" descr="Pink2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4944" y="210"/>
              <a:ext cx="816" cy="8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873" name="WordArt 27"/>
            <p:cNvSpPr>
              <a:spLocks noChangeArrowheads="1" noChangeShapeType="1"/>
            </p:cNvSpPr>
            <p:nvPr/>
          </p:nvSpPr>
          <p:spPr bwMode="auto">
            <a:xfrm>
              <a:off x="5035" y="528"/>
              <a:ext cx="613" cy="317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4"/>
                </a:avLst>
              </a:prstTxWarp>
            </a:bodyPr>
            <a:lstStyle/>
            <a:p>
              <a:pPr algn="ctr"/>
              <a:r>
                <a:rPr lang="zh-CN" altLang="en-US" sz="3600" kern="10">
                  <a:ln w="9525">
                    <a:solidFill>
                      <a:srgbClr val="FFFF00"/>
                    </a:solidFill>
                    <a:round/>
                  </a:ln>
                  <a:solidFill>
                    <a:srgbClr val="FFFF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提升培优</a:t>
              </a:r>
              <a:endParaRPr lang="zh-CN" altLang="en-US" sz="3600" kern="10">
                <a:ln w="9525">
                  <a:solidFill>
                    <a:srgbClr val="FFFF00"/>
                  </a:solidFill>
                  <a:round/>
                </a:ln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715963"/>
            <a:ext cx="8643938" cy="1570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altLang="zh-CN" sz="3200" b="0" dirty="0">
                <a:solidFill>
                  <a:schemeClr val="tx1"/>
                </a:solidFill>
                <a:latin typeface="+mj-ea"/>
                <a:ea typeface="+mj-ea"/>
              </a:rPr>
              <a:t>4.</a:t>
            </a:r>
            <a:r>
              <a:rPr lang="zh-CN" altLang="en-US" sz="3200" dirty="0">
                <a:solidFill>
                  <a:srgbClr val="FF0066"/>
                </a:solidFill>
                <a:latin typeface="华文楷体" panose="02010600040101010101" charset="-122"/>
                <a:ea typeface="华文楷体" panose="02010600040101010101" charset="-122"/>
              </a:rPr>
              <a:t>（重点题）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有一块平行四边形的菜地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,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底</a:t>
            </a:r>
            <a:endParaRPr lang="en-US" altLang="zh-CN" sz="3200" dirty="0">
              <a:solidFill>
                <a:schemeClr val="tx1"/>
              </a:solidFill>
              <a:latin typeface="+mj-ea"/>
              <a:ea typeface="+mj-ea"/>
            </a:endParaRPr>
          </a:p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   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是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32</a:t>
            </a:r>
            <a:r>
              <a:rPr lang="en-US" altLang="zh-CN" sz="3200" i="1" dirty="0">
                <a:solidFill>
                  <a:schemeClr val="tx1"/>
                </a:solidFill>
                <a:latin typeface="+mj-ea"/>
                <a:ea typeface="+mj-ea"/>
              </a:rPr>
              <a:t>.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8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米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,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对应的高是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25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米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,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每平方米收蔬菜</a:t>
            </a:r>
            <a:endParaRPr lang="en-US" altLang="zh-CN" sz="3200" dirty="0">
              <a:solidFill>
                <a:schemeClr val="tx1"/>
              </a:solidFill>
              <a:latin typeface="+mj-ea"/>
              <a:ea typeface="+mj-ea"/>
            </a:endParaRPr>
          </a:p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   5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千克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,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这块地共收蔬菜多少千克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?</a:t>
            </a:r>
            <a:endParaRPr lang="zh-CN" altLang="zh-CN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grpSp>
        <p:nvGrpSpPr>
          <p:cNvPr id="36867" name="Group 8"/>
          <p:cNvGrpSpPr/>
          <p:nvPr/>
        </p:nvGrpSpPr>
        <p:grpSpPr bwMode="auto">
          <a:xfrm>
            <a:off x="5508625" y="6165850"/>
            <a:ext cx="1943100" cy="519113"/>
            <a:chOff x="1474" y="3765"/>
            <a:chExt cx="952" cy="327"/>
          </a:xfrm>
        </p:grpSpPr>
        <p:sp>
          <p:nvSpPr>
            <p:cNvPr id="36870" name="AutoShape 9">
              <a:hlinkClick r:id="rId2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474" y="3765"/>
              <a:ext cx="907" cy="318"/>
            </a:xfrm>
            <a:prstGeom prst="actionButtonBlank">
              <a:avLst/>
            </a:prstGeom>
            <a:solidFill>
              <a:srgbClr val="DEEC22"/>
            </a:solidFill>
            <a:ln w="9525">
              <a:solidFill>
                <a:schemeClr val="hlink"/>
              </a:solidFill>
              <a:miter lim="800000"/>
            </a:ln>
          </p:spPr>
          <p:txBody>
            <a:bodyPr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0000"/>
                </a:solidFill>
              </a:endParaRPr>
            </a:p>
          </p:txBody>
        </p:sp>
        <p:sp>
          <p:nvSpPr>
            <p:cNvPr id="36871" name="Text Box 10">
              <a:hlinkClick r:id="rId2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474" y="3765"/>
              <a:ext cx="952" cy="327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>
                  <a:solidFill>
                    <a:schemeClr val="tx1"/>
                  </a:solidFill>
                  <a:latin typeface="Calibri" panose="020F0502020204030204" pitchFamily="34" charset="0"/>
                  <a:ea typeface="楷体_GB2312"/>
                  <a:cs typeface="楷体_GB2312"/>
                </a:rPr>
                <a:t>返回作业</a:t>
              </a:r>
              <a:r>
                <a:rPr lang="en-US" altLang="zh-CN" sz="2800">
                  <a:solidFill>
                    <a:schemeClr val="tx1"/>
                  </a:solidFill>
                  <a:latin typeface="Calibri" panose="020F0502020204030204" pitchFamily="34" charset="0"/>
                  <a:ea typeface="楷体_GB2312"/>
                  <a:cs typeface="楷体_GB2312"/>
                </a:rPr>
                <a:t>2</a:t>
              </a:r>
              <a:endParaRPr lang="en-US" altLang="zh-CN" sz="2800">
                <a:solidFill>
                  <a:schemeClr val="tx1"/>
                </a:solidFill>
                <a:latin typeface="Calibri" panose="020F0502020204030204" pitchFamily="34" charset="0"/>
                <a:ea typeface="楷体_GB2312"/>
                <a:cs typeface="楷体_GB2312"/>
              </a:endParaRPr>
            </a:p>
          </p:txBody>
        </p:sp>
      </p:grp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2143125" y="2857500"/>
            <a:ext cx="435451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32</a:t>
            </a:r>
            <a:r>
              <a:rPr lang="en-US" altLang="zh-CN" sz="3200" i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.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8×25×5=4100(</a:t>
            </a:r>
            <a:r>
              <a:rPr lang="zh-CN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千克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1214438" y="4130675"/>
            <a:ext cx="5878512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答：</a:t>
            </a:r>
            <a:r>
              <a:rPr lang="zh-CN" altLang="zh-CN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这块地共收蔬菜</a:t>
            </a:r>
            <a:r>
              <a:rPr lang="en-US" altLang="zh-CN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4100</a:t>
            </a:r>
            <a:r>
              <a:rPr lang="zh-CN" altLang="zh-CN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千克</a:t>
            </a:r>
            <a:r>
              <a:rPr lang="zh-CN" altLang="en-US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。</a:t>
            </a:r>
            <a:endParaRPr lang="zh-CN" altLang="en-US" sz="3200">
              <a:solidFill>
                <a:srgbClr val="C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1" grpId="0"/>
      <p:bldP spid="2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-71438" y="642938"/>
            <a:ext cx="8643938" cy="20621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altLang="zh-CN" sz="3200" b="0" dirty="0">
                <a:solidFill>
                  <a:schemeClr val="tx1"/>
                </a:solidFill>
                <a:latin typeface="+mj-ea"/>
                <a:ea typeface="+mj-ea"/>
              </a:rPr>
              <a:t>5.</a:t>
            </a:r>
            <a:r>
              <a:rPr lang="zh-CN" altLang="en-US" sz="3200" dirty="0">
                <a:solidFill>
                  <a:srgbClr val="FF0066"/>
                </a:solidFill>
                <a:latin typeface="华文楷体" panose="02010600040101010101" charset="-122"/>
                <a:ea typeface="华文楷体" panose="02010600040101010101" charset="-122"/>
              </a:rPr>
              <a:t>（开放题）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可可用木条钉成一个底长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16 cm,</a:t>
            </a:r>
            <a:endParaRPr lang="en-US" altLang="zh-CN" sz="3200" dirty="0">
              <a:solidFill>
                <a:schemeClr val="tx1"/>
              </a:solidFill>
              <a:latin typeface="+mj-ea"/>
              <a:ea typeface="+mj-ea"/>
            </a:endParaRPr>
          </a:p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   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对应高长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8 cm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的平行四边形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,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又把它拉成一</a:t>
            </a:r>
            <a:endParaRPr lang="en-US" altLang="zh-CN" sz="3200" dirty="0">
              <a:solidFill>
                <a:schemeClr val="tx1"/>
              </a:solidFill>
              <a:latin typeface="+mj-ea"/>
              <a:ea typeface="+mj-ea"/>
            </a:endParaRPr>
          </a:p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   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个长方形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,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面积增加了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32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平方厘米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,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那么这个</a:t>
            </a:r>
            <a:endParaRPr lang="en-US" altLang="zh-CN" sz="3200" dirty="0">
              <a:solidFill>
                <a:schemeClr val="tx1"/>
              </a:solidFill>
              <a:latin typeface="+mj-ea"/>
              <a:ea typeface="+mj-ea"/>
            </a:endParaRPr>
          </a:p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   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长方形的周长是多少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?</a:t>
            </a:r>
            <a:endParaRPr lang="zh-CN" altLang="zh-CN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grpSp>
        <p:nvGrpSpPr>
          <p:cNvPr id="37890" name="Group 8"/>
          <p:cNvGrpSpPr/>
          <p:nvPr/>
        </p:nvGrpSpPr>
        <p:grpSpPr bwMode="auto">
          <a:xfrm>
            <a:off x="5292725" y="6149975"/>
            <a:ext cx="1943100" cy="519113"/>
            <a:chOff x="1474" y="3793"/>
            <a:chExt cx="952" cy="327"/>
          </a:xfrm>
        </p:grpSpPr>
        <p:sp>
          <p:nvSpPr>
            <p:cNvPr id="37900" name="AutoShape 9">
              <a:hlinkClick r:id="rId1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474" y="3793"/>
              <a:ext cx="907" cy="318"/>
            </a:xfrm>
            <a:prstGeom prst="actionButtonBlank">
              <a:avLst/>
            </a:prstGeom>
            <a:solidFill>
              <a:srgbClr val="DEEC22"/>
            </a:solidFill>
            <a:ln w="9525">
              <a:solidFill>
                <a:schemeClr val="hlink"/>
              </a:solidFill>
              <a:miter lim="800000"/>
            </a:ln>
          </p:spPr>
          <p:txBody>
            <a:bodyPr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0000"/>
                </a:solidFill>
              </a:endParaRPr>
            </a:p>
          </p:txBody>
        </p:sp>
        <p:sp>
          <p:nvSpPr>
            <p:cNvPr id="37901" name="Text Box 10">
              <a:hlinkClick r:id="rId1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474" y="3793"/>
              <a:ext cx="952" cy="327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>
                  <a:solidFill>
                    <a:schemeClr val="tx1"/>
                  </a:solidFill>
                  <a:latin typeface="Calibri" panose="020F0502020204030204" pitchFamily="34" charset="0"/>
                  <a:ea typeface="楷体_GB2312"/>
                  <a:cs typeface="楷体_GB2312"/>
                </a:rPr>
                <a:t>返回作业</a:t>
              </a:r>
              <a:r>
                <a:rPr lang="en-US" altLang="zh-CN" sz="2800">
                  <a:solidFill>
                    <a:schemeClr val="tx1"/>
                  </a:solidFill>
                  <a:latin typeface="Calibri" panose="020F0502020204030204" pitchFamily="34" charset="0"/>
                  <a:ea typeface="楷体_GB2312"/>
                  <a:cs typeface="楷体_GB2312"/>
                </a:rPr>
                <a:t>2</a:t>
              </a:r>
              <a:endParaRPr lang="en-US" altLang="zh-CN" sz="2800">
                <a:solidFill>
                  <a:schemeClr val="tx1"/>
                </a:solidFill>
                <a:latin typeface="Calibri" panose="020F0502020204030204" pitchFamily="34" charset="0"/>
                <a:ea typeface="楷体_GB2312"/>
                <a:cs typeface="楷体_GB2312"/>
              </a:endParaRPr>
            </a:p>
          </p:txBody>
        </p:sp>
      </p:grpSp>
      <p:grpSp>
        <p:nvGrpSpPr>
          <p:cNvPr id="37891" name="Group 14"/>
          <p:cNvGrpSpPr/>
          <p:nvPr/>
        </p:nvGrpSpPr>
        <p:grpSpPr bwMode="auto">
          <a:xfrm>
            <a:off x="7743825" y="0"/>
            <a:ext cx="1292225" cy="1292225"/>
            <a:chOff x="4946" y="164"/>
            <a:chExt cx="814" cy="814"/>
          </a:xfrm>
        </p:grpSpPr>
        <p:pic>
          <p:nvPicPr>
            <p:cNvPr id="37898" name="Picture 6" descr="Blue-Green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946" y="164"/>
              <a:ext cx="814" cy="8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7899" name="WordArt 13"/>
            <p:cNvSpPr>
              <a:spLocks noChangeArrowheads="1" noChangeShapeType="1"/>
            </p:cNvSpPr>
            <p:nvPr/>
          </p:nvSpPr>
          <p:spPr bwMode="auto">
            <a:xfrm>
              <a:off x="4989" y="464"/>
              <a:ext cx="703" cy="272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4"/>
                </a:avLst>
              </a:prstTxWarp>
            </a:bodyPr>
            <a:lstStyle/>
            <a:p>
              <a:pPr algn="ctr"/>
              <a:r>
                <a:rPr lang="zh-CN" altLang="en-US" sz="3600" kern="10">
                  <a:ln w="9525">
                    <a:solidFill>
                      <a:srgbClr val="FF3399"/>
                    </a:solidFill>
                    <a:round/>
                  </a:ln>
                  <a:solidFill>
                    <a:srgbClr val="FF3399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思维创新</a:t>
              </a:r>
              <a:endParaRPr lang="zh-CN" altLang="en-US" sz="3600" kern="10">
                <a:ln w="9525">
                  <a:solidFill>
                    <a:srgbClr val="FF3399"/>
                  </a:solidFill>
                  <a:round/>
                </a:ln>
                <a:solidFill>
                  <a:srgbClr val="FF3399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37892" name="AutoShape 1" descr="C:\Users\Administrator\AppData\Roaming\Tencent\Users\271766067\QQ\WinTemp\RichOle\N2KT`B]{}YFU)QRAN|{E9.pn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893" name="AutoShape 2" descr="C:\Users\Administrator\AppData\Roaming\Tencent\Users\271766067\QQ\WinTemp\RichOle\N2KT`B]{}YFU)QRAN|{E9.pn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2071688" y="2928938"/>
            <a:ext cx="390525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16×8=128(</a:t>
            </a:r>
            <a:r>
              <a:rPr lang="zh-CN" altLang="zh-CN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平方厘米</a:t>
            </a:r>
            <a:r>
              <a:rPr lang="en-US" altLang="zh-CN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endParaRPr lang="zh-CN" altLang="en-US" sz="3200">
              <a:solidFill>
                <a:srgbClr val="C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2071688" y="3727450"/>
            <a:ext cx="4152900" cy="5857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128+32=160(</a:t>
            </a:r>
            <a:r>
              <a:rPr lang="zh-CN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平方厘米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2071688" y="4500563"/>
            <a:ext cx="327660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160÷16=10(</a:t>
            </a:r>
            <a:r>
              <a:rPr lang="zh-CN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厘米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2143125" y="5286375"/>
            <a:ext cx="379095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(16+10)×2=52(</a:t>
            </a:r>
            <a:r>
              <a:rPr lang="zh-CN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厘米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  <p:bldP spid="13" grpId="0"/>
      <p:bldP spid="15" grpId="0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4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260600" y="1046163"/>
            <a:ext cx="4311650" cy="2109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平行四边形 2"/>
          <p:cNvSpPr/>
          <p:nvPr/>
        </p:nvSpPr>
        <p:spPr>
          <a:xfrm>
            <a:off x="2328863" y="1457325"/>
            <a:ext cx="4140200" cy="1296988"/>
          </a:xfrm>
          <a:prstGeom prst="parallelogram">
            <a:avLst>
              <a:gd name="adj" fmla="val 127409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4003675" y="1457325"/>
            <a:ext cx="0" cy="1296988"/>
          </a:xfrm>
          <a:prstGeom prst="line">
            <a:avLst/>
          </a:prstGeom>
          <a:ln w="28575">
            <a:solidFill>
              <a:srgbClr val="0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28"/>
          <p:cNvGrpSpPr/>
          <p:nvPr/>
        </p:nvGrpSpPr>
        <p:grpSpPr bwMode="auto">
          <a:xfrm>
            <a:off x="4003675" y="2597150"/>
            <a:ext cx="144463" cy="144463"/>
            <a:chOff x="3732603" y="3324500"/>
            <a:chExt cx="144000" cy="144000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3732603" y="3329248"/>
              <a:ext cx="144000" cy="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rot="16200000">
              <a:off x="3796690" y="3396500"/>
              <a:ext cx="144000" cy="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540000" y="1603375"/>
            <a:ext cx="79057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/>
              <a:t>5m</a:t>
            </a:r>
            <a:endParaRPr lang="zh-CN" altLang="en-US" sz="2800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411538" y="2690813"/>
            <a:ext cx="790575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/>
              <a:t>6m</a:t>
            </a:r>
            <a:endParaRPr lang="zh-CN" altLang="en-US" sz="2800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003675" y="1863725"/>
            <a:ext cx="792163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/>
              <a:t>3m</a:t>
            </a:r>
            <a:endParaRPr lang="zh-CN" altLang="en-US" sz="2800"/>
          </a:p>
        </p:txBody>
      </p:sp>
      <p:pic>
        <p:nvPicPr>
          <p:cNvPr id="11" name="图片 5"/>
          <p:cNvPicPr>
            <a:picLocks noChangeAspect="1"/>
          </p:cNvPicPr>
          <p:nvPr/>
        </p:nvPicPr>
        <p:blipFill>
          <a:blip r:embed="rId2">
            <a:clrChange>
              <a:clrFrom>
                <a:srgbClr val="FCFFFA"/>
              </a:clrFrom>
              <a:clrTo>
                <a:srgbClr val="FC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8" y="4197350"/>
            <a:ext cx="352425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24"/>
          <p:cNvSpPr txBox="1">
            <a:spLocks noChangeArrowheads="1"/>
          </p:cNvSpPr>
          <p:nvPr/>
        </p:nvSpPr>
        <p:spPr bwMode="auto">
          <a:xfrm>
            <a:off x="714375" y="4059238"/>
            <a:ext cx="842962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dirty="0">
                <a:solidFill>
                  <a:schemeClr val="tx1"/>
                </a:solidFill>
                <a:latin typeface="宋体" panose="02010600030101010101" pitchFamily="2" charset="-122"/>
              </a:rPr>
              <a:t>如何求这块空地的面积？</a:t>
            </a:r>
            <a:endParaRPr lang="zh-CN" altLang="en-US" sz="3200" dirty="0">
              <a:solidFill>
                <a:schemeClr val="tx1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  <p:bldP spid="9" grpId="0"/>
      <p:bldP spid="10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5"/>
          <p:cNvPicPr>
            <a:picLocks noChangeAspect="1"/>
          </p:cNvPicPr>
          <p:nvPr/>
        </p:nvPicPr>
        <p:blipFill>
          <a:blip r:embed="rId1">
            <a:clrChange>
              <a:clrFrom>
                <a:srgbClr val="FCFFFA"/>
              </a:clrFrom>
              <a:clrTo>
                <a:srgbClr val="FC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5" y="781050"/>
            <a:ext cx="352425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24"/>
          <p:cNvSpPr txBox="1">
            <a:spLocks noChangeArrowheads="1"/>
          </p:cNvSpPr>
          <p:nvPr/>
        </p:nvSpPr>
        <p:spPr bwMode="auto">
          <a:xfrm>
            <a:off x="785813" y="642938"/>
            <a:ext cx="842962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tx1"/>
                </a:solidFill>
                <a:latin typeface="宋体" panose="02010600030101010101" pitchFamily="2" charset="-122"/>
              </a:rPr>
              <a:t>借助方格纸数一数，比一比。</a:t>
            </a:r>
            <a:endParaRPr lang="zh-CN" altLang="en-US" sz="3200">
              <a:solidFill>
                <a:schemeClr val="tx1"/>
              </a:solidFill>
              <a:latin typeface="宋体" panose="02010600030101010101" pitchFamily="2" charset="-122"/>
            </a:endParaRPr>
          </a:p>
        </p:txBody>
      </p:sp>
      <p:graphicFrame>
        <p:nvGraphicFramePr>
          <p:cNvPr id="17587" name="Group 179"/>
          <p:cNvGraphicFramePr>
            <a:graphicFrameLocks noGrp="1"/>
          </p:cNvGraphicFramePr>
          <p:nvPr/>
        </p:nvGraphicFramePr>
        <p:xfrm>
          <a:off x="430213" y="1428750"/>
          <a:ext cx="8070850" cy="2978150"/>
        </p:xfrm>
        <a:graphic>
          <a:graphicData uri="http://schemas.openxmlformats.org/drawingml/2006/table">
            <a:tbl>
              <a:tblPr/>
              <a:tblGrid>
                <a:gridCol w="425450"/>
                <a:gridCol w="423862"/>
                <a:gridCol w="425450"/>
                <a:gridCol w="423863"/>
                <a:gridCol w="425450"/>
                <a:gridCol w="425450"/>
                <a:gridCol w="423862"/>
                <a:gridCol w="425450"/>
                <a:gridCol w="423863"/>
                <a:gridCol w="425450"/>
                <a:gridCol w="423862"/>
                <a:gridCol w="425450"/>
                <a:gridCol w="425450"/>
                <a:gridCol w="423863"/>
                <a:gridCol w="425450"/>
                <a:gridCol w="423862"/>
                <a:gridCol w="425450"/>
                <a:gridCol w="425450"/>
                <a:gridCol w="423863"/>
              </a:tblGrid>
              <a:tr h="425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平行四边形 5"/>
          <p:cNvSpPr/>
          <p:nvPr/>
        </p:nvSpPr>
        <p:spPr>
          <a:xfrm>
            <a:off x="4257675" y="2701925"/>
            <a:ext cx="4237038" cy="1295400"/>
          </a:xfrm>
          <a:prstGeom prst="parallelogram">
            <a:avLst>
              <a:gd name="adj" fmla="val 130158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5945188" y="2697163"/>
            <a:ext cx="0" cy="1296987"/>
          </a:xfrm>
          <a:prstGeom prst="line">
            <a:avLst/>
          </a:prstGeom>
          <a:ln w="28575">
            <a:solidFill>
              <a:srgbClr val="0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28"/>
          <p:cNvGrpSpPr/>
          <p:nvPr/>
        </p:nvGrpSpPr>
        <p:grpSpPr bwMode="auto">
          <a:xfrm>
            <a:off x="5945188" y="3836988"/>
            <a:ext cx="144462" cy="144462"/>
            <a:chOff x="3732603" y="3324500"/>
            <a:chExt cx="144000" cy="144000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3732603" y="3329247"/>
              <a:ext cx="144000" cy="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rot="16200000">
              <a:off x="3796691" y="3396500"/>
              <a:ext cx="144000" cy="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357688" y="2841625"/>
            <a:ext cx="915987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5cm</a:t>
            </a:r>
            <a:endParaRPr lang="zh-CN" altLang="en-US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286375" y="3930650"/>
            <a:ext cx="858838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6cm</a:t>
            </a:r>
            <a:endParaRPr lang="zh-CN" altLang="en-US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5945188" y="3103563"/>
            <a:ext cx="912812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3cm</a:t>
            </a:r>
            <a:endParaRPr lang="zh-CN" altLang="en-US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76300" y="2714625"/>
            <a:ext cx="2520950" cy="1266825"/>
          </a:xfrm>
          <a:prstGeom prst="rect">
            <a:avLst/>
          </a:prstGeom>
          <a:noFill/>
          <a:ln w="28575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1643063" y="3930650"/>
            <a:ext cx="947737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6cm</a:t>
            </a:r>
            <a:endParaRPr lang="zh-CN" altLang="en-US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0" y="3119438"/>
            <a:ext cx="100647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3cm</a:t>
            </a:r>
            <a:endParaRPr lang="zh-CN" altLang="en-US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928688" y="4643438"/>
            <a:ext cx="2211387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18</a:t>
            </a:r>
            <a:r>
              <a:rPr lang="zh-CN" altLang="en-US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平方厘米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4718050" y="4643438"/>
            <a:ext cx="2211388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18</a:t>
            </a:r>
            <a:r>
              <a:rPr lang="zh-CN" altLang="en-US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平方厘米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7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11" grpId="0"/>
      <p:bldP spid="12" grpId="0"/>
      <p:bldP spid="13" grpId="0"/>
      <p:bldP spid="14" grpId="0" animBg="1"/>
      <p:bldP spid="17" grpId="0"/>
      <p:bldP spid="18" grpId="0"/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3648075" y="1143000"/>
            <a:ext cx="2433638" cy="1446213"/>
          </a:xfrm>
          <a:custGeom>
            <a:avLst/>
            <a:gdLst>
              <a:gd name="connsiteX0" fmla="*/ 0 w 2433099"/>
              <a:gd name="connsiteY0" fmla="*/ 0 h 1447137"/>
              <a:gd name="connsiteX1" fmla="*/ 2433099 w 2433099"/>
              <a:gd name="connsiteY1" fmla="*/ 7951 h 1447137"/>
              <a:gd name="connsiteX2" fmla="*/ 1606163 w 2433099"/>
              <a:gd name="connsiteY2" fmla="*/ 1447137 h 1447137"/>
              <a:gd name="connsiteX3" fmla="*/ 0 w 2433099"/>
              <a:gd name="connsiteY3" fmla="*/ 1447137 h 1447137"/>
              <a:gd name="connsiteX4" fmla="*/ 0 w 2433099"/>
              <a:gd name="connsiteY4" fmla="*/ 0 h 1447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3099" h="1447137">
                <a:moveTo>
                  <a:pt x="0" y="0"/>
                </a:moveTo>
                <a:lnTo>
                  <a:pt x="2433099" y="7951"/>
                </a:lnTo>
                <a:lnTo>
                  <a:pt x="1606163" y="1447137"/>
                </a:lnTo>
                <a:lnTo>
                  <a:pt x="0" y="1447137"/>
                </a:lnTo>
                <a:cubicBezTo>
                  <a:pt x="2650" y="964758"/>
                  <a:pt x="5301" y="482379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3" name="直角三角形 2"/>
          <p:cNvSpPr/>
          <p:nvPr/>
        </p:nvSpPr>
        <p:spPr>
          <a:xfrm flipH="1">
            <a:off x="2820988" y="1149350"/>
            <a:ext cx="827087" cy="1439863"/>
          </a:xfrm>
          <a:prstGeom prst="rtTriangle">
            <a:avLst/>
          </a:prstGeom>
          <a:solidFill>
            <a:srgbClr val="E97117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4" name="平行四边形 3"/>
          <p:cNvSpPr/>
          <p:nvPr/>
        </p:nvSpPr>
        <p:spPr>
          <a:xfrm>
            <a:off x="2838450" y="1149350"/>
            <a:ext cx="3240088" cy="1439863"/>
          </a:xfrm>
          <a:prstGeom prst="parallelogram">
            <a:avLst>
              <a:gd name="adj" fmla="val 56589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>
              <a:solidFill>
                <a:schemeClr val="tx1"/>
              </a:solidFill>
              <a:latin typeface="+mj-ea"/>
              <a:ea typeface="+mj-ea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3648075" y="1143000"/>
            <a:ext cx="0" cy="1446213"/>
          </a:xfrm>
          <a:prstGeom prst="line">
            <a:avLst/>
          </a:prstGeom>
          <a:ln w="28575">
            <a:solidFill>
              <a:srgbClr val="0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643313" y="1581150"/>
            <a:ext cx="56038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 dirty="0">
                <a:solidFill>
                  <a:schemeClr val="tx1"/>
                </a:solidFill>
                <a:latin typeface="+mj-ea"/>
                <a:ea typeface="+mj-ea"/>
              </a:rPr>
              <a:t>高</a:t>
            </a:r>
            <a:endParaRPr lang="zh-CN" altLang="en-US" sz="28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859213" y="2589213"/>
            <a:ext cx="56038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>
                <a:solidFill>
                  <a:schemeClr val="tx1"/>
                </a:solidFill>
                <a:latin typeface="+mj-ea"/>
                <a:ea typeface="+mj-ea"/>
              </a:rPr>
              <a:t>底</a:t>
            </a:r>
            <a:endParaRPr lang="zh-CN" altLang="en-US" sz="280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767263" y="2589213"/>
            <a:ext cx="56038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>
                <a:solidFill>
                  <a:srgbClr val="C00000"/>
                </a:solidFill>
                <a:latin typeface="+mj-ea"/>
                <a:ea typeface="+mj-ea"/>
              </a:rPr>
              <a:t>长</a:t>
            </a:r>
            <a:endParaRPr lang="zh-CN" altLang="en-US" sz="2800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297613" y="1581150"/>
            <a:ext cx="56038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 dirty="0">
                <a:solidFill>
                  <a:srgbClr val="C00000"/>
                </a:solidFill>
                <a:latin typeface="+mj-ea"/>
                <a:ea typeface="+mj-ea"/>
              </a:rPr>
              <a:t>宽</a:t>
            </a:r>
            <a:endParaRPr lang="zh-CN" altLang="en-US" sz="2800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>
            <a:off x="4338638" y="2857500"/>
            <a:ext cx="495300" cy="0"/>
          </a:xfrm>
          <a:prstGeom prst="straightConnector1">
            <a:avLst/>
          </a:prstGeom>
          <a:ln w="28575">
            <a:solidFill>
              <a:srgbClr val="00B0F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组合 46"/>
          <p:cNvGrpSpPr/>
          <p:nvPr/>
        </p:nvGrpSpPr>
        <p:grpSpPr bwMode="auto">
          <a:xfrm>
            <a:off x="3648075" y="2446338"/>
            <a:ext cx="144463" cy="142875"/>
            <a:chOff x="3732603" y="3324500"/>
            <a:chExt cx="144000" cy="144000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3732603" y="3329299"/>
              <a:ext cx="144000" cy="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rot="16200000">
              <a:off x="3796690" y="3396501"/>
              <a:ext cx="144000" cy="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63538" y="3363913"/>
            <a:ext cx="857885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2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平行四边形的面积＝长方形的面积</a:t>
            </a:r>
            <a:endParaRPr lang="zh-CN" altLang="en-US" sz="32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07963" y="4132263"/>
            <a:ext cx="857885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2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长方形的面积＝长</a:t>
            </a:r>
            <a:r>
              <a:rPr lang="en-US" altLang="zh-CN" sz="32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×</a:t>
            </a:r>
            <a:r>
              <a:rPr lang="zh-CN" altLang="en-US" sz="32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宽</a:t>
            </a:r>
            <a:endParaRPr lang="zh-CN" altLang="en-US" sz="32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5238750" y="4808538"/>
            <a:ext cx="153511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底</a:t>
            </a:r>
            <a:r>
              <a:rPr lang="en-US" altLang="zh-CN" sz="32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×</a:t>
            </a:r>
            <a:r>
              <a:rPr lang="zh-CN" altLang="en-US" sz="32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高</a:t>
            </a:r>
            <a:endParaRPr lang="zh-CN" altLang="en-US" sz="32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1500188" y="4833938"/>
            <a:ext cx="407987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平行四边形的面积＝</a:t>
            </a:r>
            <a:endParaRPr lang="zh-CN" altLang="en-US" sz="32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597400" y="5559425"/>
            <a:ext cx="2903538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 dirty="0">
                <a:solidFill>
                  <a:srgbClr val="7030A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S</a:t>
            </a:r>
            <a:r>
              <a:rPr lang="zh-CN" altLang="en-US" sz="3200" dirty="0">
                <a:solidFill>
                  <a:srgbClr val="7030A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＝</a:t>
            </a:r>
            <a:r>
              <a:rPr lang="en-US" altLang="zh-CN" sz="3200" dirty="0" err="1">
                <a:solidFill>
                  <a:srgbClr val="7030A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a×h</a:t>
            </a:r>
            <a:endParaRPr lang="zh-CN" altLang="en-US" sz="3200" dirty="0">
              <a:solidFill>
                <a:srgbClr val="7030A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718 0.00116 L 0.01718 0.00116 " pathEditMode="relative" rAng="0" ptsTypes="AA">
                                      <p:cBhvr>
                                        <p:cTn id="27" dur="20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/>
      <p:bldP spid="7" grpId="0"/>
      <p:bldP spid="8" grpId="0"/>
      <p:bldP spid="9" grpId="0"/>
      <p:bldP spid="14" grpId="0"/>
      <p:bldP spid="15" grpId="0"/>
      <p:bldP spid="16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5"/>
          <p:cNvPicPr>
            <a:picLocks noChangeAspect="1"/>
          </p:cNvPicPr>
          <p:nvPr/>
        </p:nvPicPr>
        <p:blipFill>
          <a:blip r:embed="rId1">
            <a:clrChange>
              <a:clrFrom>
                <a:srgbClr val="FCFFFA"/>
              </a:clrFrom>
              <a:clrTo>
                <a:srgbClr val="FC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8" y="781050"/>
            <a:ext cx="352425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4"/>
          <p:cNvSpPr txBox="1">
            <a:spLocks noChangeArrowheads="1"/>
          </p:cNvSpPr>
          <p:nvPr/>
        </p:nvSpPr>
        <p:spPr bwMode="auto">
          <a:xfrm>
            <a:off x="714375" y="642938"/>
            <a:ext cx="842962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dirty="0">
                <a:solidFill>
                  <a:schemeClr val="tx1"/>
                </a:solidFill>
                <a:latin typeface="宋体" panose="02010600030101010101" pitchFamily="2" charset="-122"/>
              </a:rPr>
              <a:t>巩固拓展。</a:t>
            </a:r>
            <a:endParaRPr lang="zh-CN" altLang="en-US" sz="3200" dirty="0">
              <a:solidFill>
                <a:schemeClr val="tx1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428625" y="1428750"/>
            <a:ext cx="7858125" cy="10779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(1)</a:t>
            </a:r>
            <a:r>
              <a:rPr lang="zh-CN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一块平行四边形钢板</a:t>
            </a:r>
            <a:r>
              <a:rPr lang="en-US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</a:t>
            </a:r>
            <a:r>
              <a:rPr lang="zh-CN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底为</a:t>
            </a:r>
            <a:r>
              <a:rPr lang="en-US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8</a:t>
            </a:r>
            <a:r>
              <a:rPr lang="en-US" altLang="zh-CN" sz="3200" i="1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.</a:t>
            </a:r>
            <a:r>
              <a:rPr lang="en-US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5 m,</a:t>
            </a:r>
            <a:r>
              <a:rPr lang="zh-CN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高为</a:t>
            </a:r>
            <a:r>
              <a:rPr lang="en-US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6 m,</a:t>
            </a:r>
            <a:endParaRPr lang="en-US" altLang="zh-CN" sz="3200" dirty="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r>
              <a:rPr lang="en-US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 </a:t>
            </a:r>
            <a:r>
              <a:rPr lang="zh-CN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它的面积是多少</a:t>
            </a:r>
            <a:r>
              <a:rPr lang="en-US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?</a:t>
            </a:r>
            <a:endParaRPr lang="zh-CN" altLang="zh-CN" sz="3200" dirty="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786063" y="3143250"/>
            <a:ext cx="260667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8</a:t>
            </a:r>
            <a:r>
              <a:rPr lang="en-US" altLang="zh-CN" sz="3200" i="1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.</a:t>
            </a:r>
            <a:r>
              <a:rPr lang="en-US" altLang="zh-CN" sz="32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5×6=51(m</a:t>
            </a:r>
            <a:r>
              <a:rPr lang="en-US" altLang="zh-CN" sz="3200" baseline="30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</a:t>
            </a:r>
            <a:r>
              <a:rPr lang="en-US" altLang="zh-CN" sz="32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endParaRPr lang="zh-CN" altLang="en-US" sz="32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357313" y="4357688"/>
            <a:ext cx="4297362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答：</a:t>
            </a:r>
            <a:r>
              <a:rPr lang="zh-CN" altLang="zh-CN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它的面积是</a:t>
            </a:r>
            <a:r>
              <a:rPr lang="en-US" altLang="zh-CN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51m²</a:t>
            </a:r>
            <a:r>
              <a:rPr lang="zh-CN" altLang="en-US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。</a:t>
            </a:r>
            <a:endParaRPr lang="zh-CN" altLang="en-US" sz="3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557213" y="987425"/>
            <a:ext cx="4872037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(2)</a:t>
            </a:r>
            <a:r>
              <a:rPr lang="zh-CN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下面图形的面积是多少</a:t>
            </a:r>
            <a:r>
              <a:rPr lang="en-US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?</a:t>
            </a:r>
            <a:endParaRPr lang="zh-CN" altLang="zh-CN" sz="3200" dirty="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pic>
        <p:nvPicPr>
          <p:cNvPr id="3" name="bs379.jpg" descr="id:2147515700;FounderCES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28813" y="1908175"/>
            <a:ext cx="4459287" cy="230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14688" y="3622675"/>
            <a:ext cx="858837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14m</a:t>
            </a:r>
            <a:endParaRPr lang="zh-CN" altLang="en-US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784475" y="2693988"/>
            <a:ext cx="858838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4m</a:t>
            </a:r>
            <a:endParaRPr lang="zh-CN" altLang="en-US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143375" y="2408238"/>
            <a:ext cx="858838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8m</a:t>
            </a:r>
            <a:endParaRPr lang="zh-CN" altLang="en-US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929063" y="1679575"/>
            <a:ext cx="858837" cy="5857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14m</a:t>
            </a:r>
            <a:endParaRPr lang="zh-CN" altLang="en-US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2571750" y="4714875"/>
            <a:ext cx="251777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14×4=56(m</a:t>
            </a:r>
            <a:r>
              <a:rPr lang="en-US" altLang="zh-CN" sz="3200" baseline="30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</a:t>
            </a:r>
            <a:r>
              <a:rPr lang="en-US" altLang="zh-CN" sz="32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endParaRPr lang="zh-CN" altLang="en-US" sz="32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grpSp>
        <p:nvGrpSpPr>
          <p:cNvPr id="20488" name="Group 16"/>
          <p:cNvGrpSpPr/>
          <p:nvPr/>
        </p:nvGrpSpPr>
        <p:grpSpPr bwMode="auto">
          <a:xfrm>
            <a:off x="5867400" y="5980113"/>
            <a:ext cx="1684338" cy="877887"/>
            <a:chOff x="2699" y="3612"/>
            <a:chExt cx="1061" cy="553"/>
          </a:xfrm>
        </p:grpSpPr>
        <p:pic>
          <p:nvPicPr>
            <p:cNvPr id="20489" name="Picture 34">
              <a:hlinkClick r:id="" action="ppaction://hlinkshowjump?jump=firstslide"/>
            </p:cNvPr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699" y="3612"/>
              <a:ext cx="1043" cy="552"/>
            </a:xfrm>
            <a:prstGeom prst="rect">
              <a:avLst/>
            </a:prstGeom>
            <a:noFill/>
            <a:ln w="9525">
              <a:noFill/>
              <a:bevel/>
            </a:ln>
          </p:spPr>
        </p:pic>
        <p:sp>
          <p:nvSpPr>
            <p:cNvPr id="20490" name="Text Box 18">
              <a:hlinkClick r:id="rId3" action="ppaction://hlinksldjump" highlightClick="1">
                <a:snd r:embed="rId4" name="suction.wav"/>
              </a:hlinkClick>
            </p:cNvPr>
            <p:cNvSpPr txBox="1">
              <a:spLocks noChangeArrowheads="1"/>
            </p:cNvSpPr>
            <p:nvPr/>
          </p:nvSpPr>
          <p:spPr bwMode="auto">
            <a:xfrm>
              <a:off x="2744" y="3838"/>
              <a:ext cx="1016" cy="327"/>
            </a:xfrm>
            <a:prstGeom prst="rect">
              <a:avLst/>
            </a:prstGeom>
            <a:noFill/>
            <a:ln w="9525">
              <a:noFill/>
              <a:bevel/>
            </a:ln>
          </p:spPr>
          <p:txBody>
            <a:bodyPr wrap="none">
              <a:spAutoFit/>
            </a:bodyPr>
            <a:lstStyle/>
            <a:p>
              <a:r>
                <a:rPr lang="zh-CN" altLang="en-US" sz="2800">
                  <a:solidFill>
                    <a:schemeClr val="tx1"/>
                  </a:solidFill>
                  <a:ea typeface="楷体_GB2312"/>
                  <a:cs typeface="楷体_GB2312"/>
                </a:rPr>
                <a:t>返回目录</a:t>
              </a:r>
              <a:endParaRPr lang="zh-CN" altLang="en-US" sz="1800" b="0">
                <a:solidFill>
                  <a:schemeClr val="tx1"/>
                </a:solidFill>
                <a:ea typeface="楷体_GB2312"/>
                <a:cs typeface="楷体_GB2312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5" name="Group 8"/>
          <p:cNvGrpSpPr/>
          <p:nvPr/>
        </p:nvGrpSpPr>
        <p:grpSpPr bwMode="auto">
          <a:xfrm>
            <a:off x="6443663" y="188913"/>
            <a:ext cx="2411412" cy="1008062"/>
            <a:chOff x="0" y="0"/>
            <a:chExt cx="1633" cy="635"/>
          </a:xfrm>
        </p:grpSpPr>
        <p:pic>
          <p:nvPicPr>
            <p:cNvPr id="21512" name="Picture 9" descr="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633" cy="6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13" name="Rectangle 2"/>
            <p:cNvSpPr txBox="1">
              <a:spLocks noChangeArrowheads="1"/>
            </p:cNvSpPr>
            <p:nvPr/>
          </p:nvSpPr>
          <p:spPr bwMode="auto">
            <a:xfrm>
              <a:off x="45" y="0"/>
              <a:ext cx="1497" cy="63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91403" tIns="45700" rIns="91403" bIns="45700" anchor="ctr"/>
            <a:lstStyle/>
            <a:p>
              <a:pPr algn="r" defTabSz="923925">
                <a:buFont typeface="Arial" panose="020B0604020202020204" pitchFamily="34" charset="0"/>
                <a:buNone/>
              </a:pPr>
              <a:r>
                <a:rPr lang="zh-CN" altLang="en-US" sz="3200">
                  <a:ea typeface="黑体" panose="02010609060101010101" pitchFamily="49" charset="-122"/>
                </a:rPr>
                <a:t>随堂练习</a:t>
              </a:r>
              <a:endParaRPr lang="zh-CN" altLang="en-US" sz="3200">
                <a:ea typeface="黑体" panose="02010609060101010101" pitchFamily="49" charset="-122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71438" y="642938"/>
            <a:ext cx="185737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1.</a:t>
            </a:r>
            <a:r>
              <a:rPr lang="zh-CN" altLang="en-US" sz="3200" dirty="0">
                <a:solidFill>
                  <a:schemeClr val="tx1"/>
                </a:solidFill>
                <a:latin typeface="+mj-ea"/>
                <a:ea typeface="+mj-ea"/>
              </a:rPr>
              <a:t>填空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。</a:t>
            </a:r>
            <a:endParaRPr lang="zh-CN" altLang="zh-CN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357188" y="1565275"/>
            <a:ext cx="8358187" cy="2238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(1)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利用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</a:t>
            </a:r>
            <a:r>
              <a:rPr lang="zh-CN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</a:t>
            </a:r>
            <a:r>
              <a:rPr lang="en-US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  </a:t>
            </a:r>
            <a:r>
              <a:rPr lang="zh-CN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法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可以把平行四边形转化成</a:t>
            </a:r>
            <a:endParaRPr lang="en-US" altLang="zh-CN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长方形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转化后的长方形面积与原平行四边</a:t>
            </a:r>
            <a:endParaRPr lang="en-US" altLang="zh-CN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形面积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      </a:t>
            </a:r>
            <a:r>
              <a:rPr lang="zh-CN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　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。</a:t>
            </a:r>
            <a:endParaRPr lang="zh-CN" altLang="zh-CN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2071688" y="1773238"/>
            <a:ext cx="1004887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割补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2428875" y="3201988"/>
            <a:ext cx="1004888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相等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357188" y="4000500"/>
            <a:ext cx="8143875" cy="1498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(2)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用字母表示出平行四边形的面积公式是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</a:t>
            </a:r>
            <a:endParaRPr lang="en-US" altLang="zh-CN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 (</a:t>
            </a:r>
            <a:r>
              <a:rPr lang="zh-CN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　　</a:t>
            </a:r>
            <a:r>
              <a:rPr lang="en-US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    </a:t>
            </a:r>
            <a:r>
              <a:rPr lang="zh-CN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。</a:t>
            </a:r>
            <a:endParaRPr lang="zh-CN" altLang="zh-CN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1682750" y="4921250"/>
            <a:ext cx="1031875" cy="5857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 i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S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=</a:t>
            </a:r>
            <a:r>
              <a:rPr lang="en-US" altLang="zh-CN" sz="3200" i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ah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3" grpId="0"/>
      <p:bldP spid="14" grpId="0"/>
      <p:bldP spid="15" grpId="0"/>
      <p:bldP spid="16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428625" y="1214438"/>
            <a:ext cx="8143875" cy="1498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(3)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把平行四边形框架拉成长方形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,(</a:t>
            </a:r>
            <a:r>
              <a:rPr lang="zh-CN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</a:t>
            </a:r>
            <a:r>
              <a:rPr lang="en-US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</a:t>
            </a:r>
            <a:r>
              <a:rPr lang="zh-CN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没</a:t>
            </a:r>
            <a:endParaRPr lang="en-US" altLang="zh-CN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变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,(    </a:t>
            </a:r>
            <a:r>
              <a:rPr lang="zh-CN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　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变了。</a:t>
            </a:r>
            <a:endParaRPr lang="zh-CN" altLang="zh-CN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6572250" y="1416050"/>
            <a:ext cx="1004888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周长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714500" y="2058988"/>
            <a:ext cx="1004888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面积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428625" y="3273425"/>
            <a:ext cx="8572500" cy="1568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(4)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一块平行四边形的菜地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底边长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60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米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底边</a:t>
            </a:r>
            <a:endParaRPr lang="en-US" altLang="zh-CN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 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上的高是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35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米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菜地的面积是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</a:t>
            </a:r>
            <a:r>
              <a:rPr lang="zh-CN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　</a:t>
            </a:r>
            <a:r>
              <a:rPr lang="en-US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平方米。</a:t>
            </a:r>
            <a:endParaRPr lang="zh-CN" altLang="zh-CN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6261100" y="4202113"/>
            <a:ext cx="954088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2100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1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2400" b="1" i="0" u="none" strike="noStrike" cap="none" normalizeH="0" baseline="0" smtClean="0">
            <a:ln>
              <a:noFill/>
            </a:ln>
            <a:solidFill>
              <a:srgbClr val="CC0000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2400" b="1" i="0" u="none" strike="noStrike" cap="none" normalizeH="0" baseline="0" smtClean="0">
            <a:ln>
              <a:noFill/>
            </a:ln>
            <a:solidFill>
              <a:srgbClr val="CC0000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1828</Words>
  <Application>WPS 演示</Application>
  <PresentationFormat>全屏显示(4:3)</PresentationFormat>
  <Paragraphs>276</Paragraphs>
  <Slides>23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8" baseType="lpstr">
      <vt:lpstr>Arial</vt:lpstr>
      <vt:lpstr>宋体</vt:lpstr>
      <vt:lpstr>Wingdings</vt:lpstr>
      <vt:lpstr>Calibri</vt:lpstr>
      <vt:lpstr>Calibri</vt:lpstr>
      <vt:lpstr>华文仿宋</vt:lpstr>
      <vt:lpstr>楷体_GB2312</vt:lpstr>
      <vt:lpstr>新宋体</vt:lpstr>
      <vt:lpstr>微软雅黑</vt:lpstr>
      <vt:lpstr>黑体</vt:lpstr>
      <vt:lpstr>华文楷体</vt:lpstr>
      <vt:lpstr>Arial Unicode MS</vt:lpstr>
      <vt:lpstr>隶书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《平行四边形的面积》多边形的面积PPT教学课件(第1课时)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1646</cp:revision>
  <dcterms:created xsi:type="dcterms:W3CDTF">2015-11-21T07:20:00Z</dcterms:created>
  <dcterms:modified xsi:type="dcterms:W3CDTF">2023-11-01T08:36:03Z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60F8523D5A854097B8F25D79270794FD_12</vt:lpwstr>
  </property>
</Properties>
</file>