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461" r:id="rId5"/>
    <p:sldId id="462" r:id="rId6"/>
    <p:sldId id="463" r:id="rId7"/>
    <p:sldId id="360" r:id="rId8"/>
    <p:sldId id="464" r:id="rId9"/>
    <p:sldId id="465" r:id="rId10"/>
    <p:sldId id="466" r:id="rId11"/>
    <p:sldId id="467" r:id="rId12"/>
    <p:sldId id="468" r:id="rId13"/>
    <p:sldId id="469" r:id="rId14"/>
    <p:sldId id="455" r:id="rId15"/>
    <p:sldId id="265" r:id="rId16"/>
    <p:sldId id="387" r:id="rId17"/>
    <p:sldId id="470" r:id="rId18"/>
    <p:sldId id="292" r:id="rId19"/>
    <p:sldId id="329" r:id="rId20"/>
    <p:sldId id="389" r:id="rId21"/>
    <p:sldId id="439" r:id="rId22"/>
    <p:sldId id="471" r:id="rId23"/>
    <p:sldId id="293" r:id="rId24"/>
    <p:sldId id="300" r:id="rId25"/>
    <p:sldId id="291" r:id="rId26"/>
    <p:sldId id="394" r:id="rId27"/>
    <p:sldId id="258" r:id="rId28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FF0066"/>
    <a:srgbClr val="000000"/>
    <a:srgbClr val="E4DF21"/>
    <a:srgbClr val="C8D927"/>
    <a:srgbClr val="DEEC22"/>
    <a:srgbClr val="E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480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4AFC21-D24D-41A1-AFF4-23AD3055862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34F140-0C2B-4814-BEB2-579380294F4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9A74E63-D74B-4892-9B74-0A7C6B28F5F4}" type="slidenum">
              <a:rPr lang="zh-CN" altLang="en-US" sz="1200" b="0">
                <a:solidFill>
                  <a:schemeClr val="tx1"/>
                </a:solidFill>
                <a:latin typeface="+mn-lt"/>
                <a:ea typeface="+mn-ea"/>
              </a:rPr>
            </a:fld>
            <a:endParaRPr lang="zh-CN" altLang="en-US" sz="1200" b="0">
              <a:solidFill>
                <a:schemeClr val="tx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C5B5F5-BDDC-40DC-AC7C-8EB934E37CC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slide" Target="slide2.xml"/><Relationship Id="rId3" Type="http://schemas.openxmlformats.org/officeDocument/2006/relationships/slide" Target="slide16.xml"/><Relationship Id="rId2" Type="http://schemas.openxmlformats.org/officeDocument/2006/relationships/slide" Target="slide13.xml"/><Relationship Id="rId1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.xml"/><Relationship Id="rId3" Type="http://schemas.openxmlformats.org/officeDocument/2006/relationships/image" Target="../media/image4.emf"/><Relationship Id="rId2" Type="http://schemas.openxmlformats.org/officeDocument/2006/relationships/image" Target="../media/image12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4.emf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slide" Target="slide1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Relationship Id="rId3" Type="http://schemas.openxmlformats.org/officeDocument/2006/relationships/slide" Target="slide21.xml"/><Relationship Id="rId2" Type="http://schemas.openxmlformats.org/officeDocument/2006/relationships/slide" Target="slide17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6.xml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slide" Target="slide23.xml"/><Relationship Id="rId3" Type="http://schemas.openxmlformats.org/officeDocument/2006/relationships/audio" Target="../media/audio2.wav"/><Relationship Id="rId2" Type="http://schemas.openxmlformats.org/officeDocument/2006/relationships/slide" Target="slide22.xml"/><Relationship Id="rId1" Type="http://schemas.openxmlformats.org/officeDocument/2006/relationships/slide" Target="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21.xml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21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slide" Target="slide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3"/>
          <p:cNvSpPr txBox="1">
            <a:spLocks noChangeArrowheads="1"/>
          </p:cNvSpPr>
          <p:nvPr/>
        </p:nvSpPr>
        <p:spPr bwMode="auto">
          <a:xfrm>
            <a:off x="806450" y="154782"/>
            <a:ext cx="54737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五年级数学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grpSp>
        <p:nvGrpSpPr>
          <p:cNvPr id="13317" name="Group 42"/>
          <p:cNvGrpSpPr/>
          <p:nvPr/>
        </p:nvGrpSpPr>
        <p:grpSpPr bwMode="auto">
          <a:xfrm>
            <a:off x="2571750" y="4734669"/>
            <a:ext cx="2159000" cy="1009650"/>
            <a:chOff x="340" y="3022"/>
            <a:chExt cx="1360" cy="636"/>
          </a:xfrm>
        </p:grpSpPr>
        <p:sp>
          <p:nvSpPr>
            <p:cNvPr id="13327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8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49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8" name="Group 43"/>
          <p:cNvGrpSpPr/>
          <p:nvPr/>
        </p:nvGrpSpPr>
        <p:grpSpPr bwMode="auto">
          <a:xfrm>
            <a:off x="4857750" y="4725144"/>
            <a:ext cx="2160588" cy="1009650"/>
            <a:chOff x="2018" y="2976"/>
            <a:chExt cx="1361" cy="636"/>
          </a:xfrm>
        </p:grpSpPr>
        <p:sp>
          <p:nvSpPr>
            <p:cNvPr id="13325" name="Oval 30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018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6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09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9" name="Group 44"/>
          <p:cNvGrpSpPr/>
          <p:nvPr/>
        </p:nvGrpSpPr>
        <p:grpSpPr bwMode="auto">
          <a:xfrm>
            <a:off x="7072313" y="4725144"/>
            <a:ext cx="2232025" cy="1009650"/>
            <a:chOff x="3696" y="2976"/>
            <a:chExt cx="1406" cy="636"/>
          </a:xfrm>
        </p:grpSpPr>
        <p:sp>
          <p:nvSpPr>
            <p:cNvPr id="13323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696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4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32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20" name="Group 42"/>
          <p:cNvGrpSpPr/>
          <p:nvPr/>
        </p:nvGrpSpPr>
        <p:grpSpPr bwMode="auto">
          <a:xfrm>
            <a:off x="357188" y="4734669"/>
            <a:ext cx="2159000" cy="1009650"/>
            <a:chOff x="340" y="3022"/>
            <a:chExt cx="1360" cy="636"/>
          </a:xfrm>
        </p:grpSpPr>
        <p:sp>
          <p:nvSpPr>
            <p:cNvPr id="13321" name="Oval 23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2" name="Rectangle 1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57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复习准备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8" name="TextBox 16"/>
          <p:cNvSpPr txBox="1">
            <a:spLocks noChangeArrowheads="1"/>
          </p:cNvSpPr>
          <p:nvPr/>
        </p:nvSpPr>
        <p:spPr bwMode="auto">
          <a:xfrm>
            <a:off x="0" y="1196752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多边形的面积</a:t>
            </a:r>
            <a:endParaRPr lang="zh-CN" altLang="en-US" sz="32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2348880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平行四边形的面积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0" y="3573016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071563" y="5357813"/>
            <a:ext cx="6500812" cy="714375"/>
          </a:xfrm>
          <a:prstGeom prst="roundRect">
            <a:avLst/>
          </a:prstGeom>
          <a:solidFill>
            <a:srgbClr val="FFFF00"/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0326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565150"/>
            <a:ext cx="8429625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分别计算图中每个平行四边形的面积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你发现了什么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" name="图片 14" descr="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571625"/>
            <a:ext cx="59944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57375" y="4643438"/>
            <a:ext cx="36179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=2×5=10(cm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71563" y="5416550"/>
            <a:ext cx="63579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同底等高的平行四边形的面积相等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3643313" y="4000500"/>
            <a:ext cx="5072062" cy="1000125"/>
          </a:xfrm>
          <a:prstGeom prst="roundRect">
            <a:avLst/>
          </a:prstGeom>
          <a:solidFill>
            <a:srgbClr val="FFFF00"/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0326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565150"/>
            <a:ext cx="8429625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图中的两个平行四边形的面积相等吗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为什么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每个平行四边形的面积是多少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" name="a81.jpg" descr="id:2147515939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38" y="1928813"/>
            <a:ext cx="57134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29000" y="3143250"/>
            <a:ext cx="1214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25cm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00375" y="2071688"/>
            <a:ext cx="1214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16cm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0" y="4000500"/>
            <a:ext cx="3071813" cy="1571625"/>
          </a:xfrm>
          <a:prstGeom prst="cloudCallout">
            <a:avLst>
              <a:gd name="adj1" fmla="val 44372"/>
              <a:gd name="adj2" fmla="val -83415"/>
            </a:avLst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8313" y="43576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面积相等</a:t>
            </a:r>
            <a:endParaRPr lang="zh-CN" altLang="en-US" sz="36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643313" y="3994150"/>
            <a:ext cx="5214937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因为这两个平行四边形是同底等高的两个平行四边形。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29063" y="5429250"/>
            <a:ext cx="30734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25×16=400(cm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  <p:bldP spid="5" grpId="0"/>
      <p:bldP spid="6" grpId="0"/>
      <p:bldP spid="7" grpId="0" animBg="1"/>
      <p:bldP spid="8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09613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571500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巩固拓展。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42938" y="1214438"/>
            <a:ext cx="785812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如图所示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一块平行四边形的草地中间有一条长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 m,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宽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 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的小路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求草坪的面积。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7" name="bs393.jpg" descr="id:2147515946;FounderCES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2286000"/>
            <a:ext cx="391795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3630613"/>
            <a:ext cx="1214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25m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71500" y="4357688"/>
            <a:ext cx="2000250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6357" y="4357694"/>
            <a:ext cx="149912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</a:t>
            </a:r>
            <a:r>
              <a:rPr lang="en-US" altLang="zh-CN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857500" y="4429125"/>
            <a:ext cx="36322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25×8-1×8=192(m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71500" y="5286375"/>
            <a:ext cx="2000250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86357" y="5286388"/>
            <a:ext cx="149912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</a:t>
            </a:r>
            <a:r>
              <a:rPr lang="en-US" altLang="zh-CN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28938" y="5357813"/>
            <a:ext cx="3270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(25-1)×8=192(m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5612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5613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5614" name="Text Box 18">
              <a:hlinkClick r:id="rId4" action="ppaction://hlinksldjump" highlightClick="1">
                <a:snd r:embed="rId5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 animBg="1"/>
      <p:bldP spid="11" grpId="0"/>
      <p:bldP spid="14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8"/>
          <p:cNvGrpSpPr/>
          <p:nvPr/>
        </p:nvGrpSpPr>
        <p:grpSpPr bwMode="auto">
          <a:xfrm>
            <a:off x="6443663" y="188913"/>
            <a:ext cx="2411412" cy="1008062"/>
            <a:chOff x="0" y="0"/>
            <a:chExt cx="1633" cy="635"/>
          </a:xfrm>
        </p:grpSpPr>
        <p:pic>
          <p:nvPicPr>
            <p:cNvPr id="26629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随堂练习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1438" y="1136650"/>
            <a:ext cx="85725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一块平行四边形钢板的面积是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1391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平方米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底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21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它的高是多少米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571750" y="3000375"/>
            <a:ext cx="33416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1391÷21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4=65(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214563" y="4286250"/>
            <a:ext cx="38528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它的高是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65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642938"/>
            <a:ext cx="878681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下图是一块长方形的草地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长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16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中间有两条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一条是平行四边形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一条是长方形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求草地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中草坪的面积。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" name="bs394.jpg" descr="id:2147515960;FounderCES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357438"/>
            <a:ext cx="3643312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14500" y="4424363"/>
            <a:ext cx="1214438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4313" y="3268663"/>
            <a:ext cx="12144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14438" y="2138363"/>
            <a:ext cx="1214437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16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14750" y="4067175"/>
            <a:ext cx="1214438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357688" y="2143125"/>
            <a:ext cx="2000250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672571" y="2143116"/>
            <a:ext cx="149912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</a:t>
            </a:r>
            <a:r>
              <a:rPr lang="en-US" altLang="zh-CN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357688" y="2928938"/>
            <a:ext cx="4786312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16×10-2×16-2×10+2×2</a:t>
            </a:r>
            <a:endParaRPr lang="en-US" altLang="zh-CN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=112(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57188" y="5000625"/>
            <a:ext cx="2000250" cy="714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72043" y="5000636"/>
            <a:ext cx="149912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</a:t>
            </a:r>
            <a:r>
              <a:rPr lang="en-US" altLang="zh-CN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zh-CN" altLang="en-US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714625" y="5072063"/>
            <a:ext cx="48085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(16-2)×(10-2)=112(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  <p:bldP spid="21" grpId="0"/>
      <p:bldP spid="22" grpId="0"/>
      <p:bldP spid="23" grpId="0" animBg="1"/>
      <p:bldP spid="25" grpId="0"/>
      <p:bldP spid="26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142875" y="571500"/>
            <a:ext cx="8858250" cy="1865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55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平行四边形花圃的面积是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25m</a:t>
            </a:r>
            <a:r>
              <a:rPr lang="en-US" altLang="zh-CN" sz="3200" baseline="30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，图中长边对应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的高是多少米？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7" descr="5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1563" y="2586038"/>
            <a:ext cx="6388100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57438" y="4643438"/>
            <a:ext cx="35020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25÷10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＝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2.5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m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00125" y="5340350"/>
            <a:ext cx="5715000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答：长边对应的高是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2.5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米。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8677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8678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8679" name="Text Box 18">
              <a:hlinkClick r:id="rId3" action="ppaction://hlinksldjump" highlightClick="1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2"/>
          <p:cNvGrpSpPr/>
          <p:nvPr/>
        </p:nvGrpSpPr>
        <p:grpSpPr bwMode="auto">
          <a:xfrm>
            <a:off x="6372225" y="333375"/>
            <a:ext cx="2411413" cy="1008063"/>
            <a:chOff x="0" y="0"/>
            <a:chExt cx="1633" cy="635"/>
          </a:xfrm>
        </p:grpSpPr>
        <p:pic>
          <p:nvPicPr>
            <p:cNvPr id="29710" name="Picture 3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1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作业设计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29698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29708" name="AutoShape 13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9709" name="Text Box 1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9699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29706" name="AutoShape 1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9707" name="Text Box 1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1403350" y="3141663"/>
            <a:ext cx="5429250" cy="1555750"/>
            <a:chOff x="884" y="1933"/>
            <a:chExt cx="3420" cy="980"/>
          </a:xfrm>
        </p:grpSpPr>
        <p:pic>
          <p:nvPicPr>
            <p:cNvPr id="29704" name="Picture 15" descr="男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08" y="1933"/>
              <a:ext cx="16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5" name="AutoShape 27"/>
            <p:cNvSpPr>
              <a:spLocks noChangeArrowheads="1"/>
            </p:cNvSpPr>
            <p:nvPr/>
          </p:nvSpPr>
          <p:spPr bwMode="auto">
            <a:xfrm>
              <a:off x="884" y="1933"/>
              <a:ext cx="1451" cy="499"/>
            </a:xfrm>
            <a:prstGeom prst="wedgeRoundRectCallout">
              <a:avLst>
                <a:gd name="adj1" fmla="val 68606"/>
                <a:gd name="adj2" fmla="val 6222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rgbClr val="FF3399"/>
                  </a:solidFill>
                  <a:latin typeface="楷体_GB2312"/>
                  <a:ea typeface="楷体_GB2312"/>
                  <a:cs typeface="楷体_GB2312"/>
                </a:rPr>
                <a:t>要努力哟！</a:t>
              </a:r>
              <a:endParaRPr lang="en-US" altLang="zh-CN" sz="2800">
                <a:solidFill>
                  <a:srgbClr val="FF3399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9701" name="Group 16"/>
          <p:cNvGrpSpPr/>
          <p:nvPr/>
        </p:nvGrpSpPr>
        <p:grpSpPr bwMode="auto">
          <a:xfrm>
            <a:off x="6011863" y="5805488"/>
            <a:ext cx="1684337" cy="877887"/>
            <a:chOff x="2699" y="3612"/>
            <a:chExt cx="1061" cy="553"/>
          </a:xfrm>
        </p:grpSpPr>
        <p:pic>
          <p:nvPicPr>
            <p:cNvPr id="29702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9703" name="Text Box 18">
              <a:hlinkClick r:id="rId6" action="ppaction://hlinksldjump" highlightClick="1">
                <a:snd r:embed="rId7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38"/>
          <p:cNvGrpSpPr/>
          <p:nvPr/>
        </p:nvGrpSpPr>
        <p:grpSpPr bwMode="auto">
          <a:xfrm>
            <a:off x="3276600" y="188913"/>
            <a:ext cx="1584325" cy="579437"/>
            <a:chOff x="1066" y="2795"/>
            <a:chExt cx="998" cy="365"/>
          </a:xfrm>
        </p:grpSpPr>
        <p:sp>
          <p:nvSpPr>
            <p:cNvPr id="30725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997" cy="363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30726" name="Text Box 40"/>
            <p:cNvSpPr txBox="1">
              <a:spLocks noChangeArrowheads="1"/>
            </p:cNvSpPr>
            <p:nvPr/>
          </p:nvSpPr>
          <p:spPr bwMode="auto">
            <a:xfrm>
              <a:off x="1111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0" y="922338"/>
            <a:ext cx="8858250" cy="2506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55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一块平行四边形街头广告牌，底是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8.5m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，高是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5.4m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。要粉刷这块广告牌，每平方米要用油漆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0.5kg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，至少需要准备多少千克油漆？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071688" y="3714750"/>
            <a:ext cx="4179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5×5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4×0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5=22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95(kg)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71625" y="4786313"/>
            <a:ext cx="63785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答：至少需要准备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22.95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千克油漆。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71438" y="571500"/>
            <a:ext cx="8858250" cy="1865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55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6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如图，一块平行四边形的草地中间有一条长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宽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的小路，求草地的面积。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7" descr="6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71625" y="2571750"/>
            <a:ext cx="510698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28875" y="4500563"/>
            <a:ext cx="3270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(25-1)×8=192(m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43063" y="5286375"/>
            <a:ext cx="49006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答：草地的面积是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192m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36588"/>
            <a:ext cx="8858250" cy="1225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55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7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⑴看图计算下面两个平行四边形的面积。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2071688"/>
            <a:ext cx="581025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00188" y="4500563"/>
            <a:ext cx="26892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12×8=96(cm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29188" y="4500563"/>
            <a:ext cx="2495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6×4=24(cm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69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复 习 准 备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9688" y="714375"/>
            <a:ext cx="22463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填一填。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85750" y="1422400"/>
            <a:ext cx="8001000" cy="150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厘米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厘米的平行四边形的面积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00188" y="2273300"/>
            <a:ext cx="3762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85750" y="3143250"/>
            <a:ext cx="8215313" cy="3046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把一个平行四边形转化成一个长方形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面积与原来的平行四边形的面积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转化后长方形的长与平行四边形的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等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宽与平行四边形的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相等。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767513" y="4059238"/>
            <a:ext cx="1004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相等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143750" y="4786313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86313" y="5487988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1" descr="7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2875" y="642938"/>
            <a:ext cx="8001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85813" y="714375"/>
            <a:ext cx="8215312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需要几个右边这样的小平行四边形可以拼成左边的大平行四边形？说一说你是怎么想的？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2071688"/>
            <a:ext cx="581025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286000" y="4630738"/>
            <a:ext cx="3975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(12÷6)×(8÷4)=4(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33797" name="Group 12"/>
          <p:cNvGrpSpPr/>
          <p:nvPr/>
        </p:nvGrpSpPr>
        <p:grpSpPr bwMode="auto">
          <a:xfrm>
            <a:off x="5357813" y="6151563"/>
            <a:ext cx="2376487" cy="563562"/>
            <a:chOff x="1474" y="3765"/>
            <a:chExt cx="952" cy="355"/>
          </a:xfrm>
        </p:grpSpPr>
        <p:sp>
          <p:nvSpPr>
            <p:cNvPr id="33798" name="AutoShape 13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3799" name="Text Box 14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23"/>
          <p:cNvGrpSpPr/>
          <p:nvPr/>
        </p:nvGrpSpPr>
        <p:grpSpPr bwMode="auto">
          <a:xfrm>
            <a:off x="3708400" y="404813"/>
            <a:ext cx="1584325" cy="647700"/>
            <a:chOff x="3016" y="2750"/>
            <a:chExt cx="998" cy="408"/>
          </a:xfrm>
        </p:grpSpPr>
        <p:sp>
          <p:nvSpPr>
            <p:cNvPr id="34840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998" cy="408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34841" name="Text Box 25"/>
            <p:cNvSpPr txBox="1">
              <a:spLocks noChangeArrowheads="1"/>
            </p:cNvSpPr>
            <p:nvPr/>
          </p:nvSpPr>
          <p:spPr bwMode="auto">
            <a:xfrm>
              <a:off x="3061" y="275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34818" name="Group 29"/>
          <p:cNvGrpSpPr/>
          <p:nvPr/>
        </p:nvGrpSpPr>
        <p:grpSpPr bwMode="auto">
          <a:xfrm>
            <a:off x="1258888" y="6021388"/>
            <a:ext cx="2519362" cy="519112"/>
            <a:chOff x="1474" y="3793"/>
            <a:chExt cx="952" cy="327"/>
          </a:xfrm>
        </p:grpSpPr>
        <p:sp>
          <p:nvSpPr>
            <p:cNvPr id="34838" name="AutoShape 30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871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4839" name="Text Box 31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4819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34820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34830" name="未知"/>
              <p:cNvSpPr/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1" name="未知"/>
              <p:cNvSpPr/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2" name="未知"/>
              <p:cNvSpPr/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3" name="未知"/>
              <p:cNvSpPr/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4" name="未知"/>
              <p:cNvSpPr/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5" name="未知"/>
              <p:cNvSpPr/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6" name="未知"/>
              <p:cNvSpPr/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7" name="未知"/>
              <p:cNvSpPr/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 cmpd="sng">
                <a:solidFill>
                  <a:schemeClr val="bg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4821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34828" name="AutoShape 12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29" name="Text Box 13">
                <a:hlinkClick r:id="rId2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基础巩固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4822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34826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27" name="Text Box 16">
                <a:hlinkClick r:id="rId4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提升培优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4823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34824" name="AutoShape 18">
                <a:hlinkClick r:id="" action="ppaction://noaction">
                  <a:snd r:embed="rId3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825" name="Text Box 19">
                <a:hlinkClick r:id="rId5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latin typeface="楷体_GB2312"/>
                    <a:ea typeface="楷体_GB2312"/>
                    <a:cs typeface="楷体_GB231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楷体_GB2312"/>
                  <a:ea typeface="楷体_GB2312"/>
                  <a:cs typeface="楷体_GB2312"/>
                </a:endParaRPr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6874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5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0" y="571500"/>
            <a:ext cx="3881438" cy="5842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（基础题）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填空。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286500" y="1785938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相等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858000" y="3857625"/>
            <a:ext cx="6588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3.1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0063" y="1714500"/>
            <a:ext cx="76438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同底等高的平行四边形面积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00063" y="2928938"/>
            <a:ext cx="8286750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一个平行四边形的高是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 dm,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面积是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3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72 dm</a:t>
            </a:r>
            <a:r>
              <a:rPr lang="en-US" altLang="zh-CN" sz="3200" baseline="300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这个平行四边形的底是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)dm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36871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6872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6873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/>
      <p:bldP spid="28" grpId="0"/>
      <p:bldP spid="29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22"/>
          <p:cNvSpPr>
            <a:spLocks noChangeArrowheads="1"/>
          </p:cNvSpPr>
          <p:nvPr/>
        </p:nvSpPr>
        <p:spPr bwMode="auto">
          <a:xfrm>
            <a:off x="0" y="1201738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重点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）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求下面平行四边形中的高的长度。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7890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7898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9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9" name="bs395.jpg" descr="id:2147515981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38" y="1857375"/>
            <a:ext cx="50006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43250" y="4202113"/>
            <a:ext cx="1214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8m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29313" y="3000375"/>
            <a:ext cx="12144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4m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57688" y="3357563"/>
            <a:ext cx="12144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3.5m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86125" y="2357438"/>
            <a:ext cx="1214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?m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143000" y="5143500"/>
            <a:ext cx="2606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8×3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5=28(m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46588" y="5143500"/>
            <a:ext cx="2197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28÷4=7(m)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10" grpId="0"/>
      <p:bldP spid="11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8920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1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1208088"/>
            <a:ext cx="8643938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3.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一个平行四边形的面积是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132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平方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底是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对应的高是多少米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8915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8918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8919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095500" y="4130675"/>
            <a:ext cx="42624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答：对应的高是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11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米。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857500" y="2857500"/>
            <a:ext cx="28670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132÷12=11(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-71438" y="642938"/>
            <a:ext cx="8643938" cy="206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（开放题）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已知一个平行四边形与一个长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8 cm,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宽为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 cm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的长方形的面积相等。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如果平行四边形的底边长为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 cm,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你知道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它的高为多少厘米吗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9938" name="Group 8"/>
          <p:cNvGrpSpPr/>
          <p:nvPr/>
        </p:nvGrpSpPr>
        <p:grpSpPr bwMode="auto">
          <a:xfrm>
            <a:off x="5292725" y="6149975"/>
            <a:ext cx="1943100" cy="519113"/>
            <a:chOff x="1474" y="3793"/>
            <a:chExt cx="952" cy="327"/>
          </a:xfrm>
        </p:grpSpPr>
        <p:sp>
          <p:nvSpPr>
            <p:cNvPr id="39947" name="AutoShape 9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9948" name="Text Box 10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9939" name="Group 14"/>
          <p:cNvGrpSpPr/>
          <p:nvPr/>
        </p:nvGrpSpPr>
        <p:grpSpPr bwMode="auto">
          <a:xfrm>
            <a:off x="7743825" y="0"/>
            <a:ext cx="1292225" cy="1292225"/>
            <a:chOff x="4946" y="164"/>
            <a:chExt cx="814" cy="814"/>
          </a:xfrm>
        </p:grpSpPr>
        <p:pic>
          <p:nvPicPr>
            <p:cNvPr id="39945" name="Picture 6" descr="Blue-Gree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6" name="WordArt 13"/>
            <p:cNvSpPr>
              <a:spLocks noChangeArrowheads="1" noChangeShapeType="1"/>
            </p:cNvSpPr>
            <p:nvPr/>
          </p:nvSpPr>
          <p:spPr bwMode="auto">
            <a:xfrm>
              <a:off x="4989" y="464"/>
              <a:ext cx="70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9940" name="AutoShape 1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1" name="AutoShape 2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286000" y="3000375"/>
            <a:ext cx="33432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8×3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5=16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286000" y="3929063"/>
            <a:ext cx="2932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16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8÷2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4=7(cm)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857375" y="5000625"/>
            <a:ext cx="40703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答：它的高为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7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厘米。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16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71500" y="1214438"/>
            <a:ext cx="7786688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)×(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字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母公式为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72063" y="1357313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15125" y="1357313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611563" y="2143125"/>
            <a:ext cx="1031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026" name="Picture 2" descr="C:\Users\Administrator\Desktop\QQ图片20160524104635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285750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71438" y="708025"/>
            <a:ext cx="878681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判断。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1500" y="1785938"/>
            <a:ext cx="7572375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形状相同的两个平行四边形的面积一定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不相等。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215188" y="2714625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1500" y="3857625"/>
            <a:ext cx="7929563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周长相等的两个平行四边形的面积一定相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等。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215188" y="4773613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7414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17415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17416" name="Text Box 18">
              <a:hlinkClick r:id="rId2" action="ppaction://hlinksldjump" highlightClick="1">
                <a:snd r:embed="rId3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8444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5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ea typeface="黑体" panose="02010609060101010101" pitchFamily="49" charset="-122"/>
              </a:endParaRPr>
            </a:p>
          </p:txBody>
        </p:sp>
      </p:grpSp>
      <p:pic>
        <p:nvPicPr>
          <p:cNvPr id="9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求出下面平行四边形的面积。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11" name="a77.jpg" descr="id:2147515904;FounderC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357313"/>
            <a:ext cx="280828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78.jpg" descr="id:2147515911;FounderC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1317625"/>
            <a:ext cx="271462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28750" y="4202113"/>
            <a:ext cx="9477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16m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785938" y="2571750"/>
            <a:ext cx="9477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25m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00688" y="2916238"/>
            <a:ext cx="1143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10dm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715125" y="2286000"/>
            <a:ext cx="1143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18dm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57188" y="5072063"/>
            <a:ext cx="4024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=16×25=400(m</a:t>
            </a:r>
            <a:r>
              <a:rPr lang="en-US" altLang="zh-CN" sz="3200" baseline="30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500563" y="5130800"/>
            <a:ext cx="4229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=18×10=180(dm</a:t>
            </a:r>
            <a:r>
              <a:rPr lang="en-US" altLang="zh-CN" sz="3200" baseline="30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1"/>
      <p:bldP spid="14" grpId="1"/>
      <p:bldP spid="15" grpId="1"/>
      <p:bldP spid="16" grpId="1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1281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一个平行四边形广告牌的面积是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</a:rPr>
              <a:t>12.8m</a:t>
            </a:r>
            <a:r>
              <a:rPr lang="en-US" altLang="zh-CN" sz="3200" baseline="30000" dirty="0">
                <a:solidFill>
                  <a:schemeClr val="tx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，高是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</a:rPr>
              <a:t>0.8m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。这条高对应的底边长是多少米？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643188" y="2084388"/>
            <a:ext cx="4214812" cy="7143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71438" y="2071688"/>
            <a:ext cx="2286000" cy="10715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406" y="2143116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方法一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714625" y="2143125"/>
            <a:ext cx="5929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用算术方法解决问题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071563" y="3643313"/>
            <a:ext cx="2071687" cy="7858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85875" y="3714750"/>
            <a:ext cx="14430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endParaRPr lang="zh-CN" altLang="en-US" sz="3200" i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3500438" y="4000500"/>
            <a:ext cx="121443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5072063" y="3643313"/>
            <a:ext cx="2071687" cy="7858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286375" y="3714750"/>
            <a:ext cx="14430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÷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endParaRPr lang="zh-CN" altLang="en-US" sz="3200" i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857375" y="5000625"/>
            <a:ext cx="44862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÷</a:t>
            </a:r>
            <a:r>
              <a:rPr lang="en-US" altLang="zh-CN" sz="3200" i="1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=12.8÷0.8=16(m)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10" grpId="0"/>
      <p:bldP spid="11" grpId="0" animBg="1"/>
      <p:bldP spid="12" grpId="0"/>
      <p:bldP spid="15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14625" y="869950"/>
            <a:ext cx="3357563" cy="71437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42875" y="857250"/>
            <a:ext cx="2286000" cy="10715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2843" y="928670"/>
            <a:ext cx="22717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方法二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86063" y="928688"/>
            <a:ext cx="5929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用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方程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解决问题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6" name="图片 5" descr="3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43125" y="1717675"/>
            <a:ext cx="542925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计算下面图形的面积。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单位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" name="a79.jpg" descr="id:2147515918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1285875"/>
            <a:ext cx="35941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8450" y="3201988"/>
            <a:ext cx="947738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24388" y="2359025"/>
            <a:ext cx="9477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1787525"/>
            <a:ext cx="9477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71625" y="4273550"/>
            <a:ext cx="38798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60×40=2400(</a:t>
            </a:r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平方米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长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米的底边对应的高是多少呢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单位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" name="a79.jpg" descr="id:2147515918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1285875"/>
            <a:ext cx="35941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38450" y="3201988"/>
            <a:ext cx="947738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24388" y="2359025"/>
            <a:ext cx="9477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1787525"/>
            <a:ext cx="9477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40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71563" y="4000500"/>
            <a:ext cx="2071687" cy="7858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85875" y="4071938"/>
            <a:ext cx="14430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endParaRPr lang="zh-CN" altLang="en-US" sz="3200" i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500438" y="4357688"/>
            <a:ext cx="1214437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5072063" y="4000500"/>
            <a:ext cx="2071687" cy="7858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86375" y="4071938"/>
            <a:ext cx="14430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÷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</a:t>
            </a:r>
            <a:endParaRPr lang="zh-CN" altLang="en-US" sz="3200" i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227263" y="5273675"/>
            <a:ext cx="3059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2400÷50=48(</a:t>
            </a:r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 animBg="1"/>
      <p:bldP spid="9" grpId="0"/>
      <p:bldP spid="11" grpId="0" animBg="1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1934</Words>
  <Application>WPS 演示</Application>
  <PresentationFormat>全屏显示(4:3)</PresentationFormat>
  <Paragraphs>298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Arial Unicode MS</vt:lpstr>
      <vt:lpstr>隶书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《平行四边形的面积》多边形的面积PPT教学课件(第2课时)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1692</cp:revision>
  <dcterms:created xsi:type="dcterms:W3CDTF">2015-11-21T07:20:00Z</dcterms:created>
  <dcterms:modified xsi:type="dcterms:W3CDTF">2023-11-01T08:37:01Z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49038FEC27EC4FC68867DEBC50BF4B28_12</vt:lpwstr>
  </property>
</Properties>
</file>