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8" r:id="rId3"/>
    <p:sldId id="257" r:id="rId4"/>
    <p:sldId id="380" r:id="rId5"/>
    <p:sldId id="381" r:id="rId7"/>
    <p:sldId id="382" r:id="rId8"/>
    <p:sldId id="392" r:id="rId9"/>
    <p:sldId id="393" r:id="rId10"/>
    <p:sldId id="395" r:id="rId11"/>
    <p:sldId id="396" r:id="rId12"/>
    <p:sldId id="398" r:id="rId13"/>
    <p:sldId id="362" r:id="rId14"/>
    <p:sldId id="386" r:id="rId15"/>
    <p:sldId id="399" r:id="rId16"/>
    <p:sldId id="361" r:id="rId17"/>
    <p:sldId id="366" r:id="rId18"/>
    <p:sldId id="305"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6" userDrawn="1">
          <p15:clr>
            <a:srgbClr val="A4A3A4"/>
          </p15:clr>
        </p15:guide>
        <p15:guide id="2" pos="377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12131415" initials="l" lastIdx="1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p:scale>
          <a:sx n="100" d="100"/>
          <a:sy n="100" d="100"/>
        </p:scale>
        <p:origin x="-1062" y="-432"/>
      </p:cViewPr>
      <p:guideLst>
        <p:guide orient="horz" pos="2126"/>
        <p:guide pos="377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gs" Target="tags/tag69.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10.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11.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12.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13.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4.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5.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6.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7.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8.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comments/comment9.xml><?xml version="1.0" encoding="utf-8"?>
<p:cmLst xmlns:a="http://schemas.openxmlformats.org/drawingml/2006/main" xmlns:r="http://schemas.openxmlformats.org/officeDocument/2006/relationships" xmlns:p="http://schemas.openxmlformats.org/presentationml/2006/main">
  <p:cm authorId="1" dt="2022-10-30T19:59:52.615"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a:t>单击此处编辑母版文本样式</a:t>
            </a: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p>
            <a:endParaRPr lang="zh-CN" altLang="en-US"/>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smtClean="0"/>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p>
            <a:endParaRPr lang="zh-CN" altLang="en-US"/>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a:xfrm>
            <a:off x="612000" y="6314400"/>
            <a:ext cx="2700000" cy="316800"/>
          </a:xfrm>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7" name="灯片编号占位符 6"/>
          <p:cNvSpPr>
            <a:spLocks noGrp="1"/>
          </p:cNvSpPr>
          <p:nvPr>
            <p:ph type="sldNum" sz="quarter" idx="12"/>
            <p:custDataLst>
              <p:tags r:id="rId6"/>
            </p:custDataLst>
          </p:nvPr>
        </p:nvSpPr>
        <p:spPr>
          <a:xfrm>
            <a:off x="8877600" y="6314400"/>
            <a:ext cx="2700000" cy="316800"/>
          </a:xfrm>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400" y="608400"/>
            <a:ext cx="10969200" cy="705600"/>
          </a:xfrm>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52.xml"/><Relationship Id="rId13" Type="http://schemas.openxmlformats.org/officeDocument/2006/relationships/image" Target="file:///D:\qq&#25991;&#20214;\712321467\Image\C2C\Image2\%7b75232B38-A165-1FB7-499C-2E1C792CACB5%7d.png" TargetMode="External"/><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3">
        <a:schemeClr val="bg1"/>
      </p:bgRef>
    </p:bg>
    <p:spTree>
      <p:nvGrpSpPr>
        <p:cNvPr id="1" name=""/>
        <p:cNvGrpSpPr/>
        <p:nvPr/>
      </p:nvGrpSpPr>
      <p:grpSpPr>
        <a:xfrm>
          <a:off x="0" y="0"/>
          <a:ext cx="0" cy="0"/>
          <a:chOff x="0" y="0"/>
          <a:chExt cx="0" cy="0"/>
        </a:xfrm>
      </p:grpSpPr>
      <p:pic>
        <p:nvPicPr>
          <p:cNvPr id="2" name="图片 1073743875" descr="学科网 zxxk.com"/>
          <p:cNvPicPr>
            <a:picLocks noChangeAspect="1"/>
          </p:cNvPicPr>
          <p:nvPr/>
        </p:nvPicPr>
        <p:blipFill>
          <a:blip r:embed="rId12" r:link="rId13"/>
          <a:stretch>
            <a:fillRect/>
          </a:stretch>
        </p:blipFill>
        <p:spPr>
          <a:xfrm>
            <a:off x="838200" y="365125"/>
            <a:ext cx="9525" cy="9525"/>
          </a:xfrm>
          <a:prstGeom prst="rect">
            <a:avLst/>
          </a:prstGeom>
          <a:noFill/>
          <a:ln>
            <a:noFill/>
            <a:miter lim="800000"/>
            <a:headEnd/>
            <a:tailEnd/>
          </a:ln>
        </p:spPr>
      </p:pic>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3.xml"/></Relationships>
</file>

<file path=ppt/slides/_rels/slide10.xml.rels><?xml version="1.0" encoding="UTF-8" standalone="yes"?>
<Relationships xmlns="http://schemas.openxmlformats.org/package/2006/relationships"><Relationship Id="rId6" Type="http://schemas.openxmlformats.org/officeDocument/2006/relationships/comments" Target="../comments/comment9.xml"/><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tags" Target="../tags/tag62.xml"/><Relationship Id="rId2" Type="http://schemas.openxmlformats.org/officeDocument/2006/relationships/image" Target="../media/image6.sv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7" Type="http://schemas.openxmlformats.org/officeDocument/2006/relationships/comments" Target="../comments/comment10.xml"/><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63.xml"/><Relationship Id="rId3" Type="http://schemas.openxmlformats.org/officeDocument/2006/relationships/image" Target="../media/image9.jpeg"/><Relationship Id="rId2" Type="http://schemas.openxmlformats.org/officeDocument/2006/relationships/image" Target="../media/image8.sv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6" Type="http://schemas.openxmlformats.org/officeDocument/2006/relationships/comments" Target="../comments/comment11.xml"/><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tags" Target="../tags/tag64.xml"/><Relationship Id="rId2" Type="http://schemas.openxmlformats.org/officeDocument/2006/relationships/image" Target="../media/image8.sv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6" Type="http://schemas.openxmlformats.org/officeDocument/2006/relationships/comments" Target="../comments/comment12.xml"/><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tags" Target="../tags/tag65.xml"/><Relationship Id="rId2" Type="http://schemas.openxmlformats.org/officeDocument/2006/relationships/image" Target="../media/image8.sv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6" Type="http://schemas.openxmlformats.org/officeDocument/2006/relationships/comments" Target="../comments/comment13.xml"/><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tags" Target="../tags/tag66.xml"/><Relationship Id="rId2" Type="http://schemas.openxmlformats.org/officeDocument/2006/relationships/image" Target="../media/image8.sv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tags" Target="../tags/tag67.xml"/><Relationship Id="rId2" Type="http://schemas.openxmlformats.org/officeDocument/2006/relationships/image" Target="../media/image8.svg"/><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tags" Target="../tags/tag68.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5" Type="http://schemas.openxmlformats.org/officeDocument/2006/relationships/comments" Target="../comments/comment1.xml"/><Relationship Id="rId4" Type="http://schemas.openxmlformats.org/officeDocument/2006/relationships/slideLayout" Target="../slideLayouts/slideLayout1.xml"/><Relationship Id="rId3" Type="http://schemas.openxmlformats.org/officeDocument/2006/relationships/tags" Target="../tags/tag54.xml"/><Relationship Id="rId2" Type="http://schemas.openxmlformats.org/officeDocument/2006/relationships/image" Target="../media/image4.sv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comments" Target="../comments/comment2.xml"/><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55.xml"/><Relationship Id="rId2" Type="http://schemas.openxmlformats.org/officeDocument/2006/relationships/image" Target="../media/image4.sv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6" Type="http://schemas.openxmlformats.org/officeDocument/2006/relationships/comments" Target="../comments/comment3.xml"/><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56.xml"/><Relationship Id="rId2" Type="http://schemas.openxmlformats.org/officeDocument/2006/relationships/image" Target="../media/image4.sv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6" Type="http://schemas.openxmlformats.org/officeDocument/2006/relationships/comments" Target="../comments/comment4.xml"/><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tags" Target="../tags/tag57.xml"/><Relationship Id="rId2" Type="http://schemas.openxmlformats.org/officeDocument/2006/relationships/image" Target="../media/image6.sv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6" Type="http://schemas.openxmlformats.org/officeDocument/2006/relationships/comments" Target="../comments/comment5.xml"/><Relationship Id="rId5" Type="http://schemas.openxmlformats.org/officeDocument/2006/relationships/notesSlide" Target="../notesSlides/notesSlide4.xml"/><Relationship Id="rId4" Type="http://schemas.openxmlformats.org/officeDocument/2006/relationships/slideLayout" Target="../slideLayouts/slideLayout1.xml"/><Relationship Id="rId3" Type="http://schemas.openxmlformats.org/officeDocument/2006/relationships/tags" Target="../tags/tag58.xml"/><Relationship Id="rId2" Type="http://schemas.openxmlformats.org/officeDocument/2006/relationships/image" Target="../media/image6.sv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6" Type="http://schemas.openxmlformats.org/officeDocument/2006/relationships/comments" Target="../comments/comment6.xml"/><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tags" Target="../tags/tag59.xml"/><Relationship Id="rId2" Type="http://schemas.openxmlformats.org/officeDocument/2006/relationships/image" Target="../media/image6.sv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6" Type="http://schemas.openxmlformats.org/officeDocument/2006/relationships/comments" Target="../comments/comment7.xml"/><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tags" Target="../tags/tag60.xml"/><Relationship Id="rId2" Type="http://schemas.openxmlformats.org/officeDocument/2006/relationships/image" Target="../media/image6.sv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7" Type="http://schemas.openxmlformats.org/officeDocument/2006/relationships/comments" Target="../comments/comment8.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61.xml"/><Relationship Id="rId3" Type="http://schemas.openxmlformats.org/officeDocument/2006/relationships/slide" Target="slide2.xml"/><Relationship Id="rId2" Type="http://schemas.openxmlformats.org/officeDocument/2006/relationships/image" Target="../media/image6.sv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558800"/>
            <a:ext cx="11544300" cy="58420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3" name="文本框 2"/>
          <p:cNvSpPr txBox="1"/>
          <p:nvPr/>
        </p:nvSpPr>
        <p:spPr>
          <a:xfrm>
            <a:off x="292100" y="1407160"/>
            <a:ext cx="11544300" cy="2481898"/>
          </a:xfrm>
          <a:prstGeom prst="rect">
            <a:avLst/>
          </a:prstGeom>
          <a:noFill/>
        </p:spPr>
        <p:txBody>
          <a:bodyPr wrap="square" rtlCol="0">
            <a:spAutoFit/>
          </a:bodyPr>
          <a:lstStyle/>
          <a:p>
            <a:pPr algn="ctr" fontAlgn="auto">
              <a:lnSpc>
                <a:spcPct val="150000"/>
              </a:lnSpc>
            </a:pPr>
            <a:r>
              <a:rPr lang="zh-CN" sz="4000" dirty="0" smtClean="0">
                <a:solidFill>
                  <a:schemeClr val="accent1"/>
                </a:solidFill>
                <a:latin typeface="微软雅黑" panose="020B0503020204020204" pitchFamily="34" charset="-122"/>
                <a:ea typeface="微软雅黑" panose="020B0503020204020204" pitchFamily="34" charset="-122"/>
                <a:cs typeface="黑体" panose="02010609060101010101" charset="-122"/>
              </a:rPr>
              <a:t>多</a:t>
            </a:r>
            <a:r>
              <a:rPr lang="zh-CN" sz="4000" dirty="0">
                <a:solidFill>
                  <a:schemeClr val="accent1"/>
                </a:solidFill>
                <a:latin typeface="微软雅黑" panose="020B0503020204020204" pitchFamily="34" charset="-122"/>
                <a:ea typeface="微软雅黑" panose="020B0503020204020204" pitchFamily="34" charset="-122"/>
                <a:cs typeface="黑体" panose="02010609060101010101" charset="-122"/>
              </a:rPr>
              <a:t>边形的面</a:t>
            </a:r>
            <a:r>
              <a:rPr lang="zh-CN" sz="4000" dirty="0" smtClean="0">
                <a:solidFill>
                  <a:schemeClr val="accent1"/>
                </a:solidFill>
                <a:latin typeface="微软雅黑" panose="020B0503020204020204" pitchFamily="34" charset="-122"/>
                <a:ea typeface="微软雅黑" panose="020B0503020204020204" pitchFamily="34" charset="-122"/>
                <a:cs typeface="黑体" panose="02010609060101010101" charset="-122"/>
              </a:rPr>
              <a:t>积</a:t>
            </a:r>
            <a:endParaRPr lang="zh-CN" altLang="en-US" sz="4000" dirty="0">
              <a:solidFill>
                <a:schemeClr val="accent4">
                  <a:lumMod val="75000"/>
                </a:schemeClr>
              </a:solidFill>
              <a:latin typeface="微软雅黑" panose="020B0503020204020204" pitchFamily="34" charset="-122"/>
              <a:ea typeface="微软雅黑" panose="020B0503020204020204" pitchFamily="34" charset="-122"/>
              <a:cs typeface="黑体" panose="02010609060101010101" charset="-122"/>
            </a:endParaRPr>
          </a:p>
          <a:p>
            <a:pPr algn="ctr">
              <a:lnSpc>
                <a:spcPct val="150000"/>
              </a:lnSpc>
            </a:pPr>
            <a:r>
              <a:rPr lang="zh-CN" altLang="en-US" sz="7200" b="1" dirty="0">
                <a:solidFill>
                  <a:schemeClr val="accent3">
                    <a:lumMod val="75000"/>
                  </a:schemeClr>
                </a:solidFill>
                <a:latin typeface="微软雅黑" panose="020B0503020204020204" pitchFamily="34" charset="-122"/>
                <a:ea typeface="微软雅黑" panose="020B0503020204020204" pitchFamily="34" charset="-122"/>
                <a:cs typeface="黑体" panose="02010609060101010101" charset="-122"/>
              </a:rPr>
              <a:t>梯形的面</a:t>
            </a:r>
            <a:r>
              <a:rPr lang="zh-CN" altLang="en-US" sz="7200" b="1" dirty="0" smtClean="0">
                <a:solidFill>
                  <a:schemeClr val="accent3">
                    <a:lumMod val="75000"/>
                  </a:schemeClr>
                </a:solidFill>
                <a:latin typeface="微软雅黑" panose="020B0503020204020204" pitchFamily="34" charset="-122"/>
                <a:ea typeface="微软雅黑" panose="020B0503020204020204" pitchFamily="34" charset="-122"/>
                <a:cs typeface="黑体" panose="02010609060101010101" charset="-122"/>
              </a:rPr>
              <a:t>积</a:t>
            </a:r>
            <a:endParaRPr lang="zh-CN" altLang="en-US" sz="7200" b="1" dirty="0">
              <a:solidFill>
                <a:schemeClr val="accent3">
                  <a:lumMod val="75000"/>
                </a:schemeClr>
              </a:solidFill>
              <a:latin typeface="微软雅黑" panose="020B0503020204020204" pitchFamily="34" charset="-122"/>
              <a:ea typeface="微软雅黑" panose="020B0503020204020204" pitchFamily="34" charset="-122"/>
              <a:cs typeface="黑体" panose="02010609060101010101" charset="-122"/>
            </a:endParaRP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35" name="组合 34"/>
          <p:cNvGrpSpPr/>
          <p:nvPr/>
        </p:nvGrpSpPr>
        <p:grpSpPr>
          <a:xfrm>
            <a:off x="401955" y="353060"/>
            <a:ext cx="6403340" cy="905510"/>
            <a:chOff x="5333" y="914"/>
            <a:chExt cx="10084" cy="1426"/>
          </a:xfrm>
          <a:solidFill>
            <a:schemeClr val="accent1"/>
          </a:solidFill>
          <a:effectLst/>
        </p:grpSpPr>
        <p:sp>
          <p:nvSpPr>
            <p:cNvPr id="36" name="圆角矩形 35"/>
            <p:cNvSpPr/>
            <p:nvPr/>
          </p:nvSpPr>
          <p:spPr>
            <a:xfrm>
              <a:off x="5333" y="914"/>
              <a:ext cx="1008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338" y="1168"/>
              <a:ext cx="8898"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新课探究：梯形的面积公式</a:t>
              </a:r>
              <a:endParaRPr lang="zh-CN" altLang="en-US" sz="3200" b="1">
                <a:solidFill>
                  <a:schemeClr val="bg1"/>
                </a:solidFill>
                <a:latin typeface="黑体" panose="02010609060101010101" charset="-122"/>
                <a:ea typeface="黑体" panose="02010609060101010101" charset="-122"/>
              </a:endParaRPr>
            </a:p>
          </p:txBody>
        </p:sp>
      </p:grpSp>
      <p:pic>
        <p:nvPicPr>
          <p:cNvPr id="38" name="图片 37" descr="templates\docerresourceshop\icons\\31393935333939383b31373432363536323bcad4beed"/>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73710" y="554990"/>
            <a:ext cx="502920" cy="502920"/>
          </a:xfrm>
          <a:prstGeom prst="rect">
            <a:avLst/>
          </a:prstGeom>
          <a:effectLst>
            <a:outerShdw blurRad="50800" dist="38100" dir="2700000" algn="tl" rotWithShape="0">
              <a:prstClr val="black">
                <a:alpha val="40000"/>
              </a:prstClr>
            </a:outerShdw>
          </a:effectLst>
        </p:spPr>
      </p:pic>
      <p:sp>
        <p:nvSpPr>
          <p:cNvPr id="42" name="圆角矩形 41"/>
          <p:cNvSpPr/>
          <p:nvPr/>
        </p:nvSpPr>
        <p:spPr>
          <a:xfrm>
            <a:off x="652145" y="1619885"/>
            <a:ext cx="4127500" cy="3968750"/>
          </a:xfrm>
          <a:prstGeom prst="roundRect">
            <a:avLst>
              <a:gd name="adj" fmla="val 7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954405" y="1750695"/>
            <a:ext cx="2063115" cy="658495"/>
          </a:xfrm>
          <a:prstGeom prst="rect">
            <a:avLst/>
          </a:prstGeom>
          <a:noFill/>
        </p:spPr>
        <p:txBody>
          <a:bodyPr wrap="square" rtlCol="0">
            <a:noAutofit/>
          </a:bodyPr>
          <a:lstStyle/>
          <a:p>
            <a:r>
              <a:rPr lang="zh-CN" sz="2400" b="1">
                <a:solidFill>
                  <a:schemeClr val="bg1"/>
                </a:solidFill>
                <a:latin typeface="黑体" panose="02010609060101010101" charset="-122"/>
                <a:ea typeface="黑体" panose="02010609060101010101" charset="-122"/>
                <a:cs typeface="黑体" panose="02010609060101010101" charset="-122"/>
              </a:rPr>
              <a:t>拓展探究</a:t>
            </a:r>
            <a:r>
              <a:rPr lang="zh-CN" altLang="en-US" sz="2400" b="1">
                <a:solidFill>
                  <a:schemeClr val="bg1"/>
                </a:solidFill>
                <a:latin typeface="黑体" panose="02010609060101010101" charset="-122"/>
                <a:ea typeface="黑体" panose="02010609060101010101" charset="-122"/>
                <a:cs typeface="黑体" panose="02010609060101010101" charset="-122"/>
              </a:rPr>
              <a:t>：</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
        <p:nvSpPr>
          <p:cNvPr id="2" name="等腰三角形 1"/>
          <p:cNvSpPr/>
          <p:nvPr/>
        </p:nvSpPr>
        <p:spPr>
          <a:xfrm>
            <a:off x="1170940" y="2614295"/>
            <a:ext cx="3089910" cy="2169795"/>
          </a:xfrm>
          <a:prstGeom prst="triangle">
            <a:avLst/>
          </a:prstGeom>
          <a:solidFill>
            <a:schemeClr val="accent6"/>
          </a:solidFill>
          <a:ln>
            <a:solidFill>
              <a:schemeClr val="bg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5" name="任意多边形 4"/>
          <p:cNvSpPr/>
          <p:nvPr/>
        </p:nvSpPr>
        <p:spPr>
          <a:xfrm flipV="1">
            <a:off x="2726055" y="2614295"/>
            <a:ext cx="1544955" cy="2169795"/>
          </a:xfrm>
          <a:custGeom>
            <a:avLst/>
            <a:gdLst>
              <a:gd name="connsiteX0" fmla="*/ 0 w 2433"/>
              <a:gd name="connsiteY0" fmla="*/ 3417 h 3417"/>
              <a:gd name="connsiteX1" fmla="*/ 2433 w 2433"/>
              <a:gd name="connsiteY1" fmla="*/ 0 h 3417"/>
              <a:gd name="connsiteX2" fmla="*/ 1867 w 2433"/>
              <a:gd name="connsiteY2" fmla="*/ 3417 h 3417"/>
              <a:gd name="connsiteX3" fmla="*/ 0 w 2433"/>
              <a:gd name="connsiteY3" fmla="*/ 3417 h 3417"/>
            </a:gdLst>
            <a:ahLst/>
            <a:cxnLst>
              <a:cxn ang="0">
                <a:pos x="connsiteX0" y="connsiteY0"/>
              </a:cxn>
              <a:cxn ang="0">
                <a:pos x="connsiteX1" y="connsiteY1"/>
              </a:cxn>
              <a:cxn ang="0">
                <a:pos x="connsiteX2" y="connsiteY2"/>
              </a:cxn>
              <a:cxn ang="0">
                <a:pos x="connsiteX3" y="connsiteY3"/>
              </a:cxn>
            </a:cxnLst>
            <a:rect l="l" t="t" r="r" b="b"/>
            <a:pathLst>
              <a:path w="2433" h="3417">
                <a:moveTo>
                  <a:pt x="0" y="3417"/>
                </a:moveTo>
                <a:lnTo>
                  <a:pt x="2433" y="0"/>
                </a:lnTo>
                <a:lnTo>
                  <a:pt x="1867" y="3417"/>
                </a:lnTo>
                <a:lnTo>
                  <a:pt x="0" y="3417"/>
                </a:lnTo>
                <a:close/>
              </a:path>
            </a:pathLst>
          </a:cu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946650" y="1663065"/>
            <a:ext cx="5904865" cy="3926205"/>
          </a:xfrm>
          <a:prstGeom prst="rect">
            <a:avLst/>
          </a:prstGeom>
          <a:noFill/>
        </p:spPr>
        <p:txBody>
          <a:bodyPr wrap="square" rtlCol="0">
            <a:noAutofit/>
          </a:bodyPr>
          <a:lstStyle/>
          <a:p>
            <a:pPr fontAlgn="auto">
              <a:lnSpc>
                <a:spcPts val="4240"/>
              </a:lnSpc>
            </a:pPr>
            <a:r>
              <a:rPr lang="zh-CN"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观察，类比，并思考，左边所示的切割法，也实现了把梯形</a:t>
            </a:r>
            <a:r>
              <a:rPr lang="zh-CN" sz="3200" b="1" dirty="0">
                <a:solidFill>
                  <a:schemeClr val="accent1"/>
                </a:solidFill>
                <a:latin typeface="黑体" panose="02010609060101010101" charset="-122"/>
                <a:ea typeface="黑体" panose="02010609060101010101" charset="-122"/>
                <a:cs typeface="黑体" panose="02010609060101010101" charset="-122"/>
              </a:rPr>
              <a:t>切割</a:t>
            </a:r>
            <a:r>
              <a:rPr lang="zh-CN"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为两个三角形，那么可以利用两个三角形的面积求出梯形面积公式吗？与我们前面得到的结论</a:t>
            </a:r>
            <a:r>
              <a:rPr lang="zh-CN" sz="3200" b="1" dirty="0">
                <a:solidFill>
                  <a:schemeClr val="accent6">
                    <a:lumMod val="75000"/>
                  </a:schemeClr>
                </a:solidFill>
                <a:latin typeface="黑体" panose="02010609060101010101" charset="-122"/>
                <a:ea typeface="黑体" panose="02010609060101010101" charset="-122"/>
                <a:cs typeface="黑体" panose="02010609060101010101" charset="-122"/>
              </a:rPr>
              <a:t>是否一致？</a:t>
            </a:r>
            <a:endParaRPr lang="zh-CN" sz="3200" b="1" dirty="0">
              <a:solidFill>
                <a:schemeClr val="accent6">
                  <a:lumMod val="75000"/>
                </a:schemeClr>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9" name="组合 8"/>
          <p:cNvGrpSpPr/>
          <p:nvPr/>
        </p:nvGrpSpPr>
        <p:grpSpPr>
          <a:xfrm>
            <a:off x="401955" y="353060"/>
            <a:ext cx="4754245" cy="905510"/>
            <a:chOff x="5333" y="914"/>
            <a:chExt cx="7487" cy="1426"/>
          </a:xfrm>
          <a:solidFill>
            <a:schemeClr val="accent1"/>
          </a:solidFill>
          <a:effectLst/>
        </p:grpSpPr>
        <p:sp>
          <p:nvSpPr>
            <p:cNvPr id="8" name="圆角矩形 7"/>
            <p:cNvSpPr/>
            <p:nvPr/>
          </p:nvSpPr>
          <p:spPr>
            <a:xfrm>
              <a:off x="5333" y="914"/>
              <a:ext cx="7487"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338" y="1168"/>
              <a:ext cx="6452"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课堂练习：学以致用</a:t>
              </a:r>
              <a:endParaRPr lang="zh-CN" altLang="en-US" sz="3200" b="1">
                <a:solidFill>
                  <a:schemeClr val="bg1"/>
                </a:solidFill>
                <a:latin typeface="黑体" panose="02010609060101010101" charset="-122"/>
                <a:ea typeface="黑体" panose="02010609060101010101" charset="-122"/>
              </a:endParaRPr>
            </a:p>
          </p:txBody>
        </p:sp>
      </p:grpSp>
      <p:pic>
        <p:nvPicPr>
          <p:cNvPr id="5" name="图片 4" descr="templates\docerresourceshop\icons\\31393935333939383b31373432363535303bd4b2b9e6"/>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14655" y="416560"/>
            <a:ext cx="744855" cy="744855"/>
          </a:xfrm>
          <a:prstGeom prst="rect">
            <a:avLst/>
          </a:prstGeom>
          <a:effectLst>
            <a:outerShdw blurRad="50800" dist="38100" dir="2700000" algn="tl" rotWithShape="0">
              <a:prstClr val="black">
                <a:alpha val="40000"/>
              </a:prstClr>
            </a:outerShdw>
          </a:effectLst>
        </p:spPr>
      </p:pic>
      <p:sp>
        <p:nvSpPr>
          <p:cNvPr id="141318" name="TextBox 9"/>
          <p:cNvSpPr txBox="1"/>
          <p:nvPr/>
        </p:nvSpPr>
        <p:spPr>
          <a:xfrm>
            <a:off x="895985" y="1451610"/>
            <a:ext cx="9310370" cy="1770380"/>
          </a:xfrm>
          <a:prstGeom prst="rect">
            <a:avLst/>
          </a:prstGeom>
          <a:noFill/>
          <a:ln w="9525">
            <a:noFill/>
          </a:ln>
        </p:spPr>
        <p:txBody>
          <a:bodyPr wrap="square">
            <a:spAutoFit/>
          </a:bodyPr>
          <a:lstStyle/>
          <a:p>
            <a:pPr eaLnBrk="1" hangingPunct="1">
              <a:lnSpc>
                <a:spcPct val="130000"/>
              </a:lnSpc>
              <a:buFont typeface="Arial" panose="020B0604020202020204" pitchFamily="34" charset="0"/>
            </a:pPr>
            <a:r>
              <a:rPr lang="en-US" altLang="zh-CN" sz="2800" b="1" dirty="0">
                <a:solidFill>
                  <a:schemeClr val="accent1"/>
                </a:solidFill>
                <a:latin typeface="黑体" panose="02010609060101010101" charset="-122"/>
                <a:ea typeface="黑体" panose="02010609060101010101" charset="-122"/>
                <a:cs typeface="黑体" panose="02010609060101010101" charset="-122"/>
              </a:rPr>
              <a:t>1.</a:t>
            </a:r>
            <a:r>
              <a:rPr lang="zh-CN" altLang="en-US" sz="2800" b="1" dirty="0">
                <a:solidFill>
                  <a:schemeClr val="accent1"/>
                </a:solidFill>
                <a:latin typeface="黑体" panose="02010609060101010101" charset="-122"/>
                <a:ea typeface="黑体" panose="02010609060101010101" charset="-122"/>
                <a:cs typeface="黑体" panose="02010609060101010101" charset="-122"/>
              </a:rPr>
              <a:t>某美术馆的外观如下，可以看做什么图形？已知美术馆上底边</a:t>
            </a:r>
            <a:r>
              <a:rPr lang="en-US" altLang="zh-CN" sz="2800" b="1" dirty="0">
                <a:solidFill>
                  <a:schemeClr val="accent1"/>
                </a:solidFill>
                <a:latin typeface="黑体" panose="02010609060101010101" charset="-122"/>
                <a:ea typeface="黑体" panose="02010609060101010101" charset="-122"/>
                <a:cs typeface="黑体" panose="02010609060101010101" charset="-122"/>
              </a:rPr>
              <a:t>20m</a:t>
            </a:r>
            <a:r>
              <a:rPr lang="zh-CN" altLang="en-US" sz="2800" b="1" dirty="0">
                <a:solidFill>
                  <a:schemeClr val="accent1"/>
                </a:solidFill>
                <a:latin typeface="黑体" panose="02010609060101010101" charset="-122"/>
                <a:ea typeface="黑体" panose="02010609060101010101" charset="-122"/>
                <a:cs typeface="黑体" panose="02010609060101010101" charset="-122"/>
              </a:rPr>
              <a:t>，下底边</a:t>
            </a:r>
            <a:r>
              <a:rPr lang="en-US" altLang="zh-CN" sz="2800" b="1" dirty="0">
                <a:solidFill>
                  <a:schemeClr val="accent1"/>
                </a:solidFill>
                <a:latin typeface="黑体" panose="02010609060101010101" charset="-122"/>
                <a:ea typeface="黑体" panose="02010609060101010101" charset="-122"/>
                <a:cs typeface="黑体" panose="02010609060101010101" charset="-122"/>
              </a:rPr>
              <a:t>32m,</a:t>
            </a:r>
            <a:r>
              <a:rPr lang="zh-CN" altLang="en-US" sz="2800" b="1" dirty="0">
                <a:solidFill>
                  <a:schemeClr val="accent1"/>
                </a:solidFill>
                <a:latin typeface="黑体" panose="02010609060101010101" charset="-122"/>
                <a:ea typeface="黑体" panose="02010609060101010101" charset="-122"/>
                <a:cs typeface="黑体" panose="02010609060101010101" charset="-122"/>
              </a:rPr>
              <a:t>高为</a:t>
            </a:r>
            <a:r>
              <a:rPr lang="en-US" altLang="zh-CN" sz="2800" b="1" dirty="0">
                <a:solidFill>
                  <a:schemeClr val="accent1"/>
                </a:solidFill>
                <a:latin typeface="黑体" panose="02010609060101010101" charset="-122"/>
                <a:ea typeface="黑体" panose="02010609060101010101" charset="-122"/>
                <a:cs typeface="黑体" panose="02010609060101010101" charset="-122"/>
              </a:rPr>
              <a:t>15m</a:t>
            </a:r>
            <a:r>
              <a:rPr lang="zh-CN" altLang="en-US" sz="2800" b="1" dirty="0">
                <a:solidFill>
                  <a:schemeClr val="accent1"/>
                </a:solidFill>
                <a:latin typeface="黑体" panose="02010609060101010101" charset="-122"/>
                <a:ea typeface="黑体" panose="02010609060101010101" charset="-122"/>
                <a:cs typeface="黑体" panose="02010609060101010101" charset="-122"/>
              </a:rPr>
              <a:t>，那么该美术馆正面外墙总面积为多少？</a:t>
            </a:r>
            <a:endParaRPr lang="en-US" sz="2800" b="1" dirty="0">
              <a:solidFill>
                <a:schemeClr val="accent1"/>
              </a:solidFill>
              <a:latin typeface="黑体" panose="02010609060101010101" charset="-122"/>
              <a:ea typeface="黑体" panose="02010609060101010101" charset="-122"/>
              <a:cs typeface="黑体" panose="02010609060101010101" charset="-122"/>
            </a:endParaRPr>
          </a:p>
        </p:txBody>
      </p:sp>
      <p:sp>
        <p:nvSpPr>
          <p:cNvPr id="141321" name="TextBox 9"/>
          <p:cNvSpPr txBox="1"/>
          <p:nvPr/>
        </p:nvSpPr>
        <p:spPr>
          <a:xfrm>
            <a:off x="4945297" y="3415121"/>
            <a:ext cx="6372225" cy="2245360"/>
          </a:xfrm>
          <a:prstGeom prst="rect">
            <a:avLst/>
          </a:prstGeom>
          <a:noFill/>
          <a:ln w="9525">
            <a:noFill/>
          </a:ln>
        </p:spPr>
        <p:txBody>
          <a:bodyPr wrap="square">
            <a:spAutoFit/>
          </a:bodyPr>
          <a:lstStyle/>
          <a:p>
            <a:pPr algn="l" eaLnBrk="1" hangingPunct="1">
              <a:buFont typeface="Arial" panose="020B0604020202020204" pitchFamily="34" charset="0"/>
            </a:pPr>
            <a:r>
              <a:rPr lang="zh-CN" altLang="en-US" sz="2800" b="1" dirty="0">
                <a:solidFill>
                  <a:schemeClr val="accent3"/>
                </a:solidFill>
                <a:latin typeface="黑体" panose="02010609060101010101" charset="-122"/>
                <a:ea typeface="黑体" panose="02010609060101010101" charset="-122"/>
                <a:cs typeface="黑体" panose="02010609060101010101" charset="-122"/>
              </a:rPr>
              <a:t>可以看做梯形，</a:t>
            </a:r>
            <a:endParaRPr lang="zh-CN" altLang="en-US" sz="2800" b="1" dirty="0">
              <a:solidFill>
                <a:schemeClr val="accent3"/>
              </a:solidFill>
              <a:latin typeface="黑体" panose="02010609060101010101" charset="-122"/>
              <a:ea typeface="黑体" panose="02010609060101010101" charset="-122"/>
              <a:cs typeface="黑体" panose="02010609060101010101" charset="-122"/>
            </a:endParaRPr>
          </a:p>
          <a:p>
            <a:pPr algn="l" eaLnBrk="1" hangingPunct="1">
              <a:buFont typeface="Arial" panose="020B0604020202020204" pitchFamily="34" charset="0"/>
            </a:pPr>
            <a:r>
              <a:rPr lang="zh-CN" altLang="en-US" sz="2800" b="1" dirty="0">
                <a:solidFill>
                  <a:schemeClr val="accent3"/>
                </a:solidFill>
                <a:latin typeface="黑体" panose="02010609060101010101" charset="-122"/>
                <a:ea typeface="黑体" panose="02010609060101010101" charset="-122"/>
                <a:cs typeface="黑体" panose="02010609060101010101" charset="-122"/>
              </a:rPr>
              <a:t>（</a:t>
            </a:r>
            <a:r>
              <a:rPr lang="en-US" altLang="zh-CN" sz="2800" b="1" dirty="0">
                <a:solidFill>
                  <a:schemeClr val="accent3"/>
                </a:solidFill>
                <a:latin typeface="黑体" panose="02010609060101010101" charset="-122"/>
                <a:ea typeface="黑体" panose="02010609060101010101" charset="-122"/>
                <a:cs typeface="黑体" panose="02010609060101010101" charset="-122"/>
              </a:rPr>
              <a:t>20+32</a:t>
            </a:r>
            <a:r>
              <a:rPr lang="zh-CN" altLang="en-US" sz="2800" b="1" dirty="0">
                <a:solidFill>
                  <a:schemeClr val="accent3"/>
                </a:solidFill>
                <a:latin typeface="黑体" panose="02010609060101010101" charset="-122"/>
                <a:ea typeface="黑体" panose="02010609060101010101" charset="-122"/>
                <a:cs typeface="黑体" panose="02010609060101010101" charset="-122"/>
              </a:rPr>
              <a:t>）</a:t>
            </a:r>
            <a:r>
              <a:rPr lang="en-US" altLang="zh-CN" sz="2800" b="1" dirty="0">
                <a:solidFill>
                  <a:schemeClr val="accent3"/>
                </a:solidFill>
                <a:latin typeface="黑体" panose="02010609060101010101" charset="-122"/>
                <a:ea typeface="黑体" panose="02010609060101010101" charset="-122"/>
                <a:cs typeface="黑体" panose="02010609060101010101" charset="-122"/>
              </a:rPr>
              <a:t>×16÷2</a:t>
            </a:r>
            <a:endParaRPr lang="en-US" altLang="zh-CN" sz="2800" b="1" dirty="0">
              <a:solidFill>
                <a:schemeClr val="accent3"/>
              </a:solidFill>
              <a:latin typeface="黑体" panose="02010609060101010101" charset="-122"/>
              <a:ea typeface="黑体" panose="02010609060101010101" charset="-122"/>
              <a:cs typeface="黑体" panose="02010609060101010101" charset="-122"/>
            </a:endParaRPr>
          </a:p>
          <a:p>
            <a:pPr algn="l" eaLnBrk="1" hangingPunct="1">
              <a:buFont typeface="Arial" panose="020B0604020202020204" pitchFamily="34" charset="0"/>
            </a:pPr>
            <a:r>
              <a:rPr lang="en-US" altLang="zh-CN" sz="2800" b="1" dirty="0">
                <a:solidFill>
                  <a:schemeClr val="accent3"/>
                </a:solidFill>
                <a:latin typeface="黑体" panose="02010609060101010101" charset="-122"/>
                <a:ea typeface="黑体" panose="02010609060101010101" charset="-122"/>
                <a:cs typeface="黑体" panose="02010609060101010101" charset="-122"/>
              </a:rPr>
              <a:t>  =</a:t>
            </a:r>
            <a:r>
              <a:rPr lang="en-US" sz="2800" b="1" dirty="0">
                <a:solidFill>
                  <a:schemeClr val="accent3"/>
                </a:solidFill>
                <a:latin typeface="黑体" panose="02010609060101010101" charset="-122"/>
                <a:ea typeface="黑体" panose="02010609060101010101" charset="-122"/>
                <a:cs typeface="黑体" panose="02010609060101010101" charset="-122"/>
              </a:rPr>
              <a:t>52</a:t>
            </a:r>
            <a:r>
              <a:rPr lang="zh-CN" altLang="en-US" sz="2800" b="1" dirty="0">
                <a:solidFill>
                  <a:schemeClr val="accent3"/>
                </a:solidFill>
                <a:latin typeface="黑体" panose="02010609060101010101" charset="-122"/>
                <a:ea typeface="黑体" panose="02010609060101010101" charset="-122"/>
                <a:cs typeface="黑体" panose="02010609060101010101" charset="-122"/>
              </a:rPr>
              <a:t>×</a:t>
            </a:r>
            <a:r>
              <a:rPr lang="en-US" altLang="zh-CN" sz="2800" b="1" dirty="0">
                <a:solidFill>
                  <a:schemeClr val="accent3"/>
                </a:solidFill>
                <a:latin typeface="黑体" panose="02010609060101010101" charset="-122"/>
                <a:ea typeface="黑体" panose="02010609060101010101" charset="-122"/>
                <a:cs typeface="黑体" panose="02010609060101010101" charset="-122"/>
              </a:rPr>
              <a:t>16</a:t>
            </a:r>
            <a:r>
              <a:rPr lang="zh-CN" altLang="en-US" sz="2800" b="1" dirty="0">
                <a:solidFill>
                  <a:schemeClr val="accent3"/>
                </a:solidFill>
                <a:latin typeface="黑体" panose="02010609060101010101" charset="-122"/>
                <a:ea typeface="黑体" panose="02010609060101010101" charset="-122"/>
                <a:cs typeface="黑体" panose="02010609060101010101" charset="-122"/>
              </a:rPr>
              <a:t>÷</a:t>
            </a:r>
            <a:r>
              <a:rPr lang="en-US" altLang="zh-CN" sz="2800" b="1" dirty="0">
                <a:solidFill>
                  <a:schemeClr val="accent3"/>
                </a:solidFill>
                <a:latin typeface="黑体" panose="02010609060101010101" charset="-122"/>
                <a:ea typeface="黑体" panose="02010609060101010101" charset="-122"/>
                <a:cs typeface="黑体" panose="02010609060101010101" charset="-122"/>
              </a:rPr>
              <a:t>2</a:t>
            </a:r>
            <a:endParaRPr lang="en-US" altLang="zh-CN" sz="2800" b="1" dirty="0">
              <a:solidFill>
                <a:schemeClr val="accent3"/>
              </a:solidFill>
              <a:latin typeface="黑体" panose="02010609060101010101" charset="-122"/>
              <a:ea typeface="黑体" panose="02010609060101010101" charset="-122"/>
              <a:cs typeface="黑体" panose="02010609060101010101" charset="-122"/>
            </a:endParaRPr>
          </a:p>
          <a:p>
            <a:pPr algn="l" eaLnBrk="1" hangingPunct="1">
              <a:buFont typeface="Arial" panose="020B0604020202020204" pitchFamily="34" charset="0"/>
            </a:pPr>
            <a:r>
              <a:rPr lang="zh-CN" altLang="en-US" sz="2800" b="1" dirty="0">
                <a:solidFill>
                  <a:schemeClr val="accent3"/>
                </a:solidFill>
                <a:latin typeface="黑体" panose="02010609060101010101" charset="-122"/>
                <a:ea typeface="黑体" panose="02010609060101010101" charset="-122"/>
                <a:cs typeface="黑体" panose="02010609060101010101" charset="-122"/>
              </a:rPr>
              <a:t>  =</a:t>
            </a:r>
            <a:r>
              <a:rPr lang="en-US" altLang="zh-CN" sz="2800" b="1" dirty="0">
                <a:solidFill>
                  <a:schemeClr val="accent3"/>
                </a:solidFill>
                <a:latin typeface="黑体" panose="02010609060101010101" charset="-122"/>
                <a:ea typeface="黑体" panose="02010609060101010101" charset="-122"/>
                <a:cs typeface="黑体" panose="02010609060101010101" charset="-122"/>
              </a:rPr>
              <a:t>416</a:t>
            </a:r>
            <a:r>
              <a:rPr lang="zh-CN" altLang="en-US" sz="2800" b="1" dirty="0">
                <a:solidFill>
                  <a:schemeClr val="accent3"/>
                </a:solidFill>
                <a:latin typeface="黑体" panose="02010609060101010101" charset="-122"/>
                <a:ea typeface="黑体" panose="02010609060101010101" charset="-122"/>
                <a:cs typeface="黑体" panose="02010609060101010101" charset="-122"/>
              </a:rPr>
              <a:t>（</a:t>
            </a:r>
            <a:r>
              <a:rPr lang="en-US" altLang="zh-CN" sz="2800" b="1" dirty="0">
                <a:solidFill>
                  <a:schemeClr val="accent3"/>
                </a:solidFill>
                <a:latin typeface="黑体" panose="02010609060101010101" charset="-122"/>
                <a:ea typeface="黑体" panose="02010609060101010101" charset="-122"/>
                <a:cs typeface="黑体" panose="02010609060101010101" charset="-122"/>
                <a:sym typeface="+mn-ea"/>
              </a:rPr>
              <a:t>m</a:t>
            </a:r>
            <a:r>
              <a:rPr lang="en-US" altLang="zh-CN" sz="2800" b="1" baseline="30000" dirty="0">
                <a:solidFill>
                  <a:schemeClr val="accent3"/>
                </a:solidFill>
                <a:latin typeface="黑体" panose="02010609060101010101" charset="-122"/>
                <a:ea typeface="黑体" panose="02010609060101010101" charset="-122"/>
                <a:cs typeface="黑体" panose="02010609060101010101" charset="-122"/>
                <a:sym typeface="+mn-ea"/>
              </a:rPr>
              <a:t>2</a:t>
            </a:r>
            <a:r>
              <a:rPr lang="zh-CN" altLang="en-US" sz="2800" b="1" dirty="0">
                <a:solidFill>
                  <a:schemeClr val="accent3"/>
                </a:solidFill>
                <a:latin typeface="黑体" panose="02010609060101010101" charset="-122"/>
                <a:ea typeface="黑体" panose="02010609060101010101" charset="-122"/>
                <a:cs typeface="黑体" panose="02010609060101010101" charset="-122"/>
              </a:rPr>
              <a:t>）</a:t>
            </a:r>
            <a:endParaRPr lang="zh-CN" altLang="en-US" sz="2800" b="1" dirty="0">
              <a:solidFill>
                <a:schemeClr val="accent3"/>
              </a:solidFill>
              <a:latin typeface="黑体" panose="02010609060101010101" charset="-122"/>
              <a:ea typeface="黑体" panose="02010609060101010101" charset="-122"/>
              <a:cs typeface="黑体" panose="02010609060101010101" charset="-122"/>
            </a:endParaRPr>
          </a:p>
          <a:p>
            <a:pPr algn="l" eaLnBrk="1" hangingPunct="1">
              <a:buFont typeface="Arial" panose="020B0604020202020204" pitchFamily="34" charset="0"/>
            </a:pPr>
            <a:r>
              <a:rPr lang="zh-CN" altLang="en-US" sz="2800" b="1" dirty="0">
                <a:solidFill>
                  <a:schemeClr val="accent3"/>
                </a:solidFill>
                <a:latin typeface="黑体" panose="02010609060101010101" charset="-122"/>
                <a:ea typeface="黑体" panose="02010609060101010101" charset="-122"/>
                <a:cs typeface="黑体" panose="02010609060101010101" charset="-122"/>
              </a:rPr>
              <a:t>答：正面外墙总面积为</a:t>
            </a:r>
            <a:r>
              <a:rPr lang="en-US" altLang="zh-CN" sz="2800" b="1" dirty="0">
                <a:solidFill>
                  <a:schemeClr val="accent3"/>
                </a:solidFill>
                <a:latin typeface="黑体" panose="02010609060101010101" charset="-122"/>
                <a:ea typeface="黑体" panose="02010609060101010101" charset="-122"/>
                <a:cs typeface="黑体" panose="02010609060101010101" charset="-122"/>
              </a:rPr>
              <a:t>416</a:t>
            </a:r>
            <a:r>
              <a:rPr lang="en-US" altLang="zh-CN" sz="2800" b="1" dirty="0">
                <a:solidFill>
                  <a:schemeClr val="accent3"/>
                </a:solidFill>
                <a:latin typeface="黑体" panose="02010609060101010101" charset="-122"/>
                <a:ea typeface="黑体" panose="02010609060101010101" charset="-122"/>
                <a:cs typeface="黑体" panose="02010609060101010101" charset="-122"/>
                <a:sym typeface="+mn-ea"/>
              </a:rPr>
              <a:t>m</a:t>
            </a:r>
            <a:r>
              <a:rPr lang="en-US" altLang="zh-CN" sz="2800" b="1" baseline="30000" dirty="0">
                <a:solidFill>
                  <a:schemeClr val="accent3"/>
                </a:solidFill>
                <a:latin typeface="黑体" panose="02010609060101010101" charset="-122"/>
                <a:ea typeface="黑体" panose="02010609060101010101" charset="-122"/>
                <a:cs typeface="黑体" panose="02010609060101010101" charset="-122"/>
                <a:sym typeface="+mn-ea"/>
              </a:rPr>
              <a:t>2</a:t>
            </a:r>
            <a:endParaRPr lang="en-US" altLang="zh-CN" sz="2800" b="1" dirty="0">
              <a:solidFill>
                <a:schemeClr val="accent3"/>
              </a:solidFill>
              <a:latin typeface="黑体" panose="02010609060101010101" charset="-122"/>
              <a:ea typeface="黑体" panose="02010609060101010101" charset="-122"/>
              <a:cs typeface="黑体" panose="02010609060101010101" charset="-122"/>
              <a:sym typeface="+mn-ea"/>
            </a:endParaRPr>
          </a:p>
        </p:txBody>
      </p:sp>
      <p:pic>
        <p:nvPicPr>
          <p:cNvPr id="2" name="图片 1" descr="IMG_20221101_220125"/>
          <p:cNvPicPr>
            <a:picLocks noChangeAspect="1"/>
          </p:cNvPicPr>
          <p:nvPr/>
        </p:nvPicPr>
        <p:blipFill>
          <a:blip r:embed="rId3" cstate="email"/>
          <a:stretch>
            <a:fillRect/>
          </a:stretch>
        </p:blipFill>
        <p:spPr>
          <a:xfrm>
            <a:off x="895985" y="3328035"/>
            <a:ext cx="3039110" cy="2571115"/>
          </a:xfrm>
          <a:prstGeom prst="rect">
            <a:avLst/>
          </a:prstGeom>
        </p:spPr>
      </p:pic>
      <p:cxnSp>
        <p:nvCxnSpPr>
          <p:cNvPr id="22" name="直接连接符 21"/>
          <p:cNvCxnSpPr/>
          <p:nvPr/>
        </p:nvCxnSpPr>
        <p:spPr>
          <a:xfrm flipH="1">
            <a:off x="1056005" y="4248785"/>
            <a:ext cx="973455" cy="128016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029460" y="4269740"/>
            <a:ext cx="1820545" cy="1143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426460" y="4248785"/>
            <a:ext cx="423545" cy="129095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1056005" y="5518150"/>
            <a:ext cx="2402205" cy="63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1321"/>
                                        </p:tgtEl>
                                        <p:attrNameLst>
                                          <p:attrName>style.visibility</p:attrName>
                                        </p:attrNameLst>
                                      </p:cBhvr>
                                      <p:to>
                                        <p:strVal val="visible"/>
                                      </p:to>
                                    </p:set>
                                    <p:anim calcmode="lin" valueType="num">
                                      <p:cBhvr additive="base">
                                        <p:cTn id="7" dur="500" fill="hold"/>
                                        <p:tgtEl>
                                          <p:spTgt spid="141321"/>
                                        </p:tgtEl>
                                        <p:attrNameLst>
                                          <p:attrName>ppt_x</p:attrName>
                                        </p:attrNameLst>
                                      </p:cBhvr>
                                      <p:tavLst>
                                        <p:tav tm="0">
                                          <p:val>
                                            <p:strVal val="#ppt_x"/>
                                          </p:val>
                                        </p:tav>
                                        <p:tav tm="100000">
                                          <p:val>
                                            <p:strVal val="#ppt_x"/>
                                          </p:val>
                                        </p:tav>
                                      </p:tavLst>
                                    </p:anim>
                                    <p:anim calcmode="lin" valueType="num">
                                      <p:cBhvr additive="base">
                                        <p:cTn id="8" dur="500" fill="hold"/>
                                        <p:tgtEl>
                                          <p:spTgt spid="1413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9" name="组合 8"/>
          <p:cNvGrpSpPr/>
          <p:nvPr/>
        </p:nvGrpSpPr>
        <p:grpSpPr>
          <a:xfrm>
            <a:off x="401955" y="353060"/>
            <a:ext cx="4754245" cy="905510"/>
            <a:chOff x="5333" y="914"/>
            <a:chExt cx="7487" cy="1426"/>
          </a:xfrm>
          <a:solidFill>
            <a:schemeClr val="accent1"/>
          </a:solidFill>
          <a:effectLst/>
        </p:grpSpPr>
        <p:sp>
          <p:nvSpPr>
            <p:cNvPr id="8" name="圆角矩形 7"/>
            <p:cNvSpPr/>
            <p:nvPr/>
          </p:nvSpPr>
          <p:spPr>
            <a:xfrm>
              <a:off x="5333" y="914"/>
              <a:ext cx="7487"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338" y="1168"/>
              <a:ext cx="6452"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课堂练习：学以致用</a:t>
              </a:r>
              <a:endParaRPr lang="zh-CN" altLang="en-US" sz="3200" b="1">
                <a:solidFill>
                  <a:schemeClr val="bg1"/>
                </a:solidFill>
                <a:latin typeface="黑体" panose="02010609060101010101" charset="-122"/>
                <a:ea typeface="黑体" panose="02010609060101010101" charset="-122"/>
              </a:endParaRPr>
            </a:p>
          </p:txBody>
        </p:sp>
      </p:grpSp>
      <p:pic>
        <p:nvPicPr>
          <p:cNvPr id="5" name="图片 4" descr="templates\docerresourceshop\icons\\31393935333939383b31373432363535303bd4b2b9e6"/>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14655" y="416560"/>
            <a:ext cx="744855" cy="744855"/>
          </a:xfrm>
          <a:prstGeom prst="rect">
            <a:avLst/>
          </a:prstGeom>
          <a:effectLst>
            <a:outerShdw blurRad="50800" dist="38100" dir="2700000" algn="tl" rotWithShape="0">
              <a:prstClr val="black">
                <a:alpha val="40000"/>
              </a:prstClr>
            </a:outerShdw>
          </a:effectLst>
        </p:spPr>
      </p:pic>
      <p:sp>
        <p:nvSpPr>
          <p:cNvPr id="141318" name="TextBox 9"/>
          <p:cNvSpPr txBox="1"/>
          <p:nvPr/>
        </p:nvSpPr>
        <p:spPr>
          <a:xfrm>
            <a:off x="779780" y="1398270"/>
            <a:ext cx="9310370" cy="650875"/>
          </a:xfrm>
          <a:prstGeom prst="rect">
            <a:avLst/>
          </a:prstGeom>
          <a:noFill/>
          <a:ln w="9525">
            <a:noFill/>
          </a:ln>
        </p:spPr>
        <p:txBody>
          <a:bodyPr wrap="square">
            <a:spAutoFit/>
          </a:bodyPr>
          <a:lstStyle/>
          <a:p>
            <a:pPr eaLnBrk="1" hangingPunct="1">
              <a:lnSpc>
                <a:spcPct val="130000"/>
              </a:lnSpc>
              <a:buFont typeface="Arial" panose="020B0604020202020204" pitchFamily="34" charset="0"/>
            </a:pPr>
            <a:r>
              <a:rPr lang="en-US" altLang="zh-CN" sz="2800" b="1">
                <a:solidFill>
                  <a:schemeClr val="accent1"/>
                </a:solidFill>
                <a:latin typeface="黑体" panose="02010609060101010101" charset="-122"/>
                <a:ea typeface="黑体" panose="02010609060101010101" charset="-122"/>
                <a:cs typeface="黑体" panose="02010609060101010101" charset="-122"/>
              </a:rPr>
              <a:t>2.</a:t>
            </a:r>
            <a:r>
              <a:rPr lang="zh-CN" sz="2800" b="1">
                <a:solidFill>
                  <a:schemeClr val="accent1"/>
                </a:solidFill>
                <a:latin typeface="黑体" panose="02010609060101010101" charset="-122"/>
                <a:ea typeface="黑体" panose="02010609060101010101" charset="-122"/>
                <a:cs typeface="黑体" panose="02010609060101010101" charset="-122"/>
              </a:rPr>
              <a:t>判断下列语句的正误，并说明理由。</a:t>
            </a:r>
            <a:endParaRPr lang="zh-CN" sz="2800" b="1">
              <a:solidFill>
                <a:schemeClr val="accent1"/>
              </a:solidFill>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686435" y="2854325"/>
            <a:ext cx="10655300" cy="521970"/>
          </a:xfrm>
          <a:prstGeom prst="rect">
            <a:avLst/>
          </a:prstGeom>
          <a:noFill/>
        </p:spPr>
        <p:txBody>
          <a:bodyPr wrap="square" rtlCol="0">
            <a:spAutoFit/>
          </a:bodyPr>
          <a:lstStyle/>
          <a:p>
            <a:r>
              <a:rPr lang="en-US" altLang="zh-CN" sz="2800" b="1">
                <a:solidFill>
                  <a:schemeClr val="tx1">
                    <a:lumMod val="75000"/>
                    <a:lumOff val="25000"/>
                  </a:schemeClr>
                </a:solidFill>
                <a:latin typeface="黑体" panose="02010609060101010101" charset="-122"/>
                <a:ea typeface="黑体" panose="02010609060101010101" charset="-122"/>
                <a:cs typeface="黑体" panose="02010609060101010101" charset="-122"/>
              </a:rPr>
              <a:t>2.</a:t>
            </a:r>
            <a:r>
              <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rPr>
              <a:t>面积相等的两个梯形，它们的形状不一定完全相同。</a:t>
            </a:r>
            <a:endPar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706755" y="4832985"/>
            <a:ext cx="10655300" cy="953135"/>
          </a:xfrm>
          <a:prstGeom prst="rect">
            <a:avLst/>
          </a:prstGeom>
          <a:noFill/>
        </p:spPr>
        <p:txBody>
          <a:bodyPr wrap="square" rtlCol="0">
            <a:spAutoFit/>
          </a:bodyPr>
          <a:lstStyle/>
          <a:p>
            <a:endPar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endParaRPr>
          </a:p>
          <a:p>
            <a:r>
              <a:rPr lang="en-US" altLang="zh-CN" sz="2800" b="1">
                <a:solidFill>
                  <a:schemeClr val="tx1">
                    <a:lumMod val="75000"/>
                    <a:lumOff val="25000"/>
                  </a:schemeClr>
                </a:solidFill>
                <a:latin typeface="黑体" panose="02010609060101010101" charset="-122"/>
                <a:ea typeface="黑体" panose="02010609060101010101" charset="-122"/>
                <a:cs typeface="黑体" panose="02010609060101010101" charset="-122"/>
              </a:rPr>
              <a:t>5.</a:t>
            </a:r>
            <a:r>
              <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rPr>
              <a:t>一个梯形的上底、下底和高都扩大4倍，面积也就扩大4倍。</a:t>
            </a:r>
            <a:endPar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
        <p:nvSpPr>
          <p:cNvPr id="3" name="文本框 2"/>
          <p:cNvSpPr txBox="1"/>
          <p:nvPr/>
        </p:nvSpPr>
        <p:spPr>
          <a:xfrm>
            <a:off x="706755" y="4181475"/>
            <a:ext cx="10655300" cy="953135"/>
          </a:xfrm>
          <a:prstGeom prst="rect">
            <a:avLst/>
          </a:prstGeom>
          <a:noFill/>
        </p:spPr>
        <p:txBody>
          <a:bodyPr wrap="square" rtlCol="0">
            <a:spAutoFit/>
          </a:bodyPr>
          <a:lstStyle/>
          <a:p>
            <a:r>
              <a:rPr lang="en-US" altLang="zh-CN" sz="2800" b="1">
                <a:solidFill>
                  <a:schemeClr val="tx1">
                    <a:lumMod val="75000"/>
                    <a:lumOff val="25000"/>
                  </a:schemeClr>
                </a:solidFill>
                <a:latin typeface="黑体" panose="02010609060101010101" charset="-122"/>
                <a:ea typeface="黑体" panose="02010609060101010101" charset="-122"/>
                <a:cs typeface="黑体" panose="02010609060101010101" charset="-122"/>
              </a:rPr>
              <a:t>4.</a:t>
            </a:r>
            <a:r>
              <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rPr>
              <a:t>梯形的上底增加3厘米，下底减小3厘米，高不变，面积与原来相等。</a:t>
            </a:r>
            <a:endPar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
        <p:nvSpPr>
          <p:cNvPr id="10" name="文本框 9"/>
          <p:cNvSpPr txBox="1"/>
          <p:nvPr/>
        </p:nvSpPr>
        <p:spPr>
          <a:xfrm>
            <a:off x="686435" y="3094990"/>
            <a:ext cx="10655300" cy="953135"/>
          </a:xfrm>
          <a:prstGeom prst="rect">
            <a:avLst/>
          </a:prstGeom>
          <a:noFill/>
        </p:spPr>
        <p:txBody>
          <a:bodyPr wrap="square" rtlCol="0">
            <a:spAutoFit/>
          </a:bodyPr>
          <a:lstStyle/>
          <a:p>
            <a:endParaRPr lang="zh-CN" altLang="en-US" sz="2800" b="1" dirty="0">
              <a:solidFill>
                <a:schemeClr val="tx1">
                  <a:lumMod val="75000"/>
                  <a:lumOff val="25000"/>
                </a:schemeClr>
              </a:solidFill>
              <a:latin typeface="黑体" panose="02010609060101010101" charset="-122"/>
              <a:ea typeface="黑体" panose="02010609060101010101" charset="-122"/>
              <a:cs typeface="黑体" panose="02010609060101010101" charset="-122"/>
            </a:endParaRPr>
          </a:p>
          <a:p>
            <a:r>
              <a:rPr lang="en-US" altLang="zh-CN" sz="2800" b="1" dirty="0">
                <a:solidFill>
                  <a:schemeClr val="tx1">
                    <a:lumMod val="75000"/>
                    <a:lumOff val="25000"/>
                  </a:schemeClr>
                </a:solidFill>
                <a:latin typeface="黑体" panose="02010609060101010101" charset="-122"/>
                <a:ea typeface="黑体" panose="02010609060101010101" charset="-122"/>
                <a:cs typeface="黑体" panose="02010609060101010101" charset="-122"/>
              </a:rPr>
              <a:t>3.</a:t>
            </a:r>
            <a:r>
              <a:rPr lang="zh-CN" altLang="en-US" sz="2800" b="1" dirty="0">
                <a:solidFill>
                  <a:schemeClr val="tx1">
                    <a:lumMod val="75000"/>
                    <a:lumOff val="25000"/>
                  </a:schemeClr>
                </a:solidFill>
                <a:latin typeface="黑体" panose="02010609060101010101" charset="-122"/>
                <a:ea typeface="黑体" panose="02010609060101010101" charset="-122"/>
                <a:cs typeface="黑体" panose="02010609060101010101" charset="-122"/>
              </a:rPr>
              <a:t>周长相等的两个梯形，面积一定相等。</a:t>
            </a:r>
            <a:endParaRPr lang="zh-CN" altLang="en-US" sz="2800" b="1" dirty="0">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
        <p:nvSpPr>
          <p:cNvPr id="11" name="文本框 10"/>
          <p:cNvSpPr txBox="1"/>
          <p:nvPr/>
        </p:nvSpPr>
        <p:spPr>
          <a:xfrm>
            <a:off x="686435" y="1818640"/>
            <a:ext cx="10655300" cy="953135"/>
          </a:xfrm>
          <a:prstGeom prst="rect">
            <a:avLst/>
          </a:prstGeom>
          <a:noFill/>
        </p:spPr>
        <p:txBody>
          <a:bodyPr wrap="square" rtlCol="0">
            <a:spAutoFit/>
          </a:bodyPr>
          <a:lstStyle/>
          <a:p>
            <a:endPar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endParaRPr>
          </a:p>
          <a:p>
            <a:r>
              <a:rPr lang="en-US" altLang="zh-CN" sz="2800" b="1">
                <a:solidFill>
                  <a:schemeClr val="tx1">
                    <a:lumMod val="75000"/>
                    <a:lumOff val="25000"/>
                  </a:schemeClr>
                </a:solidFill>
                <a:latin typeface="黑体" panose="02010609060101010101" charset="-122"/>
                <a:ea typeface="黑体" panose="02010609060101010101" charset="-122"/>
                <a:cs typeface="黑体" panose="02010609060101010101" charset="-122"/>
              </a:rPr>
              <a:t>1.</a:t>
            </a:r>
            <a:r>
              <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rPr>
              <a:t>梯形的面积＝（上底+下底 ）×2÷高。</a:t>
            </a:r>
            <a:endParaRPr lang="zh-CN" altLang="en-US" sz="2800" b="1">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9" name="组合 8"/>
          <p:cNvGrpSpPr/>
          <p:nvPr/>
        </p:nvGrpSpPr>
        <p:grpSpPr>
          <a:xfrm>
            <a:off x="401955" y="353060"/>
            <a:ext cx="4754245" cy="905510"/>
            <a:chOff x="5333" y="914"/>
            <a:chExt cx="7487" cy="1426"/>
          </a:xfrm>
          <a:solidFill>
            <a:schemeClr val="accent1"/>
          </a:solidFill>
          <a:effectLst/>
        </p:grpSpPr>
        <p:sp>
          <p:nvSpPr>
            <p:cNvPr id="8" name="圆角矩形 7"/>
            <p:cNvSpPr/>
            <p:nvPr/>
          </p:nvSpPr>
          <p:spPr>
            <a:xfrm>
              <a:off x="5333" y="914"/>
              <a:ext cx="7487"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338" y="1168"/>
              <a:ext cx="6452"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课堂练习：学以致用</a:t>
              </a:r>
              <a:endParaRPr lang="zh-CN" altLang="en-US" sz="3200" b="1">
                <a:solidFill>
                  <a:schemeClr val="bg1"/>
                </a:solidFill>
                <a:latin typeface="黑体" panose="02010609060101010101" charset="-122"/>
                <a:ea typeface="黑体" panose="02010609060101010101" charset="-122"/>
              </a:endParaRPr>
            </a:p>
          </p:txBody>
        </p:sp>
      </p:grpSp>
      <p:pic>
        <p:nvPicPr>
          <p:cNvPr id="5" name="图片 4" descr="templates\docerresourceshop\icons\\31393935333939383b31373432363535303bd4b2b9e6"/>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14655" y="416560"/>
            <a:ext cx="744855" cy="744855"/>
          </a:xfrm>
          <a:prstGeom prst="rect">
            <a:avLst/>
          </a:prstGeom>
          <a:effectLst>
            <a:outerShdw blurRad="50800" dist="38100" dir="2700000" algn="tl" rotWithShape="0">
              <a:prstClr val="black">
                <a:alpha val="40000"/>
              </a:prstClr>
            </a:outerShdw>
          </a:effectLst>
        </p:spPr>
      </p:pic>
      <p:sp>
        <p:nvSpPr>
          <p:cNvPr id="141318" name="TextBox 9"/>
          <p:cNvSpPr txBox="1"/>
          <p:nvPr/>
        </p:nvSpPr>
        <p:spPr>
          <a:xfrm>
            <a:off x="779780" y="1398270"/>
            <a:ext cx="9310370" cy="650875"/>
          </a:xfrm>
          <a:prstGeom prst="rect">
            <a:avLst/>
          </a:prstGeom>
          <a:noFill/>
          <a:ln w="9525">
            <a:noFill/>
          </a:ln>
        </p:spPr>
        <p:txBody>
          <a:bodyPr wrap="square">
            <a:spAutoFit/>
          </a:bodyPr>
          <a:lstStyle/>
          <a:p>
            <a:pPr eaLnBrk="1" hangingPunct="1">
              <a:lnSpc>
                <a:spcPct val="130000"/>
              </a:lnSpc>
              <a:buFont typeface="Arial" panose="020B0604020202020204" pitchFamily="34" charset="0"/>
            </a:pPr>
            <a:r>
              <a:rPr lang="en-US" altLang="zh-CN" sz="2800" b="1">
                <a:solidFill>
                  <a:schemeClr val="accent1"/>
                </a:solidFill>
                <a:latin typeface="黑体" panose="02010609060101010101" charset="-122"/>
                <a:ea typeface="黑体" panose="02010609060101010101" charset="-122"/>
                <a:cs typeface="黑体" panose="02010609060101010101" charset="-122"/>
              </a:rPr>
              <a:t>2.</a:t>
            </a:r>
            <a:r>
              <a:rPr lang="zh-CN" sz="2800" b="1">
                <a:solidFill>
                  <a:schemeClr val="accent1"/>
                </a:solidFill>
                <a:latin typeface="黑体" panose="02010609060101010101" charset="-122"/>
                <a:ea typeface="黑体" panose="02010609060101010101" charset="-122"/>
                <a:cs typeface="黑体" panose="02010609060101010101" charset="-122"/>
              </a:rPr>
              <a:t>判断下列语句的正误，并说明理由。</a:t>
            </a:r>
            <a:endParaRPr lang="zh-CN" sz="2800" b="1">
              <a:solidFill>
                <a:schemeClr val="accent1"/>
              </a:solidFill>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686435" y="2854325"/>
            <a:ext cx="10655300" cy="521970"/>
          </a:xfrm>
          <a:prstGeom prst="rect">
            <a:avLst/>
          </a:prstGeom>
          <a:noFill/>
        </p:spPr>
        <p:txBody>
          <a:bodyPr wrap="square" rtlCol="0">
            <a:spAutoFit/>
          </a:bodyPr>
          <a:lstStyle/>
          <a:p>
            <a:r>
              <a:rPr lang="en-US" altLang="zh-CN" sz="2800" b="1">
                <a:solidFill>
                  <a:schemeClr val="accent3"/>
                </a:solidFill>
                <a:latin typeface="黑体" panose="02010609060101010101" charset="-122"/>
                <a:ea typeface="黑体" panose="02010609060101010101" charset="-122"/>
                <a:cs typeface="黑体" panose="02010609060101010101" charset="-122"/>
              </a:rPr>
              <a:t>2.</a:t>
            </a:r>
            <a:r>
              <a:rPr lang="zh-CN" altLang="en-US" sz="2800" b="1">
                <a:solidFill>
                  <a:schemeClr val="accent3"/>
                </a:solidFill>
                <a:latin typeface="黑体" panose="02010609060101010101" charset="-122"/>
                <a:ea typeface="黑体" panose="02010609060101010101" charset="-122"/>
                <a:cs typeface="黑体" panose="02010609060101010101" charset="-122"/>
              </a:rPr>
              <a:t>面积相等的两个梯形，它们的形状不一定完全相同。</a:t>
            </a:r>
            <a:endParaRPr lang="zh-CN" altLang="en-US" sz="2800" b="1">
              <a:solidFill>
                <a:schemeClr val="accent3"/>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706755" y="4832985"/>
            <a:ext cx="10655300" cy="953135"/>
          </a:xfrm>
          <a:prstGeom prst="rect">
            <a:avLst/>
          </a:prstGeom>
          <a:noFill/>
        </p:spPr>
        <p:txBody>
          <a:bodyPr wrap="square" rtlCol="0">
            <a:spAutoFit/>
          </a:bodyPr>
          <a:lstStyle/>
          <a:p>
            <a:endParaRPr lang="zh-CN" altLang="en-US" sz="2800" b="1">
              <a:solidFill>
                <a:schemeClr val="accent6"/>
              </a:solidFill>
              <a:latin typeface="黑体" panose="02010609060101010101" charset="-122"/>
              <a:ea typeface="黑体" panose="02010609060101010101" charset="-122"/>
              <a:cs typeface="黑体" panose="02010609060101010101" charset="-122"/>
            </a:endParaRPr>
          </a:p>
          <a:p>
            <a:r>
              <a:rPr lang="en-US" altLang="zh-CN" sz="2800" b="1">
                <a:solidFill>
                  <a:schemeClr val="accent6"/>
                </a:solidFill>
                <a:latin typeface="黑体" panose="02010609060101010101" charset="-122"/>
                <a:ea typeface="黑体" panose="02010609060101010101" charset="-122"/>
                <a:cs typeface="黑体" panose="02010609060101010101" charset="-122"/>
              </a:rPr>
              <a:t>5.</a:t>
            </a:r>
            <a:r>
              <a:rPr lang="zh-CN" altLang="en-US" sz="2800" b="1">
                <a:solidFill>
                  <a:schemeClr val="accent6"/>
                </a:solidFill>
                <a:latin typeface="黑体" panose="02010609060101010101" charset="-122"/>
                <a:ea typeface="黑体" panose="02010609060101010101" charset="-122"/>
                <a:cs typeface="黑体" panose="02010609060101010101" charset="-122"/>
              </a:rPr>
              <a:t>一个梯形的上底、下底和高都扩大4倍，面积也就扩大4倍。</a:t>
            </a:r>
            <a:endParaRPr lang="zh-CN" altLang="en-US" sz="2800" b="1">
              <a:solidFill>
                <a:schemeClr val="accent6"/>
              </a:solidFill>
              <a:latin typeface="黑体" panose="02010609060101010101" charset="-122"/>
              <a:ea typeface="黑体" panose="02010609060101010101" charset="-122"/>
              <a:cs typeface="黑体" panose="02010609060101010101" charset="-122"/>
            </a:endParaRPr>
          </a:p>
        </p:txBody>
      </p:sp>
      <p:sp>
        <p:nvSpPr>
          <p:cNvPr id="3" name="文本框 2"/>
          <p:cNvSpPr txBox="1"/>
          <p:nvPr/>
        </p:nvSpPr>
        <p:spPr>
          <a:xfrm>
            <a:off x="706755" y="4181475"/>
            <a:ext cx="10655300" cy="953135"/>
          </a:xfrm>
          <a:prstGeom prst="rect">
            <a:avLst/>
          </a:prstGeom>
          <a:noFill/>
        </p:spPr>
        <p:txBody>
          <a:bodyPr wrap="square" rtlCol="0">
            <a:spAutoFit/>
          </a:bodyPr>
          <a:lstStyle/>
          <a:p>
            <a:r>
              <a:rPr lang="en-US" altLang="zh-CN" sz="2800" b="1">
                <a:solidFill>
                  <a:schemeClr val="accent3"/>
                </a:solidFill>
                <a:latin typeface="黑体" panose="02010609060101010101" charset="-122"/>
                <a:ea typeface="黑体" panose="02010609060101010101" charset="-122"/>
                <a:cs typeface="黑体" panose="02010609060101010101" charset="-122"/>
              </a:rPr>
              <a:t>4.</a:t>
            </a:r>
            <a:r>
              <a:rPr lang="zh-CN" altLang="en-US" sz="2800" b="1">
                <a:solidFill>
                  <a:schemeClr val="accent3"/>
                </a:solidFill>
                <a:latin typeface="黑体" panose="02010609060101010101" charset="-122"/>
                <a:ea typeface="黑体" panose="02010609060101010101" charset="-122"/>
                <a:cs typeface="黑体" panose="02010609060101010101" charset="-122"/>
              </a:rPr>
              <a:t>梯形的上底增加3厘米，下底减小3厘米，高不变，面积与原来相等。</a:t>
            </a:r>
            <a:endParaRPr lang="zh-CN" altLang="en-US" sz="2800" b="1">
              <a:solidFill>
                <a:schemeClr val="accent3"/>
              </a:solidFill>
              <a:latin typeface="黑体" panose="02010609060101010101" charset="-122"/>
              <a:ea typeface="黑体" panose="02010609060101010101" charset="-122"/>
              <a:cs typeface="黑体" panose="02010609060101010101" charset="-122"/>
            </a:endParaRPr>
          </a:p>
        </p:txBody>
      </p:sp>
      <p:sp>
        <p:nvSpPr>
          <p:cNvPr id="10" name="文本框 9"/>
          <p:cNvSpPr txBox="1"/>
          <p:nvPr/>
        </p:nvSpPr>
        <p:spPr>
          <a:xfrm>
            <a:off x="686435" y="3094990"/>
            <a:ext cx="10655300" cy="953135"/>
          </a:xfrm>
          <a:prstGeom prst="rect">
            <a:avLst/>
          </a:prstGeom>
          <a:noFill/>
        </p:spPr>
        <p:txBody>
          <a:bodyPr wrap="square" rtlCol="0">
            <a:spAutoFit/>
          </a:bodyPr>
          <a:lstStyle/>
          <a:p>
            <a:endParaRPr lang="zh-CN" altLang="en-US" sz="2800" b="1">
              <a:solidFill>
                <a:schemeClr val="accent6"/>
              </a:solidFill>
              <a:latin typeface="黑体" panose="02010609060101010101" charset="-122"/>
              <a:ea typeface="黑体" panose="02010609060101010101" charset="-122"/>
              <a:cs typeface="黑体" panose="02010609060101010101" charset="-122"/>
            </a:endParaRPr>
          </a:p>
          <a:p>
            <a:r>
              <a:rPr lang="en-US" altLang="zh-CN" sz="2800" b="1">
                <a:solidFill>
                  <a:schemeClr val="accent6"/>
                </a:solidFill>
                <a:latin typeface="黑体" panose="02010609060101010101" charset="-122"/>
                <a:ea typeface="黑体" panose="02010609060101010101" charset="-122"/>
                <a:cs typeface="黑体" panose="02010609060101010101" charset="-122"/>
              </a:rPr>
              <a:t>3.</a:t>
            </a:r>
            <a:r>
              <a:rPr lang="zh-CN" altLang="en-US" sz="2800" b="1">
                <a:solidFill>
                  <a:schemeClr val="accent6"/>
                </a:solidFill>
                <a:latin typeface="黑体" panose="02010609060101010101" charset="-122"/>
                <a:ea typeface="黑体" panose="02010609060101010101" charset="-122"/>
                <a:cs typeface="黑体" panose="02010609060101010101" charset="-122"/>
              </a:rPr>
              <a:t>周长相等的两个梯形，面积一定相等。</a:t>
            </a:r>
            <a:endParaRPr lang="zh-CN" altLang="en-US" sz="2800" b="1">
              <a:solidFill>
                <a:schemeClr val="accent6"/>
              </a:solidFill>
              <a:latin typeface="黑体" panose="02010609060101010101" charset="-122"/>
              <a:ea typeface="黑体" panose="02010609060101010101" charset="-122"/>
              <a:cs typeface="黑体" panose="02010609060101010101" charset="-122"/>
            </a:endParaRPr>
          </a:p>
        </p:txBody>
      </p:sp>
      <p:sp>
        <p:nvSpPr>
          <p:cNvPr id="11" name="文本框 10"/>
          <p:cNvSpPr txBox="1"/>
          <p:nvPr/>
        </p:nvSpPr>
        <p:spPr>
          <a:xfrm>
            <a:off x="686435" y="1818640"/>
            <a:ext cx="10655300" cy="953135"/>
          </a:xfrm>
          <a:prstGeom prst="rect">
            <a:avLst/>
          </a:prstGeom>
          <a:noFill/>
        </p:spPr>
        <p:txBody>
          <a:bodyPr wrap="square" rtlCol="0">
            <a:spAutoFit/>
          </a:bodyPr>
          <a:lstStyle/>
          <a:p>
            <a:endParaRPr lang="zh-CN" altLang="en-US" sz="2800" b="1">
              <a:solidFill>
                <a:schemeClr val="accent6"/>
              </a:solidFill>
              <a:latin typeface="黑体" panose="02010609060101010101" charset="-122"/>
              <a:ea typeface="黑体" panose="02010609060101010101" charset="-122"/>
              <a:cs typeface="黑体" panose="02010609060101010101" charset="-122"/>
            </a:endParaRPr>
          </a:p>
          <a:p>
            <a:r>
              <a:rPr lang="en-US" altLang="zh-CN" sz="2800" b="1">
                <a:solidFill>
                  <a:schemeClr val="accent6"/>
                </a:solidFill>
                <a:latin typeface="黑体" panose="02010609060101010101" charset="-122"/>
                <a:ea typeface="黑体" panose="02010609060101010101" charset="-122"/>
                <a:cs typeface="黑体" panose="02010609060101010101" charset="-122"/>
              </a:rPr>
              <a:t>1.</a:t>
            </a:r>
            <a:r>
              <a:rPr lang="zh-CN" altLang="en-US" sz="2800" b="1">
                <a:solidFill>
                  <a:schemeClr val="accent6"/>
                </a:solidFill>
                <a:latin typeface="黑体" panose="02010609060101010101" charset="-122"/>
                <a:ea typeface="黑体" panose="02010609060101010101" charset="-122"/>
                <a:cs typeface="黑体" panose="02010609060101010101" charset="-122"/>
              </a:rPr>
              <a:t>梯形的面积＝（上底+下底 ）×2÷高。</a:t>
            </a:r>
            <a:endParaRPr lang="zh-CN" altLang="en-US" sz="2800" b="1">
              <a:solidFill>
                <a:schemeClr val="accent6"/>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9" name="组合 8"/>
          <p:cNvGrpSpPr/>
          <p:nvPr/>
        </p:nvGrpSpPr>
        <p:grpSpPr>
          <a:xfrm>
            <a:off x="401955" y="353060"/>
            <a:ext cx="4754245" cy="905510"/>
            <a:chOff x="5333" y="914"/>
            <a:chExt cx="7487" cy="1426"/>
          </a:xfrm>
          <a:solidFill>
            <a:schemeClr val="accent1"/>
          </a:solidFill>
          <a:effectLst/>
        </p:grpSpPr>
        <p:sp>
          <p:nvSpPr>
            <p:cNvPr id="8" name="圆角矩形 7"/>
            <p:cNvSpPr/>
            <p:nvPr/>
          </p:nvSpPr>
          <p:spPr>
            <a:xfrm>
              <a:off x="5333" y="914"/>
              <a:ext cx="7487"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338" y="1168"/>
              <a:ext cx="6452"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课堂练习：学以致用</a:t>
              </a:r>
              <a:endParaRPr lang="zh-CN" altLang="en-US" sz="3200" b="1">
                <a:solidFill>
                  <a:schemeClr val="bg1"/>
                </a:solidFill>
                <a:latin typeface="黑体" panose="02010609060101010101" charset="-122"/>
                <a:ea typeface="黑体" panose="02010609060101010101" charset="-122"/>
              </a:endParaRPr>
            </a:p>
          </p:txBody>
        </p:sp>
      </p:grpSp>
      <p:pic>
        <p:nvPicPr>
          <p:cNvPr id="5" name="图片 4" descr="templates\docerresourceshop\icons\\31393935333939383b31373432363535303bd4b2b9e6"/>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14655" y="416560"/>
            <a:ext cx="744855" cy="744855"/>
          </a:xfrm>
          <a:prstGeom prst="rect">
            <a:avLst/>
          </a:prstGeom>
          <a:effectLst>
            <a:outerShdw blurRad="50800" dist="38100" dir="2700000" algn="tl" rotWithShape="0">
              <a:prstClr val="black">
                <a:alpha val="40000"/>
              </a:prstClr>
            </a:outerShdw>
          </a:effectLst>
        </p:spPr>
      </p:pic>
      <p:sp>
        <p:nvSpPr>
          <p:cNvPr id="33795" name="Text Box 4"/>
          <p:cNvSpPr txBox="1"/>
          <p:nvPr/>
        </p:nvSpPr>
        <p:spPr>
          <a:xfrm>
            <a:off x="814070" y="1080770"/>
            <a:ext cx="9669145" cy="708660"/>
          </a:xfrm>
          <a:prstGeom prst="rect">
            <a:avLst/>
          </a:prstGeom>
          <a:noFill/>
          <a:ln w="9525">
            <a:noFill/>
          </a:ln>
        </p:spPr>
        <p:txBody>
          <a:bodyPr wrap="square">
            <a:noAutofit/>
          </a:bodyPr>
          <a:lstStyle/>
          <a:p>
            <a:pPr marL="476250" indent="-476250" algn="l" fontAlgn="auto">
              <a:spcBef>
                <a:spcPct val="0"/>
              </a:spcBef>
            </a:pPr>
            <a:endParaRPr lang="en-US" altLang="zh-CN" sz="2800" b="1">
              <a:solidFill>
                <a:schemeClr val="accent1"/>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黑体" panose="02010609060101010101" charset="-122"/>
            </a:endParaRPr>
          </a:p>
          <a:p>
            <a:pPr marL="476250" indent="-476250" algn="l" fontAlgn="auto">
              <a:spcBef>
                <a:spcPct val="0"/>
              </a:spcBef>
            </a:pPr>
            <a:r>
              <a:rPr lang="en-US" altLang="zh-CN" sz="2800" b="1">
                <a:solidFill>
                  <a:schemeClr val="accent1"/>
                </a:solidFill>
                <a:effectLst/>
                <a:latin typeface="黑体" panose="02010609060101010101" charset="-122"/>
                <a:ea typeface="黑体" panose="02010609060101010101" charset="-122"/>
                <a:cs typeface="黑体" panose="02010609060101010101" charset="-122"/>
              </a:rPr>
              <a:t>3.</a:t>
            </a:r>
            <a:r>
              <a:rPr lang="zh-CN" altLang="en-US" sz="2800" b="1">
                <a:solidFill>
                  <a:schemeClr val="accent1"/>
                </a:solidFill>
                <a:effectLst/>
                <a:latin typeface="黑体" panose="02010609060101010101" charset="-122"/>
                <a:ea typeface="黑体" panose="02010609060101010101" charset="-122"/>
                <a:cs typeface="黑体" panose="02010609060101010101" charset="-122"/>
              </a:rPr>
              <a:t>分别求出下列方格中梯形的面积，方格单位（</a:t>
            </a:r>
            <a:r>
              <a:rPr lang="en-US" altLang="zh-CN" sz="2800" b="1">
                <a:solidFill>
                  <a:schemeClr val="accent1"/>
                </a:solidFill>
                <a:effectLst/>
                <a:latin typeface="黑体" panose="02010609060101010101" charset="-122"/>
                <a:ea typeface="黑体" panose="02010609060101010101" charset="-122"/>
                <a:cs typeface="黑体" panose="02010609060101010101" charset="-122"/>
              </a:rPr>
              <a:t>cm</a:t>
            </a:r>
            <a:r>
              <a:rPr lang="zh-CN" altLang="en-US" sz="2800" b="1">
                <a:solidFill>
                  <a:schemeClr val="accent1"/>
                </a:solidFill>
                <a:effectLst/>
                <a:latin typeface="黑体" panose="02010609060101010101" charset="-122"/>
                <a:ea typeface="黑体" panose="02010609060101010101" charset="-122"/>
                <a:cs typeface="黑体" panose="02010609060101010101" charset="-122"/>
              </a:rPr>
              <a:t>）</a:t>
            </a:r>
            <a:endParaRPr lang="zh-CN" altLang="en-US" sz="2800" b="1">
              <a:solidFill>
                <a:schemeClr val="accent1"/>
              </a:solidFill>
              <a:effectLst/>
              <a:latin typeface="黑体" panose="02010609060101010101" charset="-122"/>
              <a:ea typeface="黑体" panose="02010609060101010101" charset="-122"/>
              <a:cs typeface="黑体" panose="02010609060101010101" charset="-122"/>
            </a:endParaRPr>
          </a:p>
        </p:txBody>
      </p:sp>
      <p:grpSp>
        <p:nvGrpSpPr>
          <p:cNvPr id="121" name="组合 120"/>
          <p:cNvGrpSpPr/>
          <p:nvPr/>
        </p:nvGrpSpPr>
        <p:grpSpPr>
          <a:xfrm>
            <a:off x="1079500" y="2448560"/>
            <a:ext cx="8860155" cy="2924810"/>
            <a:chOff x="1286" y="3587"/>
            <a:chExt cx="16172" cy="5338"/>
          </a:xfrm>
        </p:grpSpPr>
        <p:grpSp>
          <p:nvGrpSpPr>
            <p:cNvPr id="78" name="组合 77"/>
            <p:cNvGrpSpPr/>
            <p:nvPr/>
          </p:nvGrpSpPr>
          <p:grpSpPr>
            <a:xfrm>
              <a:off x="1286" y="3587"/>
              <a:ext cx="5373" cy="5338"/>
              <a:chOff x="7520" y="3708"/>
              <a:chExt cx="6802" cy="6758"/>
            </a:xfrm>
          </p:grpSpPr>
          <p:grpSp>
            <p:nvGrpSpPr>
              <p:cNvPr id="50" name="组合 49"/>
              <p:cNvGrpSpPr/>
              <p:nvPr/>
            </p:nvGrpSpPr>
            <p:grpSpPr>
              <a:xfrm>
                <a:off x="7520" y="3708"/>
                <a:ext cx="6803" cy="3356"/>
                <a:chOff x="7520" y="3708"/>
                <a:chExt cx="6803" cy="3356"/>
              </a:xfrm>
            </p:grpSpPr>
            <p:grpSp>
              <p:nvGrpSpPr>
                <p:cNvPr id="36" name="组合 35"/>
                <p:cNvGrpSpPr/>
                <p:nvPr/>
              </p:nvGrpSpPr>
              <p:grpSpPr>
                <a:xfrm>
                  <a:off x="7520" y="3708"/>
                  <a:ext cx="3374" cy="3356"/>
                  <a:chOff x="7520" y="3663"/>
                  <a:chExt cx="3374" cy="3356"/>
                </a:xfrm>
              </p:grpSpPr>
              <p:grpSp>
                <p:nvGrpSpPr>
                  <p:cNvPr id="27" name="组合 26"/>
                  <p:cNvGrpSpPr/>
                  <p:nvPr/>
                </p:nvGrpSpPr>
                <p:grpSpPr>
                  <a:xfrm>
                    <a:off x="7520" y="3663"/>
                    <a:ext cx="3375" cy="1088"/>
                    <a:chOff x="7520" y="3663"/>
                    <a:chExt cx="3375" cy="1088"/>
                  </a:xfrm>
                </p:grpSpPr>
                <p:sp>
                  <p:nvSpPr>
                    <p:cNvPr id="23" name="矩形 22"/>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520" y="4797"/>
                    <a:ext cx="3375" cy="1088"/>
                    <a:chOff x="7520" y="3663"/>
                    <a:chExt cx="3375" cy="1088"/>
                  </a:xfrm>
                </p:grpSpPr>
                <p:sp>
                  <p:nvSpPr>
                    <p:cNvPr id="29" name="矩形 28"/>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7520" y="5931"/>
                    <a:ext cx="3375" cy="1088"/>
                    <a:chOff x="7520" y="3663"/>
                    <a:chExt cx="3375" cy="1088"/>
                  </a:xfrm>
                </p:grpSpPr>
                <p:sp>
                  <p:nvSpPr>
                    <p:cNvPr id="33" name="矩形 32"/>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7" name="组合 36"/>
                <p:cNvGrpSpPr/>
                <p:nvPr/>
              </p:nvGrpSpPr>
              <p:grpSpPr>
                <a:xfrm>
                  <a:off x="10949" y="3708"/>
                  <a:ext cx="3374" cy="3356"/>
                  <a:chOff x="7520" y="3663"/>
                  <a:chExt cx="3374" cy="3356"/>
                </a:xfrm>
              </p:grpSpPr>
              <p:grpSp>
                <p:nvGrpSpPr>
                  <p:cNvPr id="38" name="组合 37"/>
                  <p:cNvGrpSpPr/>
                  <p:nvPr/>
                </p:nvGrpSpPr>
                <p:grpSpPr>
                  <a:xfrm>
                    <a:off x="7520" y="3663"/>
                    <a:ext cx="3375" cy="1088"/>
                    <a:chOff x="7520" y="3663"/>
                    <a:chExt cx="3375" cy="1088"/>
                  </a:xfrm>
                </p:grpSpPr>
                <p:sp>
                  <p:nvSpPr>
                    <p:cNvPr id="39" name="矩形 38"/>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7520" y="4797"/>
                    <a:ext cx="3375" cy="1088"/>
                    <a:chOff x="7520" y="3663"/>
                    <a:chExt cx="3375" cy="1088"/>
                  </a:xfrm>
                </p:grpSpPr>
                <p:sp>
                  <p:nvSpPr>
                    <p:cNvPr id="43" name="矩形 42"/>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7520" y="5931"/>
                    <a:ext cx="3375" cy="1088"/>
                    <a:chOff x="7520" y="3663"/>
                    <a:chExt cx="3375" cy="1088"/>
                  </a:xfrm>
                </p:grpSpPr>
                <p:sp>
                  <p:nvSpPr>
                    <p:cNvPr id="47" name="矩形 46"/>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51" name="组合 50"/>
              <p:cNvGrpSpPr/>
              <p:nvPr/>
            </p:nvGrpSpPr>
            <p:grpSpPr>
              <a:xfrm>
                <a:off x="7520" y="7110"/>
                <a:ext cx="6803" cy="3356"/>
                <a:chOff x="7520" y="3708"/>
                <a:chExt cx="6803" cy="3356"/>
              </a:xfrm>
            </p:grpSpPr>
            <p:grpSp>
              <p:nvGrpSpPr>
                <p:cNvPr id="52" name="组合 51"/>
                <p:cNvGrpSpPr/>
                <p:nvPr/>
              </p:nvGrpSpPr>
              <p:grpSpPr>
                <a:xfrm>
                  <a:off x="7520" y="3708"/>
                  <a:ext cx="3374" cy="3356"/>
                  <a:chOff x="7520" y="3663"/>
                  <a:chExt cx="3374" cy="3356"/>
                </a:xfrm>
              </p:grpSpPr>
              <p:grpSp>
                <p:nvGrpSpPr>
                  <p:cNvPr id="53" name="组合 52"/>
                  <p:cNvGrpSpPr/>
                  <p:nvPr/>
                </p:nvGrpSpPr>
                <p:grpSpPr>
                  <a:xfrm>
                    <a:off x="7520" y="3663"/>
                    <a:ext cx="3375" cy="1088"/>
                    <a:chOff x="7520" y="3663"/>
                    <a:chExt cx="3375" cy="1088"/>
                  </a:xfrm>
                </p:grpSpPr>
                <p:sp>
                  <p:nvSpPr>
                    <p:cNvPr id="54" name="矩形 53"/>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7520" y="4797"/>
                    <a:ext cx="3375" cy="1088"/>
                    <a:chOff x="7520" y="3663"/>
                    <a:chExt cx="3375" cy="1088"/>
                  </a:xfrm>
                </p:grpSpPr>
                <p:sp>
                  <p:nvSpPr>
                    <p:cNvPr id="58" name="矩形 57"/>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7520" y="5931"/>
                    <a:ext cx="3375" cy="1088"/>
                    <a:chOff x="7520" y="3663"/>
                    <a:chExt cx="3375" cy="1088"/>
                  </a:xfrm>
                </p:grpSpPr>
                <p:sp>
                  <p:nvSpPr>
                    <p:cNvPr id="62" name="矩形 61"/>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5" name="组合 64"/>
                <p:cNvGrpSpPr/>
                <p:nvPr/>
              </p:nvGrpSpPr>
              <p:grpSpPr>
                <a:xfrm>
                  <a:off x="10949" y="3708"/>
                  <a:ext cx="3374" cy="3356"/>
                  <a:chOff x="7520" y="3663"/>
                  <a:chExt cx="3374" cy="3356"/>
                </a:xfrm>
              </p:grpSpPr>
              <p:grpSp>
                <p:nvGrpSpPr>
                  <p:cNvPr id="66" name="组合 65"/>
                  <p:cNvGrpSpPr/>
                  <p:nvPr/>
                </p:nvGrpSpPr>
                <p:grpSpPr>
                  <a:xfrm>
                    <a:off x="7520" y="3663"/>
                    <a:ext cx="3375" cy="1088"/>
                    <a:chOff x="7520" y="3663"/>
                    <a:chExt cx="3375" cy="1088"/>
                  </a:xfrm>
                </p:grpSpPr>
                <p:sp>
                  <p:nvSpPr>
                    <p:cNvPr id="67" name="矩形 66"/>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7520" y="4797"/>
                    <a:ext cx="3375" cy="1088"/>
                    <a:chOff x="7520" y="3663"/>
                    <a:chExt cx="3375" cy="1088"/>
                  </a:xfrm>
                </p:grpSpPr>
                <p:sp>
                  <p:nvSpPr>
                    <p:cNvPr id="71" name="矩形 70"/>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7520" y="5931"/>
                    <a:ext cx="3375" cy="1088"/>
                    <a:chOff x="7520" y="3663"/>
                    <a:chExt cx="3375" cy="1088"/>
                  </a:xfrm>
                </p:grpSpPr>
                <p:sp>
                  <p:nvSpPr>
                    <p:cNvPr id="75" name="矩形 74"/>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21" name="组合 20"/>
            <p:cNvGrpSpPr/>
            <p:nvPr/>
          </p:nvGrpSpPr>
          <p:grpSpPr>
            <a:xfrm>
              <a:off x="6686" y="3587"/>
              <a:ext cx="5373" cy="5338"/>
              <a:chOff x="7520" y="3708"/>
              <a:chExt cx="6802" cy="6758"/>
            </a:xfrm>
          </p:grpSpPr>
          <p:grpSp>
            <p:nvGrpSpPr>
              <p:cNvPr id="22" name="组合 21"/>
              <p:cNvGrpSpPr/>
              <p:nvPr/>
            </p:nvGrpSpPr>
            <p:grpSpPr>
              <a:xfrm>
                <a:off x="7520" y="3708"/>
                <a:ext cx="6803" cy="3356"/>
                <a:chOff x="7520" y="3708"/>
                <a:chExt cx="6803" cy="3356"/>
              </a:xfrm>
            </p:grpSpPr>
            <p:grpSp>
              <p:nvGrpSpPr>
                <p:cNvPr id="26" name="组合 25"/>
                <p:cNvGrpSpPr/>
                <p:nvPr/>
              </p:nvGrpSpPr>
              <p:grpSpPr>
                <a:xfrm>
                  <a:off x="7520" y="3708"/>
                  <a:ext cx="3374" cy="3356"/>
                  <a:chOff x="7520" y="3663"/>
                  <a:chExt cx="3374" cy="3356"/>
                </a:xfrm>
              </p:grpSpPr>
              <p:grpSp>
                <p:nvGrpSpPr>
                  <p:cNvPr id="79" name="组合 78"/>
                  <p:cNvGrpSpPr/>
                  <p:nvPr/>
                </p:nvGrpSpPr>
                <p:grpSpPr>
                  <a:xfrm>
                    <a:off x="7520" y="3663"/>
                    <a:ext cx="3375" cy="1088"/>
                    <a:chOff x="7520" y="3663"/>
                    <a:chExt cx="3375" cy="1088"/>
                  </a:xfrm>
                </p:grpSpPr>
                <p:sp>
                  <p:nvSpPr>
                    <p:cNvPr id="80" name="矩形 79"/>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p:cNvGrpSpPr/>
                  <p:nvPr/>
                </p:nvGrpSpPr>
                <p:grpSpPr>
                  <a:xfrm>
                    <a:off x="7520" y="4797"/>
                    <a:ext cx="3375" cy="1088"/>
                    <a:chOff x="7520" y="3663"/>
                    <a:chExt cx="3375" cy="1088"/>
                  </a:xfrm>
                </p:grpSpPr>
                <p:sp>
                  <p:nvSpPr>
                    <p:cNvPr id="84" name="矩形 83"/>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p:nvGrpSpPr>
                <p:grpSpPr>
                  <a:xfrm>
                    <a:off x="7520" y="5931"/>
                    <a:ext cx="3375" cy="1088"/>
                    <a:chOff x="7520" y="3663"/>
                    <a:chExt cx="3375" cy="1088"/>
                  </a:xfrm>
                </p:grpSpPr>
                <p:sp>
                  <p:nvSpPr>
                    <p:cNvPr id="88" name="矩形 87"/>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1" name="组合 90"/>
                <p:cNvGrpSpPr/>
                <p:nvPr/>
              </p:nvGrpSpPr>
              <p:grpSpPr>
                <a:xfrm>
                  <a:off x="10949" y="3708"/>
                  <a:ext cx="3374" cy="3356"/>
                  <a:chOff x="7520" y="3663"/>
                  <a:chExt cx="3374" cy="3356"/>
                </a:xfrm>
              </p:grpSpPr>
              <p:grpSp>
                <p:nvGrpSpPr>
                  <p:cNvPr id="92" name="组合 91"/>
                  <p:cNvGrpSpPr/>
                  <p:nvPr/>
                </p:nvGrpSpPr>
                <p:grpSpPr>
                  <a:xfrm>
                    <a:off x="7520" y="3663"/>
                    <a:ext cx="3375" cy="1088"/>
                    <a:chOff x="7520" y="3663"/>
                    <a:chExt cx="3375" cy="1088"/>
                  </a:xfrm>
                </p:grpSpPr>
                <p:sp>
                  <p:nvSpPr>
                    <p:cNvPr id="93" name="矩形 92"/>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7520" y="4797"/>
                    <a:ext cx="3375" cy="1088"/>
                    <a:chOff x="7520" y="3663"/>
                    <a:chExt cx="3375" cy="1088"/>
                  </a:xfrm>
                </p:grpSpPr>
                <p:sp>
                  <p:nvSpPr>
                    <p:cNvPr id="97" name="矩形 96"/>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7520" y="5931"/>
                    <a:ext cx="3375" cy="1088"/>
                    <a:chOff x="7520" y="3663"/>
                    <a:chExt cx="3375" cy="1088"/>
                  </a:xfrm>
                </p:grpSpPr>
                <p:sp>
                  <p:nvSpPr>
                    <p:cNvPr id="101" name="矩形 100"/>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04" name="组合 103"/>
              <p:cNvGrpSpPr/>
              <p:nvPr/>
            </p:nvGrpSpPr>
            <p:grpSpPr>
              <a:xfrm>
                <a:off x="7520" y="7110"/>
                <a:ext cx="6803" cy="3356"/>
                <a:chOff x="7520" y="3708"/>
                <a:chExt cx="6803" cy="3356"/>
              </a:xfrm>
            </p:grpSpPr>
            <p:grpSp>
              <p:nvGrpSpPr>
                <p:cNvPr id="105" name="组合 104"/>
                <p:cNvGrpSpPr/>
                <p:nvPr/>
              </p:nvGrpSpPr>
              <p:grpSpPr>
                <a:xfrm>
                  <a:off x="7520" y="3708"/>
                  <a:ext cx="3374" cy="3356"/>
                  <a:chOff x="7520" y="3663"/>
                  <a:chExt cx="3374" cy="3356"/>
                </a:xfrm>
              </p:grpSpPr>
              <p:grpSp>
                <p:nvGrpSpPr>
                  <p:cNvPr id="106" name="组合 105"/>
                  <p:cNvGrpSpPr/>
                  <p:nvPr/>
                </p:nvGrpSpPr>
                <p:grpSpPr>
                  <a:xfrm>
                    <a:off x="7520" y="3663"/>
                    <a:ext cx="3375" cy="1088"/>
                    <a:chOff x="7520" y="3663"/>
                    <a:chExt cx="3375" cy="1088"/>
                  </a:xfrm>
                </p:grpSpPr>
                <p:sp>
                  <p:nvSpPr>
                    <p:cNvPr id="107" name="矩形 106"/>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7520" y="4797"/>
                    <a:ext cx="3375" cy="1088"/>
                    <a:chOff x="7520" y="3663"/>
                    <a:chExt cx="3375" cy="1088"/>
                  </a:xfrm>
                </p:grpSpPr>
                <p:sp>
                  <p:nvSpPr>
                    <p:cNvPr id="111" name="矩形 110"/>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4" name="组合 113"/>
                  <p:cNvGrpSpPr/>
                  <p:nvPr/>
                </p:nvGrpSpPr>
                <p:grpSpPr>
                  <a:xfrm>
                    <a:off x="7520" y="5931"/>
                    <a:ext cx="3375" cy="1088"/>
                    <a:chOff x="7520" y="3663"/>
                    <a:chExt cx="3375" cy="1088"/>
                  </a:xfrm>
                </p:grpSpPr>
                <p:sp>
                  <p:nvSpPr>
                    <p:cNvPr id="115" name="矩形 114"/>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8" name="组合 117"/>
                <p:cNvGrpSpPr/>
                <p:nvPr/>
              </p:nvGrpSpPr>
              <p:grpSpPr>
                <a:xfrm>
                  <a:off x="10949" y="3708"/>
                  <a:ext cx="3374" cy="3356"/>
                  <a:chOff x="7520" y="3663"/>
                  <a:chExt cx="3374" cy="3356"/>
                </a:xfrm>
              </p:grpSpPr>
              <p:grpSp>
                <p:nvGrpSpPr>
                  <p:cNvPr id="119" name="组合 118"/>
                  <p:cNvGrpSpPr/>
                  <p:nvPr/>
                </p:nvGrpSpPr>
                <p:grpSpPr>
                  <a:xfrm>
                    <a:off x="7520" y="3663"/>
                    <a:ext cx="3375" cy="1088"/>
                    <a:chOff x="7520" y="3663"/>
                    <a:chExt cx="3375" cy="1088"/>
                  </a:xfrm>
                </p:grpSpPr>
                <p:sp>
                  <p:nvSpPr>
                    <p:cNvPr id="120" name="矩形 119"/>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122"/>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a:off x="7520" y="4797"/>
                    <a:ext cx="3375" cy="1088"/>
                    <a:chOff x="7520" y="3663"/>
                    <a:chExt cx="3375" cy="1088"/>
                  </a:xfrm>
                </p:grpSpPr>
                <p:sp>
                  <p:nvSpPr>
                    <p:cNvPr id="125" name="矩形 124"/>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矩形 125"/>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7520" y="5931"/>
                    <a:ext cx="3375" cy="1088"/>
                    <a:chOff x="7520" y="3663"/>
                    <a:chExt cx="3375" cy="1088"/>
                  </a:xfrm>
                </p:grpSpPr>
                <p:sp>
                  <p:nvSpPr>
                    <p:cNvPr id="129" name="矩形 128"/>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矩形 130"/>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132" name="组合 131"/>
            <p:cNvGrpSpPr/>
            <p:nvPr/>
          </p:nvGrpSpPr>
          <p:grpSpPr>
            <a:xfrm>
              <a:off x="12086" y="3587"/>
              <a:ext cx="5373" cy="5338"/>
              <a:chOff x="7520" y="3708"/>
              <a:chExt cx="6802" cy="6758"/>
            </a:xfrm>
          </p:grpSpPr>
          <p:grpSp>
            <p:nvGrpSpPr>
              <p:cNvPr id="133" name="组合 132"/>
              <p:cNvGrpSpPr/>
              <p:nvPr/>
            </p:nvGrpSpPr>
            <p:grpSpPr>
              <a:xfrm>
                <a:off x="7520" y="3708"/>
                <a:ext cx="6803" cy="3356"/>
                <a:chOff x="7520" y="3708"/>
                <a:chExt cx="6803" cy="3356"/>
              </a:xfrm>
            </p:grpSpPr>
            <p:grpSp>
              <p:nvGrpSpPr>
                <p:cNvPr id="141" name="组合 140"/>
                <p:cNvGrpSpPr/>
                <p:nvPr/>
              </p:nvGrpSpPr>
              <p:grpSpPr>
                <a:xfrm>
                  <a:off x="7520" y="3708"/>
                  <a:ext cx="3374" cy="3356"/>
                  <a:chOff x="7520" y="3663"/>
                  <a:chExt cx="3374" cy="3356"/>
                </a:xfrm>
              </p:grpSpPr>
              <p:grpSp>
                <p:nvGrpSpPr>
                  <p:cNvPr id="142" name="组合 141"/>
                  <p:cNvGrpSpPr/>
                  <p:nvPr/>
                </p:nvGrpSpPr>
                <p:grpSpPr>
                  <a:xfrm>
                    <a:off x="7520" y="3663"/>
                    <a:ext cx="3375" cy="1088"/>
                    <a:chOff x="7520" y="3663"/>
                    <a:chExt cx="3375" cy="1088"/>
                  </a:xfrm>
                </p:grpSpPr>
                <p:sp>
                  <p:nvSpPr>
                    <p:cNvPr id="143" name="矩形 142"/>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矩形 144"/>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6" name="组合 145"/>
                  <p:cNvGrpSpPr/>
                  <p:nvPr/>
                </p:nvGrpSpPr>
                <p:grpSpPr>
                  <a:xfrm>
                    <a:off x="7520" y="4797"/>
                    <a:ext cx="3375" cy="1088"/>
                    <a:chOff x="7520" y="3663"/>
                    <a:chExt cx="3375" cy="1088"/>
                  </a:xfrm>
                </p:grpSpPr>
                <p:sp>
                  <p:nvSpPr>
                    <p:cNvPr id="147" name="矩形 146"/>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p:cNvGrpSpPr/>
                  <p:nvPr/>
                </p:nvGrpSpPr>
                <p:grpSpPr>
                  <a:xfrm>
                    <a:off x="7520" y="5931"/>
                    <a:ext cx="3375" cy="1088"/>
                    <a:chOff x="7520" y="3663"/>
                    <a:chExt cx="3375" cy="1088"/>
                  </a:xfrm>
                </p:grpSpPr>
                <p:sp>
                  <p:nvSpPr>
                    <p:cNvPr id="151" name="矩形 150"/>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矩形 151"/>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矩形 152"/>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4" name="组合 153"/>
                <p:cNvGrpSpPr/>
                <p:nvPr/>
              </p:nvGrpSpPr>
              <p:grpSpPr>
                <a:xfrm>
                  <a:off x="10949" y="3708"/>
                  <a:ext cx="3374" cy="3356"/>
                  <a:chOff x="7520" y="3663"/>
                  <a:chExt cx="3374" cy="3356"/>
                </a:xfrm>
              </p:grpSpPr>
              <p:grpSp>
                <p:nvGrpSpPr>
                  <p:cNvPr id="155" name="组合 154"/>
                  <p:cNvGrpSpPr/>
                  <p:nvPr/>
                </p:nvGrpSpPr>
                <p:grpSpPr>
                  <a:xfrm>
                    <a:off x="7520" y="3663"/>
                    <a:ext cx="3375" cy="1088"/>
                    <a:chOff x="7520" y="3663"/>
                    <a:chExt cx="3375" cy="1088"/>
                  </a:xfrm>
                </p:grpSpPr>
                <p:sp>
                  <p:nvSpPr>
                    <p:cNvPr id="156" name="矩形 155"/>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矩形 156"/>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矩形 157"/>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9" name="组合 158"/>
                  <p:cNvGrpSpPr/>
                  <p:nvPr/>
                </p:nvGrpSpPr>
                <p:grpSpPr>
                  <a:xfrm>
                    <a:off x="7520" y="4797"/>
                    <a:ext cx="3375" cy="1088"/>
                    <a:chOff x="7520" y="3663"/>
                    <a:chExt cx="3375" cy="1088"/>
                  </a:xfrm>
                </p:grpSpPr>
                <p:sp>
                  <p:nvSpPr>
                    <p:cNvPr id="160" name="矩形 159"/>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矩形 160"/>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矩形 161"/>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3" name="组合 162"/>
                  <p:cNvGrpSpPr/>
                  <p:nvPr/>
                </p:nvGrpSpPr>
                <p:grpSpPr>
                  <a:xfrm>
                    <a:off x="7520" y="5931"/>
                    <a:ext cx="3375" cy="1088"/>
                    <a:chOff x="7520" y="3663"/>
                    <a:chExt cx="3375" cy="1088"/>
                  </a:xfrm>
                </p:grpSpPr>
                <p:sp>
                  <p:nvSpPr>
                    <p:cNvPr id="164" name="矩形 163"/>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矩形 164"/>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矩形 165"/>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67" name="组合 166"/>
              <p:cNvGrpSpPr/>
              <p:nvPr/>
            </p:nvGrpSpPr>
            <p:grpSpPr>
              <a:xfrm>
                <a:off x="7520" y="7110"/>
                <a:ext cx="6803" cy="3356"/>
                <a:chOff x="7520" y="3708"/>
                <a:chExt cx="6803" cy="3356"/>
              </a:xfrm>
            </p:grpSpPr>
            <p:grpSp>
              <p:nvGrpSpPr>
                <p:cNvPr id="168" name="组合 167"/>
                <p:cNvGrpSpPr/>
                <p:nvPr/>
              </p:nvGrpSpPr>
              <p:grpSpPr>
                <a:xfrm>
                  <a:off x="7520" y="3708"/>
                  <a:ext cx="3374" cy="3356"/>
                  <a:chOff x="7520" y="3663"/>
                  <a:chExt cx="3374" cy="3356"/>
                </a:xfrm>
              </p:grpSpPr>
              <p:grpSp>
                <p:nvGrpSpPr>
                  <p:cNvPr id="169" name="组合 168"/>
                  <p:cNvGrpSpPr/>
                  <p:nvPr/>
                </p:nvGrpSpPr>
                <p:grpSpPr>
                  <a:xfrm>
                    <a:off x="7520" y="3663"/>
                    <a:ext cx="3375" cy="1088"/>
                    <a:chOff x="7520" y="3663"/>
                    <a:chExt cx="3375" cy="1088"/>
                  </a:xfrm>
                </p:grpSpPr>
                <p:sp>
                  <p:nvSpPr>
                    <p:cNvPr id="170" name="矩形 169"/>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3" name="组合 172"/>
                  <p:cNvGrpSpPr/>
                  <p:nvPr/>
                </p:nvGrpSpPr>
                <p:grpSpPr>
                  <a:xfrm>
                    <a:off x="7520" y="4797"/>
                    <a:ext cx="3375" cy="1088"/>
                    <a:chOff x="7520" y="3663"/>
                    <a:chExt cx="3375" cy="1088"/>
                  </a:xfrm>
                </p:grpSpPr>
                <p:sp>
                  <p:nvSpPr>
                    <p:cNvPr id="174" name="矩形 173"/>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7" name="组合 176"/>
                  <p:cNvGrpSpPr/>
                  <p:nvPr/>
                </p:nvGrpSpPr>
                <p:grpSpPr>
                  <a:xfrm>
                    <a:off x="7520" y="5931"/>
                    <a:ext cx="3375" cy="1088"/>
                    <a:chOff x="7520" y="3663"/>
                    <a:chExt cx="3375" cy="1088"/>
                  </a:xfrm>
                </p:grpSpPr>
                <p:sp>
                  <p:nvSpPr>
                    <p:cNvPr id="178" name="矩形 177"/>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矩形 178"/>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矩形 179"/>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1" name="组合 180"/>
                <p:cNvGrpSpPr/>
                <p:nvPr/>
              </p:nvGrpSpPr>
              <p:grpSpPr>
                <a:xfrm>
                  <a:off x="10949" y="3708"/>
                  <a:ext cx="3374" cy="3356"/>
                  <a:chOff x="7520" y="3663"/>
                  <a:chExt cx="3374" cy="3356"/>
                </a:xfrm>
              </p:grpSpPr>
              <p:grpSp>
                <p:nvGrpSpPr>
                  <p:cNvPr id="182" name="组合 181"/>
                  <p:cNvGrpSpPr/>
                  <p:nvPr/>
                </p:nvGrpSpPr>
                <p:grpSpPr>
                  <a:xfrm>
                    <a:off x="7520" y="3663"/>
                    <a:ext cx="3375" cy="1088"/>
                    <a:chOff x="7520" y="3663"/>
                    <a:chExt cx="3375" cy="1088"/>
                  </a:xfrm>
                </p:grpSpPr>
                <p:sp>
                  <p:nvSpPr>
                    <p:cNvPr id="183" name="矩形 182"/>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矩形 183"/>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矩形 184"/>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6" name="组合 185"/>
                  <p:cNvGrpSpPr/>
                  <p:nvPr/>
                </p:nvGrpSpPr>
                <p:grpSpPr>
                  <a:xfrm>
                    <a:off x="7520" y="4797"/>
                    <a:ext cx="3375" cy="1088"/>
                    <a:chOff x="7520" y="3663"/>
                    <a:chExt cx="3375" cy="1088"/>
                  </a:xfrm>
                </p:grpSpPr>
                <p:sp>
                  <p:nvSpPr>
                    <p:cNvPr id="187" name="矩形 186"/>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矩形 187"/>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矩形 188"/>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7520" y="5931"/>
                    <a:ext cx="3375" cy="1088"/>
                    <a:chOff x="7520" y="3663"/>
                    <a:chExt cx="3375" cy="1088"/>
                  </a:xfrm>
                </p:grpSpPr>
                <p:sp>
                  <p:nvSpPr>
                    <p:cNvPr id="191" name="矩形 190"/>
                    <p:cNvSpPr/>
                    <p:nvPr/>
                  </p:nvSpPr>
                  <p:spPr>
                    <a:xfrm>
                      <a:off x="7520"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矩形 191"/>
                    <p:cNvSpPr/>
                    <p:nvPr/>
                  </p:nvSpPr>
                  <p:spPr>
                    <a:xfrm>
                      <a:off x="9807"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矩形 192"/>
                    <p:cNvSpPr/>
                    <p:nvPr/>
                  </p:nvSpPr>
                  <p:spPr>
                    <a:xfrm>
                      <a:off x="8665" y="3663"/>
                      <a:ext cx="1089" cy="1089"/>
                    </a:xfrm>
                    <a:prstGeom prst="rect">
                      <a:avLst/>
                    </a:prstGeom>
                    <a:noFill/>
                    <a:ln w="28575">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sp>
        <p:nvSpPr>
          <p:cNvPr id="12" name="矩形 11"/>
          <p:cNvSpPr/>
          <p:nvPr/>
        </p:nvSpPr>
        <p:spPr>
          <a:xfrm>
            <a:off x="1000760" y="2375535"/>
            <a:ext cx="8980805" cy="3093720"/>
          </a:xfrm>
          <a:prstGeom prst="rect">
            <a:avLst/>
          </a:prstGeom>
          <a:noFill/>
          <a:ln w="38100">
            <a:solidFill>
              <a:schemeClr val="tx1">
                <a:lumMod val="75000"/>
                <a:lumOff val="25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1557020" y="2921000"/>
            <a:ext cx="2476500" cy="539115"/>
          </a:xfrm>
          <a:prstGeom prst="trapezoid">
            <a:avLst>
              <a:gd name="adj" fmla="val 99646"/>
            </a:avLst>
          </a:prstGeom>
          <a:solidFill>
            <a:schemeClr val="accent6"/>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2096770" y="3904615"/>
            <a:ext cx="1407795" cy="1471295"/>
          </a:xfrm>
          <a:custGeom>
            <a:avLst/>
            <a:gdLst>
              <a:gd name="connsiteX0" fmla="*/ 0 w 2217"/>
              <a:gd name="connsiteY0" fmla="*/ 2317 h 2317"/>
              <a:gd name="connsiteX1" fmla="*/ 0 w 2217"/>
              <a:gd name="connsiteY1" fmla="*/ 0 h 2317"/>
              <a:gd name="connsiteX2" fmla="*/ 733 w 2217"/>
              <a:gd name="connsiteY2" fmla="*/ 50 h 2317"/>
              <a:gd name="connsiteX3" fmla="*/ 2217 w 2217"/>
              <a:gd name="connsiteY3" fmla="*/ 2317 h 2317"/>
              <a:gd name="connsiteX4" fmla="*/ 0 w 2217"/>
              <a:gd name="connsiteY4" fmla="*/ 2317 h 2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17" h="2317">
                <a:moveTo>
                  <a:pt x="0" y="2317"/>
                </a:moveTo>
                <a:lnTo>
                  <a:pt x="0" y="0"/>
                </a:lnTo>
                <a:lnTo>
                  <a:pt x="733" y="50"/>
                </a:lnTo>
                <a:lnTo>
                  <a:pt x="2217" y="2317"/>
                </a:lnTo>
                <a:lnTo>
                  <a:pt x="0" y="2317"/>
                </a:lnTo>
                <a:close/>
              </a:path>
            </a:pathLst>
          </a:custGeom>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024630" y="2906395"/>
            <a:ext cx="3338195" cy="2032000"/>
          </a:xfrm>
          <a:custGeom>
            <a:avLst/>
            <a:gdLst>
              <a:gd name="connsiteX0" fmla="*/ 0 w 5257"/>
              <a:gd name="connsiteY0" fmla="*/ 3200 h 3200"/>
              <a:gd name="connsiteX1" fmla="*/ 800 w 5257"/>
              <a:gd name="connsiteY1" fmla="*/ 0 h 3200"/>
              <a:gd name="connsiteX2" fmla="*/ 2400 w 5257"/>
              <a:gd name="connsiteY2" fmla="*/ 0 h 3200"/>
              <a:gd name="connsiteX3" fmla="*/ 5257 w 5257"/>
              <a:gd name="connsiteY3" fmla="*/ 3186 h 3200"/>
              <a:gd name="connsiteX4" fmla="*/ 0 w 5257"/>
              <a:gd name="connsiteY4" fmla="*/ 3200 h 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3200">
                <a:moveTo>
                  <a:pt x="0" y="3200"/>
                </a:moveTo>
                <a:lnTo>
                  <a:pt x="800" y="0"/>
                </a:lnTo>
                <a:lnTo>
                  <a:pt x="2400" y="0"/>
                </a:lnTo>
                <a:lnTo>
                  <a:pt x="5257" y="3186"/>
                </a:lnTo>
                <a:lnTo>
                  <a:pt x="0" y="3200"/>
                </a:lnTo>
                <a:close/>
              </a:path>
            </a:pathLst>
          </a:custGeom>
          <a:ln>
            <a:solidFill>
              <a:schemeClr val="tx1">
                <a:lumMod val="50000"/>
                <a:lumOff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15" name="梯形 14"/>
          <p:cNvSpPr/>
          <p:nvPr/>
        </p:nvSpPr>
        <p:spPr>
          <a:xfrm>
            <a:off x="7467600" y="2963545"/>
            <a:ext cx="2032000" cy="1404620"/>
          </a:xfrm>
          <a:prstGeom prst="trapezoid">
            <a:avLst/>
          </a:prstGeom>
          <a:ln>
            <a:solidFill>
              <a:schemeClr val="tx1">
                <a:lumMod val="50000"/>
                <a:lumOff val="50000"/>
              </a:schemeClr>
            </a:solidFill>
          </a:ln>
          <a:extLst>
            <a:ext uri="{909E8E84-426E-40DD-AFC4-6F175D3DCCD1}">
              <a14:hiddenFill xmlns:a14="http://schemas.microsoft.com/office/drawing/2010/main">
                <a:solidFill>
                  <a:schemeClr val="accent1"/>
                </a:solidFill>
              </a14:hiddenFill>
            </a:ext>
          </a:ex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Tree>
    <p:custDataLst>
      <p:tags r:id="rId3"/>
    </p:custData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9" name="组合 8"/>
          <p:cNvGrpSpPr/>
          <p:nvPr/>
        </p:nvGrpSpPr>
        <p:grpSpPr>
          <a:xfrm>
            <a:off x="401955" y="353060"/>
            <a:ext cx="4754245" cy="905510"/>
            <a:chOff x="5333" y="914"/>
            <a:chExt cx="7487" cy="1426"/>
          </a:xfrm>
          <a:solidFill>
            <a:schemeClr val="accent1"/>
          </a:solidFill>
          <a:effectLst/>
        </p:grpSpPr>
        <p:sp>
          <p:nvSpPr>
            <p:cNvPr id="8" name="圆角矩形 7"/>
            <p:cNvSpPr/>
            <p:nvPr/>
          </p:nvSpPr>
          <p:spPr>
            <a:xfrm>
              <a:off x="5333" y="914"/>
              <a:ext cx="7487"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338" y="1168"/>
              <a:ext cx="6452"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课堂练习：学以致用</a:t>
              </a:r>
              <a:endParaRPr lang="zh-CN" altLang="en-US" sz="3200" b="1">
                <a:solidFill>
                  <a:schemeClr val="bg1"/>
                </a:solidFill>
                <a:latin typeface="黑体" panose="02010609060101010101" charset="-122"/>
                <a:ea typeface="黑体" panose="02010609060101010101" charset="-122"/>
              </a:endParaRPr>
            </a:p>
          </p:txBody>
        </p:sp>
      </p:grpSp>
      <p:pic>
        <p:nvPicPr>
          <p:cNvPr id="5" name="图片 4" descr="templates\docerresourceshop\icons\\31393935333939383b31373432363535303bd4b2b9e6"/>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14655" y="416560"/>
            <a:ext cx="744855" cy="744855"/>
          </a:xfrm>
          <a:prstGeom prst="rect">
            <a:avLst/>
          </a:prstGeom>
          <a:effectLst>
            <a:outerShdw blurRad="50800" dist="38100" dir="2700000" algn="tl" rotWithShape="0">
              <a:prstClr val="black">
                <a:alpha val="40000"/>
              </a:prstClr>
            </a:outerShdw>
          </a:effectLst>
        </p:spPr>
      </p:pic>
      <p:sp>
        <p:nvSpPr>
          <p:cNvPr id="138242" name="文本框 138241"/>
          <p:cNvSpPr txBox="1"/>
          <p:nvPr/>
        </p:nvSpPr>
        <p:spPr>
          <a:xfrm>
            <a:off x="905510" y="1431290"/>
            <a:ext cx="6067425" cy="583565"/>
          </a:xfrm>
          <a:prstGeom prst="rect">
            <a:avLst/>
          </a:prstGeom>
          <a:noFill/>
          <a:ln w="9525">
            <a:noFill/>
          </a:ln>
        </p:spPr>
        <p:txBody>
          <a:bodyPr wrap="square">
            <a:spAutoFit/>
          </a:bodyPr>
          <a:lstStyle/>
          <a:p>
            <a:pPr eaLnBrk="1" hangingPunct="1">
              <a:spcBef>
                <a:spcPct val="50000"/>
              </a:spcBef>
              <a:buFont typeface="Arial" panose="020B0604020202020204" pitchFamily="34" charset="0"/>
            </a:pPr>
            <a:r>
              <a:rPr lang="zh-CN" altLang="en-US" sz="3200" b="1" dirty="0">
                <a:solidFill>
                  <a:schemeClr val="accent3"/>
                </a:solidFill>
                <a:latin typeface="黑体" panose="02010609060101010101" charset="-122"/>
                <a:ea typeface="黑体" panose="02010609060101010101" charset="-122"/>
              </a:rPr>
              <a:t>课堂回顾：</a:t>
            </a:r>
            <a:endParaRPr lang="zh-CN" altLang="en-US" sz="3200" b="1" dirty="0">
              <a:solidFill>
                <a:schemeClr val="accent3"/>
              </a:solidFill>
              <a:latin typeface="黑体" panose="02010609060101010101" charset="-122"/>
              <a:ea typeface="黑体" panose="02010609060101010101" charset="-122"/>
            </a:endParaRPr>
          </a:p>
        </p:txBody>
      </p:sp>
      <p:sp>
        <p:nvSpPr>
          <p:cNvPr id="3" name="文本框 2"/>
          <p:cNvSpPr txBox="1"/>
          <p:nvPr/>
        </p:nvSpPr>
        <p:spPr>
          <a:xfrm>
            <a:off x="905510" y="2348230"/>
            <a:ext cx="10201275" cy="3046095"/>
          </a:xfrm>
          <a:prstGeom prst="rect">
            <a:avLst/>
          </a:prstGeom>
          <a:noFill/>
        </p:spPr>
        <p:txBody>
          <a:bodyPr wrap="square" rtlCol="0" anchor="b" anchorCtr="0">
            <a:spAutoFit/>
          </a:bodyPr>
          <a:lstStyle/>
          <a:p>
            <a:pPr algn="l"/>
            <a:r>
              <a:rPr lang="en-US" altLang="zh-CN" sz="3200" b="1" dirty="0">
                <a:solidFill>
                  <a:schemeClr val="accent1"/>
                </a:solidFill>
                <a:latin typeface="黑体" panose="02010609060101010101" charset="-122"/>
                <a:ea typeface="黑体" panose="02010609060101010101" charset="-122"/>
                <a:cs typeface="黑体" panose="02010609060101010101" charset="-122"/>
              </a:rPr>
              <a:t>1.</a:t>
            </a:r>
            <a:r>
              <a:rPr lang="zh-CN" altLang="en-US" sz="3200" b="1" dirty="0">
                <a:solidFill>
                  <a:schemeClr val="accent1"/>
                </a:solidFill>
                <a:latin typeface="黑体" panose="02010609060101010101" charset="-122"/>
                <a:ea typeface="黑体" panose="02010609060101010101" charset="-122"/>
                <a:cs typeface="黑体" panose="02010609060101010101" charset="-122"/>
                <a:sym typeface="+mn-ea"/>
              </a:rPr>
              <a:t>梯形的面积 ＝ （上底+下底）×高 ÷2，用字母表示为：</a:t>
            </a:r>
            <a:r>
              <a:rPr lang="en-US" altLang="zh-CN" sz="3200" b="1" dirty="0">
                <a:solidFill>
                  <a:schemeClr val="accent1"/>
                </a:solidFill>
                <a:latin typeface="黑体" panose="02010609060101010101" charset="-122"/>
                <a:ea typeface="黑体" panose="02010609060101010101" charset="-122"/>
                <a:cs typeface="黑体" panose="02010609060101010101" charset="-122"/>
                <a:sym typeface="+mn-ea"/>
              </a:rPr>
              <a:t>S=</a:t>
            </a:r>
            <a:r>
              <a:rPr lang="zh-CN" altLang="en-US" sz="3200" b="1" dirty="0">
                <a:solidFill>
                  <a:schemeClr val="accent1"/>
                </a:solidFill>
                <a:latin typeface="黑体" panose="02010609060101010101" charset="-122"/>
                <a:ea typeface="黑体" panose="02010609060101010101" charset="-122"/>
                <a:cs typeface="黑体" panose="02010609060101010101" charset="-122"/>
                <a:sym typeface="+mn-ea"/>
              </a:rPr>
              <a:t>（</a:t>
            </a:r>
            <a:r>
              <a:rPr lang="en-US" altLang="zh-CN" sz="3200" b="1" dirty="0" err="1">
                <a:solidFill>
                  <a:schemeClr val="accent1"/>
                </a:solidFill>
                <a:latin typeface="黑体" panose="02010609060101010101" charset="-122"/>
                <a:ea typeface="黑体" panose="02010609060101010101" charset="-122"/>
                <a:cs typeface="黑体" panose="02010609060101010101" charset="-122"/>
                <a:sym typeface="+mn-ea"/>
              </a:rPr>
              <a:t>a+b</a:t>
            </a:r>
            <a:r>
              <a:rPr lang="en-US" altLang="zh-CN" sz="3200" b="1" dirty="0">
                <a:solidFill>
                  <a:schemeClr val="accent1"/>
                </a:solidFill>
                <a:latin typeface="黑体" panose="02010609060101010101" charset="-122"/>
                <a:ea typeface="黑体" panose="02010609060101010101" charset="-122"/>
                <a:cs typeface="黑体" panose="02010609060101010101" charset="-122"/>
                <a:sym typeface="+mn-ea"/>
              </a:rPr>
              <a:t>)×h÷2</a:t>
            </a:r>
            <a:r>
              <a:rPr lang="zh-CN" altLang="zh-CN" sz="3200" b="1" dirty="0">
                <a:solidFill>
                  <a:schemeClr val="accent1"/>
                </a:solidFill>
                <a:latin typeface="黑体" panose="02010609060101010101" charset="-122"/>
                <a:ea typeface="黑体" panose="02010609060101010101" charset="-122"/>
                <a:cs typeface="黑体" panose="02010609060101010101" charset="-122"/>
                <a:sym typeface="+mn-ea"/>
              </a:rPr>
              <a:t>。</a:t>
            </a:r>
            <a:endParaRPr lang="zh-CN" altLang="zh-CN" sz="3200" b="1" dirty="0">
              <a:solidFill>
                <a:schemeClr val="accent1"/>
              </a:solidFill>
              <a:latin typeface="黑体" panose="02010609060101010101" charset="-122"/>
              <a:ea typeface="黑体" panose="02010609060101010101" charset="-122"/>
              <a:cs typeface="黑体" panose="02010609060101010101" charset="-122"/>
              <a:sym typeface="+mn-ea"/>
            </a:endParaRPr>
          </a:p>
          <a:p>
            <a:pPr algn="l"/>
            <a:endParaRPr lang="en-US" altLang="zh-CN" sz="3200" b="1" dirty="0">
              <a:solidFill>
                <a:schemeClr val="accent1"/>
              </a:solidFill>
              <a:latin typeface="黑体" panose="02010609060101010101" charset="-122"/>
              <a:ea typeface="黑体" panose="02010609060101010101" charset="-122"/>
              <a:cs typeface="黑体" panose="02010609060101010101" charset="-122"/>
              <a:sym typeface="+mn-ea"/>
            </a:endParaRPr>
          </a:p>
          <a:p>
            <a:pPr algn="l"/>
            <a:r>
              <a:rPr lang="en-US" altLang="zh-CN" sz="3200" b="1" dirty="0">
                <a:solidFill>
                  <a:schemeClr val="accent1"/>
                </a:solidFill>
                <a:latin typeface="黑体" panose="02010609060101010101" charset="-122"/>
                <a:ea typeface="黑体" panose="02010609060101010101" charset="-122"/>
                <a:cs typeface="黑体" panose="02010609060101010101" charset="-122"/>
                <a:sym typeface="+mn-ea"/>
              </a:rPr>
              <a:t>2.</a:t>
            </a:r>
            <a:r>
              <a:rPr lang="zh-CN" altLang="en-US" sz="3200" b="1" dirty="0">
                <a:solidFill>
                  <a:schemeClr val="accent1"/>
                </a:solidFill>
                <a:latin typeface="黑体" panose="02010609060101010101" charset="-122"/>
                <a:ea typeface="黑体" panose="02010609060101010101" charset="-122"/>
                <a:cs typeface="黑体" panose="02010609060101010101" charset="-122"/>
                <a:sym typeface="+mn-ea"/>
              </a:rPr>
              <a:t>利用梯形的面积计算公式及已知条件可以解决与梯形有关的实际问题。</a:t>
            </a:r>
            <a:endParaRPr lang="zh-CN" altLang="en-US" sz="3200" b="1" dirty="0">
              <a:solidFill>
                <a:schemeClr val="accent1"/>
              </a:solidFill>
              <a:latin typeface="黑体" panose="02010609060101010101" charset="-122"/>
              <a:ea typeface="黑体" panose="02010609060101010101" charset="-122"/>
              <a:cs typeface="黑体" panose="02010609060101010101" charset="-122"/>
            </a:endParaRPr>
          </a:p>
          <a:p>
            <a:pPr algn="l"/>
            <a:endParaRPr lang="zh-CN" altLang="en-US" sz="3200" b="1" dirty="0">
              <a:solidFill>
                <a:schemeClr val="accent1"/>
              </a:solidFill>
              <a:latin typeface="黑体" panose="02010609060101010101" charset="-122"/>
              <a:ea typeface="黑体" panose="02010609060101010101" charset="-122"/>
              <a:cs typeface="黑体" panose="02010609060101010101" charset="-122"/>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4" name="文本框 3"/>
          <p:cNvSpPr txBox="1"/>
          <p:nvPr/>
        </p:nvSpPr>
        <p:spPr>
          <a:xfrm>
            <a:off x="1264285" y="2303145"/>
            <a:ext cx="9234805" cy="1322070"/>
          </a:xfrm>
          <a:prstGeom prst="rect">
            <a:avLst/>
          </a:prstGeom>
          <a:noFill/>
        </p:spPr>
        <p:txBody>
          <a:bodyPr wrap="square" rtlCol="0">
            <a:spAutoFit/>
          </a:bodyPr>
          <a:lstStyle/>
          <a:p>
            <a:pPr algn="ctr"/>
            <a:r>
              <a:rPr lang="zh-CN" altLang="en-US" sz="8000" b="1" dirty="0">
                <a:solidFill>
                  <a:schemeClr val="accent1"/>
                </a:solidFill>
                <a:latin typeface="黑体" panose="02010609060101010101" charset="-122"/>
                <a:ea typeface="黑体" panose="02010609060101010101" charset="-122"/>
              </a:rPr>
              <a:t>谢</a:t>
            </a:r>
            <a:r>
              <a:rPr lang="zh-CN" altLang="en-US" sz="8000" b="1" dirty="0">
                <a:solidFill>
                  <a:schemeClr val="accent6"/>
                </a:solidFill>
                <a:latin typeface="黑体" panose="02010609060101010101" charset="-122"/>
                <a:ea typeface="黑体" panose="02010609060101010101" charset="-122"/>
              </a:rPr>
              <a:t>谢</a:t>
            </a:r>
            <a:r>
              <a:rPr lang="zh-CN" altLang="en-US" sz="8000" b="1" dirty="0">
                <a:solidFill>
                  <a:schemeClr val="accent3"/>
                </a:solidFill>
                <a:latin typeface="黑体" panose="02010609060101010101" charset="-122"/>
                <a:ea typeface="黑体" panose="02010609060101010101" charset="-122"/>
              </a:rPr>
              <a:t>观看</a:t>
            </a:r>
            <a:endParaRPr lang="zh-CN" altLang="en-US" sz="8000" b="1" dirty="0">
              <a:solidFill>
                <a:schemeClr val="accent3"/>
              </a:solidFill>
              <a:latin typeface="黑体" panose="02010609060101010101" charset="-122"/>
              <a:ea typeface="黑体" panose="02010609060101010101" charset="-122"/>
            </a:endParaRPr>
          </a:p>
        </p:txBody>
      </p:sp>
      <p:pic>
        <p:nvPicPr>
          <p:cNvPr id="8" name="New picture"/>
          <p:cNvPicPr/>
          <p:nvPr/>
        </p:nvPicPr>
        <p:blipFill>
          <a:blip r:embed="rId1"/>
          <a:stretch>
            <a:fillRect/>
          </a:stretch>
        </p:blipFill>
        <p:spPr>
          <a:xfrm>
            <a:off x="11417300" y="11823700"/>
            <a:ext cx="355600" cy="266700"/>
          </a:xfrm>
          <a:prstGeom prst="cube">
            <a:avLst/>
          </a:prstGeom>
        </p:spPr>
      </p:pic>
    </p:spTree>
    <p:custDataLst>
      <p:tags r:id="rId2"/>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38" name="组合 37"/>
          <p:cNvGrpSpPr/>
          <p:nvPr/>
        </p:nvGrpSpPr>
        <p:grpSpPr>
          <a:xfrm>
            <a:off x="427990" y="1369060"/>
            <a:ext cx="7169150" cy="3460750"/>
            <a:chOff x="6808" y="2069"/>
            <a:chExt cx="11290" cy="5450"/>
          </a:xfrm>
        </p:grpSpPr>
        <p:sp>
          <p:nvSpPr>
            <p:cNvPr id="33" name="圆角矩形 32"/>
            <p:cNvSpPr/>
            <p:nvPr/>
          </p:nvSpPr>
          <p:spPr>
            <a:xfrm>
              <a:off x="6808" y="2069"/>
              <a:ext cx="11290" cy="5386"/>
            </a:xfrm>
            <a:prstGeom prst="roundRect">
              <a:avLst>
                <a:gd name="adj" fmla="val 7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12205" y="3065"/>
              <a:ext cx="5257" cy="3200"/>
            </a:xfrm>
            <a:custGeom>
              <a:avLst/>
              <a:gdLst>
                <a:gd name="connsiteX0" fmla="*/ 0 w 5257"/>
                <a:gd name="connsiteY0" fmla="*/ 3200 h 3200"/>
                <a:gd name="connsiteX1" fmla="*/ 800 w 5257"/>
                <a:gd name="connsiteY1" fmla="*/ 0 h 3200"/>
                <a:gd name="connsiteX2" fmla="*/ 2400 w 5257"/>
                <a:gd name="connsiteY2" fmla="*/ 0 h 3200"/>
                <a:gd name="connsiteX3" fmla="*/ 5257 w 5257"/>
                <a:gd name="connsiteY3" fmla="*/ 3186 h 3200"/>
                <a:gd name="connsiteX4" fmla="*/ 0 w 5257"/>
                <a:gd name="connsiteY4" fmla="*/ 3200 h 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3200">
                  <a:moveTo>
                    <a:pt x="0" y="3200"/>
                  </a:moveTo>
                  <a:lnTo>
                    <a:pt x="800" y="0"/>
                  </a:lnTo>
                  <a:lnTo>
                    <a:pt x="2400" y="0"/>
                  </a:lnTo>
                  <a:lnTo>
                    <a:pt x="5257" y="3186"/>
                  </a:lnTo>
                  <a:lnTo>
                    <a:pt x="0" y="3200"/>
                  </a:lnTo>
                  <a:close/>
                </a:path>
              </a:pathLst>
            </a:custGeom>
            <a:solidFill>
              <a:schemeClr val="accent3">
                <a:alpha val="54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24"/>
            <p:cNvSpPr/>
            <p:nvPr/>
          </p:nvSpPr>
          <p:spPr>
            <a:xfrm>
              <a:off x="13202" y="3332"/>
              <a:ext cx="1208" cy="957"/>
            </a:xfrm>
            <a:prstGeom prst="rect">
              <a:avLst/>
            </a:prstGeom>
            <a:noFill/>
            <a:ln w="9525">
              <a:noFill/>
            </a:ln>
          </p:spPr>
          <p:txBody>
            <a:bodyPr wrap="square">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高</a:t>
              </a:r>
              <a:endParaRPr lang="zh-CN" altLang="en-US" sz="2800" b="1">
                <a:solidFill>
                  <a:schemeClr val="bg1"/>
                </a:solidFill>
                <a:latin typeface="黑体" panose="02010609060101010101" charset="-122"/>
                <a:ea typeface="黑体" panose="02010609060101010101" charset="-122"/>
              </a:endParaRPr>
            </a:p>
          </p:txBody>
        </p:sp>
        <p:cxnSp>
          <p:nvCxnSpPr>
            <p:cNvPr id="15" name="直接连接符 14"/>
            <p:cNvCxnSpPr/>
            <p:nvPr/>
          </p:nvCxnSpPr>
          <p:spPr>
            <a:xfrm flipH="1">
              <a:off x="13085" y="3048"/>
              <a:ext cx="34" cy="3200"/>
            </a:xfrm>
            <a:prstGeom prst="line">
              <a:avLst/>
            </a:prstGeom>
            <a:ln w="38100">
              <a:solidFill>
                <a:schemeClr val="bg1"/>
              </a:solidFill>
              <a:prstDash val="sysDot"/>
            </a:ln>
          </p:spPr>
          <p:style>
            <a:lnRef idx="1">
              <a:schemeClr val="accent3"/>
            </a:lnRef>
            <a:fillRef idx="0">
              <a:schemeClr val="accent3"/>
            </a:fillRef>
            <a:effectRef idx="0">
              <a:schemeClr val="accent3"/>
            </a:effectRef>
            <a:fontRef idx="minor">
              <a:schemeClr val="tx1"/>
            </a:fontRef>
          </p:style>
        </p:cxnSp>
        <p:cxnSp>
          <p:nvCxnSpPr>
            <p:cNvPr id="70" name="直接连接符 69"/>
            <p:cNvCxnSpPr/>
            <p:nvPr/>
          </p:nvCxnSpPr>
          <p:spPr>
            <a:xfrm flipH="1">
              <a:off x="14567" y="3048"/>
              <a:ext cx="34" cy="3200"/>
            </a:xfrm>
            <a:prstGeom prst="line">
              <a:avLst/>
            </a:prstGeom>
            <a:ln w="38100">
              <a:solidFill>
                <a:schemeClr val="bg1"/>
              </a:solidFill>
              <a:prstDash val="sysDot"/>
            </a:ln>
          </p:spPr>
          <p:style>
            <a:lnRef idx="1">
              <a:schemeClr val="accent3"/>
            </a:lnRef>
            <a:fillRef idx="0">
              <a:schemeClr val="accent3"/>
            </a:fillRef>
            <a:effectRef idx="0">
              <a:schemeClr val="accent3"/>
            </a:effectRef>
            <a:fontRef idx="minor">
              <a:schemeClr val="tx1"/>
            </a:fontRef>
          </p:style>
        </p:cxnSp>
        <p:grpSp>
          <p:nvGrpSpPr>
            <p:cNvPr id="77" name="组合 33"/>
            <p:cNvGrpSpPr/>
            <p:nvPr/>
          </p:nvGrpSpPr>
          <p:grpSpPr>
            <a:xfrm>
              <a:off x="13046" y="5819"/>
              <a:ext cx="445" cy="429"/>
              <a:chOff x="1422698" y="4221088"/>
              <a:chExt cx="144000" cy="144016"/>
            </a:xfrm>
          </p:grpSpPr>
          <p:cxnSp>
            <p:nvCxnSpPr>
              <p:cNvPr id="78" name="直接连接符 77"/>
              <p:cNvCxnSpPr/>
              <p:nvPr/>
            </p:nvCxnSpPr>
            <p:spPr>
              <a:xfrm>
                <a:off x="1422698" y="4221088"/>
                <a:ext cx="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16200000">
                <a:off x="1485196" y="4293096"/>
                <a:ext cx="14401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0" name="组合 33"/>
            <p:cNvGrpSpPr/>
            <p:nvPr/>
          </p:nvGrpSpPr>
          <p:grpSpPr>
            <a:xfrm>
              <a:off x="14572" y="5819"/>
              <a:ext cx="445" cy="429"/>
              <a:chOff x="1422698" y="4221088"/>
              <a:chExt cx="144000" cy="144016"/>
            </a:xfrm>
          </p:grpSpPr>
          <p:cxnSp>
            <p:nvCxnSpPr>
              <p:cNvPr id="81" name="直接连接符 80"/>
              <p:cNvCxnSpPr/>
              <p:nvPr/>
            </p:nvCxnSpPr>
            <p:spPr>
              <a:xfrm>
                <a:off x="1422698" y="4221088"/>
                <a:ext cx="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16200000">
                <a:off x="1485196" y="4293096"/>
                <a:ext cx="14401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9" name="矩形 24"/>
            <p:cNvSpPr/>
            <p:nvPr/>
          </p:nvSpPr>
          <p:spPr>
            <a:xfrm>
              <a:off x="14601" y="4420"/>
              <a:ext cx="1208" cy="957"/>
            </a:xfrm>
            <a:prstGeom prst="rect">
              <a:avLst/>
            </a:prstGeom>
            <a:noFill/>
            <a:ln w="9525">
              <a:noFill/>
            </a:ln>
          </p:spPr>
          <p:txBody>
            <a:bodyPr wrap="square">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高</a:t>
              </a:r>
              <a:endParaRPr lang="zh-CN" altLang="en-US" sz="2800" b="1">
                <a:solidFill>
                  <a:schemeClr val="bg1"/>
                </a:solidFill>
                <a:latin typeface="黑体" panose="02010609060101010101" charset="-122"/>
                <a:ea typeface="黑体" panose="02010609060101010101" charset="-122"/>
              </a:endParaRPr>
            </a:p>
          </p:txBody>
        </p:sp>
        <p:sp>
          <p:nvSpPr>
            <p:cNvPr id="94" name="矩形 24"/>
            <p:cNvSpPr/>
            <p:nvPr/>
          </p:nvSpPr>
          <p:spPr>
            <a:xfrm>
              <a:off x="13166" y="2133"/>
              <a:ext cx="1435" cy="957"/>
            </a:xfrm>
            <a:prstGeom prst="rect">
              <a:avLst/>
            </a:prstGeom>
            <a:noFill/>
            <a:ln w="9525">
              <a:noFill/>
            </a:ln>
          </p:spPr>
          <p:txBody>
            <a:bodyPr>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上底</a:t>
              </a:r>
              <a:endParaRPr lang="zh-CN" altLang="en-US" sz="2800" b="1">
                <a:solidFill>
                  <a:schemeClr val="bg1"/>
                </a:solidFill>
                <a:latin typeface="黑体" panose="02010609060101010101" charset="-122"/>
                <a:ea typeface="黑体" panose="02010609060101010101" charset="-122"/>
              </a:endParaRPr>
            </a:p>
          </p:txBody>
        </p:sp>
        <p:sp>
          <p:nvSpPr>
            <p:cNvPr id="99" name="矩形 24"/>
            <p:cNvSpPr/>
            <p:nvPr/>
          </p:nvSpPr>
          <p:spPr>
            <a:xfrm>
              <a:off x="13255" y="6563"/>
              <a:ext cx="1435" cy="957"/>
            </a:xfrm>
            <a:prstGeom prst="rect">
              <a:avLst/>
            </a:prstGeom>
            <a:noFill/>
            <a:ln w="9525">
              <a:noFill/>
            </a:ln>
          </p:spPr>
          <p:txBody>
            <a:bodyPr>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下底</a:t>
              </a:r>
              <a:endParaRPr lang="zh-CN" altLang="en-US" sz="2800" b="1">
                <a:solidFill>
                  <a:schemeClr val="bg1"/>
                </a:solidFill>
                <a:latin typeface="黑体" panose="02010609060101010101" charset="-122"/>
                <a:ea typeface="黑体" panose="02010609060101010101" charset="-122"/>
              </a:endParaRPr>
            </a:p>
          </p:txBody>
        </p:sp>
        <p:sp>
          <p:nvSpPr>
            <p:cNvPr id="62" name="梯形 61"/>
            <p:cNvSpPr/>
            <p:nvPr/>
          </p:nvSpPr>
          <p:spPr>
            <a:xfrm>
              <a:off x="7833" y="3065"/>
              <a:ext cx="3200" cy="3200"/>
            </a:xfrm>
            <a:prstGeom prst="trapezoid">
              <a:avLst/>
            </a:prstGeom>
            <a:solidFill>
              <a:schemeClr val="tx2">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flipH="1">
              <a:off x="8652" y="3090"/>
              <a:ext cx="34" cy="3200"/>
            </a:xfrm>
            <a:prstGeom prst="line">
              <a:avLst/>
            </a:prstGeom>
            <a:ln w="38100">
              <a:solidFill>
                <a:schemeClr val="bg1"/>
              </a:solidFill>
              <a:prstDash val="sysDot"/>
            </a:ln>
          </p:spPr>
          <p:style>
            <a:lnRef idx="1">
              <a:schemeClr val="accent3"/>
            </a:lnRef>
            <a:fillRef idx="0">
              <a:schemeClr val="accent3"/>
            </a:fillRef>
            <a:effectRef idx="0">
              <a:schemeClr val="accent3"/>
            </a:effectRef>
            <a:fontRef idx="minor">
              <a:schemeClr val="tx1"/>
            </a:fontRef>
          </p:style>
        </p:cxnSp>
        <p:cxnSp>
          <p:nvCxnSpPr>
            <p:cNvPr id="24" name="直接连接符 23"/>
            <p:cNvCxnSpPr/>
            <p:nvPr/>
          </p:nvCxnSpPr>
          <p:spPr>
            <a:xfrm flipH="1">
              <a:off x="10140" y="3090"/>
              <a:ext cx="34" cy="3200"/>
            </a:xfrm>
            <a:prstGeom prst="line">
              <a:avLst/>
            </a:prstGeom>
            <a:ln w="38100">
              <a:solidFill>
                <a:schemeClr val="bg1"/>
              </a:solidFill>
              <a:prstDash val="sysDot"/>
            </a:ln>
          </p:spPr>
          <p:style>
            <a:lnRef idx="1">
              <a:schemeClr val="accent3"/>
            </a:lnRef>
            <a:fillRef idx="0">
              <a:schemeClr val="accent3"/>
            </a:fillRef>
            <a:effectRef idx="0">
              <a:schemeClr val="accent3"/>
            </a:effectRef>
            <a:fontRef idx="minor">
              <a:schemeClr val="tx1"/>
            </a:fontRef>
          </p:style>
        </p:cxnSp>
        <p:grpSp>
          <p:nvGrpSpPr>
            <p:cNvPr id="71" name="组合 33"/>
            <p:cNvGrpSpPr/>
            <p:nvPr/>
          </p:nvGrpSpPr>
          <p:grpSpPr>
            <a:xfrm>
              <a:off x="8613" y="5849"/>
              <a:ext cx="445" cy="429"/>
              <a:chOff x="1422698" y="4221088"/>
              <a:chExt cx="144000" cy="144016"/>
            </a:xfrm>
          </p:grpSpPr>
          <p:cxnSp>
            <p:nvCxnSpPr>
              <p:cNvPr id="72" name="直接连接符 71"/>
              <p:cNvCxnSpPr/>
              <p:nvPr/>
            </p:nvCxnSpPr>
            <p:spPr>
              <a:xfrm>
                <a:off x="1422698" y="4221088"/>
                <a:ext cx="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16200000">
                <a:off x="1485196" y="4293096"/>
                <a:ext cx="14401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4" name="组合 33"/>
            <p:cNvGrpSpPr/>
            <p:nvPr/>
          </p:nvGrpSpPr>
          <p:grpSpPr>
            <a:xfrm>
              <a:off x="10139" y="5849"/>
              <a:ext cx="445" cy="429"/>
              <a:chOff x="1422698" y="4221088"/>
              <a:chExt cx="144000" cy="144016"/>
            </a:xfrm>
          </p:grpSpPr>
          <p:cxnSp>
            <p:nvCxnSpPr>
              <p:cNvPr id="75" name="直接连接符 74"/>
              <p:cNvCxnSpPr/>
              <p:nvPr/>
            </p:nvCxnSpPr>
            <p:spPr>
              <a:xfrm>
                <a:off x="1422698" y="4221088"/>
                <a:ext cx="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16200000">
                <a:off x="1485196" y="4293096"/>
                <a:ext cx="14401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5" name="矩形 24"/>
            <p:cNvSpPr/>
            <p:nvPr/>
          </p:nvSpPr>
          <p:spPr>
            <a:xfrm>
              <a:off x="8704" y="2108"/>
              <a:ext cx="1435" cy="957"/>
            </a:xfrm>
            <a:prstGeom prst="rect">
              <a:avLst/>
            </a:prstGeom>
            <a:noFill/>
            <a:ln w="9525">
              <a:noFill/>
            </a:ln>
          </p:spPr>
          <p:txBody>
            <a:bodyPr>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上底</a:t>
              </a:r>
              <a:endParaRPr lang="zh-CN" altLang="en-US" sz="2800" b="1">
                <a:solidFill>
                  <a:schemeClr val="bg1"/>
                </a:solidFill>
                <a:latin typeface="黑体" panose="02010609060101010101" charset="-122"/>
                <a:ea typeface="黑体" panose="02010609060101010101" charset="-122"/>
              </a:endParaRPr>
            </a:p>
          </p:txBody>
        </p:sp>
        <p:sp>
          <p:nvSpPr>
            <p:cNvPr id="98" name="矩形 24"/>
            <p:cNvSpPr/>
            <p:nvPr/>
          </p:nvSpPr>
          <p:spPr>
            <a:xfrm>
              <a:off x="8826" y="6563"/>
              <a:ext cx="1435" cy="957"/>
            </a:xfrm>
            <a:prstGeom prst="rect">
              <a:avLst/>
            </a:prstGeom>
            <a:noFill/>
            <a:ln w="9525">
              <a:noFill/>
            </a:ln>
          </p:spPr>
          <p:txBody>
            <a:bodyPr>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下底</a:t>
              </a:r>
              <a:endParaRPr lang="zh-CN" altLang="en-US" sz="2800" b="1">
                <a:solidFill>
                  <a:schemeClr val="bg1"/>
                </a:solidFill>
                <a:latin typeface="黑体" panose="02010609060101010101" charset="-122"/>
                <a:ea typeface="黑体" panose="02010609060101010101" charset="-122"/>
              </a:endParaRPr>
            </a:p>
          </p:txBody>
        </p:sp>
        <p:sp>
          <p:nvSpPr>
            <p:cNvPr id="93" name="矩形 24"/>
            <p:cNvSpPr/>
            <p:nvPr/>
          </p:nvSpPr>
          <p:spPr>
            <a:xfrm>
              <a:off x="8652" y="3806"/>
              <a:ext cx="1208" cy="957"/>
            </a:xfrm>
            <a:prstGeom prst="rect">
              <a:avLst/>
            </a:prstGeom>
            <a:noFill/>
            <a:ln w="9525">
              <a:noFill/>
            </a:ln>
          </p:spPr>
          <p:txBody>
            <a:bodyPr wrap="square">
              <a:spAutoFit/>
            </a:bodyPr>
            <a:lstStyle/>
            <a:p>
              <a:pPr algn="ctr" defTabSz="914400">
                <a:lnSpc>
                  <a:spcPct val="120000"/>
                </a:lnSpc>
              </a:pPr>
              <a:r>
                <a:rPr lang="zh-CN" altLang="en-US" sz="2800" b="1">
                  <a:solidFill>
                    <a:schemeClr val="bg1"/>
                  </a:solidFill>
                  <a:latin typeface="黑体" panose="02010609060101010101" charset="-122"/>
                  <a:ea typeface="黑体" panose="02010609060101010101" charset="-122"/>
                </a:rPr>
                <a:t>高</a:t>
              </a:r>
              <a:endParaRPr lang="zh-CN" altLang="en-US" sz="2800" b="1">
                <a:solidFill>
                  <a:schemeClr val="bg1"/>
                </a:solidFill>
                <a:latin typeface="黑体" panose="02010609060101010101" charset="-122"/>
                <a:ea typeface="黑体" panose="02010609060101010101" charset="-122"/>
              </a:endParaRPr>
            </a:p>
          </p:txBody>
        </p:sp>
      </p:grpSp>
      <p:sp>
        <p:nvSpPr>
          <p:cNvPr id="53" name="矩形 52"/>
          <p:cNvSpPr/>
          <p:nvPr/>
        </p:nvSpPr>
        <p:spPr>
          <a:xfrm>
            <a:off x="7686040" y="904240"/>
            <a:ext cx="3810000" cy="3926205"/>
          </a:xfrm>
          <a:prstGeom prst="rect">
            <a:avLst/>
          </a:prstGeom>
          <a:solidFill>
            <a:schemeClr val="accent1"/>
          </a:solidFill>
        </p:spPr>
        <p:txBody>
          <a:bodyPr wrap="square">
            <a:noAutofit/>
          </a:bodyPr>
          <a:lstStyle/>
          <a:p>
            <a:pPr lvl="0"/>
            <a:r>
              <a:rPr lang="zh-CN" altLang="en-US" sz="3200" b="1" dirty="0">
                <a:solidFill>
                  <a:schemeClr val="bg1"/>
                </a:solidFill>
                <a:latin typeface="黑体" panose="02010609060101010101" charset="-122"/>
                <a:ea typeface="黑体" panose="02010609060101010101" charset="-122"/>
                <a:cs typeface="黑体" panose="02010609060101010101" charset="-122"/>
              </a:rPr>
              <a:t>从上底的一点到下底的垂直线段叫做</a:t>
            </a:r>
            <a:r>
              <a:rPr lang="zh-CN" altLang="en-US"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梯形的高。</a:t>
            </a:r>
            <a:r>
              <a:rPr lang="zh-CN" altLang="en-US" sz="3200" b="1" dirty="0">
                <a:solidFill>
                  <a:schemeClr val="bg1"/>
                </a:solidFill>
                <a:latin typeface="黑体" panose="02010609060101010101" charset="-122"/>
                <a:ea typeface="黑体" panose="02010609060101010101" charset="-122"/>
                <a:cs typeface="黑体" panose="02010609060101010101" charset="-122"/>
                <a:sym typeface="+mn-ea"/>
              </a:rPr>
              <a:t>梯形有无数条高。</a:t>
            </a:r>
            <a:r>
              <a:rPr lang="zh-CN" altLang="en-US" sz="3200" b="1" dirty="0" smtClean="0">
                <a:solidFill>
                  <a:schemeClr val="bg1"/>
                </a:solidFill>
                <a:latin typeface="黑体" panose="02010609060101010101" charset="-122"/>
                <a:ea typeface="黑体" panose="02010609060101010101" charset="-122"/>
                <a:cs typeface="黑体" panose="02010609060101010101" charset="-122"/>
                <a:sym typeface="+mn-ea"/>
              </a:rPr>
              <a:t>梯形</a:t>
            </a:r>
            <a:r>
              <a:rPr lang="zh-CN" altLang="en-US" sz="3200" b="1" dirty="0">
                <a:solidFill>
                  <a:schemeClr val="bg1"/>
                </a:solidFill>
                <a:latin typeface="黑体" panose="02010609060101010101" charset="-122"/>
                <a:ea typeface="黑体" panose="02010609060101010101" charset="-122"/>
                <a:cs typeface="黑体" panose="02010609060101010101" charset="-122"/>
                <a:sym typeface="+mn-ea"/>
              </a:rPr>
              <a:t>高的画法</a:t>
            </a:r>
            <a:r>
              <a:rPr lang="en-US" altLang="zh-CN" sz="3200" b="1" dirty="0">
                <a:solidFill>
                  <a:schemeClr val="bg1"/>
                </a:solidFill>
                <a:latin typeface="黑体" panose="02010609060101010101" charset="-122"/>
                <a:ea typeface="黑体" panose="02010609060101010101" charset="-122"/>
                <a:cs typeface="黑体" panose="02010609060101010101" charset="-122"/>
                <a:sym typeface="+mn-ea"/>
              </a:rPr>
              <a:t>:</a:t>
            </a:r>
            <a:r>
              <a:rPr lang="zh-CN" altLang="en-US" sz="3200" b="1" dirty="0">
                <a:solidFill>
                  <a:schemeClr val="bg1"/>
                </a:solidFill>
                <a:latin typeface="黑体" panose="02010609060101010101" charset="-122"/>
                <a:ea typeface="黑体" panose="02010609060101010101" charset="-122"/>
                <a:cs typeface="黑体" panose="02010609060101010101" charset="-122"/>
                <a:sym typeface="+mn-ea"/>
              </a:rPr>
              <a:t>画高时一定要用虚线画</a:t>
            </a:r>
            <a:r>
              <a:rPr lang="en-US" altLang="zh-CN" sz="3200" b="1" dirty="0">
                <a:solidFill>
                  <a:schemeClr val="bg1"/>
                </a:solidFill>
                <a:latin typeface="黑体" panose="02010609060101010101" charset="-122"/>
                <a:ea typeface="黑体" panose="02010609060101010101" charset="-122"/>
                <a:cs typeface="黑体" panose="02010609060101010101" charset="-122"/>
                <a:sym typeface="+mn-ea"/>
              </a:rPr>
              <a:t>,</a:t>
            </a:r>
            <a:r>
              <a:rPr lang="zh-CN" altLang="en-US" sz="3200" b="1" dirty="0">
                <a:solidFill>
                  <a:schemeClr val="bg1"/>
                </a:solidFill>
                <a:latin typeface="黑体" panose="02010609060101010101" charset="-122"/>
                <a:ea typeface="黑体" panose="02010609060101010101" charset="-122"/>
                <a:cs typeface="黑体" panose="02010609060101010101" charset="-122"/>
                <a:sym typeface="+mn-ea"/>
              </a:rPr>
              <a:t>并标出垂足、相应的高和底。</a:t>
            </a:r>
            <a:endParaRPr lang="zh-CN" altLang="en-US" sz="3200" b="1" dirty="0">
              <a:solidFill>
                <a:schemeClr val="bg1"/>
              </a:solidFill>
              <a:latin typeface="黑体" panose="02010609060101010101" charset="-122"/>
              <a:ea typeface="黑体" panose="02010609060101010101" charset="-122"/>
              <a:cs typeface="黑体" panose="02010609060101010101" charset="-122"/>
            </a:endParaRPr>
          </a:p>
          <a:p>
            <a:pPr lvl="0"/>
            <a:endParaRPr lang="zh-CN" altLang="en-US" sz="3200" b="1" dirty="0">
              <a:solidFill>
                <a:schemeClr val="bg1"/>
              </a:solidFill>
              <a:latin typeface="黑体" panose="02010609060101010101" charset="-122"/>
              <a:ea typeface="黑体" panose="02010609060101010101" charset="-122"/>
              <a:cs typeface="黑体" panose="02010609060101010101" charset="-122"/>
              <a:sym typeface="+mn-ea"/>
            </a:endParaRPr>
          </a:p>
        </p:txBody>
      </p:sp>
      <p:grpSp>
        <p:nvGrpSpPr>
          <p:cNvPr id="9" name="组合 8"/>
          <p:cNvGrpSpPr/>
          <p:nvPr/>
        </p:nvGrpSpPr>
        <p:grpSpPr>
          <a:xfrm>
            <a:off x="356235" y="353060"/>
            <a:ext cx="6017260" cy="905510"/>
            <a:chOff x="5261" y="914"/>
            <a:chExt cx="9476" cy="1426"/>
          </a:xfrm>
          <a:solidFill>
            <a:schemeClr val="accent1"/>
          </a:solidFill>
          <a:effectLst/>
        </p:grpSpPr>
        <p:sp>
          <p:nvSpPr>
            <p:cNvPr id="8" name="圆角矩形 7"/>
            <p:cNvSpPr/>
            <p:nvPr/>
          </p:nvSpPr>
          <p:spPr>
            <a:xfrm>
              <a:off x="5333" y="914"/>
              <a:ext cx="940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218" y="1168"/>
              <a:ext cx="8335" cy="919"/>
            </a:xfrm>
            <a:prstGeom prst="rect">
              <a:avLst/>
            </a:prstGeom>
            <a:grpFill/>
            <a:effectLst/>
          </p:spPr>
          <p:txBody>
            <a:bodyPr wrap="square" rtlCol="0">
              <a:spAutoFit/>
            </a:bodyPr>
            <a:lstStyle/>
            <a:p>
              <a:r>
                <a:rPr lang="zh-CN" altLang="en-US" sz="3200" b="1" dirty="0">
                  <a:solidFill>
                    <a:schemeClr val="bg1"/>
                  </a:solidFill>
                  <a:latin typeface="黑体" panose="02010609060101010101" charset="-122"/>
                  <a:ea typeface="黑体" panose="02010609060101010101" charset="-122"/>
                </a:rPr>
                <a:t>复习导入：认识梯形</a:t>
              </a:r>
              <a:endParaRPr lang="zh-CN" altLang="en-US" sz="3200" b="1" dirty="0">
                <a:solidFill>
                  <a:schemeClr val="bg1"/>
                </a:solidFill>
                <a:latin typeface="黑体" panose="02010609060101010101" charset="-122"/>
                <a:ea typeface="黑体" panose="02010609060101010101" charset="-122"/>
              </a:endParaRPr>
            </a:p>
          </p:txBody>
        </p:sp>
        <p:pic>
          <p:nvPicPr>
            <p:cNvPr id="2" name="图片 1" descr="templates\docerresourceshop\icons\\31393935333939383b31373432363534393bd4b2d6e9b1ca"/>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rot="20820000">
              <a:off x="5261" y="1156"/>
              <a:ext cx="1012" cy="1012"/>
            </a:xfrm>
            <a:prstGeom prst="rect">
              <a:avLst/>
            </a:prstGeom>
            <a:effectLst>
              <a:outerShdw blurRad="50800" dist="38100" dir="2700000" algn="tl" rotWithShape="0">
                <a:schemeClr val="tx1">
                  <a:lumMod val="75000"/>
                  <a:lumOff val="25000"/>
                  <a:alpha val="40000"/>
                </a:schemeClr>
              </a:outerShdw>
            </a:effectLst>
          </p:spPr>
        </p:pic>
      </p:grpSp>
      <p:sp>
        <p:nvSpPr>
          <p:cNvPr id="41" name="文本框 40"/>
          <p:cNvSpPr txBox="1"/>
          <p:nvPr/>
        </p:nvSpPr>
        <p:spPr>
          <a:xfrm>
            <a:off x="427990" y="4968875"/>
            <a:ext cx="11074400" cy="881380"/>
          </a:xfrm>
          <a:prstGeom prst="rect">
            <a:avLst/>
          </a:prstGeom>
          <a:noFill/>
        </p:spPr>
        <p:txBody>
          <a:bodyPr wrap="square" rtlCol="0" anchor="t">
            <a:spAutoFit/>
          </a:bodyPr>
          <a:lstStyle/>
          <a:p>
            <a:pPr defTabSz="914400" fontAlgn="auto">
              <a:lnSpc>
                <a:spcPts val="3080"/>
              </a:lnSpc>
            </a:pPr>
            <a:r>
              <a:rPr lang="zh-CN" altLang="en-US" sz="2800" b="1" dirty="0">
                <a:solidFill>
                  <a:schemeClr val="accent1"/>
                </a:solidFill>
                <a:latin typeface="黑体" panose="02010609060101010101" charset="-122"/>
                <a:ea typeface="黑体" panose="02010609060101010101" charset="-122"/>
                <a:sym typeface="+mn-ea"/>
              </a:rPr>
              <a:t>认识梯形：互相平行的一组对边分别是梯形的</a:t>
            </a:r>
            <a:r>
              <a:rPr lang="zh-CN" altLang="en-US" sz="2800" b="1" dirty="0">
                <a:solidFill>
                  <a:schemeClr val="tx1">
                    <a:lumMod val="75000"/>
                    <a:lumOff val="25000"/>
                  </a:schemeClr>
                </a:solidFill>
                <a:latin typeface="黑体" panose="02010609060101010101" charset="-122"/>
                <a:ea typeface="黑体" panose="02010609060101010101" charset="-122"/>
                <a:sym typeface="+mn-ea"/>
              </a:rPr>
              <a:t>上底和下底，</a:t>
            </a:r>
            <a:r>
              <a:rPr lang="zh-CN" altLang="en-US" sz="2800" b="1" dirty="0">
                <a:solidFill>
                  <a:schemeClr val="accent1"/>
                </a:solidFill>
                <a:latin typeface="黑体" panose="02010609060101010101" charset="-122"/>
                <a:ea typeface="黑体" panose="02010609060101010101" charset="-122"/>
                <a:sym typeface="+mn-ea"/>
              </a:rPr>
              <a:t>不平行的一组对边是梯形的</a:t>
            </a:r>
            <a:r>
              <a:rPr lang="zh-CN" altLang="en-US" sz="2800" b="1" dirty="0">
                <a:solidFill>
                  <a:schemeClr val="tx1">
                    <a:lumMod val="75000"/>
                    <a:lumOff val="25000"/>
                  </a:schemeClr>
                </a:solidFill>
                <a:latin typeface="黑体" panose="02010609060101010101" charset="-122"/>
                <a:ea typeface="黑体" panose="02010609060101010101" charset="-122"/>
                <a:sym typeface="+mn-ea"/>
              </a:rPr>
              <a:t>腰。</a:t>
            </a:r>
            <a:r>
              <a:rPr lang="zh-CN" altLang="en-US" sz="2800" b="1" dirty="0">
                <a:solidFill>
                  <a:schemeClr val="accent1"/>
                </a:solidFill>
                <a:latin typeface="黑体" panose="02010609060101010101" charset="-122"/>
                <a:ea typeface="黑体" panose="02010609060101010101" charset="-122"/>
                <a:sym typeface="+mn-ea"/>
              </a:rPr>
              <a:t>从上底的一点到下底的垂直线段叫做</a:t>
            </a:r>
            <a:r>
              <a:rPr lang="zh-CN" altLang="en-US" sz="2800" b="1" dirty="0">
                <a:solidFill>
                  <a:schemeClr val="tx1">
                    <a:lumMod val="75000"/>
                    <a:lumOff val="25000"/>
                  </a:schemeClr>
                </a:solidFill>
                <a:latin typeface="黑体" panose="02010609060101010101" charset="-122"/>
                <a:ea typeface="黑体" panose="02010609060101010101" charset="-122"/>
                <a:sym typeface="+mn-ea"/>
              </a:rPr>
              <a:t>梯形的高。</a:t>
            </a:r>
            <a:endParaRPr lang="zh-CN" altLang="en-US" sz="2800" b="1" dirty="0">
              <a:solidFill>
                <a:schemeClr val="tx1">
                  <a:lumMod val="75000"/>
                  <a:lumOff val="25000"/>
                </a:schemeClr>
              </a:solidFill>
              <a:latin typeface="黑体" panose="02010609060101010101" charset="-122"/>
              <a:ea typeface="黑体" panose="02010609060101010101" charset="-122"/>
              <a:sym typeface="+mn-ea"/>
            </a:endParaRPr>
          </a:p>
        </p:txBody>
      </p:sp>
    </p:spTree>
    <p:custDataLst>
      <p:tags r:id="rId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9" name="组合 8"/>
          <p:cNvGrpSpPr/>
          <p:nvPr/>
        </p:nvGrpSpPr>
        <p:grpSpPr>
          <a:xfrm>
            <a:off x="356235" y="353060"/>
            <a:ext cx="6017260" cy="905510"/>
            <a:chOff x="5261" y="914"/>
            <a:chExt cx="9476" cy="1426"/>
          </a:xfrm>
          <a:solidFill>
            <a:schemeClr val="accent1"/>
          </a:solidFill>
          <a:effectLst/>
        </p:grpSpPr>
        <p:sp>
          <p:nvSpPr>
            <p:cNvPr id="8" name="圆角矩形 7"/>
            <p:cNvSpPr/>
            <p:nvPr/>
          </p:nvSpPr>
          <p:spPr>
            <a:xfrm>
              <a:off x="5333" y="914"/>
              <a:ext cx="940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218" y="1168"/>
              <a:ext cx="8335" cy="919"/>
            </a:xfrm>
            <a:prstGeom prst="rect">
              <a:avLst/>
            </a:prstGeom>
            <a:grpFill/>
            <a:effectLst/>
          </p:spPr>
          <p:txBody>
            <a:bodyPr wrap="square" rtlCol="0">
              <a:spAutoFit/>
            </a:bodyPr>
            <a:lstStyle/>
            <a:p>
              <a:r>
                <a:rPr lang="zh-CN" altLang="en-US" sz="3200" b="1" dirty="0">
                  <a:solidFill>
                    <a:schemeClr val="bg1"/>
                  </a:solidFill>
                  <a:latin typeface="黑体" panose="02010609060101010101" charset="-122"/>
                  <a:ea typeface="黑体" panose="02010609060101010101" charset="-122"/>
                </a:rPr>
                <a:t>复习导入：转化法求面积</a:t>
              </a:r>
              <a:endParaRPr lang="en-US" altLang="zh-CN" sz="3200" b="1" dirty="0">
                <a:solidFill>
                  <a:schemeClr val="bg1"/>
                </a:solidFill>
                <a:latin typeface="黑体" panose="02010609060101010101" charset="-122"/>
                <a:ea typeface="黑体" panose="02010609060101010101" charset="-122"/>
              </a:endParaRPr>
            </a:p>
          </p:txBody>
        </p:sp>
        <p:pic>
          <p:nvPicPr>
            <p:cNvPr id="2" name="图片 1" descr="templates\docerresourceshop\icons\\31393935333939383b31373432363534393bd4b2d6e9b1ca"/>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rot="20820000">
              <a:off x="5261" y="1156"/>
              <a:ext cx="1012" cy="1012"/>
            </a:xfrm>
            <a:prstGeom prst="rect">
              <a:avLst/>
            </a:prstGeom>
            <a:effectLst>
              <a:outerShdw blurRad="50800" dist="38100" dir="2700000" algn="tl" rotWithShape="0">
                <a:schemeClr val="tx1">
                  <a:lumMod val="75000"/>
                  <a:lumOff val="25000"/>
                  <a:alpha val="40000"/>
                </a:schemeClr>
              </a:outerShdw>
            </a:effectLst>
          </p:spPr>
        </p:pic>
      </p:grpSp>
      <p:sp>
        <p:nvSpPr>
          <p:cNvPr id="25603" name="文本占位符 25602"/>
          <p:cNvSpPr>
            <a:spLocks noGrp="1"/>
          </p:cNvSpPr>
          <p:nvPr/>
        </p:nvSpPr>
        <p:spPr>
          <a:xfrm>
            <a:off x="768985" y="1521460"/>
            <a:ext cx="10654030" cy="1939290"/>
          </a:xfrm>
        </p:spPr>
        <p:txBody>
          <a:bodyPr lIns="68580" tIns="34290" rIns="68580" bIns="34290"/>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l" fontAlgn="auto">
              <a:lnSpc>
                <a:spcPts val="3860"/>
              </a:lnSpc>
              <a:spcBef>
                <a:spcPts val="600"/>
              </a:spcBef>
            </a:pP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 在</a:t>
            </a:r>
            <a:r>
              <a:rPr lang="en-US" altLang="zh-CN"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4.1</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我们学习了</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（割补拼凑法）</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即</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（把不规则或不熟悉的平面图形）</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转化为</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（规则或熟悉的平面图形）。</a:t>
            </a:r>
            <a:endPar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endParaRPr>
          </a:p>
          <a:p>
            <a:pPr algn="l" fontAlgn="auto">
              <a:lnSpc>
                <a:spcPts val="3860"/>
              </a:lnSpc>
              <a:spcBef>
                <a:spcPts val="600"/>
              </a:spcBef>
            </a:pPr>
            <a:r>
              <a:rPr lang="en-US" altLang="zh-CN"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 </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这就是一种典型的</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转化</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的数学思想</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（化难为易，删繁就简）。</a:t>
            </a:r>
            <a:endPar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endParaRPr>
          </a:p>
        </p:txBody>
      </p:sp>
      <p:grpSp>
        <p:nvGrpSpPr>
          <p:cNvPr id="16" name="组合 15"/>
          <p:cNvGrpSpPr/>
          <p:nvPr/>
        </p:nvGrpSpPr>
        <p:grpSpPr>
          <a:xfrm>
            <a:off x="1263015" y="3460750"/>
            <a:ext cx="2317750" cy="2327910"/>
            <a:chOff x="1989" y="5312"/>
            <a:chExt cx="3650" cy="3666"/>
          </a:xfrm>
        </p:grpSpPr>
        <p:sp>
          <p:nvSpPr>
            <p:cNvPr id="12" name="矩形 11"/>
            <p:cNvSpPr/>
            <p:nvPr/>
          </p:nvSpPr>
          <p:spPr>
            <a:xfrm>
              <a:off x="1989" y="5312"/>
              <a:ext cx="3650" cy="366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1989" y="5360"/>
              <a:ext cx="3609" cy="3585"/>
              <a:chOff x="7520" y="3708"/>
              <a:chExt cx="6802" cy="6758"/>
            </a:xfrm>
          </p:grpSpPr>
          <p:grpSp>
            <p:nvGrpSpPr>
              <p:cNvPr id="3" name="组合 2"/>
              <p:cNvGrpSpPr/>
              <p:nvPr/>
            </p:nvGrpSpPr>
            <p:grpSpPr>
              <a:xfrm>
                <a:off x="7520" y="3708"/>
                <a:ext cx="6803" cy="3356"/>
                <a:chOff x="7520" y="3708"/>
                <a:chExt cx="6803" cy="3356"/>
              </a:xfrm>
            </p:grpSpPr>
            <p:grpSp>
              <p:nvGrpSpPr>
                <p:cNvPr id="5" name="组合 4"/>
                <p:cNvGrpSpPr/>
                <p:nvPr/>
              </p:nvGrpSpPr>
              <p:grpSpPr>
                <a:xfrm>
                  <a:off x="7520" y="3708"/>
                  <a:ext cx="3374" cy="3356"/>
                  <a:chOff x="7520" y="3663"/>
                  <a:chExt cx="3374" cy="3356"/>
                </a:xfrm>
              </p:grpSpPr>
              <p:grpSp>
                <p:nvGrpSpPr>
                  <p:cNvPr id="27" name="组合 26"/>
                  <p:cNvGrpSpPr/>
                  <p:nvPr/>
                </p:nvGrpSpPr>
                <p:grpSpPr>
                  <a:xfrm>
                    <a:off x="7520" y="3663"/>
                    <a:ext cx="3375" cy="1088"/>
                    <a:chOff x="7520" y="3663"/>
                    <a:chExt cx="3375" cy="1088"/>
                  </a:xfrm>
                </p:grpSpPr>
                <p:sp>
                  <p:nvSpPr>
                    <p:cNvPr id="23" name="矩形 22"/>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520" y="4797"/>
                    <a:ext cx="3375" cy="1088"/>
                    <a:chOff x="7520" y="3663"/>
                    <a:chExt cx="3375" cy="1088"/>
                  </a:xfrm>
                </p:grpSpPr>
                <p:sp>
                  <p:nvSpPr>
                    <p:cNvPr id="29" name="矩形 28"/>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7520" y="5931"/>
                    <a:ext cx="3375" cy="1088"/>
                    <a:chOff x="7520" y="3663"/>
                    <a:chExt cx="3375" cy="1088"/>
                  </a:xfrm>
                </p:grpSpPr>
                <p:sp>
                  <p:nvSpPr>
                    <p:cNvPr id="33" name="矩形 32"/>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 name="组合 5"/>
                <p:cNvGrpSpPr/>
                <p:nvPr/>
              </p:nvGrpSpPr>
              <p:grpSpPr>
                <a:xfrm>
                  <a:off x="10949" y="3708"/>
                  <a:ext cx="3374" cy="3356"/>
                  <a:chOff x="7520" y="3663"/>
                  <a:chExt cx="3374" cy="3356"/>
                </a:xfrm>
              </p:grpSpPr>
              <p:grpSp>
                <p:nvGrpSpPr>
                  <p:cNvPr id="38" name="组合 37"/>
                  <p:cNvGrpSpPr/>
                  <p:nvPr/>
                </p:nvGrpSpPr>
                <p:grpSpPr>
                  <a:xfrm>
                    <a:off x="7520" y="3663"/>
                    <a:ext cx="3375" cy="1088"/>
                    <a:chOff x="7520" y="3663"/>
                    <a:chExt cx="3375" cy="1088"/>
                  </a:xfrm>
                </p:grpSpPr>
                <p:sp>
                  <p:nvSpPr>
                    <p:cNvPr id="10" name="矩形 9"/>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7520" y="4797"/>
                    <a:ext cx="3375" cy="1088"/>
                    <a:chOff x="7520" y="3663"/>
                    <a:chExt cx="3375" cy="1088"/>
                  </a:xfrm>
                </p:grpSpPr>
                <p:sp>
                  <p:nvSpPr>
                    <p:cNvPr id="14" name="矩形 13"/>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520" y="5931"/>
                    <a:ext cx="3375" cy="1088"/>
                    <a:chOff x="7520" y="3663"/>
                    <a:chExt cx="3375" cy="1088"/>
                  </a:xfrm>
                </p:grpSpPr>
                <p:sp>
                  <p:nvSpPr>
                    <p:cNvPr id="47" name="矩形 46"/>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6" name="组合 25"/>
              <p:cNvGrpSpPr/>
              <p:nvPr/>
            </p:nvGrpSpPr>
            <p:grpSpPr>
              <a:xfrm>
                <a:off x="7520" y="7110"/>
                <a:ext cx="6803" cy="3356"/>
                <a:chOff x="7520" y="3708"/>
                <a:chExt cx="6803" cy="3356"/>
              </a:xfrm>
            </p:grpSpPr>
            <p:grpSp>
              <p:nvGrpSpPr>
                <p:cNvPr id="52" name="组合 51"/>
                <p:cNvGrpSpPr/>
                <p:nvPr/>
              </p:nvGrpSpPr>
              <p:grpSpPr>
                <a:xfrm>
                  <a:off x="7520" y="3708"/>
                  <a:ext cx="3374" cy="3356"/>
                  <a:chOff x="7520" y="3663"/>
                  <a:chExt cx="3374" cy="3356"/>
                </a:xfrm>
              </p:grpSpPr>
              <p:grpSp>
                <p:nvGrpSpPr>
                  <p:cNvPr id="53" name="组合 52"/>
                  <p:cNvGrpSpPr/>
                  <p:nvPr/>
                </p:nvGrpSpPr>
                <p:grpSpPr>
                  <a:xfrm>
                    <a:off x="7520" y="3663"/>
                    <a:ext cx="3375" cy="1088"/>
                    <a:chOff x="7520" y="3663"/>
                    <a:chExt cx="3375" cy="1088"/>
                  </a:xfrm>
                </p:grpSpPr>
                <p:sp>
                  <p:nvSpPr>
                    <p:cNvPr id="58" name="矩形 57"/>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7520" y="4797"/>
                    <a:ext cx="3375" cy="1088"/>
                    <a:chOff x="7520" y="3663"/>
                    <a:chExt cx="3375" cy="1088"/>
                  </a:xfrm>
                </p:grpSpPr>
                <p:sp>
                  <p:nvSpPr>
                    <p:cNvPr id="71" name="矩形 70"/>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7520" y="5931"/>
                    <a:ext cx="3375" cy="1088"/>
                    <a:chOff x="7520" y="3663"/>
                    <a:chExt cx="3375" cy="1088"/>
                  </a:xfrm>
                </p:grpSpPr>
                <p:sp>
                  <p:nvSpPr>
                    <p:cNvPr id="75" name="矩形 74"/>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9" name="组合 78"/>
                <p:cNvGrpSpPr/>
                <p:nvPr/>
              </p:nvGrpSpPr>
              <p:grpSpPr>
                <a:xfrm>
                  <a:off x="10949" y="3708"/>
                  <a:ext cx="3374" cy="3356"/>
                  <a:chOff x="7520" y="3663"/>
                  <a:chExt cx="3374" cy="3356"/>
                </a:xfrm>
              </p:grpSpPr>
              <p:grpSp>
                <p:nvGrpSpPr>
                  <p:cNvPr id="80" name="组合 79"/>
                  <p:cNvGrpSpPr/>
                  <p:nvPr/>
                </p:nvGrpSpPr>
                <p:grpSpPr>
                  <a:xfrm>
                    <a:off x="7520" y="3663"/>
                    <a:ext cx="3375" cy="1088"/>
                    <a:chOff x="7520" y="3663"/>
                    <a:chExt cx="3375" cy="1088"/>
                  </a:xfrm>
                </p:grpSpPr>
                <p:sp>
                  <p:nvSpPr>
                    <p:cNvPr id="81" name="矩形 80"/>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7520" y="4797"/>
                    <a:ext cx="3375" cy="1088"/>
                    <a:chOff x="7520" y="3663"/>
                    <a:chExt cx="3375" cy="1088"/>
                  </a:xfrm>
                </p:grpSpPr>
                <p:sp>
                  <p:nvSpPr>
                    <p:cNvPr id="85" name="矩形 84"/>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7520" y="5931"/>
                    <a:ext cx="3375" cy="1088"/>
                    <a:chOff x="7520" y="3663"/>
                    <a:chExt cx="3375" cy="1088"/>
                  </a:xfrm>
                </p:grpSpPr>
                <p:sp>
                  <p:nvSpPr>
                    <p:cNvPr id="89" name="矩形 88"/>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nvGrpSpPr>
          <p:cNvPr id="17" name="组合 16"/>
          <p:cNvGrpSpPr/>
          <p:nvPr/>
        </p:nvGrpSpPr>
        <p:grpSpPr>
          <a:xfrm>
            <a:off x="5108575" y="3460750"/>
            <a:ext cx="2317750" cy="2327910"/>
            <a:chOff x="1989" y="5312"/>
            <a:chExt cx="3650" cy="3666"/>
          </a:xfrm>
        </p:grpSpPr>
        <p:sp>
          <p:nvSpPr>
            <p:cNvPr id="18" name="矩形 17"/>
            <p:cNvSpPr/>
            <p:nvPr/>
          </p:nvSpPr>
          <p:spPr>
            <a:xfrm>
              <a:off x="1989" y="5312"/>
              <a:ext cx="3650" cy="366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989" y="5360"/>
              <a:ext cx="3609" cy="3585"/>
              <a:chOff x="7520" y="3708"/>
              <a:chExt cx="6802" cy="6758"/>
            </a:xfrm>
          </p:grpSpPr>
          <p:grpSp>
            <p:nvGrpSpPr>
              <p:cNvPr id="36" name="组合 35"/>
              <p:cNvGrpSpPr/>
              <p:nvPr/>
            </p:nvGrpSpPr>
            <p:grpSpPr>
              <a:xfrm>
                <a:off x="7520" y="3708"/>
                <a:ext cx="6803" cy="3356"/>
                <a:chOff x="7520" y="3708"/>
                <a:chExt cx="6803" cy="3356"/>
              </a:xfrm>
            </p:grpSpPr>
            <p:grpSp>
              <p:nvGrpSpPr>
                <p:cNvPr id="37" name="组合 36"/>
                <p:cNvGrpSpPr/>
                <p:nvPr/>
              </p:nvGrpSpPr>
              <p:grpSpPr>
                <a:xfrm>
                  <a:off x="7520" y="3708"/>
                  <a:ext cx="3374" cy="3356"/>
                  <a:chOff x="7520" y="3663"/>
                  <a:chExt cx="3374" cy="3356"/>
                </a:xfrm>
              </p:grpSpPr>
              <p:grpSp>
                <p:nvGrpSpPr>
                  <p:cNvPr id="39" name="组合 38"/>
                  <p:cNvGrpSpPr/>
                  <p:nvPr/>
                </p:nvGrpSpPr>
                <p:grpSpPr>
                  <a:xfrm>
                    <a:off x="7520" y="3663"/>
                    <a:ext cx="3375" cy="1088"/>
                    <a:chOff x="7520" y="3663"/>
                    <a:chExt cx="3375" cy="1088"/>
                  </a:xfrm>
                </p:grpSpPr>
                <p:sp>
                  <p:nvSpPr>
                    <p:cNvPr id="40" name="矩形 39"/>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520" y="4797"/>
                    <a:ext cx="3375" cy="1088"/>
                    <a:chOff x="7520" y="3663"/>
                    <a:chExt cx="3375" cy="1088"/>
                  </a:xfrm>
                </p:grpSpPr>
                <p:sp>
                  <p:nvSpPr>
                    <p:cNvPr id="45" name="矩形 44"/>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7520" y="5931"/>
                    <a:ext cx="3375" cy="1088"/>
                    <a:chOff x="7520" y="3663"/>
                    <a:chExt cx="3375" cy="1088"/>
                  </a:xfrm>
                </p:grpSpPr>
                <p:sp>
                  <p:nvSpPr>
                    <p:cNvPr id="51" name="矩形 50"/>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6" name="组合 55"/>
                <p:cNvGrpSpPr/>
                <p:nvPr/>
              </p:nvGrpSpPr>
              <p:grpSpPr>
                <a:xfrm>
                  <a:off x="10949" y="3708"/>
                  <a:ext cx="3374" cy="3356"/>
                  <a:chOff x="7520" y="3663"/>
                  <a:chExt cx="3374" cy="3356"/>
                </a:xfrm>
              </p:grpSpPr>
              <p:grpSp>
                <p:nvGrpSpPr>
                  <p:cNvPr id="57" name="组合 56"/>
                  <p:cNvGrpSpPr/>
                  <p:nvPr/>
                </p:nvGrpSpPr>
                <p:grpSpPr>
                  <a:xfrm>
                    <a:off x="7520" y="3663"/>
                    <a:ext cx="3375" cy="1088"/>
                    <a:chOff x="7520" y="3663"/>
                    <a:chExt cx="3375" cy="1088"/>
                  </a:xfrm>
                </p:grpSpPr>
                <p:sp>
                  <p:nvSpPr>
                    <p:cNvPr id="59" name="矩形 58"/>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7520" y="4797"/>
                    <a:ext cx="3375" cy="1088"/>
                    <a:chOff x="7520" y="3663"/>
                    <a:chExt cx="3375" cy="1088"/>
                  </a:xfrm>
                </p:grpSpPr>
                <p:sp>
                  <p:nvSpPr>
                    <p:cNvPr id="65" name="矩形 64"/>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7520" y="5931"/>
                    <a:ext cx="3375" cy="1088"/>
                    <a:chOff x="7520" y="3663"/>
                    <a:chExt cx="3375" cy="1088"/>
                  </a:xfrm>
                </p:grpSpPr>
                <p:sp>
                  <p:nvSpPr>
                    <p:cNvPr id="69" name="矩形 68"/>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49" name="组合 148"/>
              <p:cNvGrpSpPr/>
              <p:nvPr/>
            </p:nvGrpSpPr>
            <p:grpSpPr>
              <a:xfrm>
                <a:off x="7520" y="7110"/>
                <a:ext cx="6803" cy="3356"/>
                <a:chOff x="7520" y="3708"/>
                <a:chExt cx="6803" cy="3356"/>
              </a:xfrm>
            </p:grpSpPr>
            <p:grpSp>
              <p:nvGrpSpPr>
                <p:cNvPr id="151" name="组合 150"/>
                <p:cNvGrpSpPr/>
                <p:nvPr/>
              </p:nvGrpSpPr>
              <p:grpSpPr>
                <a:xfrm>
                  <a:off x="7520" y="3708"/>
                  <a:ext cx="3374" cy="3356"/>
                  <a:chOff x="7520" y="3663"/>
                  <a:chExt cx="3374" cy="3356"/>
                </a:xfrm>
              </p:grpSpPr>
              <p:grpSp>
                <p:nvGrpSpPr>
                  <p:cNvPr id="152" name="组合 151"/>
                  <p:cNvGrpSpPr/>
                  <p:nvPr/>
                </p:nvGrpSpPr>
                <p:grpSpPr>
                  <a:xfrm>
                    <a:off x="7520" y="3663"/>
                    <a:ext cx="3375" cy="1088"/>
                    <a:chOff x="7520" y="3663"/>
                    <a:chExt cx="3375" cy="1088"/>
                  </a:xfrm>
                </p:grpSpPr>
                <p:sp>
                  <p:nvSpPr>
                    <p:cNvPr id="153" name="矩形 152"/>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矩形 153"/>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矩形 154"/>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6" name="组合 155"/>
                  <p:cNvGrpSpPr/>
                  <p:nvPr/>
                </p:nvGrpSpPr>
                <p:grpSpPr>
                  <a:xfrm>
                    <a:off x="7520" y="4797"/>
                    <a:ext cx="3375" cy="1088"/>
                    <a:chOff x="7520" y="3663"/>
                    <a:chExt cx="3375" cy="1088"/>
                  </a:xfrm>
                </p:grpSpPr>
                <p:sp>
                  <p:nvSpPr>
                    <p:cNvPr id="157" name="矩形 156"/>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矩形 157"/>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矩形 158"/>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7520" y="5931"/>
                    <a:ext cx="3375" cy="1088"/>
                    <a:chOff x="7520" y="3663"/>
                    <a:chExt cx="3375" cy="1088"/>
                  </a:xfrm>
                </p:grpSpPr>
                <p:sp>
                  <p:nvSpPr>
                    <p:cNvPr id="161" name="矩形 160"/>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矩形 161"/>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矩形 16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4" name="组合 163"/>
                <p:cNvGrpSpPr/>
                <p:nvPr/>
              </p:nvGrpSpPr>
              <p:grpSpPr>
                <a:xfrm>
                  <a:off x="10949" y="3708"/>
                  <a:ext cx="3374" cy="3356"/>
                  <a:chOff x="7520" y="3663"/>
                  <a:chExt cx="3374" cy="3356"/>
                </a:xfrm>
              </p:grpSpPr>
              <p:grpSp>
                <p:nvGrpSpPr>
                  <p:cNvPr id="165" name="组合 164"/>
                  <p:cNvGrpSpPr/>
                  <p:nvPr/>
                </p:nvGrpSpPr>
                <p:grpSpPr>
                  <a:xfrm>
                    <a:off x="7520" y="3663"/>
                    <a:ext cx="3375" cy="1088"/>
                    <a:chOff x="7520" y="3663"/>
                    <a:chExt cx="3375" cy="1088"/>
                  </a:xfrm>
                </p:grpSpPr>
                <p:sp>
                  <p:nvSpPr>
                    <p:cNvPr id="166" name="矩形 165"/>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166"/>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矩形 167"/>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9" name="组合 168"/>
                  <p:cNvGrpSpPr/>
                  <p:nvPr/>
                </p:nvGrpSpPr>
                <p:grpSpPr>
                  <a:xfrm>
                    <a:off x="7520" y="4797"/>
                    <a:ext cx="3375" cy="1088"/>
                    <a:chOff x="7520" y="3663"/>
                    <a:chExt cx="3375" cy="1088"/>
                  </a:xfrm>
                </p:grpSpPr>
                <p:sp>
                  <p:nvSpPr>
                    <p:cNvPr id="170" name="矩形 169"/>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3" name="组合 172"/>
                  <p:cNvGrpSpPr/>
                  <p:nvPr/>
                </p:nvGrpSpPr>
                <p:grpSpPr>
                  <a:xfrm>
                    <a:off x="7520" y="5931"/>
                    <a:ext cx="3375" cy="1088"/>
                    <a:chOff x="7520" y="3663"/>
                    <a:chExt cx="3375" cy="1088"/>
                  </a:xfrm>
                </p:grpSpPr>
                <p:sp>
                  <p:nvSpPr>
                    <p:cNvPr id="174" name="矩形 173"/>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nvGrpSpPr>
          <p:cNvPr id="177" name="组合 176"/>
          <p:cNvGrpSpPr/>
          <p:nvPr/>
        </p:nvGrpSpPr>
        <p:grpSpPr>
          <a:xfrm>
            <a:off x="7426325" y="3460750"/>
            <a:ext cx="2317750" cy="2327910"/>
            <a:chOff x="1989" y="5312"/>
            <a:chExt cx="3650" cy="3666"/>
          </a:xfrm>
        </p:grpSpPr>
        <p:sp>
          <p:nvSpPr>
            <p:cNvPr id="178" name="矩形 177"/>
            <p:cNvSpPr/>
            <p:nvPr/>
          </p:nvSpPr>
          <p:spPr>
            <a:xfrm>
              <a:off x="1989" y="5312"/>
              <a:ext cx="3650" cy="366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9" name="组合 178"/>
            <p:cNvGrpSpPr/>
            <p:nvPr/>
          </p:nvGrpSpPr>
          <p:grpSpPr>
            <a:xfrm>
              <a:off x="1989" y="5360"/>
              <a:ext cx="3609" cy="3585"/>
              <a:chOff x="7520" y="3708"/>
              <a:chExt cx="6802" cy="6758"/>
            </a:xfrm>
          </p:grpSpPr>
          <p:grpSp>
            <p:nvGrpSpPr>
              <p:cNvPr id="180" name="组合 179"/>
              <p:cNvGrpSpPr/>
              <p:nvPr/>
            </p:nvGrpSpPr>
            <p:grpSpPr>
              <a:xfrm>
                <a:off x="7520" y="3708"/>
                <a:ext cx="6803" cy="3356"/>
                <a:chOff x="7520" y="3708"/>
                <a:chExt cx="6803" cy="3356"/>
              </a:xfrm>
            </p:grpSpPr>
            <p:grpSp>
              <p:nvGrpSpPr>
                <p:cNvPr id="181" name="组合 180"/>
                <p:cNvGrpSpPr/>
                <p:nvPr/>
              </p:nvGrpSpPr>
              <p:grpSpPr>
                <a:xfrm>
                  <a:off x="7520" y="3708"/>
                  <a:ext cx="3374" cy="3356"/>
                  <a:chOff x="7520" y="3663"/>
                  <a:chExt cx="3374" cy="3356"/>
                </a:xfrm>
              </p:grpSpPr>
              <p:grpSp>
                <p:nvGrpSpPr>
                  <p:cNvPr id="182" name="组合 181"/>
                  <p:cNvGrpSpPr/>
                  <p:nvPr/>
                </p:nvGrpSpPr>
                <p:grpSpPr>
                  <a:xfrm>
                    <a:off x="7520" y="3663"/>
                    <a:ext cx="3375" cy="1088"/>
                    <a:chOff x="7520" y="3663"/>
                    <a:chExt cx="3375" cy="1088"/>
                  </a:xfrm>
                </p:grpSpPr>
                <p:sp>
                  <p:nvSpPr>
                    <p:cNvPr id="183" name="矩形 182"/>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矩形 183"/>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矩形 184"/>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6" name="组合 185"/>
                  <p:cNvGrpSpPr/>
                  <p:nvPr/>
                </p:nvGrpSpPr>
                <p:grpSpPr>
                  <a:xfrm>
                    <a:off x="7520" y="4797"/>
                    <a:ext cx="3375" cy="1088"/>
                    <a:chOff x="7520" y="3663"/>
                    <a:chExt cx="3375" cy="1088"/>
                  </a:xfrm>
                </p:grpSpPr>
                <p:sp>
                  <p:nvSpPr>
                    <p:cNvPr id="187" name="矩形 186"/>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矩形 187"/>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矩形 188"/>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7520" y="5931"/>
                    <a:ext cx="3375" cy="1088"/>
                    <a:chOff x="7520" y="3663"/>
                    <a:chExt cx="3375" cy="1088"/>
                  </a:xfrm>
                </p:grpSpPr>
                <p:sp>
                  <p:nvSpPr>
                    <p:cNvPr id="191" name="矩形 190"/>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矩形 191"/>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矩形 19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4" name="组合 193"/>
                <p:cNvGrpSpPr/>
                <p:nvPr/>
              </p:nvGrpSpPr>
              <p:grpSpPr>
                <a:xfrm>
                  <a:off x="10949" y="3708"/>
                  <a:ext cx="3374" cy="3356"/>
                  <a:chOff x="7520" y="3663"/>
                  <a:chExt cx="3374" cy="3356"/>
                </a:xfrm>
              </p:grpSpPr>
              <p:grpSp>
                <p:nvGrpSpPr>
                  <p:cNvPr id="195" name="组合 194"/>
                  <p:cNvGrpSpPr/>
                  <p:nvPr/>
                </p:nvGrpSpPr>
                <p:grpSpPr>
                  <a:xfrm>
                    <a:off x="7520" y="3663"/>
                    <a:ext cx="3375" cy="1088"/>
                    <a:chOff x="7520" y="3663"/>
                    <a:chExt cx="3375" cy="1088"/>
                  </a:xfrm>
                </p:grpSpPr>
                <p:sp>
                  <p:nvSpPr>
                    <p:cNvPr id="196" name="矩形 195"/>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矩形 196"/>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矩形 197"/>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9" name="组合 198"/>
                  <p:cNvGrpSpPr/>
                  <p:nvPr/>
                </p:nvGrpSpPr>
                <p:grpSpPr>
                  <a:xfrm>
                    <a:off x="7520" y="4797"/>
                    <a:ext cx="3375" cy="1088"/>
                    <a:chOff x="7520" y="3663"/>
                    <a:chExt cx="3375" cy="1088"/>
                  </a:xfrm>
                </p:grpSpPr>
                <p:sp>
                  <p:nvSpPr>
                    <p:cNvPr id="200" name="矩形 199"/>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矩形 200"/>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矩形 201"/>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3" name="组合 202"/>
                  <p:cNvGrpSpPr/>
                  <p:nvPr/>
                </p:nvGrpSpPr>
                <p:grpSpPr>
                  <a:xfrm>
                    <a:off x="7520" y="5931"/>
                    <a:ext cx="3375" cy="1088"/>
                    <a:chOff x="7520" y="3663"/>
                    <a:chExt cx="3375" cy="1088"/>
                  </a:xfrm>
                </p:grpSpPr>
                <p:sp>
                  <p:nvSpPr>
                    <p:cNvPr id="204" name="矩形 203"/>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矩形 204"/>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矩形 205"/>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68" name="组合 267"/>
              <p:cNvGrpSpPr/>
              <p:nvPr/>
            </p:nvGrpSpPr>
            <p:grpSpPr>
              <a:xfrm>
                <a:off x="7520" y="7110"/>
                <a:ext cx="6803" cy="3356"/>
                <a:chOff x="7520" y="3708"/>
                <a:chExt cx="6803" cy="3356"/>
              </a:xfrm>
            </p:grpSpPr>
            <p:grpSp>
              <p:nvGrpSpPr>
                <p:cNvPr id="269" name="组合 268"/>
                <p:cNvGrpSpPr/>
                <p:nvPr/>
              </p:nvGrpSpPr>
              <p:grpSpPr>
                <a:xfrm>
                  <a:off x="7520" y="3708"/>
                  <a:ext cx="3374" cy="3356"/>
                  <a:chOff x="7520" y="3663"/>
                  <a:chExt cx="3374" cy="3356"/>
                </a:xfrm>
              </p:grpSpPr>
              <p:grpSp>
                <p:nvGrpSpPr>
                  <p:cNvPr id="270" name="组合 269"/>
                  <p:cNvGrpSpPr/>
                  <p:nvPr/>
                </p:nvGrpSpPr>
                <p:grpSpPr>
                  <a:xfrm>
                    <a:off x="7520" y="3663"/>
                    <a:ext cx="3375" cy="1088"/>
                    <a:chOff x="7520" y="3663"/>
                    <a:chExt cx="3375" cy="1088"/>
                  </a:xfrm>
                </p:grpSpPr>
                <p:sp>
                  <p:nvSpPr>
                    <p:cNvPr id="271" name="矩形 270"/>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矩形 271"/>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矩形 272"/>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4" name="组合 273"/>
                  <p:cNvGrpSpPr/>
                  <p:nvPr/>
                </p:nvGrpSpPr>
                <p:grpSpPr>
                  <a:xfrm>
                    <a:off x="7520" y="4797"/>
                    <a:ext cx="3375" cy="1088"/>
                    <a:chOff x="7520" y="3663"/>
                    <a:chExt cx="3375" cy="1088"/>
                  </a:xfrm>
                </p:grpSpPr>
                <p:sp>
                  <p:nvSpPr>
                    <p:cNvPr id="275" name="矩形 274"/>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矩形 275"/>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矩形 276"/>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8" name="组合 277"/>
                  <p:cNvGrpSpPr/>
                  <p:nvPr/>
                </p:nvGrpSpPr>
                <p:grpSpPr>
                  <a:xfrm>
                    <a:off x="7520" y="5931"/>
                    <a:ext cx="3375" cy="1088"/>
                    <a:chOff x="7520" y="3663"/>
                    <a:chExt cx="3375" cy="1088"/>
                  </a:xfrm>
                </p:grpSpPr>
                <p:sp>
                  <p:nvSpPr>
                    <p:cNvPr id="279" name="矩形 278"/>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矩形 279"/>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1" name="矩形 280"/>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82" name="组合 281"/>
                <p:cNvGrpSpPr/>
                <p:nvPr/>
              </p:nvGrpSpPr>
              <p:grpSpPr>
                <a:xfrm>
                  <a:off x="10949" y="3708"/>
                  <a:ext cx="3374" cy="3356"/>
                  <a:chOff x="7520" y="3663"/>
                  <a:chExt cx="3374" cy="3356"/>
                </a:xfrm>
              </p:grpSpPr>
              <p:grpSp>
                <p:nvGrpSpPr>
                  <p:cNvPr id="283" name="组合 282"/>
                  <p:cNvGrpSpPr/>
                  <p:nvPr/>
                </p:nvGrpSpPr>
                <p:grpSpPr>
                  <a:xfrm>
                    <a:off x="7520" y="3663"/>
                    <a:ext cx="3375" cy="1088"/>
                    <a:chOff x="7520" y="3663"/>
                    <a:chExt cx="3375" cy="1088"/>
                  </a:xfrm>
                </p:grpSpPr>
                <p:sp>
                  <p:nvSpPr>
                    <p:cNvPr id="284" name="矩形 283"/>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矩形 284"/>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矩形 285"/>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7" name="组合 286"/>
                  <p:cNvGrpSpPr/>
                  <p:nvPr/>
                </p:nvGrpSpPr>
                <p:grpSpPr>
                  <a:xfrm>
                    <a:off x="7520" y="4797"/>
                    <a:ext cx="3375" cy="1088"/>
                    <a:chOff x="7520" y="3663"/>
                    <a:chExt cx="3375" cy="1088"/>
                  </a:xfrm>
                </p:grpSpPr>
                <p:sp>
                  <p:nvSpPr>
                    <p:cNvPr id="288" name="矩形 287"/>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矩形 288"/>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矩形 289"/>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1" name="组合 290"/>
                  <p:cNvGrpSpPr/>
                  <p:nvPr/>
                </p:nvGrpSpPr>
                <p:grpSpPr>
                  <a:xfrm>
                    <a:off x="7520" y="5931"/>
                    <a:ext cx="3375" cy="1088"/>
                    <a:chOff x="7520" y="3663"/>
                    <a:chExt cx="3375" cy="1088"/>
                  </a:xfrm>
                </p:grpSpPr>
                <p:sp>
                  <p:nvSpPr>
                    <p:cNvPr id="292" name="矩形 291"/>
                    <p:cNvSpPr/>
                    <p:nvPr/>
                  </p:nvSpPr>
                  <p:spPr>
                    <a:xfrm>
                      <a:off x="7520"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矩形 292"/>
                    <p:cNvSpPr/>
                    <p:nvPr/>
                  </p:nvSpPr>
                  <p:spPr>
                    <a:xfrm>
                      <a:off x="9807"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矩形 293"/>
                    <p:cNvSpPr/>
                    <p:nvPr/>
                  </p:nvSpPr>
                  <p:spPr>
                    <a:xfrm>
                      <a:off x="8665" y="3663"/>
                      <a:ext cx="1089" cy="1089"/>
                    </a:xfrm>
                    <a:prstGeom prst="rect">
                      <a:avLst/>
                    </a:prstGeom>
                    <a:noFill/>
                    <a:ln w="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sp>
        <p:nvSpPr>
          <p:cNvPr id="296" name="矩形 295"/>
          <p:cNvSpPr/>
          <p:nvPr/>
        </p:nvSpPr>
        <p:spPr>
          <a:xfrm>
            <a:off x="1628775" y="3863975"/>
            <a:ext cx="784225" cy="1143000"/>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直角三角形 296"/>
          <p:cNvSpPr/>
          <p:nvPr/>
        </p:nvSpPr>
        <p:spPr>
          <a:xfrm>
            <a:off x="2422525" y="3870325"/>
            <a:ext cx="774700" cy="1136650"/>
          </a:xfrm>
          <a:prstGeom prst="rtTriangle">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0" name="组合 299"/>
          <p:cNvGrpSpPr/>
          <p:nvPr/>
        </p:nvGrpSpPr>
        <p:grpSpPr>
          <a:xfrm>
            <a:off x="5836920" y="3876040"/>
            <a:ext cx="1568450" cy="1143000"/>
            <a:chOff x="9192" y="6104"/>
            <a:chExt cx="2470" cy="1800"/>
          </a:xfrm>
        </p:grpSpPr>
        <p:sp>
          <p:nvSpPr>
            <p:cNvPr id="298" name="矩形 297"/>
            <p:cNvSpPr/>
            <p:nvPr/>
          </p:nvSpPr>
          <p:spPr>
            <a:xfrm>
              <a:off x="9192" y="6104"/>
              <a:ext cx="1235" cy="1800"/>
            </a:xfrm>
            <a:prstGeom prst="rect">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直角三角形 298"/>
            <p:cNvSpPr/>
            <p:nvPr/>
          </p:nvSpPr>
          <p:spPr>
            <a:xfrm>
              <a:off x="10442" y="6114"/>
              <a:ext cx="1220" cy="1790"/>
            </a:xfrm>
            <a:prstGeom prst="rtTriangle">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1" name="组合 300"/>
          <p:cNvGrpSpPr/>
          <p:nvPr/>
        </p:nvGrpSpPr>
        <p:grpSpPr>
          <a:xfrm flipH="1" flipV="1">
            <a:off x="6617335" y="3882390"/>
            <a:ext cx="1568450" cy="1143000"/>
            <a:chOff x="9192" y="6104"/>
            <a:chExt cx="2470" cy="1800"/>
          </a:xfrm>
          <a:solidFill>
            <a:schemeClr val="accent3">
              <a:alpha val="78000"/>
            </a:schemeClr>
          </a:solidFill>
        </p:grpSpPr>
        <p:sp>
          <p:nvSpPr>
            <p:cNvPr id="302" name="矩形 301"/>
            <p:cNvSpPr/>
            <p:nvPr/>
          </p:nvSpPr>
          <p:spPr>
            <a:xfrm>
              <a:off x="9192" y="6104"/>
              <a:ext cx="1235" cy="1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直角三角形 302"/>
            <p:cNvSpPr/>
            <p:nvPr/>
          </p:nvSpPr>
          <p:spPr>
            <a:xfrm>
              <a:off x="10442" y="6114"/>
              <a:ext cx="1220" cy="179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3"/>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5603" name="文本占位符 25602"/>
          <p:cNvSpPr>
            <a:spLocks noGrp="1"/>
          </p:cNvSpPr>
          <p:nvPr/>
        </p:nvSpPr>
        <p:spPr>
          <a:xfrm>
            <a:off x="768985" y="1521460"/>
            <a:ext cx="10654030" cy="1939290"/>
          </a:xfrm>
        </p:spPr>
        <p:txBody>
          <a:bodyPr lIns="68580" tIns="34290" rIns="68580" bIns="34290"/>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l" fontAlgn="auto">
              <a:lnSpc>
                <a:spcPts val="3860"/>
              </a:lnSpc>
              <a:spcBef>
                <a:spcPts val="600"/>
              </a:spcBef>
            </a:pP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 在</a:t>
            </a:r>
            <a:r>
              <a:rPr lang="en-US" altLang="zh-CN"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4.2</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我们认识了</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三角形，平行四边形，梯形的</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底和高。</a:t>
            </a:r>
            <a:endPar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endParaRPr>
          </a:p>
          <a:p>
            <a:pPr algn="l" fontAlgn="auto">
              <a:lnSpc>
                <a:spcPts val="3860"/>
              </a:lnSpc>
              <a:spcBef>
                <a:spcPts val="600"/>
              </a:spcBef>
            </a:pPr>
            <a:r>
              <a:rPr lang="en-US" altLang="zh-CN"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 </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在</a:t>
            </a:r>
            <a:r>
              <a:rPr lang="en-US" altLang="zh-CN"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4.3</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和</a:t>
            </a:r>
            <a:r>
              <a:rPr lang="en-US" altLang="zh-CN"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4.4</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我们利用</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转化法</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，把</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难以求解</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的</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平行四边形的面积</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，转化为</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容易求解</a:t>
            </a:r>
            <a:r>
              <a:rPr lang="zh-CN" altLang="en-US" sz="28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sym typeface="+mn-ea"/>
              </a:rPr>
              <a:t>的</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矩形的面积，从而得到平行四边形的面积公式；</a:t>
            </a:r>
            <a:endPar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endParaRPr>
          </a:p>
          <a:p>
            <a:pPr algn="l" fontAlgn="auto">
              <a:lnSpc>
                <a:spcPts val="3860"/>
              </a:lnSpc>
              <a:spcBef>
                <a:spcPts val="600"/>
              </a:spcBef>
            </a:pP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继而，又把</a:t>
            </a:r>
            <a:r>
              <a:rPr lang="zh-CN" altLang="en-US" sz="2800" b="1" dirty="0" smtClean="0">
                <a:solidFill>
                  <a:schemeClr val="accent6"/>
                </a:solidFill>
                <a:latin typeface="黑体" panose="02010609060101010101" charset="-122"/>
                <a:ea typeface="黑体" panose="02010609060101010101" charset="-122"/>
                <a:cs typeface="黑体" panose="02010609060101010101" charset="-122"/>
                <a:sym typeface="+mn-ea"/>
              </a:rPr>
              <a:t>三角形面积</a:t>
            </a:r>
            <a:r>
              <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rPr>
              <a:t>转化为平行四边形面积的一半</a:t>
            </a:r>
            <a:endPar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endParaRPr>
          </a:p>
          <a:p>
            <a:pPr algn="l" fontAlgn="auto">
              <a:lnSpc>
                <a:spcPts val="3860"/>
              </a:lnSpc>
              <a:spcBef>
                <a:spcPts val="600"/>
              </a:spcBef>
            </a:pPr>
            <a:endParaRPr lang="zh-CN" altLang="en-US" sz="2800" b="1" dirty="0" smtClean="0">
              <a:solidFill>
                <a:schemeClr val="accent1"/>
              </a:solidFill>
              <a:latin typeface="黑体" panose="02010609060101010101" charset="-122"/>
              <a:ea typeface="黑体" panose="02010609060101010101" charset="-122"/>
              <a:cs typeface="黑体" panose="02010609060101010101" charset="-122"/>
              <a:sym typeface="+mn-ea"/>
            </a:endParaRPr>
          </a:p>
        </p:txBody>
      </p:sp>
      <p:sp>
        <p:nvSpPr>
          <p:cNvPr id="33" name="圆角矩形 32"/>
          <p:cNvSpPr/>
          <p:nvPr/>
        </p:nvSpPr>
        <p:spPr>
          <a:xfrm>
            <a:off x="1159510" y="3999230"/>
            <a:ext cx="2138680" cy="1788795"/>
          </a:xfrm>
          <a:prstGeom prst="roundRect">
            <a:avLst>
              <a:gd name="adj" fmla="val 7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260475" y="4201795"/>
            <a:ext cx="2037715" cy="1383665"/>
          </a:xfrm>
          <a:prstGeom prst="rect">
            <a:avLst/>
          </a:prstGeom>
          <a:noFill/>
          <a:ln>
            <a:noFill/>
          </a:ln>
        </p:spPr>
        <p:txBody>
          <a:bodyPr wrap="square" rtlCol="0">
            <a:spAutoFit/>
          </a:bodyPr>
          <a:lstStyle/>
          <a:p>
            <a:r>
              <a:rPr lang="zh-CN" altLang="en-US" sz="2800" b="1" dirty="0">
                <a:solidFill>
                  <a:schemeClr val="bg1"/>
                </a:solidFill>
                <a:latin typeface="黑体" panose="02010609060101010101" charset="-122"/>
                <a:ea typeface="黑体" panose="02010609060101010101" charset="-122"/>
                <a:cs typeface="黑体" panose="02010609060101010101" charset="-122"/>
              </a:rPr>
              <a:t>矩形的</a:t>
            </a:r>
            <a:endParaRPr lang="zh-CN" altLang="en-US" sz="2800" b="1" dirty="0">
              <a:solidFill>
                <a:schemeClr val="bg1"/>
              </a:solidFill>
              <a:latin typeface="黑体" panose="02010609060101010101" charset="-122"/>
              <a:ea typeface="黑体" panose="02010609060101010101" charset="-122"/>
              <a:cs typeface="黑体" panose="02010609060101010101" charset="-122"/>
            </a:endParaRPr>
          </a:p>
          <a:p>
            <a:r>
              <a:rPr lang="zh-CN" altLang="en-US" sz="2800" b="1" dirty="0">
                <a:solidFill>
                  <a:schemeClr val="bg1"/>
                </a:solidFill>
                <a:latin typeface="黑体" panose="02010609060101010101" charset="-122"/>
                <a:ea typeface="黑体" panose="02010609060101010101" charset="-122"/>
                <a:cs typeface="黑体" panose="02010609060101010101" charset="-122"/>
              </a:rPr>
              <a:t>面积</a:t>
            </a:r>
            <a:r>
              <a:rPr lang="en-US" altLang="zh-CN" sz="2800" b="1" dirty="0">
                <a:solidFill>
                  <a:schemeClr val="bg1"/>
                </a:solidFill>
                <a:latin typeface="黑体" panose="02010609060101010101" charset="-122"/>
                <a:ea typeface="黑体" panose="02010609060101010101" charset="-122"/>
                <a:cs typeface="黑体" panose="02010609060101010101" charset="-122"/>
              </a:rPr>
              <a:t>=</a:t>
            </a:r>
            <a:endParaRPr lang="en-US" altLang="zh-CN" sz="2800" b="1" dirty="0">
              <a:solidFill>
                <a:schemeClr val="bg1"/>
              </a:solidFill>
              <a:latin typeface="黑体" panose="02010609060101010101" charset="-122"/>
              <a:ea typeface="黑体" panose="02010609060101010101" charset="-122"/>
              <a:cs typeface="黑体" panose="02010609060101010101" charset="-122"/>
            </a:endParaRPr>
          </a:p>
          <a:p>
            <a:r>
              <a:rPr lang="zh-CN" altLang="en-US" sz="2800" b="1" dirty="0">
                <a:solidFill>
                  <a:schemeClr val="bg1"/>
                </a:solidFill>
                <a:latin typeface="黑体" panose="02010609060101010101" charset="-122"/>
                <a:ea typeface="黑体" panose="02010609060101010101" charset="-122"/>
                <a:cs typeface="黑体" panose="02010609060101010101" charset="-122"/>
              </a:rPr>
              <a:t>长×宽</a:t>
            </a:r>
            <a:endParaRPr lang="zh-CN" altLang="en-US" sz="2800" b="1" dirty="0">
              <a:solidFill>
                <a:schemeClr val="bg1"/>
              </a:solidFill>
              <a:latin typeface="黑体" panose="02010609060101010101" charset="-122"/>
              <a:ea typeface="黑体" panose="02010609060101010101" charset="-122"/>
              <a:cs typeface="黑体" panose="02010609060101010101" charset="-122"/>
            </a:endParaRPr>
          </a:p>
        </p:txBody>
      </p:sp>
      <p:sp>
        <p:nvSpPr>
          <p:cNvPr id="5" name="圆角矩形 4"/>
          <p:cNvSpPr/>
          <p:nvPr/>
        </p:nvSpPr>
        <p:spPr>
          <a:xfrm>
            <a:off x="4387850" y="3999230"/>
            <a:ext cx="2138680" cy="1788795"/>
          </a:xfrm>
          <a:prstGeom prst="roundRect">
            <a:avLst>
              <a:gd name="adj" fmla="val 7538"/>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6" name="文本框 5"/>
          <p:cNvSpPr txBox="1"/>
          <p:nvPr/>
        </p:nvSpPr>
        <p:spPr>
          <a:xfrm>
            <a:off x="4488815" y="4201795"/>
            <a:ext cx="2037715" cy="1383665"/>
          </a:xfrm>
          <a:prstGeom prst="rect">
            <a:avLst/>
          </a:prstGeom>
          <a:noFill/>
          <a:ln>
            <a:noFill/>
          </a:ln>
        </p:spPr>
        <p:txBody>
          <a:bodyPr wrap="square" rtlCol="0">
            <a:spAutoFit/>
          </a:bodyPr>
          <a:lstStyle/>
          <a:p>
            <a:r>
              <a:rPr lang="zh-CN" altLang="en-US" sz="2800" b="1">
                <a:solidFill>
                  <a:schemeClr val="bg1"/>
                </a:solidFill>
                <a:latin typeface="黑体" panose="02010609060101010101" charset="-122"/>
                <a:ea typeface="黑体" panose="02010609060101010101" charset="-122"/>
                <a:cs typeface="黑体" panose="02010609060101010101" charset="-122"/>
              </a:rPr>
              <a:t>平行四边形的面积</a:t>
            </a:r>
            <a:r>
              <a:rPr lang="en-US" altLang="zh-CN" sz="2800" b="1">
                <a:solidFill>
                  <a:schemeClr val="bg1"/>
                </a:solidFill>
                <a:latin typeface="黑体" panose="02010609060101010101" charset="-122"/>
                <a:ea typeface="黑体" panose="02010609060101010101" charset="-122"/>
                <a:cs typeface="黑体" panose="02010609060101010101" charset="-122"/>
              </a:rPr>
              <a:t>=</a:t>
            </a:r>
            <a:endParaRPr lang="en-US" altLang="zh-CN" sz="2800" b="1">
              <a:solidFill>
                <a:schemeClr val="bg1"/>
              </a:solidFill>
              <a:latin typeface="黑体" panose="02010609060101010101" charset="-122"/>
              <a:ea typeface="黑体" panose="02010609060101010101" charset="-122"/>
              <a:cs typeface="黑体" panose="02010609060101010101" charset="-122"/>
            </a:endParaRPr>
          </a:p>
          <a:p>
            <a:r>
              <a:rPr lang="zh-CN" altLang="en-US" sz="2800" b="1">
                <a:solidFill>
                  <a:schemeClr val="bg1"/>
                </a:solidFill>
                <a:latin typeface="黑体" panose="02010609060101010101" charset="-122"/>
                <a:ea typeface="黑体" panose="02010609060101010101" charset="-122"/>
                <a:cs typeface="黑体" panose="02010609060101010101" charset="-122"/>
              </a:rPr>
              <a:t>底×高</a:t>
            </a:r>
            <a:endParaRPr lang="zh-CN" altLang="en-US" sz="2800" b="1">
              <a:solidFill>
                <a:schemeClr val="bg1"/>
              </a:solidFill>
              <a:latin typeface="黑体" panose="02010609060101010101" charset="-122"/>
              <a:ea typeface="黑体" panose="02010609060101010101" charset="-122"/>
              <a:cs typeface="黑体" panose="02010609060101010101" charset="-122"/>
            </a:endParaRPr>
          </a:p>
        </p:txBody>
      </p:sp>
      <p:sp>
        <p:nvSpPr>
          <p:cNvPr id="13" name="右箭头 12"/>
          <p:cNvSpPr/>
          <p:nvPr/>
        </p:nvSpPr>
        <p:spPr>
          <a:xfrm>
            <a:off x="3641725" y="4745355"/>
            <a:ext cx="402590" cy="296545"/>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7616190" y="3999230"/>
            <a:ext cx="2138680" cy="1788795"/>
          </a:xfrm>
          <a:prstGeom prst="roundRect">
            <a:avLst>
              <a:gd name="adj" fmla="val 75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7717155" y="4201795"/>
            <a:ext cx="2037715" cy="1383665"/>
          </a:xfrm>
          <a:prstGeom prst="rect">
            <a:avLst/>
          </a:prstGeom>
          <a:noFill/>
          <a:ln>
            <a:noFill/>
          </a:ln>
        </p:spPr>
        <p:txBody>
          <a:bodyPr wrap="square" rtlCol="0">
            <a:spAutoFit/>
          </a:bodyPr>
          <a:lstStyle/>
          <a:p>
            <a:r>
              <a:rPr lang="zh-CN" altLang="en-US" sz="2800" b="1">
                <a:solidFill>
                  <a:schemeClr val="bg1"/>
                </a:solidFill>
                <a:latin typeface="黑体" panose="02010609060101010101" charset="-122"/>
                <a:ea typeface="黑体" panose="02010609060101010101" charset="-122"/>
                <a:cs typeface="黑体" panose="02010609060101010101" charset="-122"/>
              </a:rPr>
              <a:t>三角形的面积</a:t>
            </a:r>
            <a:r>
              <a:rPr lang="en-US" altLang="zh-CN" sz="2800" b="1">
                <a:solidFill>
                  <a:schemeClr val="bg1"/>
                </a:solidFill>
                <a:latin typeface="黑体" panose="02010609060101010101" charset="-122"/>
                <a:ea typeface="黑体" panose="02010609060101010101" charset="-122"/>
                <a:cs typeface="黑体" panose="02010609060101010101" charset="-122"/>
              </a:rPr>
              <a:t>=</a:t>
            </a:r>
            <a:endParaRPr lang="en-US" altLang="zh-CN" sz="2800" b="1">
              <a:solidFill>
                <a:schemeClr val="bg1"/>
              </a:solidFill>
              <a:latin typeface="黑体" panose="02010609060101010101" charset="-122"/>
              <a:ea typeface="黑体" panose="02010609060101010101" charset="-122"/>
              <a:cs typeface="黑体" panose="02010609060101010101" charset="-122"/>
            </a:endParaRPr>
          </a:p>
          <a:p>
            <a:r>
              <a:rPr lang="zh-CN" altLang="en-US" sz="2800" b="1">
                <a:solidFill>
                  <a:schemeClr val="bg1"/>
                </a:solidFill>
                <a:latin typeface="黑体" panose="02010609060101010101" charset="-122"/>
                <a:ea typeface="黑体" panose="02010609060101010101" charset="-122"/>
                <a:cs typeface="黑体" panose="02010609060101010101" charset="-122"/>
              </a:rPr>
              <a:t>底×高÷</a:t>
            </a:r>
            <a:r>
              <a:rPr lang="en-US" altLang="zh-CN" sz="2800" b="1">
                <a:solidFill>
                  <a:schemeClr val="bg1"/>
                </a:solidFill>
                <a:latin typeface="黑体" panose="02010609060101010101" charset="-122"/>
                <a:ea typeface="黑体" panose="02010609060101010101" charset="-122"/>
                <a:cs typeface="黑体" panose="02010609060101010101" charset="-122"/>
              </a:rPr>
              <a:t>2</a:t>
            </a:r>
            <a:endParaRPr lang="en-US" altLang="zh-CN" sz="2800" b="1">
              <a:solidFill>
                <a:schemeClr val="bg1"/>
              </a:solidFill>
              <a:latin typeface="黑体" panose="02010609060101010101" charset="-122"/>
              <a:ea typeface="黑体" panose="02010609060101010101" charset="-122"/>
              <a:cs typeface="黑体" panose="02010609060101010101" charset="-122"/>
            </a:endParaRPr>
          </a:p>
        </p:txBody>
      </p:sp>
      <p:sp>
        <p:nvSpPr>
          <p:cNvPr id="19" name="右箭头 18"/>
          <p:cNvSpPr/>
          <p:nvPr/>
        </p:nvSpPr>
        <p:spPr>
          <a:xfrm>
            <a:off x="6870065" y="4745355"/>
            <a:ext cx="402590" cy="296545"/>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56235" y="353060"/>
            <a:ext cx="6017260" cy="905510"/>
            <a:chOff x="5261" y="914"/>
            <a:chExt cx="9476" cy="1426"/>
          </a:xfrm>
          <a:solidFill>
            <a:schemeClr val="accent1"/>
          </a:solidFill>
          <a:effectLst/>
        </p:grpSpPr>
        <p:sp>
          <p:nvSpPr>
            <p:cNvPr id="22" name="圆角矩形 21"/>
            <p:cNvSpPr/>
            <p:nvPr/>
          </p:nvSpPr>
          <p:spPr>
            <a:xfrm>
              <a:off x="5333" y="914"/>
              <a:ext cx="940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6218" y="1168"/>
              <a:ext cx="8335"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复习导入：转化法求面积</a:t>
              </a:r>
              <a:endParaRPr lang="en-US" altLang="zh-CN" sz="3200" b="1">
                <a:solidFill>
                  <a:schemeClr val="bg1"/>
                </a:solidFill>
                <a:latin typeface="黑体" panose="02010609060101010101" charset="-122"/>
                <a:ea typeface="黑体" panose="02010609060101010101" charset="-122"/>
              </a:endParaRPr>
            </a:p>
          </p:txBody>
        </p:sp>
        <p:pic>
          <p:nvPicPr>
            <p:cNvPr id="25" name="图片 24" descr="templates\docerresourceshop\icons\\31393935333939383b31373432363534393bd4b2d6e9b1ca"/>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rot="20820000">
              <a:off x="5261" y="1156"/>
              <a:ext cx="1012" cy="1012"/>
            </a:xfrm>
            <a:prstGeom prst="rect">
              <a:avLst/>
            </a:prstGeom>
            <a:effectLst>
              <a:outerShdw blurRad="50800" dist="38100" dir="2700000" algn="tl" rotWithShape="0">
                <a:schemeClr val="tx1">
                  <a:lumMod val="75000"/>
                  <a:lumOff val="25000"/>
                  <a:alpha val="40000"/>
                </a:schemeClr>
              </a:outerShdw>
            </a:effectLst>
          </p:spPr>
        </p:pic>
      </p:grpSp>
    </p:spTree>
    <p:custDataLst>
      <p:tags r:id="rId3"/>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484" name="组合 483"/>
          <p:cNvGrpSpPr/>
          <p:nvPr/>
        </p:nvGrpSpPr>
        <p:grpSpPr>
          <a:xfrm>
            <a:off x="1177290" y="1819910"/>
            <a:ext cx="9460230" cy="3543300"/>
            <a:chOff x="1940" y="3000"/>
            <a:chExt cx="14898" cy="5580"/>
          </a:xfrm>
        </p:grpSpPr>
        <p:grpSp>
          <p:nvGrpSpPr>
            <p:cNvPr id="316" name="组合 315"/>
            <p:cNvGrpSpPr/>
            <p:nvPr/>
          </p:nvGrpSpPr>
          <p:grpSpPr>
            <a:xfrm>
              <a:off x="1944" y="3024"/>
              <a:ext cx="7435" cy="5524"/>
              <a:chOff x="3084" y="2684"/>
              <a:chExt cx="8534" cy="6340"/>
            </a:xfrm>
          </p:grpSpPr>
          <p:grpSp>
            <p:nvGrpSpPr>
              <p:cNvPr id="2" name="组合 1"/>
              <p:cNvGrpSpPr/>
              <p:nvPr/>
            </p:nvGrpSpPr>
            <p:grpSpPr>
              <a:xfrm>
                <a:off x="3084" y="2684"/>
                <a:ext cx="4257" cy="2100"/>
                <a:chOff x="7520" y="3708"/>
                <a:chExt cx="6803" cy="3356"/>
              </a:xfrm>
            </p:grpSpPr>
            <p:grpSp>
              <p:nvGrpSpPr>
                <p:cNvPr id="5" name="组合 4"/>
                <p:cNvGrpSpPr/>
                <p:nvPr/>
              </p:nvGrpSpPr>
              <p:grpSpPr>
                <a:xfrm>
                  <a:off x="7520" y="3708"/>
                  <a:ext cx="3374" cy="3356"/>
                  <a:chOff x="7520" y="3663"/>
                  <a:chExt cx="3374" cy="3356"/>
                </a:xfrm>
              </p:grpSpPr>
              <p:grpSp>
                <p:nvGrpSpPr>
                  <p:cNvPr id="6" name="组合 5"/>
                  <p:cNvGrpSpPr/>
                  <p:nvPr/>
                </p:nvGrpSpPr>
                <p:grpSpPr>
                  <a:xfrm>
                    <a:off x="7520" y="3663"/>
                    <a:ext cx="3375" cy="1088"/>
                    <a:chOff x="7520" y="3663"/>
                    <a:chExt cx="3375" cy="1088"/>
                  </a:xfrm>
                </p:grpSpPr>
                <p:sp>
                  <p:nvSpPr>
                    <p:cNvPr id="10" name="矩形 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7520" y="4797"/>
                    <a:ext cx="3375" cy="1088"/>
                    <a:chOff x="7520" y="3663"/>
                    <a:chExt cx="3375" cy="1088"/>
                  </a:xfrm>
                </p:grpSpPr>
                <p:sp>
                  <p:nvSpPr>
                    <p:cNvPr id="15" name="矩形 1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520" y="5931"/>
                    <a:ext cx="3375" cy="1088"/>
                    <a:chOff x="7520" y="3663"/>
                    <a:chExt cx="3375" cy="1088"/>
                  </a:xfrm>
                </p:grpSpPr>
                <p:sp>
                  <p:nvSpPr>
                    <p:cNvPr id="19" name="矩形 1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0949" y="3708"/>
                  <a:ext cx="3374" cy="3356"/>
                  <a:chOff x="7520" y="3663"/>
                  <a:chExt cx="3374" cy="3356"/>
                </a:xfrm>
              </p:grpSpPr>
              <p:grpSp>
                <p:nvGrpSpPr>
                  <p:cNvPr id="26" name="组合 25"/>
                  <p:cNvGrpSpPr/>
                  <p:nvPr/>
                </p:nvGrpSpPr>
                <p:grpSpPr>
                  <a:xfrm>
                    <a:off x="7520" y="3663"/>
                    <a:ext cx="3375" cy="1088"/>
                    <a:chOff x="7520" y="3663"/>
                    <a:chExt cx="3375" cy="1088"/>
                  </a:xfrm>
                </p:grpSpPr>
                <p:sp>
                  <p:nvSpPr>
                    <p:cNvPr id="79" name="矩形 7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7520" y="4797"/>
                    <a:ext cx="3375" cy="1088"/>
                    <a:chOff x="7520" y="3663"/>
                    <a:chExt cx="3375" cy="1088"/>
                  </a:xfrm>
                </p:grpSpPr>
                <p:sp>
                  <p:nvSpPr>
                    <p:cNvPr id="85" name="矩形 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7520" y="5931"/>
                    <a:ext cx="3375" cy="1088"/>
                    <a:chOff x="7520" y="3663"/>
                    <a:chExt cx="3375" cy="1088"/>
                  </a:xfrm>
                </p:grpSpPr>
                <p:sp>
                  <p:nvSpPr>
                    <p:cNvPr id="89" name="矩形 8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92" name="组合 91"/>
              <p:cNvGrpSpPr/>
              <p:nvPr/>
            </p:nvGrpSpPr>
            <p:grpSpPr>
              <a:xfrm>
                <a:off x="7362" y="2684"/>
                <a:ext cx="4257" cy="2100"/>
                <a:chOff x="7520" y="3708"/>
                <a:chExt cx="6803" cy="3356"/>
              </a:xfrm>
            </p:grpSpPr>
            <p:grpSp>
              <p:nvGrpSpPr>
                <p:cNvPr id="93" name="组合 92"/>
                <p:cNvGrpSpPr/>
                <p:nvPr/>
              </p:nvGrpSpPr>
              <p:grpSpPr>
                <a:xfrm>
                  <a:off x="7520" y="3708"/>
                  <a:ext cx="3374" cy="3356"/>
                  <a:chOff x="7520" y="3663"/>
                  <a:chExt cx="3374" cy="3356"/>
                </a:xfrm>
              </p:grpSpPr>
              <p:grpSp>
                <p:nvGrpSpPr>
                  <p:cNvPr id="94" name="组合 93"/>
                  <p:cNvGrpSpPr/>
                  <p:nvPr/>
                </p:nvGrpSpPr>
                <p:grpSpPr>
                  <a:xfrm>
                    <a:off x="7520" y="3663"/>
                    <a:ext cx="3375" cy="1088"/>
                    <a:chOff x="7520" y="3663"/>
                    <a:chExt cx="3375" cy="1088"/>
                  </a:xfrm>
                </p:grpSpPr>
                <p:sp>
                  <p:nvSpPr>
                    <p:cNvPr id="95" name="矩形 9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7520" y="4797"/>
                    <a:ext cx="3375" cy="1088"/>
                    <a:chOff x="7520" y="3663"/>
                    <a:chExt cx="3375" cy="1088"/>
                  </a:xfrm>
                </p:grpSpPr>
                <p:sp>
                  <p:nvSpPr>
                    <p:cNvPr id="99" name="矩形 9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a:off x="7520" y="5931"/>
                    <a:ext cx="3375" cy="1088"/>
                    <a:chOff x="7520" y="3663"/>
                    <a:chExt cx="3375" cy="1088"/>
                  </a:xfrm>
                </p:grpSpPr>
                <p:sp>
                  <p:nvSpPr>
                    <p:cNvPr id="103" name="矩形 10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6" name="组合 105"/>
                <p:cNvGrpSpPr/>
                <p:nvPr/>
              </p:nvGrpSpPr>
              <p:grpSpPr>
                <a:xfrm>
                  <a:off x="10949" y="3708"/>
                  <a:ext cx="3374" cy="3356"/>
                  <a:chOff x="7520" y="3663"/>
                  <a:chExt cx="3374" cy="3356"/>
                </a:xfrm>
              </p:grpSpPr>
              <p:grpSp>
                <p:nvGrpSpPr>
                  <p:cNvPr id="107" name="组合 106"/>
                  <p:cNvGrpSpPr/>
                  <p:nvPr/>
                </p:nvGrpSpPr>
                <p:grpSpPr>
                  <a:xfrm>
                    <a:off x="7520" y="3663"/>
                    <a:ext cx="3375" cy="1088"/>
                    <a:chOff x="7520" y="3663"/>
                    <a:chExt cx="3375" cy="1088"/>
                  </a:xfrm>
                </p:grpSpPr>
                <p:sp>
                  <p:nvSpPr>
                    <p:cNvPr id="108" name="矩形 1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1" name="组合 110"/>
                  <p:cNvGrpSpPr/>
                  <p:nvPr/>
                </p:nvGrpSpPr>
                <p:grpSpPr>
                  <a:xfrm>
                    <a:off x="7520" y="4797"/>
                    <a:ext cx="3375" cy="1088"/>
                    <a:chOff x="7520" y="3663"/>
                    <a:chExt cx="3375" cy="1088"/>
                  </a:xfrm>
                </p:grpSpPr>
                <p:sp>
                  <p:nvSpPr>
                    <p:cNvPr id="112" name="矩形 1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7520" y="5931"/>
                    <a:ext cx="3375" cy="1088"/>
                    <a:chOff x="7520" y="3663"/>
                    <a:chExt cx="3375" cy="1088"/>
                  </a:xfrm>
                </p:grpSpPr>
                <p:sp>
                  <p:nvSpPr>
                    <p:cNvPr id="116" name="矩形 11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21" name="组合 120"/>
              <p:cNvGrpSpPr/>
              <p:nvPr/>
            </p:nvGrpSpPr>
            <p:grpSpPr>
              <a:xfrm>
                <a:off x="3086" y="4784"/>
                <a:ext cx="8533" cy="4241"/>
                <a:chOff x="1366" y="2691"/>
                <a:chExt cx="10772" cy="5354"/>
              </a:xfrm>
            </p:grpSpPr>
            <p:grpSp>
              <p:nvGrpSpPr>
                <p:cNvPr id="122" name="组合 121"/>
                <p:cNvGrpSpPr/>
                <p:nvPr/>
              </p:nvGrpSpPr>
              <p:grpSpPr>
                <a:xfrm>
                  <a:off x="1366" y="2691"/>
                  <a:ext cx="5373" cy="5338"/>
                  <a:chOff x="7520" y="3708"/>
                  <a:chExt cx="6802" cy="6758"/>
                </a:xfrm>
              </p:grpSpPr>
              <p:grpSp>
                <p:nvGrpSpPr>
                  <p:cNvPr id="123" name="组合 122"/>
                  <p:cNvGrpSpPr/>
                  <p:nvPr/>
                </p:nvGrpSpPr>
                <p:grpSpPr>
                  <a:xfrm>
                    <a:off x="7520" y="3708"/>
                    <a:ext cx="6803" cy="3356"/>
                    <a:chOff x="7520" y="3708"/>
                    <a:chExt cx="6803" cy="3356"/>
                  </a:xfrm>
                </p:grpSpPr>
                <p:grpSp>
                  <p:nvGrpSpPr>
                    <p:cNvPr id="124" name="组合 123"/>
                    <p:cNvGrpSpPr/>
                    <p:nvPr/>
                  </p:nvGrpSpPr>
                  <p:grpSpPr>
                    <a:xfrm>
                      <a:off x="7520" y="3708"/>
                      <a:ext cx="3374" cy="3356"/>
                      <a:chOff x="7520" y="3663"/>
                      <a:chExt cx="3374" cy="3356"/>
                    </a:xfrm>
                  </p:grpSpPr>
                  <p:grpSp>
                    <p:nvGrpSpPr>
                      <p:cNvPr id="125" name="组合 124"/>
                      <p:cNvGrpSpPr/>
                      <p:nvPr/>
                    </p:nvGrpSpPr>
                    <p:grpSpPr>
                      <a:xfrm>
                        <a:off x="7520" y="3663"/>
                        <a:ext cx="3375" cy="1088"/>
                        <a:chOff x="7520" y="3663"/>
                        <a:chExt cx="3375" cy="1088"/>
                      </a:xfrm>
                    </p:grpSpPr>
                    <p:sp>
                      <p:nvSpPr>
                        <p:cNvPr id="126" name="矩形 12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7520" y="4797"/>
                        <a:ext cx="3375" cy="1088"/>
                        <a:chOff x="7520" y="3663"/>
                        <a:chExt cx="3375" cy="1088"/>
                      </a:xfrm>
                    </p:grpSpPr>
                    <p:sp>
                      <p:nvSpPr>
                        <p:cNvPr id="130" name="矩形 12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矩形 13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7520" y="5931"/>
                        <a:ext cx="3375" cy="1088"/>
                        <a:chOff x="7520" y="3663"/>
                        <a:chExt cx="3375" cy="1088"/>
                      </a:xfrm>
                    </p:grpSpPr>
                    <p:sp>
                      <p:nvSpPr>
                        <p:cNvPr id="134" name="矩形 13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7" name="组合 136"/>
                    <p:cNvGrpSpPr/>
                    <p:nvPr/>
                  </p:nvGrpSpPr>
                  <p:grpSpPr>
                    <a:xfrm>
                      <a:off x="10949" y="3708"/>
                      <a:ext cx="3374" cy="3356"/>
                      <a:chOff x="7520" y="3663"/>
                      <a:chExt cx="3374" cy="3356"/>
                    </a:xfrm>
                  </p:grpSpPr>
                  <p:grpSp>
                    <p:nvGrpSpPr>
                      <p:cNvPr id="138" name="组合 137"/>
                      <p:cNvGrpSpPr/>
                      <p:nvPr/>
                    </p:nvGrpSpPr>
                    <p:grpSpPr>
                      <a:xfrm>
                        <a:off x="7520" y="3663"/>
                        <a:ext cx="3375" cy="1088"/>
                        <a:chOff x="7520" y="3663"/>
                        <a:chExt cx="3375" cy="1088"/>
                      </a:xfrm>
                    </p:grpSpPr>
                    <p:sp>
                      <p:nvSpPr>
                        <p:cNvPr id="139" name="矩形 13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7520" y="4797"/>
                        <a:ext cx="3375" cy="1088"/>
                        <a:chOff x="7520" y="3663"/>
                        <a:chExt cx="3375" cy="1088"/>
                      </a:xfrm>
                    </p:grpSpPr>
                    <p:sp>
                      <p:nvSpPr>
                        <p:cNvPr id="143" name="矩形 14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矩形 14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6" name="组合 145"/>
                      <p:cNvGrpSpPr/>
                      <p:nvPr/>
                    </p:nvGrpSpPr>
                    <p:grpSpPr>
                      <a:xfrm>
                        <a:off x="7520" y="5931"/>
                        <a:ext cx="3375" cy="1088"/>
                        <a:chOff x="7520" y="3663"/>
                        <a:chExt cx="3375" cy="1088"/>
                      </a:xfrm>
                    </p:grpSpPr>
                    <p:sp>
                      <p:nvSpPr>
                        <p:cNvPr id="147" name="矩形 14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50" name="组合 149"/>
                  <p:cNvGrpSpPr/>
                  <p:nvPr/>
                </p:nvGrpSpPr>
                <p:grpSpPr>
                  <a:xfrm>
                    <a:off x="7520" y="7110"/>
                    <a:ext cx="6803" cy="3356"/>
                    <a:chOff x="7520" y="3708"/>
                    <a:chExt cx="6803" cy="3356"/>
                  </a:xfrm>
                </p:grpSpPr>
                <p:grpSp>
                  <p:nvGrpSpPr>
                    <p:cNvPr id="151" name="组合 150"/>
                    <p:cNvGrpSpPr/>
                    <p:nvPr/>
                  </p:nvGrpSpPr>
                  <p:grpSpPr>
                    <a:xfrm>
                      <a:off x="7520" y="3708"/>
                      <a:ext cx="3374" cy="3356"/>
                      <a:chOff x="7520" y="3663"/>
                      <a:chExt cx="3374" cy="3356"/>
                    </a:xfrm>
                  </p:grpSpPr>
                  <p:grpSp>
                    <p:nvGrpSpPr>
                      <p:cNvPr id="152" name="组合 151"/>
                      <p:cNvGrpSpPr/>
                      <p:nvPr/>
                    </p:nvGrpSpPr>
                    <p:grpSpPr>
                      <a:xfrm>
                        <a:off x="7520" y="3663"/>
                        <a:ext cx="3375" cy="1088"/>
                        <a:chOff x="7520" y="3663"/>
                        <a:chExt cx="3375" cy="1088"/>
                      </a:xfrm>
                    </p:grpSpPr>
                    <p:sp>
                      <p:nvSpPr>
                        <p:cNvPr id="153" name="矩形 15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矩形 15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矩形 15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6" name="组合 155"/>
                      <p:cNvGrpSpPr/>
                      <p:nvPr/>
                    </p:nvGrpSpPr>
                    <p:grpSpPr>
                      <a:xfrm>
                        <a:off x="7520" y="4797"/>
                        <a:ext cx="3375" cy="1088"/>
                        <a:chOff x="7520" y="3663"/>
                        <a:chExt cx="3375" cy="1088"/>
                      </a:xfrm>
                    </p:grpSpPr>
                    <p:sp>
                      <p:nvSpPr>
                        <p:cNvPr id="157" name="矩形 15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矩形 15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矩形 15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7520" y="5931"/>
                        <a:ext cx="3375" cy="1088"/>
                        <a:chOff x="7520" y="3663"/>
                        <a:chExt cx="3375" cy="1088"/>
                      </a:xfrm>
                    </p:grpSpPr>
                    <p:sp>
                      <p:nvSpPr>
                        <p:cNvPr id="161" name="矩形 16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矩形 16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矩形 16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4" name="组合 163"/>
                    <p:cNvGrpSpPr/>
                    <p:nvPr/>
                  </p:nvGrpSpPr>
                  <p:grpSpPr>
                    <a:xfrm>
                      <a:off x="10949" y="3708"/>
                      <a:ext cx="3374" cy="3356"/>
                      <a:chOff x="7520" y="3663"/>
                      <a:chExt cx="3374" cy="3356"/>
                    </a:xfrm>
                  </p:grpSpPr>
                  <p:grpSp>
                    <p:nvGrpSpPr>
                      <p:cNvPr id="165" name="组合 164"/>
                      <p:cNvGrpSpPr/>
                      <p:nvPr/>
                    </p:nvGrpSpPr>
                    <p:grpSpPr>
                      <a:xfrm>
                        <a:off x="7520" y="3663"/>
                        <a:ext cx="3375" cy="1088"/>
                        <a:chOff x="7520" y="3663"/>
                        <a:chExt cx="3375" cy="1088"/>
                      </a:xfrm>
                    </p:grpSpPr>
                    <p:sp>
                      <p:nvSpPr>
                        <p:cNvPr id="166" name="矩形 16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16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矩形 16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9" name="组合 168"/>
                      <p:cNvGrpSpPr/>
                      <p:nvPr/>
                    </p:nvGrpSpPr>
                    <p:grpSpPr>
                      <a:xfrm>
                        <a:off x="7520" y="4797"/>
                        <a:ext cx="3375" cy="1088"/>
                        <a:chOff x="7520" y="3663"/>
                        <a:chExt cx="3375" cy="1088"/>
                      </a:xfrm>
                    </p:grpSpPr>
                    <p:sp>
                      <p:nvSpPr>
                        <p:cNvPr id="170" name="矩形 16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3" name="组合 172"/>
                      <p:cNvGrpSpPr/>
                      <p:nvPr/>
                    </p:nvGrpSpPr>
                    <p:grpSpPr>
                      <a:xfrm>
                        <a:off x="7520" y="5931"/>
                        <a:ext cx="3375" cy="1088"/>
                        <a:chOff x="7520" y="3663"/>
                        <a:chExt cx="3375" cy="1088"/>
                      </a:xfrm>
                    </p:grpSpPr>
                    <p:sp>
                      <p:nvSpPr>
                        <p:cNvPr id="174" name="矩形 17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177" name="组合 176"/>
                <p:cNvGrpSpPr/>
                <p:nvPr/>
              </p:nvGrpSpPr>
              <p:grpSpPr>
                <a:xfrm>
                  <a:off x="6766" y="2707"/>
                  <a:ext cx="5373" cy="5338"/>
                  <a:chOff x="7520" y="3708"/>
                  <a:chExt cx="6802" cy="6758"/>
                </a:xfrm>
              </p:grpSpPr>
              <p:grpSp>
                <p:nvGrpSpPr>
                  <p:cNvPr id="178" name="组合 177"/>
                  <p:cNvGrpSpPr/>
                  <p:nvPr/>
                </p:nvGrpSpPr>
                <p:grpSpPr>
                  <a:xfrm>
                    <a:off x="7520" y="3708"/>
                    <a:ext cx="6803" cy="3356"/>
                    <a:chOff x="7520" y="3708"/>
                    <a:chExt cx="6803" cy="3356"/>
                  </a:xfrm>
                </p:grpSpPr>
                <p:grpSp>
                  <p:nvGrpSpPr>
                    <p:cNvPr id="179" name="组合 178"/>
                    <p:cNvGrpSpPr/>
                    <p:nvPr/>
                  </p:nvGrpSpPr>
                  <p:grpSpPr>
                    <a:xfrm>
                      <a:off x="7520" y="3708"/>
                      <a:ext cx="3374" cy="3356"/>
                      <a:chOff x="7520" y="3663"/>
                      <a:chExt cx="3374" cy="3356"/>
                    </a:xfrm>
                  </p:grpSpPr>
                  <p:grpSp>
                    <p:nvGrpSpPr>
                      <p:cNvPr id="180" name="组合 179"/>
                      <p:cNvGrpSpPr/>
                      <p:nvPr/>
                    </p:nvGrpSpPr>
                    <p:grpSpPr>
                      <a:xfrm>
                        <a:off x="7520" y="3663"/>
                        <a:ext cx="3375" cy="1088"/>
                        <a:chOff x="7520" y="3663"/>
                        <a:chExt cx="3375" cy="1088"/>
                      </a:xfrm>
                    </p:grpSpPr>
                    <p:sp>
                      <p:nvSpPr>
                        <p:cNvPr id="181" name="矩形 18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矩形 18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矩形 18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a:off x="7520" y="4797"/>
                        <a:ext cx="3375" cy="1088"/>
                        <a:chOff x="7520" y="3663"/>
                        <a:chExt cx="3375" cy="1088"/>
                      </a:xfrm>
                    </p:grpSpPr>
                    <p:sp>
                      <p:nvSpPr>
                        <p:cNvPr id="185" name="矩形 1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矩形 1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矩形 1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a:off x="7520" y="5931"/>
                        <a:ext cx="3375" cy="1088"/>
                        <a:chOff x="7520" y="3663"/>
                        <a:chExt cx="3375" cy="1088"/>
                      </a:xfrm>
                    </p:grpSpPr>
                    <p:sp>
                      <p:nvSpPr>
                        <p:cNvPr id="189" name="矩形 18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矩形 18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矩形 19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2" name="组合 191"/>
                    <p:cNvGrpSpPr/>
                    <p:nvPr/>
                  </p:nvGrpSpPr>
                  <p:grpSpPr>
                    <a:xfrm>
                      <a:off x="10949" y="3708"/>
                      <a:ext cx="3374" cy="3356"/>
                      <a:chOff x="7520" y="3663"/>
                      <a:chExt cx="3374" cy="3356"/>
                    </a:xfrm>
                  </p:grpSpPr>
                  <p:grpSp>
                    <p:nvGrpSpPr>
                      <p:cNvPr id="193" name="组合 192"/>
                      <p:cNvGrpSpPr/>
                      <p:nvPr/>
                    </p:nvGrpSpPr>
                    <p:grpSpPr>
                      <a:xfrm>
                        <a:off x="7520" y="3663"/>
                        <a:ext cx="3375" cy="1088"/>
                        <a:chOff x="7520" y="3663"/>
                        <a:chExt cx="3375" cy="1088"/>
                      </a:xfrm>
                    </p:grpSpPr>
                    <p:sp>
                      <p:nvSpPr>
                        <p:cNvPr id="194" name="矩形 19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a:off x="7520" y="4797"/>
                        <a:ext cx="3375" cy="1088"/>
                        <a:chOff x="7520" y="3663"/>
                        <a:chExt cx="3375" cy="1088"/>
                      </a:xfrm>
                    </p:grpSpPr>
                    <p:sp>
                      <p:nvSpPr>
                        <p:cNvPr id="198" name="矩形 19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矩形 19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矩形 19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1" name="组合 200"/>
                      <p:cNvGrpSpPr/>
                      <p:nvPr/>
                    </p:nvGrpSpPr>
                    <p:grpSpPr>
                      <a:xfrm>
                        <a:off x="7520" y="5931"/>
                        <a:ext cx="3375" cy="1088"/>
                        <a:chOff x="7520" y="3663"/>
                        <a:chExt cx="3375" cy="1088"/>
                      </a:xfrm>
                    </p:grpSpPr>
                    <p:sp>
                      <p:nvSpPr>
                        <p:cNvPr id="202" name="矩形 20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矩形 20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矩形 20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05" name="组合 204"/>
                  <p:cNvGrpSpPr/>
                  <p:nvPr/>
                </p:nvGrpSpPr>
                <p:grpSpPr>
                  <a:xfrm>
                    <a:off x="7520" y="7110"/>
                    <a:ext cx="6803" cy="3356"/>
                    <a:chOff x="7520" y="3708"/>
                    <a:chExt cx="6803" cy="3356"/>
                  </a:xfrm>
                </p:grpSpPr>
                <p:grpSp>
                  <p:nvGrpSpPr>
                    <p:cNvPr id="206" name="组合 205"/>
                    <p:cNvGrpSpPr/>
                    <p:nvPr/>
                  </p:nvGrpSpPr>
                  <p:grpSpPr>
                    <a:xfrm>
                      <a:off x="7520" y="3708"/>
                      <a:ext cx="3374" cy="3356"/>
                      <a:chOff x="7520" y="3663"/>
                      <a:chExt cx="3374" cy="3356"/>
                    </a:xfrm>
                  </p:grpSpPr>
                  <p:grpSp>
                    <p:nvGrpSpPr>
                      <p:cNvPr id="207" name="组合 206"/>
                      <p:cNvGrpSpPr/>
                      <p:nvPr/>
                    </p:nvGrpSpPr>
                    <p:grpSpPr>
                      <a:xfrm>
                        <a:off x="7520" y="3663"/>
                        <a:ext cx="3375" cy="1088"/>
                        <a:chOff x="7520" y="3663"/>
                        <a:chExt cx="3375" cy="1088"/>
                      </a:xfrm>
                    </p:grpSpPr>
                    <p:sp>
                      <p:nvSpPr>
                        <p:cNvPr id="208" name="矩形 2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矩形 2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矩形 2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7520" y="4797"/>
                        <a:ext cx="3375" cy="1088"/>
                        <a:chOff x="7520" y="3663"/>
                        <a:chExt cx="3375" cy="1088"/>
                      </a:xfrm>
                    </p:grpSpPr>
                    <p:sp>
                      <p:nvSpPr>
                        <p:cNvPr id="212" name="矩形 2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矩形 2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矩形 2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a:off x="7520" y="5931"/>
                        <a:ext cx="3375" cy="1088"/>
                        <a:chOff x="7520" y="3663"/>
                        <a:chExt cx="3375" cy="1088"/>
                      </a:xfrm>
                    </p:grpSpPr>
                    <p:sp>
                      <p:nvSpPr>
                        <p:cNvPr id="216" name="矩形 21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矩形 21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矩形 21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9" name="组合 218"/>
                    <p:cNvGrpSpPr/>
                    <p:nvPr/>
                  </p:nvGrpSpPr>
                  <p:grpSpPr>
                    <a:xfrm>
                      <a:off x="10949" y="3708"/>
                      <a:ext cx="3374" cy="3356"/>
                      <a:chOff x="7520" y="3663"/>
                      <a:chExt cx="3374" cy="3356"/>
                    </a:xfrm>
                  </p:grpSpPr>
                  <p:grpSp>
                    <p:nvGrpSpPr>
                      <p:cNvPr id="220" name="组合 219"/>
                      <p:cNvGrpSpPr/>
                      <p:nvPr/>
                    </p:nvGrpSpPr>
                    <p:grpSpPr>
                      <a:xfrm>
                        <a:off x="7520" y="3663"/>
                        <a:ext cx="3375" cy="1088"/>
                        <a:chOff x="7520" y="3663"/>
                        <a:chExt cx="3375" cy="1088"/>
                      </a:xfrm>
                    </p:grpSpPr>
                    <p:sp>
                      <p:nvSpPr>
                        <p:cNvPr id="221" name="矩形 2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矩形 2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矩形 2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4" name="组合 223"/>
                      <p:cNvGrpSpPr/>
                      <p:nvPr/>
                    </p:nvGrpSpPr>
                    <p:grpSpPr>
                      <a:xfrm>
                        <a:off x="7520" y="4797"/>
                        <a:ext cx="3375" cy="1088"/>
                        <a:chOff x="7520" y="3663"/>
                        <a:chExt cx="3375" cy="1088"/>
                      </a:xfrm>
                    </p:grpSpPr>
                    <p:sp>
                      <p:nvSpPr>
                        <p:cNvPr id="225" name="矩形 2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矩形 2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矩形 2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8" name="组合 227"/>
                      <p:cNvGrpSpPr/>
                      <p:nvPr/>
                    </p:nvGrpSpPr>
                    <p:grpSpPr>
                      <a:xfrm>
                        <a:off x="7520" y="5931"/>
                        <a:ext cx="3375" cy="1088"/>
                        <a:chOff x="7520" y="3663"/>
                        <a:chExt cx="3375" cy="1088"/>
                      </a:xfrm>
                    </p:grpSpPr>
                    <p:sp>
                      <p:nvSpPr>
                        <p:cNvPr id="229" name="矩形 22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矩形 22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矩形 23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grpSp>
          <p:nvGrpSpPr>
            <p:cNvPr id="317" name="组合 316"/>
            <p:cNvGrpSpPr/>
            <p:nvPr/>
          </p:nvGrpSpPr>
          <p:grpSpPr>
            <a:xfrm>
              <a:off x="9404" y="3027"/>
              <a:ext cx="7435" cy="5524"/>
              <a:chOff x="3084" y="2684"/>
              <a:chExt cx="8534" cy="6340"/>
            </a:xfrm>
          </p:grpSpPr>
          <p:grpSp>
            <p:nvGrpSpPr>
              <p:cNvPr id="318" name="组合 317"/>
              <p:cNvGrpSpPr/>
              <p:nvPr/>
            </p:nvGrpSpPr>
            <p:grpSpPr>
              <a:xfrm>
                <a:off x="3084" y="2684"/>
                <a:ext cx="4257" cy="2100"/>
                <a:chOff x="7520" y="3708"/>
                <a:chExt cx="6803" cy="3356"/>
              </a:xfrm>
            </p:grpSpPr>
            <p:grpSp>
              <p:nvGrpSpPr>
                <p:cNvPr id="319" name="组合 318"/>
                <p:cNvGrpSpPr/>
                <p:nvPr/>
              </p:nvGrpSpPr>
              <p:grpSpPr>
                <a:xfrm>
                  <a:off x="7520" y="3708"/>
                  <a:ext cx="3374" cy="3356"/>
                  <a:chOff x="7520" y="3663"/>
                  <a:chExt cx="3374" cy="3356"/>
                </a:xfrm>
              </p:grpSpPr>
              <p:grpSp>
                <p:nvGrpSpPr>
                  <p:cNvPr id="320" name="组合 319"/>
                  <p:cNvGrpSpPr/>
                  <p:nvPr/>
                </p:nvGrpSpPr>
                <p:grpSpPr>
                  <a:xfrm>
                    <a:off x="7520" y="3663"/>
                    <a:ext cx="3375" cy="1088"/>
                    <a:chOff x="7520" y="3663"/>
                    <a:chExt cx="3375" cy="1088"/>
                  </a:xfrm>
                </p:grpSpPr>
                <p:sp>
                  <p:nvSpPr>
                    <p:cNvPr id="321" name="矩形 3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矩形 3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矩形 3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4" name="组合 323"/>
                  <p:cNvGrpSpPr/>
                  <p:nvPr/>
                </p:nvGrpSpPr>
                <p:grpSpPr>
                  <a:xfrm>
                    <a:off x="7520" y="4797"/>
                    <a:ext cx="3375" cy="1088"/>
                    <a:chOff x="7520" y="3663"/>
                    <a:chExt cx="3375" cy="1088"/>
                  </a:xfrm>
                </p:grpSpPr>
                <p:sp>
                  <p:nvSpPr>
                    <p:cNvPr id="325" name="矩形 3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矩形 3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矩形 3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8" name="组合 327"/>
                  <p:cNvGrpSpPr/>
                  <p:nvPr/>
                </p:nvGrpSpPr>
                <p:grpSpPr>
                  <a:xfrm>
                    <a:off x="7520" y="5931"/>
                    <a:ext cx="3375" cy="1088"/>
                    <a:chOff x="7520" y="3663"/>
                    <a:chExt cx="3375" cy="1088"/>
                  </a:xfrm>
                </p:grpSpPr>
                <p:sp>
                  <p:nvSpPr>
                    <p:cNvPr id="329" name="矩形 32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矩形 32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矩形 33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32" name="组合 331"/>
                <p:cNvGrpSpPr/>
                <p:nvPr/>
              </p:nvGrpSpPr>
              <p:grpSpPr>
                <a:xfrm>
                  <a:off x="10949" y="3708"/>
                  <a:ext cx="3374" cy="3356"/>
                  <a:chOff x="7520" y="3663"/>
                  <a:chExt cx="3374" cy="3356"/>
                </a:xfrm>
              </p:grpSpPr>
              <p:grpSp>
                <p:nvGrpSpPr>
                  <p:cNvPr id="333" name="组合 332"/>
                  <p:cNvGrpSpPr/>
                  <p:nvPr/>
                </p:nvGrpSpPr>
                <p:grpSpPr>
                  <a:xfrm>
                    <a:off x="7520" y="3663"/>
                    <a:ext cx="3375" cy="1088"/>
                    <a:chOff x="7520" y="3663"/>
                    <a:chExt cx="3375" cy="1088"/>
                  </a:xfrm>
                </p:grpSpPr>
                <p:sp>
                  <p:nvSpPr>
                    <p:cNvPr id="334" name="矩形 33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矩形 33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矩形 33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7" name="组合 336"/>
                  <p:cNvGrpSpPr/>
                  <p:nvPr/>
                </p:nvGrpSpPr>
                <p:grpSpPr>
                  <a:xfrm>
                    <a:off x="7520" y="4797"/>
                    <a:ext cx="3375" cy="1088"/>
                    <a:chOff x="7520" y="3663"/>
                    <a:chExt cx="3375" cy="1088"/>
                  </a:xfrm>
                </p:grpSpPr>
                <p:sp>
                  <p:nvSpPr>
                    <p:cNvPr id="338" name="矩形 33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矩形 33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矩形 33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1" name="组合 340"/>
                  <p:cNvGrpSpPr/>
                  <p:nvPr/>
                </p:nvGrpSpPr>
                <p:grpSpPr>
                  <a:xfrm>
                    <a:off x="7520" y="5931"/>
                    <a:ext cx="3375" cy="1088"/>
                    <a:chOff x="7520" y="3663"/>
                    <a:chExt cx="3375" cy="1088"/>
                  </a:xfrm>
                </p:grpSpPr>
                <p:sp>
                  <p:nvSpPr>
                    <p:cNvPr id="342" name="矩形 34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矩形 34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矩形 34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345" name="组合 344"/>
              <p:cNvGrpSpPr/>
              <p:nvPr/>
            </p:nvGrpSpPr>
            <p:grpSpPr>
              <a:xfrm>
                <a:off x="7362" y="2684"/>
                <a:ext cx="4257" cy="2100"/>
                <a:chOff x="7520" y="3708"/>
                <a:chExt cx="6803" cy="3356"/>
              </a:xfrm>
            </p:grpSpPr>
            <p:grpSp>
              <p:nvGrpSpPr>
                <p:cNvPr id="346" name="组合 345"/>
                <p:cNvGrpSpPr/>
                <p:nvPr/>
              </p:nvGrpSpPr>
              <p:grpSpPr>
                <a:xfrm>
                  <a:off x="7520" y="3708"/>
                  <a:ext cx="3374" cy="3356"/>
                  <a:chOff x="7520" y="3663"/>
                  <a:chExt cx="3374" cy="3356"/>
                </a:xfrm>
              </p:grpSpPr>
              <p:grpSp>
                <p:nvGrpSpPr>
                  <p:cNvPr id="347" name="组合 346"/>
                  <p:cNvGrpSpPr/>
                  <p:nvPr/>
                </p:nvGrpSpPr>
                <p:grpSpPr>
                  <a:xfrm>
                    <a:off x="7520" y="3663"/>
                    <a:ext cx="3375" cy="1088"/>
                    <a:chOff x="7520" y="3663"/>
                    <a:chExt cx="3375" cy="1088"/>
                  </a:xfrm>
                </p:grpSpPr>
                <p:sp>
                  <p:nvSpPr>
                    <p:cNvPr id="348" name="矩形 34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矩形 34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矩形 34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1" name="组合 350"/>
                  <p:cNvGrpSpPr/>
                  <p:nvPr/>
                </p:nvGrpSpPr>
                <p:grpSpPr>
                  <a:xfrm>
                    <a:off x="7520" y="4797"/>
                    <a:ext cx="3375" cy="1088"/>
                    <a:chOff x="7520" y="3663"/>
                    <a:chExt cx="3375" cy="1088"/>
                  </a:xfrm>
                </p:grpSpPr>
                <p:sp>
                  <p:nvSpPr>
                    <p:cNvPr id="352" name="矩形 35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矩形 35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矩形 35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5" name="组合 354"/>
                  <p:cNvGrpSpPr/>
                  <p:nvPr/>
                </p:nvGrpSpPr>
                <p:grpSpPr>
                  <a:xfrm>
                    <a:off x="7520" y="5931"/>
                    <a:ext cx="3375" cy="1088"/>
                    <a:chOff x="7520" y="3663"/>
                    <a:chExt cx="3375" cy="1088"/>
                  </a:xfrm>
                </p:grpSpPr>
                <p:sp>
                  <p:nvSpPr>
                    <p:cNvPr id="356" name="矩形 35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矩形 35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矩形 35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59" name="组合 358"/>
                <p:cNvGrpSpPr/>
                <p:nvPr/>
              </p:nvGrpSpPr>
              <p:grpSpPr>
                <a:xfrm>
                  <a:off x="10949" y="3708"/>
                  <a:ext cx="3374" cy="3356"/>
                  <a:chOff x="7520" y="3663"/>
                  <a:chExt cx="3374" cy="3356"/>
                </a:xfrm>
              </p:grpSpPr>
              <p:grpSp>
                <p:nvGrpSpPr>
                  <p:cNvPr id="360" name="组合 359"/>
                  <p:cNvGrpSpPr/>
                  <p:nvPr/>
                </p:nvGrpSpPr>
                <p:grpSpPr>
                  <a:xfrm>
                    <a:off x="7520" y="3663"/>
                    <a:ext cx="3375" cy="1088"/>
                    <a:chOff x="7520" y="3663"/>
                    <a:chExt cx="3375" cy="1088"/>
                  </a:xfrm>
                </p:grpSpPr>
                <p:sp>
                  <p:nvSpPr>
                    <p:cNvPr id="361" name="矩形 36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矩形 36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矩形 36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4" name="组合 363"/>
                  <p:cNvGrpSpPr/>
                  <p:nvPr/>
                </p:nvGrpSpPr>
                <p:grpSpPr>
                  <a:xfrm>
                    <a:off x="7520" y="4797"/>
                    <a:ext cx="3375" cy="1088"/>
                    <a:chOff x="7520" y="3663"/>
                    <a:chExt cx="3375" cy="1088"/>
                  </a:xfrm>
                </p:grpSpPr>
                <p:sp>
                  <p:nvSpPr>
                    <p:cNvPr id="365" name="矩形 36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矩形 36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矩形 36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8" name="组合 367"/>
                  <p:cNvGrpSpPr/>
                  <p:nvPr/>
                </p:nvGrpSpPr>
                <p:grpSpPr>
                  <a:xfrm>
                    <a:off x="7520" y="5931"/>
                    <a:ext cx="3375" cy="1088"/>
                    <a:chOff x="7520" y="3663"/>
                    <a:chExt cx="3375" cy="1088"/>
                  </a:xfrm>
                </p:grpSpPr>
                <p:sp>
                  <p:nvSpPr>
                    <p:cNvPr id="369" name="矩形 36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矩形 36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矩形 37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372" name="组合 371"/>
              <p:cNvGrpSpPr/>
              <p:nvPr/>
            </p:nvGrpSpPr>
            <p:grpSpPr>
              <a:xfrm>
                <a:off x="3086" y="4784"/>
                <a:ext cx="8533" cy="4241"/>
                <a:chOff x="1366" y="2691"/>
                <a:chExt cx="10772" cy="5354"/>
              </a:xfrm>
            </p:grpSpPr>
            <p:grpSp>
              <p:nvGrpSpPr>
                <p:cNvPr id="373" name="组合 372"/>
                <p:cNvGrpSpPr/>
                <p:nvPr/>
              </p:nvGrpSpPr>
              <p:grpSpPr>
                <a:xfrm>
                  <a:off x="1366" y="2691"/>
                  <a:ext cx="5373" cy="5338"/>
                  <a:chOff x="7520" y="3708"/>
                  <a:chExt cx="6802" cy="6758"/>
                </a:xfrm>
              </p:grpSpPr>
              <p:grpSp>
                <p:nvGrpSpPr>
                  <p:cNvPr id="374" name="组合 373"/>
                  <p:cNvGrpSpPr/>
                  <p:nvPr/>
                </p:nvGrpSpPr>
                <p:grpSpPr>
                  <a:xfrm>
                    <a:off x="7520" y="3708"/>
                    <a:ext cx="6803" cy="3356"/>
                    <a:chOff x="7520" y="3708"/>
                    <a:chExt cx="6803" cy="3356"/>
                  </a:xfrm>
                </p:grpSpPr>
                <p:grpSp>
                  <p:nvGrpSpPr>
                    <p:cNvPr id="375" name="组合 374"/>
                    <p:cNvGrpSpPr/>
                    <p:nvPr/>
                  </p:nvGrpSpPr>
                  <p:grpSpPr>
                    <a:xfrm>
                      <a:off x="7520" y="3708"/>
                      <a:ext cx="3374" cy="3356"/>
                      <a:chOff x="7520" y="3663"/>
                      <a:chExt cx="3374" cy="3356"/>
                    </a:xfrm>
                  </p:grpSpPr>
                  <p:grpSp>
                    <p:nvGrpSpPr>
                      <p:cNvPr id="376" name="组合 375"/>
                      <p:cNvGrpSpPr/>
                      <p:nvPr/>
                    </p:nvGrpSpPr>
                    <p:grpSpPr>
                      <a:xfrm>
                        <a:off x="7520" y="3663"/>
                        <a:ext cx="3375" cy="1088"/>
                        <a:chOff x="7520" y="3663"/>
                        <a:chExt cx="3375" cy="1088"/>
                      </a:xfrm>
                    </p:grpSpPr>
                    <p:sp>
                      <p:nvSpPr>
                        <p:cNvPr id="377" name="矩形 37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矩形 37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矩形 37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a:off x="7520" y="4797"/>
                        <a:ext cx="3375" cy="1088"/>
                        <a:chOff x="7520" y="3663"/>
                        <a:chExt cx="3375" cy="1088"/>
                      </a:xfrm>
                    </p:grpSpPr>
                    <p:sp>
                      <p:nvSpPr>
                        <p:cNvPr id="381" name="矩形 38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矩形 38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矩形 38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4" name="组合 383"/>
                      <p:cNvGrpSpPr/>
                      <p:nvPr/>
                    </p:nvGrpSpPr>
                    <p:grpSpPr>
                      <a:xfrm>
                        <a:off x="7520" y="5931"/>
                        <a:ext cx="3375" cy="1088"/>
                        <a:chOff x="7520" y="3663"/>
                        <a:chExt cx="3375" cy="1088"/>
                      </a:xfrm>
                    </p:grpSpPr>
                    <p:sp>
                      <p:nvSpPr>
                        <p:cNvPr id="385" name="矩形 3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矩形 3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矩形 3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8" name="组合 387"/>
                    <p:cNvGrpSpPr/>
                    <p:nvPr/>
                  </p:nvGrpSpPr>
                  <p:grpSpPr>
                    <a:xfrm>
                      <a:off x="10949" y="3708"/>
                      <a:ext cx="3374" cy="3356"/>
                      <a:chOff x="7520" y="3663"/>
                      <a:chExt cx="3374" cy="3356"/>
                    </a:xfrm>
                  </p:grpSpPr>
                  <p:grpSp>
                    <p:nvGrpSpPr>
                      <p:cNvPr id="389" name="组合 388"/>
                      <p:cNvGrpSpPr/>
                      <p:nvPr/>
                    </p:nvGrpSpPr>
                    <p:grpSpPr>
                      <a:xfrm>
                        <a:off x="7520" y="3663"/>
                        <a:ext cx="3375" cy="1088"/>
                        <a:chOff x="7520" y="3663"/>
                        <a:chExt cx="3375" cy="1088"/>
                      </a:xfrm>
                    </p:grpSpPr>
                    <p:sp>
                      <p:nvSpPr>
                        <p:cNvPr id="390" name="矩形 38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矩形 39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矩形 39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3" name="组合 392"/>
                      <p:cNvGrpSpPr/>
                      <p:nvPr/>
                    </p:nvGrpSpPr>
                    <p:grpSpPr>
                      <a:xfrm>
                        <a:off x="7520" y="4797"/>
                        <a:ext cx="3375" cy="1088"/>
                        <a:chOff x="7520" y="3663"/>
                        <a:chExt cx="3375" cy="1088"/>
                      </a:xfrm>
                    </p:grpSpPr>
                    <p:sp>
                      <p:nvSpPr>
                        <p:cNvPr id="394" name="矩形 39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矩形 39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6" name="矩形 39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7" name="组合 396"/>
                      <p:cNvGrpSpPr/>
                      <p:nvPr/>
                    </p:nvGrpSpPr>
                    <p:grpSpPr>
                      <a:xfrm>
                        <a:off x="7520" y="5931"/>
                        <a:ext cx="3375" cy="1088"/>
                        <a:chOff x="7520" y="3663"/>
                        <a:chExt cx="3375" cy="1088"/>
                      </a:xfrm>
                    </p:grpSpPr>
                    <p:sp>
                      <p:nvSpPr>
                        <p:cNvPr id="398" name="矩形 39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矩形 39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矩形 39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01" name="组合 400"/>
                  <p:cNvGrpSpPr/>
                  <p:nvPr/>
                </p:nvGrpSpPr>
                <p:grpSpPr>
                  <a:xfrm>
                    <a:off x="7520" y="7110"/>
                    <a:ext cx="6803" cy="3356"/>
                    <a:chOff x="7520" y="3708"/>
                    <a:chExt cx="6803" cy="3356"/>
                  </a:xfrm>
                </p:grpSpPr>
                <p:grpSp>
                  <p:nvGrpSpPr>
                    <p:cNvPr id="402" name="组合 401"/>
                    <p:cNvGrpSpPr/>
                    <p:nvPr/>
                  </p:nvGrpSpPr>
                  <p:grpSpPr>
                    <a:xfrm>
                      <a:off x="7520" y="3708"/>
                      <a:ext cx="3374" cy="3356"/>
                      <a:chOff x="7520" y="3663"/>
                      <a:chExt cx="3374" cy="3356"/>
                    </a:xfrm>
                  </p:grpSpPr>
                  <p:grpSp>
                    <p:nvGrpSpPr>
                      <p:cNvPr id="403" name="组合 402"/>
                      <p:cNvGrpSpPr/>
                      <p:nvPr/>
                    </p:nvGrpSpPr>
                    <p:grpSpPr>
                      <a:xfrm>
                        <a:off x="7520" y="3663"/>
                        <a:ext cx="3375" cy="1088"/>
                        <a:chOff x="7520" y="3663"/>
                        <a:chExt cx="3375" cy="1088"/>
                      </a:xfrm>
                    </p:grpSpPr>
                    <p:sp>
                      <p:nvSpPr>
                        <p:cNvPr id="404" name="矩形 40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矩形 40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6" name="矩形 40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7520" y="4797"/>
                        <a:ext cx="3375" cy="1088"/>
                        <a:chOff x="7520" y="3663"/>
                        <a:chExt cx="3375" cy="1088"/>
                      </a:xfrm>
                    </p:grpSpPr>
                    <p:sp>
                      <p:nvSpPr>
                        <p:cNvPr id="408" name="矩形 4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矩形 4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矩形 4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1" name="组合 410"/>
                      <p:cNvGrpSpPr/>
                      <p:nvPr/>
                    </p:nvGrpSpPr>
                    <p:grpSpPr>
                      <a:xfrm>
                        <a:off x="7520" y="5931"/>
                        <a:ext cx="3375" cy="1088"/>
                        <a:chOff x="7520" y="3663"/>
                        <a:chExt cx="3375" cy="1088"/>
                      </a:xfrm>
                    </p:grpSpPr>
                    <p:sp>
                      <p:nvSpPr>
                        <p:cNvPr id="412" name="矩形 4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矩形 4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矩形 4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15" name="组合 414"/>
                    <p:cNvGrpSpPr/>
                    <p:nvPr/>
                  </p:nvGrpSpPr>
                  <p:grpSpPr>
                    <a:xfrm>
                      <a:off x="10949" y="3708"/>
                      <a:ext cx="3374" cy="3356"/>
                      <a:chOff x="7520" y="3663"/>
                      <a:chExt cx="3374" cy="3356"/>
                    </a:xfrm>
                  </p:grpSpPr>
                  <p:grpSp>
                    <p:nvGrpSpPr>
                      <p:cNvPr id="416" name="组合 415"/>
                      <p:cNvGrpSpPr/>
                      <p:nvPr/>
                    </p:nvGrpSpPr>
                    <p:grpSpPr>
                      <a:xfrm>
                        <a:off x="7520" y="3663"/>
                        <a:ext cx="3375" cy="1088"/>
                        <a:chOff x="7520" y="3663"/>
                        <a:chExt cx="3375" cy="1088"/>
                      </a:xfrm>
                    </p:grpSpPr>
                    <p:sp>
                      <p:nvSpPr>
                        <p:cNvPr id="417" name="矩形 41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矩形 41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矩形 41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0" name="组合 419"/>
                      <p:cNvGrpSpPr/>
                      <p:nvPr/>
                    </p:nvGrpSpPr>
                    <p:grpSpPr>
                      <a:xfrm>
                        <a:off x="7520" y="4797"/>
                        <a:ext cx="3375" cy="1088"/>
                        <a:chOff x="7520" y="3663"/>
                        <a:chExt cx="3375" cy="1088"/>
                      </a:xfrm>
                    </p:grpSpPr>
                    <p:sp>
                      <p:nvSpPr>
                        <p:cNvPr id="421" name="矩形 4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矩形 4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矩形 4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4" name="组合 423"/>
                      <p:cNvGrpSpPr/>
                      <p:nvPr/>
                    </p:nvGrpSpPr>
                    <p:grpSpPr>
                      <a:xfrm>
                        <a:off x="7520" y="5931"/>
                        <a:ext cx="3375" cy="1088"/>
                        <a:chOff x="7520" y="3663"/>
                        <a:chExt cx="3375" cy="1088"/>
                      </a:xfrm>
                    </p:grpSpPr>
                    <p:sp>
                      <p:nvSpPr>
                        <p:cNvPr id="425" name="矩形 4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矩形 4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矩形 4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428" name="组合 427"/>
                <p:cNvGrpSpPr/>
                <p:nvPr/>
              </p:nvGrpSpPr>
              <p:grpSpPr>
                <a:xfrm>
                  <a:off x="6766" y="2707"/>
                  <a:ext cx="5373" cy="5338"/>
                  <a:chOff x="7520" y="3708"/>
                  <a:chExt cx="6802" cy="6758"/>
                </a:xfrm>
              </p:grpSpPr>
              <p:grpSp>
                <p:nvGrpSpPr>
                  <p:cNvPr id="429" name="组合 428"/>
                  <p:cNvGrpSpPr/>
                  <p:nvPr/>
                </p:nvGrpSpPr>
                <p:grpSpPr>
                  <a:xfrm>
                    <a:off x="7520" y="3708"/>
                    <a:ext cx="6803" cy="3356"/>
                    <a:chOff x="7520" y="3708"/>
                    <a:chExt cx="6803" cy="3356"/>
                  </a:xfrm>
                </p:grpSpPr>
                <p:grpSp>
                  <p:nvGrpSpPr>
                    <p:cNvPr id="430" name="组合 429"/>
                    <p:cNvGrpSpPr/>
                    <p:nvPr/>
                  </p:nvGrpSpPr>
                  <p:grpSpPr>
                    <a:xfrm>
                      <a:off x="7520" y="3708"/>
                      <a:ext cx="3374" cy="3356"/>
                      <a:chOff x="7520" y="3663"/>
                      <a:chExt cx="3374" cy="3356"/>
                    </a:xfrm>
                  </p:grpSpPr>
                  <p:grpSp>
                    <p:nvGrpSpPr>
                      <p:cNvPr id="431" name="组合 430"/>
                      <p:cNvGrpSpPr/>
                      <p:nvPr/>
                    </p:nvGrpSpPr>
                    <p:grpSpPr>
                      <a:xfrm>
                        <a:off x="7520" y="3663"/>
                        <a:ext cx="3375" cy="1088"/>
                        <a:chOff x="7520" y="3663"/>
                        <a:chExt cx="3375" cy="1088"/>
                      </a:xfrm>
                    </p:grpSpPr>
                    <p:sp>
                      <p:nvSpPr>
                        <p:cNvPr id="432" name="矩形 43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矩形 43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矩形 43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5" name="组合 434"/>
                      <p:cNvGrpSpPr/>
                      <p:nvPr/>
                    </p:nvGrpSpPr>
                    <p:grpSpPr>
                      <a:xfrm>
                        <a:off x="7520" y="4797"/>
                        <a:ext cx="3375" cy="1088"/>
                        <a:chOff x="7520" y="3663"/>
                        <a:chExt cx="3375" cy="1088"/>
                      </a:xfrm>
                    </p:grpSpPr>
                    <p:sp>
                      <p:nvSpPr>
                        <p:cNvPr id="436" name="矩形 43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矩形 43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矩形 43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9" name="组合 438"/>
                      <p:cNvGrpSpPr/>
                      <p:nvPr/>
                    </p:nvGrpSpPr>
                    <p:grpSpPr>
                      <a:xfrm>
                        <a:off x="7520" y="5931"/>
                        <a:ext cx="3375" cy="1088"/>
                        <a:chOff x="7520" y="3663"/>
                        <a:chExt cx="3375" cy="1088"/>
                      </a:xfrm>
                    </p:grpSpPr>
                    <p:sp>
                      <p:nvSpPr>
                        <p:cNvPr id="440" name="矩形 43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矩形 44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2" name="矩形 44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43" name="组合 442"/>
                    <p:cNvGrpSpPr/>
                    <p:nvPr/>
                  </p:nvGrpSpPr>
                  <p:grpSpPr>
                    <a:xfrm>
                      <a:off x="10949" y="3708"/>
                      <a:ext cx="3374" cy="3356"/>
                      <a:chOff x="7520" y="3663"/>
                      <a:chExt cx="3374" cy="3356"/>
                    </a:xfrm>
                  </p:grpSpPr>
                  <p:grpSp>
                    <p:nvGrpSpPr>
                      <p:cNvPr id="444" name="组合 443"/>
                      <p:cNvGrpSpPr/>
                      <p:nvPr/>
                    </p:nvGrpSpPr>
                    <p:grpSpPr>
                      <a:xfrm>
                        <a:off x="7520" y="3663"/>
                        <a:ext cx="3375" cy="1088"/>
                        <a:chOff x="7520" y="3663"/>
                        <a:chExt cx="3375" cy="1088"/>
                      </a:xfrm>
                    </p:grpSpPr>
                    <p:sp>
                      <p:nvSpPr>
                        <p:cNvPr id="445" name="矩形 44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矩形 44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矩形 44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8" name="组合 447"/>
                      <p:cNvGrpSpPr/>
                      <p:nvPr/>
                    </p:nvGrpSpPr>
                    <p:grpSpPr>
                      <a:xfrm>
                        <a:off x="7520" y="4797"/>
                        <a:ext cx="3375" cy="1088"/>
                        <a:chOff x="7520" y="3663"/>
                        <a:chExt cx="3375" cy="1088"/>
                      </a:xfrm>
                    </p:grpSpPr>
                    <p:sp>
                      <p:nvSpPr>
                        <p:cNvPr id="449" name="矩形 44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矩形 44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矩形 45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2" name="组合 451"/>
                      <p:cNvGrpSpPr/>
                      <p:nvPr/>
                    </p:nvGrpSpPr>
                    <p:grpSpPr>
                      <a:xfrm>
                        <a:off x="7520" y="5931"/>
                        <a:ext cx="3375" cy="1088"/>
                        <a:chOff x="7520" y="3663"/>
                        <a:chExt cx="3375" cy="1088"/>
                      </a:xfrm>
                    </p:grpSpPr>
                    <p:sp>
                      <p:nvSpPr>
                        <p:cNvPr id="453" name="矩形 45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矩形 45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矩形 45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56" name="组合 455"/>
                  <p:cNvGrpSpPr/>
                  <p:nvPr/>
                </p:nvGrpSpPr>
                <p:grpSpPr>
                  <a:xfrm>
                    <a:off x="7520" y="7110"/>
                    <a:ext cx="6803" cy="3356"/>
                    <a:chOff x="7520" y="3708"/>
                    <a:chExt cx="6803" cy="3356"/>
                  </a:xfrm>
                </p:grpSpPr>
                <p:grpSp>
                  <p:nvGrpSpPr>
                    <p:cNvPr id="457" name="组合 456"/>
                    <p:cNvGrpSpPr/>
                    <p:nvPr/>
                  </p:nvGrpSpPr>
                  <p:grpSpPr>
                    <a:xfrm>
                      <a:off x="7520" y="3708"/>
                      <a:ext cx="3374" cy="3356"/>
                      <a:chOff x="7520" y="3663"/>
                      <a:chExt cx="3374" cy="3356"/>
                    </a:xfrm>
                  </p:grpSpPr>
                  <p:grpSp>
                    <p:nvGrpSpPr>
                      <p:cNvPr id="458" name="组合 457"/>
                      <p:cNvGrpSpPr/>
                      <p:nvPr/>
                    </p:nvGrpSpPr>
                    <p:grpSpPr>
                      <a:xfrm>
                        <a:off x="7520" y="3663"/>
                        <a:ext cx="3375" cy="1088"/>
                        <a:chOff x="7520" y="3663"/>
                        <a:chExt cx="3375" cy="1088"/>
                      </a:xfrm>
                    </p:grpSpPr>
                    <p:sp>
                      <p:nvSpPr>
                        <p:cNvPr id="459" name="矩形 45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矩形 45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矩形 46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2" name="组合 461"/>
                      <p:cNvGrpSpPr/>
                      <p:nvPr/>
                    </p:nvGrpSpPr>
                    <p:grpSpPr>
                      <a:xfrm>
                        <a:off x="7520" y="4797"/>
                        <a:ext cx="3375" cy="1088"/>
                        <a:chOff x="7520" y="3663"/>
                        <a:chExt cx="3375" cy="1088"/>
                      </a:xfrm>
                    </p:grpSpPr>
                    <p:sp>
                      <p:nvSpPr>
                        <p:cNvPr id="463" name="矩形 46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矩形 46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矩形 46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6" name="组合 465"/>
                      <p:cNvGrpSpPr/>
                      <p:nvPr/>
                    </p:nvGrpSpPr>
                    <p:grpSpPr>
                      <a:xfrm>
                        <a:off x="7520" y="5931"/>
                        <a:ext cx="3375" cy="1088"/>
                        <a:chOff x="7520" y="3663"/>
                        <a:chExt cx="3375" cy="1088"/>
                      </a:xfrm>
                    </p:grpSpPr>
                    <p:sp>
                      <p:nvSpPr>
                        <p:cNvPr id="467" name="矩形 46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矩形 46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矩形 46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0" name="组合 469"/>
                    <p:cNvGrpSpPr/>
                    <p:nvPr/>
                  </p:nvGrpSpPr>
                  <p:grpSpPr>
                    <a:xfrm>
                      <a:off x="10949" y="3708"/>
                      <a:ext cx="3374" cy="3356"/>
                      <a:chOff x="7520" y="3663"/>
                      <a:chExt cx="3374" cy="3356"/>
                    </a:xfrm>
                  </p:grpSpPr>
                  <p:grpSp>
                    <p:nvGrpSpPr>
                      <p:cNvPr id="471" name="组合 470"/>
                      <p:cNvGrpSpPr/>
                      <p:nvPr/>
                    </p:nvGrpSpPr>
                    <p:grpSpPr>
                      <a:xfrm>
                        <a:off x="7520" y="3663"/>
                        <a:ext cx="3375" cy="1088"/>
                        <a:chOff x="7520" y="3663"/>
                        <a:chExt cx="3375" cy="1088"/>
                      </a:xfrm>
                    </p:grpSpPr>
                    <p:sp>
                      <p:nvSpPr>
                        <p:cNvPr id="472" name="矩形 47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3" name="矩形 47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矩形 47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5" name="组合 474"/>
                      <p:cNvGrpSpPr/>
                      <p:nvPr/>
                    </p:nvGrpSpPr>
                    <p:grpSpPr>
                      <a:xfrm>
                        <a:off x="7520" y="4797"/>
                        <a:ext cx="3375" cy="1088"/>
                        <a:chOff x="7520" y="3663"/>
                        <a:chExt cx="3375" cy="1088"/>
                      </a:xfrm>
                    </p:grpSpPr>
                    <p:sp>
                      <p:nvSpPr>
                        <p:cNvPr id="476" name="矩形 47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矩形 47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矩形 47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9" name="组合 478"/>
                      <p:cNvGrpSpPr/>
                      <p:nvPr/>
                    </p:nvGrpSpPr>
                    <p:grpSpPr>
                      <a:xfrm>
                        <a:off x="7520" y="5931"/>
                        <a:ext cx="3375" cy="1088"/>
                        <a:chOff x="7520" y="3663"/>
                        <a:chExt cx="3375" cy="1088"/>
                      </a:xfrm>
                    </p:grpSpPr>
                    <p:sp>
                      <p:nvSpPr>
                        <p:cNvPr id="480" name="矩形 47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矩形 48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矩形 48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sp>
          <p:nvSpPr>
            <p:cNvPr id="483" name="矩形 482"/>
            <p:cNvSpPr/>
            <p:nvPr/>
          </p:nvSpPr>
          <p:spPr>
            <a:xfrm>
              <a:off x="1940" y="3000"/>
              <a:ext cx="14880" cy="5581"/>
            </a:xfrm>
            <a:prstGeom prst="rect">
              <a:avLst/>
            </a:prstGeom>
            <a:noFill/>
            <a:ln>
              <a:solidFill>
                <a:schemeClr val="tx1">
                  <a:lumMod val="75000"/>
                  <a:lumOff val="25000"/>
                </a:schemeClr>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sp>
        <p:nvSpPr>
          <p:cNvPr id="241" name="文本框 240"/>
          <p:cNvSpPr txBox="1"/>
          <p:nvPr/>
        </p:nvSpPr>
        <p:spPr>
          <a:xfrm>
            <a:off x="1177290" y="4498975"/>
            <a:ext cx="9312275" cy="837565"/>
          </a:xfrm>
          <a:prstGeom prst="rect">
            <a:avLst/>
          </a:prstGeom>
          <a:solidFill>
            <a:schemeClr val="accent1"/>
          </a:solidFill>
        </p:spPr>
        <p:txBody>
          <a:bodyPr wrap="square" rtlCol="0" anchor="ctr" anchorCtr="0">
            <a:noAutofit/>
          </a:bodyPr>
          <a:lstStyle/>
          <a:p>
            <a:r>
              <a:rPr lang="zh-CN" altLang="en-US" sz="2800" b="1" dirty="0">
                <a:solidFill>
                  <a:schemeClr val="tx1">
                    <a:lumMod val="75000"/>
                    <a:lumOff val="25000"/>
                  </a:schemeClr>
                </a:solidFill>
                <a:latin typeface="黑体" panose="02010609060101010101" charset="-122"/>
                <a:ea typeface="黑体" panose="02010609060101010101" charset="-122"/>
              </a:rPr>
              <a:t>切割法</a:t>
            </a:r>
            <a:r>
              <a:rPr lang="en-US" altLang="zh-CN" sz="2800" b="1" dirty="0">
                <a:solidFill>
                  <a:schemeClr val="tx1">
                    <a:lumMod val="75000"/>
                    <a:lumOff val="25000"/>
                  </a:schemeClr>
                </a:solidFill>
                <a:latin typeface="黑体" panose="02010609060101010101" charset="-122"/>
                <a:ea typeface="黑体" panose="02010609060101010101" charset="-122"/>
              </a:rPr>
              <a:t>1</a:t>
            </a:r>
            <a:r>
              <a:rPr lang="zh-CN" altLang="en-US" sz="2800" b="1" dirty="0">
                <a:solidFill>
                  <a:schemeClr val="tx1">
                    <a:lumMod val="75000"/>
                    <a:lumOff val="25000"/>
                  </a:schemeClr>
                </a:solidFill>
                <a:latin typeface="黑体" panose="02010609060101010101" charset="-122"/>
                <a:ea typeface="黑体" panose="02010609060101010101" charset="-122"/>
              </a:rPr>
              <a:t>，</a:t>
            </a:r>
            <a:r>
              <a:rPr lang="zh-CN" altLang="en-US" sz="2800" b="1" dirty="0">
                <a:solidFill>
                  <a:schemeClr val="bg1"/>
                </a:solidFill>
                <a:latin typeface="黑体" panose="02010609060101010101" charset="-122"/>
                <a:ea typeface="黑体" panose="02010609060101010101" charset="-122"/>
              </a:rPr>
              <a:t>可以分割为</a:t>
            </a:r>
            <a:r>
              <a:rPr lang="en-US" altLang="zh-CN" sz="2800" b="1" dirty="0">
                <a:solidFill>
                  <a:schemeClr val="bg1"/>
                </a:solidFill>
                <a:latin typeface="黑体" panose="02010609060101010101" charset="-122"/>
                <a:ea typeface="黑体" panose="02010609060101010101" charset="-122"/>
              </a:rPr>
              <a:t>2</a:t>
            </a:r>
            <a:r>
              <a:rPr lang="zh-CN" altLang="en-US" sz="2800" b="1" dirty="0">
                <a:solidFill>
                  <a:schemeClr val="bg1"/>
                </a:solidFill>
                <a:latin typeface="黑体" panose="02010609060101010101" charset="-122"/>
                <a:ea typeface="黑体" panose="02010609060101010101" charset="-122"/>
              </a:rPr>
              <a:t>个直角三角形</a:t>
            </a:r>
            <a:r>
              <a:rPr lang="en-US" altLang="zh-CN" sz="2800" b="1" dirty="0">
                <a:solidFill>
                  <a:schemeClr val="bg1"/>
                </a:solidFill>
                <a:latin typeface="黑体" panose="02010609060101010101" charset="-122"/>
                <a:ea typeface="黑体" panose="02010609060101010101" charset="-122"/>
              </a:rPr>
              <a:t>+1</a:t>
            </a:r>
            <a:r>
              <a:rPr lang="zh-CN" altLang="en-US" sz="2800" b="1" dirty="0">
                <a:solidFill>
                  <a:schemeClr val="bg1"/>
                </a:solidFill>
                <a:latin typeface="黑体" panose="02010609060101010101" charset="-122"/>
                <a:ea typeface="黑体" panose="02010609060101010101" charset="-122"/>
              </a:rPr>
              <a:t>个矩形</a:t>
            </a:r>
            <a:endParaRPr lang="zh-CN" altLang="en-US" sz="2800" b="1" dirty="0">
              <a:solidFill>
                <a:schemeClr val="bg1"/>
              </a:solidFill>
              <a:latin typeface="黑体" panose="02010609060101010101" charset="-122"/>
              <a:ea typeface="黑体" panose="02010609060101010101" charset="-122"/>
            </a:endParaRPr>
          </a:p>
        </p:txBody>
      </p:sp>
      <p:sp>
        <p:nvSpPr>
          <p:cNvPr id="12" name="矩形 11"/>
          <p:cNvSpPr/>
          <p:nvPr/>
        </p:nvSpPr>
        <p:spPr>
          <a:xfrm>
            <a:off x="3103245" y="2614295"/>
            <a:ext cx="1577340" cy="1565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a:off x="4680585" y="2646045"/>
            <a:ext cx="941705" cy="153416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flipH="1">
            <a:off x="1676400" y="2646045"/>
            <a:ext cx="1424305" cy="1534160"/>
          </a:xfrm>
          <a:prstGeom prst="rtTriangle">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5" name="矩形 34"/>
          <p:cNvSpPr/>
          <p:nvPr/>
        </p:nvSpPr>
        <p:spPr>
          <a:xfrm>
            <a:off x="7400290" y="2614295"/>
            <a:ext cx="1577340" cy="156591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直角三角形 35"/>
          <p:cNvSpPr/>
          <p:nvPr/>
        </p:nvSpPr>
        <p:spPr>
          <a:xfrm>
            <a:off x="8977630" y="2646045"/>
            <a:ext cx="941705" cy="153416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直角三角形 36"/>
          <p:cNvSpPr/>
          <p:nvPr/>
        </p:nvSpPr>
        <p:spPr>
          <a:xfrm flipH="1">
            <a:off x="5973445" y="2646045"/>
            <a:ext cx="1424305" cy="1534160"/>
          </a:xfrm>
          <a:prstGeom prst="rtTriangl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nvGrpSpPr>
          <p:cNvPr id="38" name="组合 37"/>
          <p:cNvGrpSpPr/>
          <p:nvPr/>
        </p:nvGrpSpPr>
        <p:grpSpPr>
          <a:xfrm>
            <a:off x="401955" y="353060"/>
            <a:ext cx="6403340" cy="905510"/>
            <a:chOff x="5333" y="914"/>
            <a:chExt cx="10084" cy="1426"/>
          </a:xfrm>
          <a:solidFill>
            <a:schemeClr val="accent1"/>
          </a:solidFill>
          <a:effectLst/>
        </p:grpSpPr>
        <p:sp>
          <p:nvSpPr>
            <p:cNvPr id="39" name="圆角矩形 38"/>
            <p:cNvSpPr/>
            <p:nvPr/>
          </p:nvSpPr>
          <p:spPr>
            <a:xfrm>
              <a:off x="5333" y="914"/>
              <a:ext cx="1008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6338" y="1168"/>
              <a:ext cx="8898" cy="919"/>
            </a:xfrm>
            <a:prstGeom prst="rect">
              <a:avLst/>
            </a:prstGeom>
            <a:grpFill/>
            <a:effectLst/>
          </p:spPr>
          <p:txBody>
            <a:bodyPr wrap="square" rtlCol="0">
              <a:spAutoFit/>
            </a:bodyPr>
            <a:lstStyle/>
            <a:p>
              <a:r>
                <a:rPr lang="zh-CN" altLang="en-US" sz="3200" b="1" dirty="0">
                  <a:solidFill>
                    <a:schemeClr val="bg1"/>
                  </a:solidFill>
                  <a:latin typeface="黑体" panose="02010609060101010101" charset="-122"/>
                  <a:ea typeface="黑体" panose="02010609060101010101" charset="-122"/>
                </a:rPr>
                <a:t>新课探究：梯形的转化</a:t>
              </a:r>
              <a:endParaRPr lang="zh-CN" altLang="en-US" sz="3200" b="1" dirty="0">
                <a:solidFill>
                  <a:schemeClr val="bg1"/>
                </a:solidFill>
                <a:latin typeface="黑体" panose="02010609060101010101" charset="-122"/>
                <a:ea typeface="黑体" panose="02010609060101010101" charset="-122"/>
              </a:endParaRPr>
            </a:p>
          </p:txBody>
        </p:sp>
      </p:grpSp>
      <p:pic>
        <p:nvPicPr>
          <p:cNvPr id="41" name="图片 40" descr="templates\docerresourceshop\icons\\31393935333939383b31373432363536323bcad4beed"/>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73710" y="554990"/>
            <a:ext cx="502920" cy="502920"/>
          </a:xfrm>
          <a:prstGeom prst="rect">
            <a:avLst/>
          </a:prstGeom>
          <a:effectLst>
            <a:outerShdw blurRad="50800" dist="38100" dir="2700000" algn="tl" rotWithShape="0">
              <a:prstClr val="black">
                <a:alpha val="40000"/>
              </a:prstClr>
            </a:outerShdw>
          </a:effectLst>
        </p:spPr>
      </p:pic>
    </p:spTree>
    <p:custDataLst>
      <p:tags r:id="rId3"/>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484" name="组合 483"/>
          <p:cNvGrpSpPr/>
          <p:nvPr/>
        </p:nvGrpSpPr>
        <p:grpSpPr>
          <a:xfrm>
            <a:off x="1177290" y="1819910"/>
            <a:ext cx="9460230" cy="3543300"/>
            <a:chOff x="1940" y="3000"/>
            <a:chExt cx="14898" cy="5580"/>
          </a:xfrm>
        </p:grpSpPr>
        <p:grpSp>
          <p:nvGrpSpPr>
            <p:cNvPr id="316" name="组合 315"/>
            <p:cNvGrpSpPr/>
            <p:nvPr/>
          </p:nvGrpSpPr>
          <p:grpSpPr>
            <a:xfrm>
              <a:off x="1944" y="3024"/>
              <a:ext cx="7435" cy="5524"/>
              <a:chOff x="3084" y="2684"/>
              <a:chExt cx="8534" cy="6340"/>
            </a:xfrm>
          </p:grpSpPr>
          <p:grpSp>
            <p:nvGrpSpPr>
              <p:cNvPr id="2" name="组合 1"/>
              <p:cNvGrpSpPr/>
              <p:nvPr/>
            </p:nvGrpSpPr>
            <p:grpSpPr>
              <a:xfrm>
                <a:off x="3084" y="2684"/>
                <a:ext cx="4257" cy="2100"/>
                <a:chOff x="7520" y="3708"/>
                <a:chExt cx="6803" cy="3356"/>
              </a:xfrm>
            </p:grpSpPr>
            <p:grpSp>
              <p:nvGrpSpPr>
                <p:cNvPr id="5" name="组合 4"/>
                <p:cNvGrpSpPr/>
                <p:nvPr/>
              </p:nvGrpSpPr>
              <p:grpSpPr>
                <a:xfrm>
                  <a:off x="7520" y="3708"/>
                  <a:ext cx="3374" cy="3356"/>
                  <a:chOff x="7520" y="3663"/>
                  <a:chExt cx="3374" cy="3356"/>
                </a:xfrm>
              </p:grpSpPr>
              <p:grpSp>
                <p:nvGrpSpPr>
                  <p:cNvPr id="6" name="组合 5"/>
                  <p:cNvGrpSpPr/>
                  <p:nvPr/>
                </p:nvGrpSpPr>
                <p:grpSpPr>
                  <a:xfrm>
                    <a:off x="7520" y="3663"/>
                    <a:ext cx="3375" cy="1088"/>
                    <a:chOff x="7520" y="3663"/>
                    <a:chExt cx="3375" cy="1088"/>
                  </a:xfrm>
                </p:grpSpPr>
                <p:sp>
                  <p:nvSpPr>
                    <p:cNvPr id="10" name="矩形 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7520" y="4797"/>
                    <a:ext cx="3375" cy="1088"/>
                    <a:chOff x="7520" y="3663"/>
                    <a:chExt cx="3375" cy="1088"/>
                  </a:xfrm>
                </p:grpSpPr>
                <p:sp>
                  <p:nvSpPr>
                    <p:cNvPr id="15" name="矩形 1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520" y="5931"/>
                    <a:ext cx="3375" cy="1088"/>
                    <a:chOff x="7520" y="3663"/>
                    <a:chExt cx="3375" cy="1088"/>
                  </a:xfrm>
                </p:grpSpPr>
                <p:sp>
                  <p:nvSpPr>
                    <p:cNvPr id="19" name="矩形 1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0949" y="3708"/>
                  <a:ext cx="3374" cy="3356"/>
                  <a:chOff x="7520" y="3663"/>
                  <a:chExt cx="3374" cy="3356"/>
                </a:xfrm>
              </p:grpSpPr>
              <p:grpSp>
                <p:nvGrpSpPr>
                  <p:cNvPr id="26" name="组合 25"/>
                  <p:cNvGrpSpPr/>
                  <p:nvPr/>
                </p:nvGrpSpPr>
                <p:grpSpPr>
                  <a:xfrm>
                    <a:off x="7520" y="3663"/>
                    <a:ext cx="3375" cy="1088"/>
                    <a:chOff x="7520" y="3663"/>
                    <a:chExt cx="3375" cy="1088"/>
                  </a:xfrm>
                </p:grpSpPr>
                <p:sp>
                  <p:nvSpPr>
                    <p:cNvPr id="79" name="矩形 7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7520" y="4797"/>
                    <a:ext cx="3375" cy="1088"/>
                    <a:chOff x="7520" y="3663"/>
                    <a:chExt cx="3375" cy="1088"/>
                  </a:xfrm>
                </p:grpSpPr>
                <p:sp>
                  <p:nvSpPr>
                    <p:cNvPr id="85" name="矩形 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7520" y="5931"/>
                    <a:ext cx="3375" cy="1088"/>
                    <a:chOff x="7520" y="3663"/>
                    <a:chExt cx="3375" cy="1088"/>
                  </a:xfrm>
                </p:grpSpPr>
                <p:sp>
                  <p:nvSpPr>
                    <p:cNvPr id="89" name="矩形 8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92" name="组合 91"/>
              <p:cNvGrpSpPr/>
              <p:nvPr/>
            </p:nvGrpSpPr>
            <p:grpSpPr>
              <a:xfrm>
                <a:off x="7362" y="2684"/>
                <a:ext cx="4257" cy="2100"/>
                <a:chOff x="7520" y="3708"/>
                <a:chExt cx="6803" cy="3356"/>
              </a:xfrm>
            </p:grpSpPr>
            <p:grpSp>
              <p:nvGrpSpPr>
                <p:cNvPr id="93" name="组合 92"/>
                <p:cNvGrpSpPr/>
                <p:nvPr/>
              </p:nvGrpSpPr>
              <p:grpSpPr>
                <a:xfrm>
                  <a:off x="7520" y="3708"/>
                  <a:ext cx="3374" cy="3356"/>
                  <a:chOff x="7520" y="3663"/>
                  <a:chExt cx="3374" cy="3356"/>
                </a:xfrm>
              </p:grpSpPr>
              <p:grpSp>
                <p:nvGrpSpPr>
                  <p:cNvPr id="94" name="组合 93"/>
                  <p:cNvGrpSpPr/>
                  <p:nvPr/>
                </p:nvGrpSpPr>
                <p:grpSpPr>
                  <a:xfrm>
                    <a:off x="7520" y="3663"/>
                    <a:ext cx="3375" cy="1088"/>
                    <a:chOff x="7520" y="3663"/>
                    <a:chExt cx="3375" cy="1088"/>
                  </a:xfrm>
                </p:grpSpPr>
                <p:sp>
                  <p:nvSpPr>
                    <p:cNvPr id="95" name="矩形 9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7520" y="4797"/>
                    <a:ext cx="3375" cy="1088"/>
                    <a:chOff x="7520" y="3663"/>
                    <a:chExt cx="3375" cy="1088"/>
                  </a:xfrm>
                </p:grpSpPr>
                <p:sp>
                  <p:nvSpPr>
                    <p:cNvPr id="99" name="矩形 9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a:off x="7520" y="5931"/>
                    <a:ext cx="3375" cy="1088"/>
                    <a:chOff x="7520" y="3663"/>
                    <a:chExt cx="3375" cy="1088"/>
                  </a:xfrm>
                </p:grpSpPr>
                <p:sp>
                  <p:nvSpPr>
                    <p:cNvPr id="103" name="矩形 10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6" name="组合 105"/>
                <p:cNvGrpSpPr/>
                <p:nvPr/>
              </p:nvGrpSpPr>
              <p:grpSpPr>
                <a:xfrm>
                  <a:off x="10949" y="3708"/>
                  <a:ext cx="3374" cy="3356"/>
                  <a:chOff x="7520" y="3663"/>
                  <a:chExt cx="3374" cy="3356"/>
                </a:xfrm>
              </p:grpSpPr>
              <p:grpSp>
                <p:nvGrpSpPr>
                  <p:cNvPr id="107" name="组合 106"/>
                  <p:cNvGrpSpPr/>
                  <p:nvPr/>
                </p:nvGrpSpPr>
                <p:grpSpPr>
                  <a:xfrm>
                    <a:off x="7520" y="3663"/>
                    <a:ext cx="3375" cy="1088"/>
                    <a:chOff x="7520" y="3663"/>
                    <a:chExt cx="3375" cy="1088"/>
                  </a:xfrm>
                </p:grpSpPr>
                <p:sp>
                  <p:nvSpPr>
                    <p:cNvPr id="108" name="矩形 1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1" name="组合 110"/>
                  <p:cNvGrpSpPr/>
                  <p:nvPr/>
                </p:nvGrpSpPr>
                <p:grpSpPr>
                  <a:xfrm>
                    <a:off x="7520" y="4797"/>
                    <a:ext cx="3375" cy="1088"/>
                    <a:chOff x="7520" y="3663"/>
                    <a:chExt cx="3375" cy="1088"/>
                  </a:xfrm>
                </p:grpSpPr>
                <p:sp>
                  <p:nvSpPr>
                    <p:cNvPr id="112" name="矩形 1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7520" y="5931"/>
                    <a:ext cx="3375" cy="1088"/>
                    <a:chOff x="7520" y="3663"/>
                    <a:chExt cx="3375" cy="1088"/>
                  </a:xfrm>
                </p:grpSpPr>
                <p:sp>
                  <p:nvSpPr>
                    <p:cNvPr id="116" name="矩形 11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21" name="组合 120"/>
              <p:cNvGrpSpPr/>
              <p:nvPr/>
            </p:nvGrpSpPr>
            <p:grpSpPr>
              <a:xfrm>
                <a:off x="3086" y="4784"/>
                <a:ext cx="8533" cy="4241"/>
                <a:chOff x="1366" y="2691"/>
                <a:chExt cx="10772" cy="5354"/>
              </a:xfrm>
            </p:grpSpPr>
            <p:grpSp>
              <p:nvGrpSpPr>
                <p:cNvPr id="122" name="组合 121"/>
                <p:cNvGrpSpPr/>
                <p:nvPr/>
              </p:nvGrpSpPr>
              <p:grpSpPr>
                <a:xfrm>
                  <a:off x="1366" y="2691"/>
                  <a:ext cx="5373" cy="5338"/>
                  <a:chOff x="7520" y="3708"/>
                  <a:chExt cx="6802" cy="6758"/>
                </a:xfrm>
              </p:grpSpPr>
              <p:grpSp>
                <p:nvGrpSpPr>
                  <p:cNvPr id="123" name="组合 122"/>
                  <p:cNvGrpSpPr/>
                  <p:nvPr/>
                </p:nvGrpSpPr>
                <p:grpSpPr>
                  <a:xfrm>
                    <a:off x="7520" y="3708"/>
                    <a:ext cx="6803" cy="3356"/>
                    <a:chOff x="7520" y="3708"/>
                    <a:chExt cx="6803" cy="3356"/>
                  </a:xfrm>
                </p:grpSpPr>
                <p:grpSp>
                  <p:nvGrpSpPr>
                    <p:cNvPr id="124" name="组合 123"/>
                    <p:cNvGrpSpPr/>
                    <p:nvPr/>
                  </p:nvGrpSpPr>
                  <p:grpSpPr>
                    <a:xfrm>
                      <a:off x="7520" y="3708"/>
                      <a:ext cx="3374" cy="3356"/>
                      <a:chOff x="7520" y="3663"/>
                      <a:chExt cx="3374" cy="3356"/>
                    </a:xfrm>
                  </p:grpSpPr>
                  <p:grpSp>
                    <p:nvGrpSpPr>
                      <p:cNvPr id="125" name="组合 124"/>
                      <p:cNvGrpSpPr/>
                      <p:nvPr/>
                    </p:nvGrpSpPr>
                    <p:grpSpPr>
                      <a:xfrm>
                        <a:off x="7520" y="3663"/>
                        <a:ext cx="3375" cy="1088"/>
                        <a:chOff x="7520" y="3663"/>
                        <a:chExt cx="3375" cy="1088"/>
                      </a:xfrm>
                    </p:grpSpPr>
                    <p:sp>
                      <p:nvSpPr>
                        <p:cNvPr id="126" name="矩形 12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7520" y="4797"/>
                        <a:ext cx="3375" cy="1088"/>
                        <a:chOff x="7520" y="3663"/>
                        <a:chExt cx="3375" cy="1088"/>
                      </a:xfrm>
                    </p:grpSpPr>
                    <p:sp>
                      <p:nvSpPr>
                        <p:cNvPr id="130" name="矩形 12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矩形 13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7520" y="5931"/>
                        <a:ext cx="3375" cy="1088"/>
                        <a:chOff x="7520" y="3663"/>
                        <a:chExt cx="3375" cy="1088"/>
                      </a:xfrm>
                    </p:grpSpPr>
                    <p:sp>
                      <p:nvSpPr>
                        <p:cNvPr id="134" name="矩形 13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7" name="组合 136"/>
                    <p:cNvGrpSpPr/>
                    <p:nvPr/>
                  </p:nvGrpSpPr>
                  <p:grpSpPr>
                    <a:xfrm>
                      <a:off x="10949" y="3708"/>
                      <a:ext cx="3374" cy="3356"/>
                      <a:chOff x="7520" y="3663"/>
                      <a:chExt cx="3374" cy="3356"/>
                    </a:xfrm>
                  </p:grpSpPr>
                  <p:grpSp>
                    <p:nvGrpSpPr>
                      <p:cNvPr id="138" name="组合 137"/>
                      <p:cNvGrpSpPr/>
                      <p:nvPr/>
                    </p:nvGrpSpPr>
                    <p:grpSpPr>
                      <a:xfrm>
                        <a:off x="7520" y="3663"/>
                        <a:ext cx="3375" cy="1088"/>
                        <a:chOff x="7520" y="3663"/>
                        <a:chExt cx="3375" cy="1088"/>
                      </a:xfrm>
                    </p:grpSpPr>
                    <p:sp>
                      <p:nvSpPr>
                        <p:cNvPr id="139" name="矩形 13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7520" y="4797"/>
                        <a:ext cx="3375" cy="1088"/>
                        <a:chOff x="7520" y="3663"/>
                        <a:chExt cx="3375" cy="1088"/>
                      </a:xfrm>
                    </p:grpSpPr>
                    <p:sp>
                      <p:nvSpPr>
                        <p:cNvPr id="143" name="矩形 14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矩形 14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6" name="组合 145"/>
                      <p:cNvGrpSpPr/>
                      <p:nvPr/>
                    </p:nvGrpSpPr>
                    <p:grpSpPr>
                      <a:xfrm>
                        <a:off x="7520" y="5931"/>
                        <a:ext cx="3375" cy="1088"/>
                        <a:chOff x="7520" y="3663"/>
                        <a:chExt cx="3375" cy="1088"/>
                      </a:xfrm>
                    </p:grpSpPr>
                    <p:sp>
                      <p:nvSpPr>
                        <p:cNvPr id="147" name="矩形 14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50" name="组合 149"/>
                  <p:cNvGrpSpPr/>
                  <p:nvPr/>
                </p:nvGrpSpPr>
                <p:grpSpPr>
                  <a:xfrm>
                    <a:off x="7520" y="7110"/>
                    <a:ext cx="6803" cy="3356"/>
                    <a:chOff x="7520" y="3708"/>
                    <a:chExt cx="6803" cy="3356"/>
                  </a:xfrm>
                </p:grpSpPr>
                <p:grpSp>
                  <p:nvGrpSpPr>
                    <p:cNvPr id="151" name="组合 150"/>
                    <p:cNvGrpSpPr/>
                    <p:nvPr/>
                  </p:nvGrpSpPr>
                  <p:grpSpPr>
                    <a:xfrm>
                      <a:off x="7520" y="3708"/>
                      <a:ext cx="3374" cy="3356"/>
                      <a:chOff x="7520" y="3663"/>
                      <a:chExt cx="3374" cy="3356"/>
                    </a:xfrm>
                  </p:grpSpPr>
                  <p:grpSp>
                    <p:nvGrpSpPr>
                      <p:cNvPr id="152" name="组合 151"/>
                      <p:cNvGrpSpPr/>
                      <p:nvPr/>
                    </p:nvGrpSpPr>
                    <p:grpSpPr>
                      <a:xfrm>
                        <a:off x="7520" y="3663"/>
                        <a:ext cx="3375" cy="1088"/>
                        <a:chOff x="7520" y="3663"/>
                        <a:chExt cx="3375" cy="1088"/>
                      </a:xfrm>
                    </p:grpSpPr>
                    <p:sp>
                      <p:nvSpPr>
                        <p:cNvPr id="153" name="矩形 15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矩形 15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矩形 15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6" name="组合 155"/>
                      <p:cNvGrpSpPr/>
                      <p:nvPr/>
                    </p:nvGrpSpPr>
                    <p:grpSpPr>
                      <a:xfrm>
                        <a:off x="7520" y="4797"/>
                        <a:ext cx="3375" cy="1088"/>
                        <a:chOff x="7520" y="3663"/>
                        <a:chExt cx="3375" cy="1088"/>
                      </a:xfrm>
                    </p:grpSpPr>
                    <p:sp>
                      <p:nvSpPr>
                        <p:cNvPr id="157" name="矩形 15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矩形 15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矩形 15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7520" y="5931"/>
                        <a:ext cx="3375" cy="1088"/>
                        <a:chOff x="7520" y="3663"/>
                        <a:chExt cx="3375" cy="1088"/>
                      </a:xfrm>
                    </p:grpSpPr>
                    <p:sp>
                      <p:nvSpPr>
                        <p:cNvPr id="161" name="矩形 16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矩形 16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矩形 16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4" name="组合 163"/>
                    <p:cNvGrpSpPr/>
                    <p:nvPr/>
                  </p:nvGrpSpPr>
                  <p:grpSpPr>
                    <a:xfrm>
                      <a:off x="10949" y="3708"/>
                      <a:ext cx="3374" cy="3356"/>
                      <a:chOff x="7520" y="3663"/>
                      <a:chExt cx="3374" cy="3356"/>
                    </a:xfrm>
                  </p:grpSpPr>
                  <p:grpSp>
                    <p:nvGrpSpPr>
                      <p:cNvPr id="165" name="组合 164"/>
                      <p:cNvGrpSpPr/>
                      <p:nvPr/>
                    </p:nvGrpSpPr>
                    <p:grpSpPr>
                      <a:xfrm>
                        <a:off x="7520" y="3663"/>
                        <a:ext cx="3375" cy="1088"/>
                        <a:chOff x="7520" y="3663"/>
                        <a:chExt cx="3375" cy="1088"/>
                      </a:xfrm>
                    </p:grpSpPr>
                    <p:sp>
                      <p:nvSpPr>
                        <p:cNvPr id="166" name="矩形 16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16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矩形 16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9" name="组合 168"/>
                      <p:cNvGrpSpPr/>
                      <p:nvPr/>
                    </p:nvGrpSpPr>
                    <p:grpSpPr>
                      <a:xfrm>
                        <a:off x="7520" y="4797"/>
                        <a:ext cx="3375" cy="1088"/>
                        <a:chOff x="7520" y="3663"/>
                        <a:chExt cx="3375" cy="1088"/>
                      </a:xfrm>
                    </p:grpSpPr>
                    <p:sp>
                      <p:nvSpPr>
                        <p:cNvPr id="170" name="矩形 16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3" name="组合 172"/>
                      <p:cNvGrpSpPr/>
                      <p:nvPr/>
                    </p:nvGrpSpPr>
                    <p:grpSpPr>
                      <a:xfrm>
                        <a:off x="7520" y="5931"/>
                        <a:ext cx="3375" cy="1088"/>
                        <a:chOff x="7520" y="3663"/>
                        <a:chExt cx="3375" cy="1088"/>
                      </a:xfrm>
                    </p:grpSpPr>
                    <p:sp>
                      <p:nvSpPr>
                        <p:cNvPr id="174" name="矩形 17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177" name="组合 176"/>
                <p:cNvGrpSpPr/>
                <p:nvPr/>
              </p:nvGrpSpPr>
              <p:grpSpPr>
                <a:xfrm>
                  <a:off x="6766" y="2707"/>
                  <a:ext cx="5373" cy="5338"/>
                  <a:chOff x="7520" y="3708"/>
                  <a:chExt cx="6802" cy="6758"/>
                </a:xfrm>
              </p:grpSpPr>
              <p:grpSp>
                <p:nvGrpSpPr>
                  <p:cNvPr id="178" name="组合 177"/>
                  <p:cNvGrpSpPr/>
                  <p:nvPr/>
                </p:nvGrpSpPr>
                <p:grpSpPr>
                  <a:xfrm>
                    <a:off x="7520" y="3708"/>
                    <a:ext cx="6803" cy="3356"/>
                    <a:chOff x="7520" y="3708"/>
                    <a:chExt cx="6803" cy="3356"/>
                  </a:xfrm>
                </p:grpSpPr>
                <p:grpSp>
                  <p:nvGrpSpPr>
                    <p:cNvPr id="179" name="组合 178"/>
                    <p:cNvGrpSpPr/>
                    <p:nvPr/>
                  </p:nvGrpSpPr>
                  <p:grpSpPr>
                    <a:xfrm>
                      <a:off x="7520" y="3708"/>
                      <a:ext cx="3374" cy="3356"/>
                      <a:chOff x="7520" y="3663"/>
                      <a:chExt cx="3374" cy="3356"/>
                    </a:xfrm>
                  </p:grpSpPr>
                  <p:grpSp>
                    <p:nvGrpSpPr>
                      <p:cNvPr id="180" name="组合 179"/>
                      <p:cNvGrpSpPr/>
                      <p:nvPr/>
                    </p:nvGrpSpPr>
                    <p:grpSpPr>
                      <a:xfrm>
                        <a:off x="7520" y="3663"/>
                        <a:ext cx="3375" cy="1088"/>
                        <a:chOff x="7520" y="3663"/>
                        <a:chExt cx="3375" cy="1088"/>
                      </a:xfrm>
                    </p:grpSpPr>
                    <p:sp>
                      <p:nvSpPr>
                        <p:cNvPr id="181" name="矩形 18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矩形 18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矩形 18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a:off x="7520" y="4797"/>
                        <a:ext cx="3375" cy="1088"/>
                        <a:chOff x="7520" y="3663"/>
                        <a:chExt cx="3375" cy="1088"/>
                      </a:xfrm>
                    </p:grpSpPr>
                    <p:sp>
                      <p:nvSpPr>
                        <p:cNvPr id="185" name="矩形 1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矩形 1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矩形 1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a:off x="7520" y="5931"/>
                        <a:ext cx="3375" cy="1088"/>
                        <a:chOff x="7520" y="3663"/>
                        <a:chExt cx="3375" cy="1088"/>
                      </a:xfrm>
                    </p:grpSpPr>
                    <p:sp>
                      <p:nvSpPr>
                        <p:cNvPr id="189" name="矩形 18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矩形 18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矩形 19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2" name="组合 191"/>
                    <p:cNvGrpSpPr/>
                    <p:nvPr/>
                  </p:nvGrpSpPr>
                  <p:grpSpPr>
                    <a:xfrm>
                      <a:off x="10949" y="3708"/>
                      <a:ext cx="3374" cy="3356"/>
                      <a:chOff x="7520" y="3663"/>
                      <a:chExt cx="3374" cy="3356"/>
                    </a:xfrm>
                  </p:grpSpPr>
                  <p:grpSp>
                    <p:nvGrpSpPr>
                      <p:cNvPr id="193" name="组合 192"/>
                      <p:cNvGrpSpPr/>
                      <p:nvPr/>
                    </p:nvGrpSpPr>
                    <p:grpSpPr>
                      <a:xfrm>
                        <a:off x="7520" y="3663"/>
                        <a:ext cx="3375" cy="1088"/>
                        <a:chOff x="7520" y="3663"/>
                        <a:chExt cx="3375" cy="1088"/>
                      </a:xfrm>
                    </p:grpSpPr>
                    <p:sp>
                      <p:nvSpPr>
                        <p:cNvPr id="194" name="矩形 19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a:off x="7520" y="4797"/>
                        <a:ext cx="3375" cy="1088"/>
                        <a:chOff x="7520" y="3663"/>
                        <a:chExt cx="3375" cy="1088"/>
                      </a:xfrm>
                    </p:grpSpPr>
                    <p:sp>
                      <p:nvSpPr>
                        <p:cNvPr id="198" name="矩形 19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矩形 19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矩形 19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1" name="组合 200"/>
                      <p:cNvGrpSpPr/>
                      <p:nvPr/>
                    </p:nvGrpSpPr>
                    <p:grpSpPr>
                      <a:xfrm>
                        <a:off x="7520" y="5931"/>
                        <a:ext cx="3375" cy="1088"/>
                        <a:chOff x="7520" y="3663"/>
                        <a:chExt cx="3375" cy="1088"/>
                      </a:xfrm>
                    </p:grpSpPr>
                    <p:sp>
                      <p:nvSpPr>
                        <p:cNvPr id="202" name="矩形 20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矩形 20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矩形 20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05" name="组合 204"/>
                  <p:cNvGrpSpPr/>
                  <p:nvPr/>
                </p:nvGrpSpPr>
                <p:grpSpPr>
                  <a:xfrm>
                    <a:off x="7520" y="7110"/>
                    <a:ext cx="6803" cy="3356"/>
                    <a:chOff x="7520" y="3708"/>
                    <a:chExt cx="6803" cy="3356"/>
                  </a:xfrm>
                </p:grpSpPr>
                <p:grpSp>
                  <p:nvGrpSpPr>
                    <p:cNvPr id="206" name="组合 205"/>
                    <p:cNvGrpSpPr/>
                    <p:nvPr/>
                  </p:nvGrpSpPr>
                  <p:grpSpPr>
                    <a:xfrm>
                      <a:off x="7520" y="3708"/>
                      <a:ext cx="3374" cy="3356"/>
                      <a:chOff x="7520" y="3663"/>
                      <a:chExt cx="3374" cy="3356"/>
                    </a:xfrm>
                  </p:grpSpPr>
                  <p:grpSp>
                    <p:nvGrpSpPr>
                      <p:cNvPr id="207" name="组合 206"/>
                      <p:cNvGrpSpPr/>
                      <p:nvPr/>
                    </p:nvGrpSpPr>
                    <p:grpSpPr>
                      <a:xfrm>
                        <a:off x="7520" y="3663"/>
                        <a:ext cx="3375" cy="1088"/>
                        <a:chOff x="7520" y="3663"/>
                        <a:chExt cx="3375" cy="1088"/>
                      </a:xfrm>
                    </p:grpSpPr>
                    <p:sp>
                      <p:nvSpPr>
                        <p:cNvPr id="208" name="矩形 2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矩形 2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矩形 2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7520" y="4797"/>
                        <a:ext cx="3375" cy="1088"/>
                        <a:chOff x="7520" y="3663"/>
                        <a:chExt cx="3375" cy="1088"/>
                      </a:xfrm>
                    </p:grpSpPr>
                    <p:sp>
                      <p:nvSpPr>
                        <p:cNvPr id="212" name="矩形 2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矩形 2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矩形 2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a:off x="7520" y="5931"/>
                        <a:ext cx="3375" cy="1088"/>
                        <a:chOff x="7520" y="3663"/>
                        <a:chExt cx="3375" cy="1088"/>
                      </a:xfrm>
                    </p:grpSpPr>
                    <p:sp>
                      <p:nvSpPr>
                        <p:cNvPr id="216" name="矩形 21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矩形 21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矩形 21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9" name="组合 218"/>
                    <p:cNvGrpSpPr/>
                    <p:nvPr/>
                  </p:nvGrpSpPr>
                  <p:grpSpPr>
                    <a:xfrm>
                      <a:off x="10949" y="3708"/>
                      <a:ext cx="3374" cy="3356"/>
                      <a:chOff x="7520" y="3663"/>
                      <a:chExt cx="3374" cy="3356"/>
                    </a:xfrm>
                  </p:grpSpPr>
                  <p:grpSp>
                    <p:nvGrpSpPr>
                      <p:cNvPr id="220" name="组合 219"/>
                      <p:cNvGrpSpPr/>
                      <p:nvPr/>
                    </p:nvGrpSpPr>
                    <p:grpSpPr>
                      <a:xfrm>
                        <a:off x="7520" y="3663"/>
                        <a:ext cx="3375" cy="1088"/>
                        <a:chOff x="7520" y="3663"/>
                        <a:chExt cx="3375" cy="1088"/>
                      </a:xfrm>
                    </p:grpSpPr>
                    <p:sp>
                      <p:nvSpPr>
                        <p:cNvPr id="221" name="矩形 2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矩形 2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矩形 2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4" name="组合 223"/>
                      <p:cNvGrpSpPr/>
                      <p:nvPr/>
                    </p:nvGrpSpPr>
                    <p:grpSpPr>
                      <a:xfrm>
                        <a:off x="7520" y="4797"/>
                        <a:ext cx="3375" cy="1088"/>
                        <a:chOff x="7520" y="3663"/>
                        <a:chExt cx="3375" cy="1088"/>
                      </a:xfrm>
                    </p:grpSpPr>
                    <p:sp>
                      <p:nvSpPr>
                        <p:cNvPr id="225" name="矩形 2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矩形 2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矩形 2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8" name="组合 227"/>
                      <p:cNvGrpSpPr/>
                      <p:nvPr/>
                    </p:nvGrpSpPr>
                    <p:grpSpPr>
                      <a:xfrm>
                        <a:off x="7520" y="5931"/>
                        <a:ext cx="3375" cy="1088"/>
                        <a:chOff x="7520" y="3663"/>
                        <a:chExt cx="3375" cy="1088"/>
                      </a:xfrm>
                    </p:grpSpPr>
                    <p:sp>
                      <p:nvSpPr>
                        <p:cNvPr id="229" name="矩形 22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矩形 22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矩形 23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grpSp>
          <p:nvGrpSpPr>
            <p:cNvPr id="317" name="组合 316"/>
            <p:cNvGrpSpPr/>
            <p:nvPr/>
          </p:nvGrpSpPr>
          <p:grpSpPr>
            <a:xfrm>
              <a:off x="9404" y="3027"/>
              <a:ext cx="7435" cy="5524"/>
              <a:chOff x="3084" y="2684"/>
              <a:chExt cx="8534" cy="6340"/>
            </a:xfrm>
          </p:grpSpPr>
          <p:grpSp>
            <p:nvGrpSpPr>
              <p:cNvPr id="318" name="组合 317"/>
              <p:cNvGrpSpPr/>
              <p:nvPr/>
            </p:nvGrpSpPr>
            <p:grpSpPr>
              <a:xfrm>
                <a:off x="3084" y="2684"/>
                <a:ext cx="4257" cy="2100"/>
                <a:chOff x="7520" y="3708"/>
                <a:chExt cx="6803" cy="3356"/>
              </a:xfrm>
            </p:grpSpPr>
            <p:grpSp>
              <p:nvGrpSpPr>
                <p:cNvPr id="319" name="组合 318"/>
                <p:cNvGrpSpPr/>
                <p:nvPr/>
              </p:nvGrpSpPr>
              <p:grpSpPr>
                <a:xfrm>
                  <a:off x="7520" y="3708"/>
                  <a:ext cx="3374" cy="3356"/>
                  <a:chOff x="7520" y="3663"/>
                  <a:chExt cx="3374" cy="3356"/>
                </a:xfrm>
              </p:grpSpPr>
              <p:grpSp>
                <p:nvGrpSpPr>
                  <p:cNvPr id="320" name="组合 319"/>
                  <p:cNvGrpSpPr/>
                  <p:nvPr/>
                </p:nvGrpSpPr>
                <p:grpSpPr>
                  <a:xfrm>
                    <a:off x="7520" y="3663"/>
                    <a:ext cx="3375" cy="1088"/>
                    <a:chOff x="7520" y="3663"/>
                    <a:chExt cx="3375" cy="1088"/>
                  </a:xfrm>
                </p:grpSpPr>
                <p:sp>
                  <p:nvSpPr>
                    <p:cNvPr id="321" name="矩形 3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矩形 3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矩形 3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4" name="组合 323"/>
                  <p:cNvGrpSpPr/>
                  <p:nvPr/>
                </p:nvGrpSpPr>
                <p:grpSpPr>
                  <a:xfrm>
                    <a:off x="7520" y="4797"/>
                    <a:ext cx="3375" cy="1088"/>
                    <a:chOff x="7520" y="3663"/>
                    <a:chExt cx="3375" cy="1088"/>
                  </a:xfrm>
                </p:grpSpPr>
                <p:sp>
                  <p:nvSpPr>
                    <p:cNvPr id="325" name="矩形 3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矩形 3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矩形 3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8" name="组合 327"/>
                  <p:cNvGrpSpPr/>
                  <p:nvPr/>
                </p:nvGrpSpPr>
                <p:grpSpPr>
                  <a:xfrm>
                    <a:off x="7520" y="5931"/>
                    <a:ext cx="3375" cy="1088"/>
                    <a:chOff x="7520" y="3663"/>
                    <a:chExt cx="3375" cy="1088"/>
                  </a:xfrm>
                </p:grpSpPr>
                <p:sp>
                  <p:nvSpPr>
                    <p:cNvPr id="329" name="矩形 32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矩形 32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矩形 33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32" name="组合 331"/>
                <p:cNvGrpSpPr/>
                <p:nvPr/>
              </p:nvGrpSpPr>
              <p:grpSpPr>
                <a:xfrm>
                  <a:off x="10949" y="3708"/>
                  <a:ext cx="3374" cy="3356"/>
                  <a:chOff x="7520" y="3663"/>
                  <a:chExt cx="3374" cy="3356"/>
                </a:xfrm>
              </p:grpSpPr>
              <p:grpSp>
                <p:nvGrpSpPr>
                  <p:cNvPr id="333" name="组合 332"/>
                  <p:cNvGrpSpPr/>
                  <p:nvPr/>
                </p:nvGrpSpPr>
                <p:grpSpPr>
                  <a:xfrm>
                    <a:off x="7520" y="3663"/>
                    <a:ext cx="3375" cy="1088"/>
                    <a:chOff x="7520" y="3663"/>
                    <a:chExt cx="3375" cy="1088"/>
                  </a:xfrm>
                </p:grpSpPr>
                <p:sp>
                  <p:nvSpPr>
                    <p:cNvPr id="334" name="矩形 33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矩形 33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矩形 33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7" name="组合 336"/>
                  <p:cNvGrpSpPr/>
                  <p:nvPr/>
                </p:nvGrpSpPr>
                <p:grpSpPr>
                  <a:xfrm>
                    <a:off x="7520" y="4797"/>
                    <a:ext cx="3375" cy="1088"/>
                    <a:chOff x="7520" y="3663"/>
                    <a:chExt cx="3375" cy="1088"/>
                  </a:xfrm>
                </p:grpSpPr>
                <p:sp>
                  <p:nvSpPr>
                    <p:cNvPr id="338" name="矩形 33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矩形 33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矩形 33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1" name="组合 340"/>
                  <p:cNvGrpSpPr/>
                  <p:nvPr/>
                </p:nvGrpSpPr>
                <p:grpSpPr>
                  <a:xfrm>
                    <a:off x="7520" y="5931"/>
                    <a:ext cx="3375" cy="1088"/>
                    <a:chOff x="7520" y="3663"/>
                    <a:chExt cx="3375" cy="1088"/>
                  </a:xfrm>
                </p:grpSpPr>
                <p:sp>
                  <p:nvSpPr>
                    <p:cNvPr id="342" name="矩形 34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矩形 34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矩形 34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345" name="组合 344"/>
              <p:cNvGrpSpPr/>
              <p:nvPr/>
            </p:nvGrpSpPr>
            <p:grpSpPr>
              <a:xfrm>
                <a:off x="7362" y="2684"/>
                <a:ext cx="4257" cy="2100"/>
                <a:chOff x="7520" y="3708"/>
                <a:chExt cx="6803" cy="3356"/>
              </a:xfrm>
            </p:grpSpPr>
            <p:grpSp>
              <p:nvGrpSpPr>
                <p:cNvPr id="346" name="组合 345"/>
                <p:cNvGrpSpPr/>
                <p:nvPr/>
              </p:nvGrpSpPr>
              <p:grpSpPr>
                <a:xfrm>
                  <a:off x="7520" y="3708"/>
                  <a:ext cx="3374" cy="3356"/>
                  <a:chOff x="7520" y="3663"/>
                  <a:chExt cx="3374" cy="3356"/>
                </a:xfrm>
              </p:grpSpPr>
              <p:grpSp>
                <p:nvGrpSpPr>
                  <p:cNvPr id="347" name="组合 346"/>
                  <p:cNvGrpSpPr/>
                  <p:nvPr/>
                </p:nvGrpSpPr>
                <p:grpSpPr>
                  <a:xfrm>
                    <a:off x="7520" y="3663"/>
                    <a:ext cx="3375" cy="1088"/>
                    <a:chOff x="7520" y="3663"/>
                    <a:chExt cx="3375" cy="1088"/>
                  </a:xfrm>
                </p:grpSpPr>
                <p:sp>
                  <p:nvSpPr>
                    <p:cNvPr id="348" name="矩形 34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矩形 34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矩形 34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1" name="组合 350"/>
                  <p:cNvGrpSpPr/>
                  <p:nvPr/>
                </p:nvGrpSpPr>
                <p:grpSpPr>
                  <a:xfrm>
                    <a:off x="7520" y="4797"/>
                    <a:ext cx="3375" cy="1088"/>
                    <a:chOff x="7520" y="3663"/>
                    <a:chExt cx="3375" cy="1088"/>
                  </a:xfrm>
                </p:grpSpPr>
                <p:sp>
                  <p:nvSpPr>
                    <p:cNvPr id="352" name="矩形 35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矩形 35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矩形 35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5" name="组合 354"/>
                  <p:cNvGrpSpPr/>
                  <p:nvPr/>
                </p:nvGrpSpPr>
                <p:grpSpPr>
                  <a:xfrm>
                    <a:off x="7520" y="5931"/>
                    <a:ext cx="3375" cy="1088"/>
                    <a:chOff x="7520" y="3663"/>
                    <a:chExt cx="3375" cy="1088"/>
                  </a:xfrm>
                </p:grpSpPr>
                <p:sp>
                  <p:nvSpPr>
                    <p:cNvPr id="356" name="矩形 35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矩形 35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矩形 35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59" name="组合 358"/>
                <p:cNvGrpSpPr/>
                <p:nvPr/>
              </p:nvGrpSpPr>
              <p:grpSpPr>
                <a:xfrm>
                  <a:off x="10949" y="3708"/>
                  <a:ext cx="3374" cy="3356"/>
                  <a:chOff x="7520" y="3663"/>
                  <a:chExt cx="3374" cy="3356"/>
                </a:xfrm>
              </p:grpSpPr>
              <p:grpSp>
                <p:nvGrpSpPr>
                  <p:cNvPr id="360" name="组合 359"/>
                  <p:cNvGrpSpPr/>
                  <p:nvPr/>
                </p:nvGrpSpPr>
                <p:grpSpPr>
                  <a:xfrm>
                    <a:off x="7520" y="3663"/>
                    <a:ext cx="3375" cy="1088"/>
                    <a:chOff x="7520" y="3663"/>
                    <a:chExt cx="3375" cy="1088"/>
                  </a:xfrm>
                </p:grpSpPr>
                <p:sp>
                  <p:nvSpPr>
                    <p:cNvPr id="361" name="矩形 36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矩形 36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矩形 36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4" name="组合 363"/>
                  <p:cNvGrpSpPr/>
                  <p:nvPr/>
                </p:nvGrpSpPr>
                <p:grpSpPr>
                  <a:xfrm>
                    <a:off x="7520" y="4797"/>
                    <a:ext cx="3375" cy="1088"/>
                    <a:chOff x="7520" y="3663"/>
                    <a:chExt cx="3375" cy="1088"/>
                  </a:xfrm>
                </p:grpSpPr>
                <p:sp>
                  <p:nvSpPr>
                    <p:cNvPr id="365" name="矩形 36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矩形 36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矩形 36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8" name="组合 367"/>
                  <p:cNvGrpSpPr/>
                  <p:nvPr/>
                </p:nvGrpSpPr>
                <p:grpSpPr>
                  <a:xfrm>
                    <a:off x="7520" y="5931"/>
                    <a:ext cx="3375" cy="1088"/>
                    <a:chOff x="7520" y="3663"/>
                    <a:chExt cx="3375" cy="1088"/>
                  </a:xfrm>
                </p:grpSpPr>
                <p:sp>
                  <p:nvSpPr>
                    <p:cNvPr id="369" name="矩形 36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矩形 36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矩形 37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372" name="组合 371"/>
              <p:cNvGrpSpPr/>
              <p:nvPr/>
            </p:nvGrpSpPr>
            <p:grpSpPr>
              <a:xfrm>
                <a:off x="3086" y="4784"/>
                <a:ext cx="8533" cy="4241"/>
                <a:chOff x="1366" y="2691"/>
                <a:chExt cx="10772" cy="5354"/>
              </a:xfrm>
            </p:grpSpPr>
            <p:grpSp>
              <p:nvGrpSpPr>
                <p:cNvPr id="373" name="组合 372"/>
                <p:cNvGrpSpPr/>
                <p:nvPr/>
              </p:nvGrpSpPr>
              <p:grpSpPr>
                <a:xfrm>
                  <a:off x="1366" y="2691"/>
                  <a:ext cx="5373" cy="5338"/>
                  <a:chOff x="7520" y="3708"/>
                  <a:chExt cx="6802" cy="6758"/>
                </a:xfrm>
              </p:grpSpPr>
              <p:grpSp>
                <p:nvGrpSpPr>
                  <p:cNvPr id="374" name="组合 373"/>
                  <p:cNvGrpSpPr/>
                  <p:nvPr/>
                </p:nvGrpSpPr>
                <p:grpSpPr>
                  <a:xfrm>
                    <a:off x="7520" y="3708"/>
                    <a:ext cx="6803" cy="3356"/>
                    <a:chOff x="7520" y="3708"/>
                    <a:chExt cx="6803" cy="3356"/>
                  </a:xfrm>
                </p:grpSpPr>
                <p:grpSp>
                  <p:nvGrpSpPr>
                    <p:cNvPr id="375" name="组合 374"/>
                    <p:cNvGrpSpPr/>
                    <p:nvPr/>
                  </p:nvGrpSpPr>
                  <p:grpSpPr>
                    <a:xfrm>
                      <a:off x="7520" y="3708"/>
                      <a:ext cx="3374" cy="3356"/>
                      <a:chOff x="7520" y="3663"/>
                      <a:chExt cx="3374" cy="3356"/>
                    </a:xfrm>
                  </p:grpSpPr>
                  <p:grpSp>
                    <p:nvGrpSpPr>
                      <p:cNvPr id="376" name="组合 375"/>
                      <p:cNvGrpSpPr/>
                      <p:nvPr/>
                    </p:nvGrpSpPr>
                    <p:grpSpPr>
                      <a:xfrm>
                        <a:off x="7520" y="3663"/>
                        <a:ext cx="3375" cy="1088"/>
                        <a:chOff x="7520" y="3663"/>
                        <a:chExt cx="3375" cy="1088"/>
                      </a:xfrm>
                    </p:grpSpPr>
                    <p:sp>
                      <p:nvSpPr>
                        <p:cNvPr id="377" name="矩形 37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矩形 37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矩形 37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a:off x="7520" y="4797"/>
                        <a:ext cx="3375" cy="1088"/>
                        <a:chOff x="7520" y="3663"/>
                        <a:chExt cx="3375" cy="1088"/>
                      </a:xfrm>
                    </p:grpSpPr>
                    <p:sp>
                      <p:nvSpPr>
                        <p:cNvPr id="381" name="矩形 38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矩形 38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矩形 38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4" name="组合 383"/>
                      <p:cNvGrpSpPr/>
                      <p:nvPr/>
                    </p:nvGrpSpPr>
                    <p:grpSpPr>
                      <a:xfrm>
                        <a:off x="7520" y="5931"/>
                        <a:ext cx="3375" cy="1088"/>
                        <a:chOff x="7520" y="3663"/>
                        <a:chExt cx="3375" cy="1088"/>
                      </a:xfrm>
                    </p:grpSpPr>
                    <p:sp>
                      <p:nvSpPr>
                        <p:cNvPr id="385" name="矩形 3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矩形 3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矩形 3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8" name="组合 387"/>
                    <p:cNvGrpSpPr/>
                    <p:nvPr/>
                  </p:nvGrpSpPr>
                  <p:grpSpPr>
                    <a:xfrm>
                      <a:off x="10949" y="3708"/>
                      <a:ext cx="3374" cy="3356"/>
                      <a:chOff x="7520" y="3663"/>
                      <a:chExt cx="3374" cy="3356"/>
                    </a:xfrm>
                  </p:grpSpPr>
                  <p:grpSp>
                    <p:nvGrpSpPr>
                      <p:cNvPr id="389" name="组合 388"/>
                      <p:cNvGrpSpPr/>
                      <p:nvPr/>
                    </p:nvGrpSpPr>
                    <p:grpSpPr>
                      <a:xfrm>
                        <a:off x="7520" y="3663"/>
                        <a:ext cx="3375" cy="1088"/>
                        <a:chOff x="7520" y="3663"/>
                        <a:chExt cx="3375" cy="1088"/>
                      </a:xfrm>
                    </p:grpSpPr>
                    <p:sp>
                      <p:nvSpPr>
                        <p:cNvPr id="390" name="矩形 38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矩形 39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矩形 39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3" name="组合 392"/>
                      <p:cNvGrpSpPr/>
                      <p:nvPr/>
                    </p:nvGrpSpPr>
                    <p:grpSpPr>
                      <a:xfrm>
                        <a:off x="7520" y="4797"/>
                        <a:ext cx="3375" cy="1088"/>
                        <a:chOff x="7520" y="3663"/>
                        <a:chExt cx="3375" cy="1088"/>
                      </a:xfrm>
                    </p:grpSpPr>
                    <p:sp>
                      <p:nvSpPr>
                        <p:cNvPr id="394" name="矩形 39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矩形 39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6" name="矩形 39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7" name="组合 396"/>
                      <p:cNvGrpSpPr/>
                      <p:nvPr/>
                    </p:nvGrpSpPr>
                    <p:grpSpPr>
                      <a:xfrm>
                        <a:off x="7520" y="5931"/>
                        <a:ext cx="3375" cy="1088"/>
                        <a:chOff x="7520" y="3663"/>
                        <a:chExt cx="3375" cy="1088"/>
                      </a:xfrm>
                    </p:grpSpPr>
                    <p:sp>
                      <p:nvSpPr>
                        <p:cNvPr id="398" name="矩形 39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矩形 39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矩形 39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01" name="组合 400"/>
                  <p:cNvGrpSpPr/>
                  <p:nvPr/>
                </p:nvGrpSpPr>
                <p:grpSpPr>
                  <a:xfrm>
                    <a:off x="7520" y="7110"/>
                    <a:ext cx="6803" cy="3356"/>
                    <a:chOff x="7520" y="3708"/>
                    <a:chExt cx="6803" cy="3356"/>
                  </a:xfrm>
                </p:grpSpPr>
                <p:grpSp>
                  <p:nvGrpSpPr>
                    <p:cNvPr id="402" name="组合 401"/>
                    <p:cNvGrpSpPr/>
                    <p:nvPr/>
                  </p:nvGrpSpPr>
                  <p:grpSpPr>
                    <a:xfrm>
                      <a:off x="7520" y="3708"/>
                      <a:ext cx="3374" cy="3356"/>
                      <a:chOff x="7520" y="3663"/>
                      <a:chExt cx="3374" cy="3356"/>
                    </a:xfrm>
                  </p:grpSpPr>
                  <p:grpSp>
                    <p:nvGrpSpPr>
                      <p:cNvPr id="403" name="组合 402"/>
                      <p:cNvGrpSpPr/>
                      <p:nvPr/>
                    </p:nvGrpSpPr>
                    <p:grpSpPr>
                      <a:xfrm>
                        <a:off x="7520" y="3663"/>
                        <a:ext cx="3375" cy="1088"/>
                        <a:chOff x="7520" y="3663"/>
                        <a:chExt cx="3375" cy="1088"/>
                      </a:xfrm>
                    </p:grpSpPr>
                    <p:sp>
                      <p:nvSpPr>
                        <p:cNvPr id="404" name="矩形 40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矩形 40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6" name="矩形 40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7520" y="4797"/>
                        <a:ext cx="3375" cy="1088"/>
                        <a:chOff x="7520" y="3663"/>
                        <a:chExt cx="3375" cy="1088"/>
                      </a:xfrm>
                    </p:grpSpPr>
                    <p:sp>
                      <p:nvSpPr>
                        <p:cNvPr id="408" name="矩形 4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矩形 4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矩形 4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1" name="组合 410"/>
                      <p:cNvGrpSpPr/>
                      <p:nvPr/>
                    </p:nvGrpSpPr>
                    <p:grpSpPr>
                      <a:xfrm>
                        <a:off x="7520" y="5931"/>
                        <a:ext cx="3375" cy="1088"/>
                        <a:chOff x="7520" y="3663"/>
                        <a:chExt cx="3375" cy="1088"/>
                      </a:xfrm>
                    </p:grpSpPr>
                    <p:sp>
                      <p:nvSpPr>
                        <p:cNvPr id="412" name="矩形 4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矩形 4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矩形 4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15" name="组合 414"/>
                    <p:cNvGrpSpPr/>
                    <p:nvPr/>
                  </p:nvGrpSpPr>
                  <p:grpSpPr>
                    <a:xfrm>
                      <a:off x="10949" y="3708"/>
                      <a:ext cx="3374" cy="3356"/>
                      <a:chOff x="7520" y="3663"/>
                      <a:chExt cx="3374" cy="3356"/>
                    </a:xfrm>
                  </p:grpSpPr>
                  <p:grpSp>
                    <p:nvGrpSpPr>
                      <p:cNvPr id="416" name="组合 415"/>
                      <p:cNvGrpSpPr/>
                      <p:nvPr/>
                    </p:nvGrpSpPr>
                    <p:grpSpPr>
                      <a:xfrm>
                        <a:off x="7520" y="3663"/>
                        <a:ext cx="3375" cy="1088"/>
                        <a:chOff x="7520" y="3663"/>
                        <a:chExt cx="3375" cy="1088"/>
                      </a:xfrm>
                    </p:grpSpPr>
                    <p:sp>
                      <p:nvSpPr>
                        <p:cNvPr id="417" name="矩形 41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矩形 41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矩形 41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0" name="组合 419"/>
                      <p:cNvGrpSpPr/>
                      <p:nvPr/>
                    </p:nvGrpSpPr>
                    <p:grpSpPr>
                      <a:xfrm>
                        <a:off x="7520" y="4797"/>
                        <a:ext cx="3375" cy="1088"/>
                        <a:chOff x="7520" y="3663"/>
                        <a:chExt cx="3375" cy="1088"/>
                      </a:xfrm>
                    </p:grpSpPr>
                    <p:sp>
                      <p:nvSpPr>
                        <p:cNvPr id="421" name="矩形 4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矩形 4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矩形 4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4" name="组合 423"/>
                      <p:cNvGrpSpPr/>
                      <p:nvPr/>
                    </p:nvGrpSpPr>
                    <p:grpSpPr>
                      <a:xfrm>
                        <a:off x="7520" y="5931"/>
                        <a:ext cx="3375" cy="1088"/>
                        <a:chOff x="7520" y="3663"/>
                        <a:chExt cx="3375" cy="1088"/>
                      </a:xfrm>
                    </p:grpSpPr>
                    <p:sp>
                      <p:nvSpPr>
                        <p:cNvPr id="425" name="矩形 4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矩形 4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矩形 4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428" name="组合 427"/>
                <p:cNvGrpSpPr/>
                <p:nvPr/>
              </p:nvGrpSpPr>
              <p:grpSpPr>
                <a:xfrm>
                  <a:off x="6766" y="2707"/>
                  <a:ext cx="5373" cy="5338"/>
                  <a:chOff x="7520" y="3708"/>
                  <a:chExt cx="6802" cy="6758"/>
                </a:xfrm>
              </p:grpSpPr>
              <p:grpSp>
                <p:nvGrpSpPr>
                  <p:cNvPr id="429" name="组合 428"/>
                  <p:cNvGrpSpPr/>
                  <p:nvPr/>
                </p:nvGrpSpPr>
                <p:grpSpPr>
                  <a:xfrm>
                    <a:off x="7520" y="3708"/>
                    <a:ext cx="6803" cy="3356"/>
                    <a:chOff x="7520" y="3708"/>
                    <a:chExt cx="6803" cy="3356"/>
                  </a:xfrm>
                </p:grpSpPr>
                <p:grpSp>
                  <p:nvGrpSpPr>
                    <p:cNvPr id="430" name="组合 429"/>
                    <p:cNvGrpSpPr/>
                    <p:nvPr/>
                  </p:nvGrpSpPr>
                  <p:grpSpPr>
                    <a:xfrm>
                      <a:off x="7520" y="3708"/>
                      <a:ext cx="3374" cy="3356"/>
                      <a:chOff x="7520" y="3663"/>
                      <a:chExt cx="3374" cy="3356"/>
                    </a:xfrm>
                  </p:grpSpPr>
                  <p:grpSp>
                    <p:nvGrpSpPr>
                      <p:cNvPr id="431" name="组合 430"/>
                      <p:cNvGrpSpPr/>
                      <p:nvPr/>
                    </p:nvGrpSpPr>
                    <p:grpSpPr>
                      <a:xfrm>
                        <a:off x="7520" y="3663"/>
                        <a:ext cx="3375" cy="1088"/>
                        <a:chOff x="7520" y="3663"/>
                        <a:chExt cx="3375" cy="1088"/>
                      </a:xfrm>
                    </p:grpSpPr>
                    <p:sp>
                      <p:nvSpPr>
                        <p:cNvPr id="432" name="矩形 43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矩形 43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矩形 43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5" name="组合 434"/>
                      <p:cNvGrpSpPr/>
                      <p:nvPr/>
                    </p:nvGrpSpPr>
                    <p:grpSpPr>
                      <a:xfrm>
                        <a:off x="7520" y="4797"/>
                        <a:ext cx="3375" cy="1088"/>
                        <a:chOff x="7520" y="3663"/>
                        <a:chExt cx="3375" cy="1088"/>
                      </a:xfrm>
                    </p:grpSpPr>
                    <p:sp>
                      <p:nvSpPr>
                        <p:cNvPr id="436" name="矩形 43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矩形 43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矩形 43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9" name="组合 438"/>
                      <p:cNvGrpSpPr/>
                      <p:nvPr/>
                    </p:nvGrpSpPr>
                    <p:grpSpPr>
                      <a:xfrm>
                        <a:off x="7520" y="5931"/>
                        <a:ext cx="3375" cy="1088"/>
                        <a:chOff x="7520" y="3663"/>
                        <a:chExt cx="3375" cy="1088"/>
                      </a:xfrm>
                    </p:grpSpPr>
                    <p:sp>
                      <p:nvSpPr>
                        <p:cNvPr id="440" name="矩形 43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矩形 44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2" name="矩形 44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43" name="组合 442"/>
                    <p:cNvGrpSpPr/>
                    <p:nvPr/>
                  </p:nvGrpSpPr>
                  <p:grpSpPr>
                    <a:xfrm>
                      <a:off x="10949" y="3708"/>
                      <a:ext cx="3374" cy="3356"/>
                      <a:chOff x="7520" y="3663"/>
                      <a:chExt cx="3374" cy="3356"/>
                    </a:xfrm>
                  </p:grpSpPr>
                  <p:grpSp>
                    <p:nvGrpSpPr>
                      <p:cNvPr id="444" name="组合 443"/>
                      <p:cNvGrpSpPr/>
                      <p:nvPr/>
                    </p:nvGrpSpPr>
                    <p:grpSpPr>
                      <a:xfrm>
                        <a:off x="7520" y="3663"/>
                        <a:ext cx="3375" cy="1088"/>
                        <a:chOff x="7520" y="3663"/>
                        <a:chExt cx="3375" cy="1088"/>
                      </a:xfrm>
                    </p:grpSpPr>
                    <p:sp>
                      <p:nvSpPr>
                        <p:cNvPr id="445" name="矩形 44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矩形 44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矩形 44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8" name="组合 447"/>
                      <p:cNvGrpSpPr/>
                      <p:nvPr/>
                    </p:nvGrpSpPr>
                    <p:grpSpPr>
                      <a:xfrm>
                        <a:off x="7520" y="4797"/>
                        <a:ext cx="3375" cy="1088"/>
                        <a:chOff x="7520" y="3663"/>
                        <a:chExt cx="3375" cy="1088"/>
                      </a:xfrm>
                    </p:grpSpPr>
                    <p:sp>
                      <p:nvSpPr>
                        <p:cNvPr id="449" name="矩形 44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矩形 44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矩形 45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2" name="组合 451"/>
                      <p:cNvGrpSpPr/>
                      <p:nvPr/>
                    </p:nvGrpSpPr>
                    <p:grpSpPr>
                      <a:xfrm>
                        <a:off x="7520" y="5931"/>
                        <a:ext cx="3375" cy="1088"/>
                        <a:chOff x="7520" y="3663"/>
                        <a:chExt cx="3375" cy="1088"/>
                      </a:xfrm>
                    </p:grpSpPr>
                    <p:sp>
                      <p:nvSpPr>
                        <p:cNvPr id="453" name="矩形 45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矩形 45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矩形 45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56" name="组合 455"/>
                  <p:cNvGrpSpPr/>
                  <p:nvPr/>
                </p:nvGrpSpPr>
                <p:grpSpPr>
                  <a:xfrm>
                    <a:off x="7520" y="7110"/>
                    <a:ext cx="6803" cy="3356"/>
                    <a:chOff x="7520" y="3708"/>
                    <a:chExt cx="6803" cy="3356"/>
                  </a:xfrm>
                </p:grpSpPr>
                <p:grpSp>
                  <p:nvGrpSpPr>
                    <p:cNvPr id="457" name="组合 456"/>
                    <p:cNvGrpSpPr/>
                    <p:nvPr/>
                  </p:nvGrpSpPr>
                  <p:grpSpPr>
                    <a:xfrm>
                      <a:off x="7520" y="3708"/>
                      <a:ext cx="3374" cy="3356"/>
                      <a:chOff x="7520" y="3663"/>
                      <a:chExt cx="3374" cy="3356"/>
                    </a:xfrm>
                  </p:grpSpPr>
                  <p:grpSp>
                    <p:nvGrpSpPr>
                      <p:cNvPr id="458" name="组合 457"/>
                      <p:cNvGrpSpPr/>
                      <p:nvPr/>
                    </p:nvGrpSpPr>
                    <p:grpSpPr>
                      <a:xfrm>
                        <a:off x="7520" y="3663"/>
                        <a:ext cx="3375" cy="1088"/>
                        <a:chOff x="7520" y="3663"/>
                        <a:chExt cx="3375" cy="1088"/>
                      </a:xfrm>
                    </p:grpSpPr>
                    <p:sp>
                      <p:nvSpPr>
                        <p:cNvPr id="459" name="矩形 45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矩形 45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矩形 46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2" name="组合 461"/>
                      <p:cNvGrpSpPr/>
                      <p:nvPr/>
                    </p:nvGrpSpPr>
                    <p:grpSpPr>
                      <a:xfrm>
                        <a:off x="7520" y="4797"/>
                        <a:ext cx="3375" cy="1088"/>
                        <a:chOff x="7520" y="3663"/>
                        <a:chExt cx="3375" cy="1088"/>
                      </a:xfrm>
                    </p:grpSpPr>
                    <p:sp>
                      <p:nvSpPr>
                        <p:cNvPr id="463" name="矩形 46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矩形 46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矩形 46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6" name="组合 465"/>
                      <p:cNvGrpSpPr/>
                      <p:nvPr/>
                    </p:nvGrpSpPr>
                    <p:grpSpPr>
                      <a:xfrm>
                        <a:off x="7520" y="5931"/>
                        <a:ext cx="3375" cy="1088"/>
                        <a:chOff x="7520" y="3663"/>
                        <a:chExt cx="3375" cy="1088"/>
                      </a:xfrm>
                    </p:grpSpPr>
                    <p:sp>
                      <p:nvSpPr>
                        <p:cNvPr id="467" name="矩形 46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矩形 46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矩形 46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0" name="组合 469"/>
                    <p:cNvGrpSpPr/>
                    <p:nvPr/>
                  </p:nvGrpSpPr>
                  <p:grpSpPr>
                    <a:xfrm>
                      <a:off x="10949" y="3708"/>
                      <a:ext cx="3374" cy="3356"/>
                      <a:chOff x="7520" y="3663"/>
                      <a:chExt cx="3374" cy="3356"/>
                    </a:xfrm>
                  </p:grpSpPr>
                  <p:grpSp>
                    <p:nvGrpSpPr>
                      <p:cNvPr id="471" name="组合 470"/>
                      <p:cNvGrpSpPr/>
                      <p:nvPr/>
                    </p:nvGrpSpPr>
                    <p:grpSpPr>
                      <a:xfrm>
                        <a:off x="7520" y="3663"/>
                        <a:ext cx="3375" cy="1088"/>
                        <a:chOff x="7520" y="3663"/>
                        <a:chExt cx="3375" cy="1088"/>
                      </a:xfrm>
                    </p:grpSpPr>
                    <p:sp>
                      <p:nvSpPr>
                        <p:cNvPr id="472" name="矩形 47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3" name="矩形 47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矩形 47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5" name="组合 474"/>
                      <p:cNvGrpSpPr/>
                      <p:nvPr/>
                    </p:nvGrpSpPr>
                    <p:grpSpPr>
                      <a:xfrm>
                        <a:off x="7520" y="4797"/>
                        <a:ext cx="3375" cy="1088"/>
                        <a:chOff x="7520" y="3663"/>
                        <a:chExt cx="3375" cy="1088"/>
                      </a:xfrm>
                    </p:grpSpPr>
                    <p:sp>
                      <p:nvSpPr>
                        <p:cNvPr id="476" name="矩形 47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矩形 47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矩形 47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9" name="组合 478"/>
                      <p:cNvGrpSpPr/>
                      <p:nvPr/>
                    </p:nvGrpSpPr>
                    <p:grpSpPr>
                      <a:xfrm>
                        <a:off x="7520" y="5931"/>
                        <a:ext cx="3375" cy="1088"/>
                        <a:chOff x="7520" y="3663"/>
                        <a:chExt cx="3375" cy="1088"/>
                      </a:xfrm>
                    </p:grpSpPr>
                    <p:sp>
                      <p:nvSpPr>
                        <p:cNvPr id="480" name="矩形 47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矩形 48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矩形 48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sp>
          <p:nvSpPr>
            <p:cNvPr id="483" name="矩形 482"/>
            <p:cNvSpPr/>
            <p:nvPr/>
          </p:nvSpPr>
          <p:spPr>
            <a:xfrm>
              <a:off x="1940" y="3000"/>
              <a:ext cx="14880" cy="5581"/>
            </a:xfrm>
            <a:prstGeom prst="rect">
              <a:avLst/>
            </a:prstGeom>
            <a:noFill/>
            <a:ln>
              <a:solidFill>
                <a:schemeClr val="tx1">
                  <a:lumMod val="75000"/>
                  <a:lumOff val="25000"/>
                </a:schemeClr>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sp>
        <p:nvSpPr>
          <p:cNvPr id="241" name="文本框 240"/>
          <p:cNvSpPr txBox="1"/>
          <p:nvPr/>
        </p:nvSpPr>
        <p:spPr>
          <a:xfrm>
            <a:off x="1177290" y="4498975"/>
            <a:ext cx="9312275" cy="837565"/>
          </a:xfrm>
          <a:prstGeom prst="rect">
            <a:avLst/>
          </a:prstGeom>
          <a:solidFill>
            <a:schemeClr val="accent1"/>
          </a:solidFill>
        </p:spPr>
        <p:txBody>
          <a:bodyPr wrap="square" rtlCol="0" anchor="ctr" anchorCtr="0">
            <a:noAutofit/>
          </a:bodyPr>
          <a:lstStyle/>
          <a:p>
            <a:r>
              <a:rPr lang="zh-CN" altLang="en-US" sz="2800" b="1" dirty="0">
                <a:solidFill>
                  <a:schemeClr val="tx1">
                    <a:lumMod val="75000"/>
                    <a:lumOff val="25000"/>
                  </a:schemeClr>
                </a:solidFill>
                <a:latin typeface="黑体" panose="02010609060101010101" charset="-122"/>
                <a:ea typeface="黑体" panose="02010609060101010101" charset="-122"/>
              </a:rPr>
              <a:t>切割法</a:t>
            </a:r>
            <a:r>
              <a:rPr lang="en-US" altLang="zh-CN" sz="2800" b="1" dirty="0">
                <a:solidFill>
                  <a:schemeClr val="tx1">
                    <a:lumMod val="75000"/>
                    <a:lumOff val="25000"/>
                  </a:schemeClr>
                </a:solidFill>
                <a:latin typeface="黑体" panose="02010609060101010101" charset="-122"/>
                <a:ea typeface="黑体" panose="02010609060101010101" charset="-122"/>
              </a:rPr>
              <a:t>2</a:t>
            </a:r>
            <a:r>
              <a:rPr lang="zh-CN" altLang="en-US" sz="2800" b="1" dirty="0">
                <a:solidFill>
                  <a:schemeClr val="tx1">
                    <a:lumMod val="75000"/>
                    <a:lumOff val="25000"/>
                  </a:schemeClr>
                </a:solidFill>
                <a:latin typeface="黑体" panose="02010609060101010101" charset="-122"/>
                <a:ea typeface="黑体" panose="02010609060101010101" charset="-122"/>
              </a:rPr>
              <a:t>，</a:t>
            </a:r>
            <a:r>
              <a:rPr lang="zh-CN" altLang="en-US" sz="2800" b="1" dirty="0">
                <a:solidFill>
                  <a:schemeClr val="bg1"/>
                </a:solidFill>
                <a:latin typeface="黑体" panose="02010609060101010101" charset="-122"/>
                <a:ea typeface="黑体" panose="02010609060101010101" charset="-122"/>
              </a:rPr>
              <a:t>可以分割为</a:t>
            </a:r>
            <a:r>
              <a:rPr lang="en-US" altLang="zh-CN" sz="2800" b="1" dirty="0">
                <a:solidFill>
                  <a:schemeClr val="bg1"/>
                </a:solidFill>
                <a:latin typeface="黑体" panose="02010609060101010101" charset="-122"/>
                <a:ea typeface="黑体" panose="02010609060101010101" charset="-122"/>
              </a:rPr>
              <a:t>1</a:t>
            </a:r>
            <a:r>
              <a:rPr lang="zh-CN" altLang="en-US" sz="2800" b="1" dirty="0">
                <a:solidFill>
                  <a:schemeClr val="bg1"/>
                </a:solidFill>
                <a:latin typeface="黑体" panose="02010609060101010101" charset="-122"/>
                <a:ea typeface="黑体" panose="02010609060101010101" charset="-122"/>
              </a:rPr>
              <a:t>个三角形</a:t>
            </a:r>
            <a:r>
              <a:rPr lang="en-US" altLang="zh-CN" sz="2800" b="1" dirty="0">
                <a:solidFill>
                  <a:schemeClr val="bg1"/>
                </a:solidFill>
                <a:latin typeface="黑体" panose="02010609060101010101" charset="-122"/>
                <a:ea typeface="黑体" panose="02010609060101010101" charset="-122"/>
              </a:rPr>
              <a:t>+1</a:t>
            </a:r>
            <a:r>
              <a:rPr lang="zh-CN" altLang="en-US" sz="2800" b="1" dirty="0">
                <a:solidFill>
                  <a:schemeClr val="bg1"/>
                </a:solidFill>
                <a:latin typeface="黑体" panose="02010609060101010101" charset="-122"/>
                <a:ea typeface="黑体" panose="02010609060101010101" charset="-122"/>
              </a:rPr>
              <a:t>个平行四边形</a:t>
            </a:r>
            <a:endParaRPr lang="zh-CN" altLang="en-US" sz="2800" b="1" dirty="0">
              <a:solidFill>
                <a:schemeClr val="bg1"/>
              </a:solidFill>
              <a:latin typeface="黑体" panose="02010609060101010101" charset="-122"/>
              <a:ea typeface="黑体" panose="02010609060101010101" charset="-122"/>
            </a:endParaRPr>
          </a:p>
        </p:txBody>
      </p:sp>
      <p:sp>
        <p:nvSpPr>
          <p:cNvPr id="24" name="平行四边形 23"/>
          <p:cNvSpPr/>
          <p:nvPr/>
        </p:nvSpPr>
        <p:spPr>
          <a:xfrm>
            <a:off x="1969770" y="2624455"/>
            <a:ext cx="2307590" cy="1153160"/>
          </a:xfrm>
          <a:prstGeom prst="parallelogram">
            <a:avLst>
              <a:gd name="adj" fmla="val 3325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3879850" y="2616835"/>
            <a:ext cx="835660" cy="1163955"/>
          </a:xfrm>
          <a:prstGeom prst="triangle">
            <a:avLst>
              <a:gd name="adj" fmla="val 4490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a:off x="5507990" y="2604770"/>
            <a:ext cx="2307590" cy="1153160"/>
          </a:xfrm>
          <a:prstGeom prst="parallelogram">
            <a:avLst>
              <a:gd name="adj" fmla="val 3325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a:off x="7428230" y="2586990"/>
            <a:ext cx="835660" cy="1163955"/>
          </a:xfrm>
          <a:prstGeom prst="triangle">
            <a:avLst>
              <a:gd name="adj" fmla="val 44908"/>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grpSp>
        <p:nvGrpSpPr>
          <p:cNvPr id="29" name="组合 28"/>
          <p:cNvGrpSpPr/>
          <p:nvPr/>
        </p:nvGrpSpPr>
        <p:grpSpPr>
          <a:xfrm>
            <a:off x="401955" y="353060"/>
            <a:ext cx="6403340" cy="905510"/>
            <a:chOff x="5333" y="914"/>
            <a:chExt cx="10084" cy="1426"/>
          </a:xfrm>
          <a:solidFill>
            <a:schemeClr val="accent1"/>
          </a:solidFill>
          <a:effectLst/>
        </p:grpSpPr>
        <p:sp>
          <p:nvSpPr>
            <p:cNvPr id="38" name="圆角矩形 37"/>
            <p:cNvSpPr/>
            <p:nvPr/>
          </p:nvSpPr>
          <p:spPr>
            <a:xfrm>
              <a:off x="5333" y="914"/>
              <a:ext cx="1008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6338" y="1168"/>
              <a:ext cx="8898"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新课探究：梯形的转化</a:t>
              </a:r>
              <a:endParaRPr lang="zh-CN" altLang="en-US" sz="3200" b="1">
                <a:solidFill>
                  <a:schemeClr val="bg1"/>
                </a:solidFill>
                <a:latin typeface="黑体" panose="02010609060101010101" charset="-122"/>
                <a:ea typeface="黑体" panose="02010609060101010101" charset="-122"/>
              </a:endParaRPr>
            </a:p>
          </p:txBody>
        </p:sp>
      </p:grpSp>
      <p:pic>
        <p:nvPicPr>
          <p:cNvPr id="40" name="图片 39" descr="templates\docerresourceshop\icons\\31393935333939383b31373432363536323bcad4beed"/>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73710" y="554990"/>
            <a:ext cx="502920" cy="502920"/>
          </a:xfrm>
          <a:prstGeom prst="rect">
            <a:avLst/>
          </a:prstGeom>
          <a:effectLst>
            <a:outerShdw blurRad="50800" dist="38100" dir="2700000" algn="tl" rotWithShape="0">
              <a:prstClr val="black">
                <a:alpha val="40000"/>
              </a:prstClr>
            </a:outerShdw>
          </a:effectLst>
        </p:spPr>
      </p:pic>
    </p:spTree>
    <p:custDataLst>
      <p:tags r:id="rId3"/>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484" name="组合 483"/>
          <p:cNvGrpSpPr/>
          <p:nvPr/>
        </p:nvGrpSpPr>
        <p:grpSpPr>
          <a:xfrm>
            <a:off x="1177290" y="1819910"/>
            <a:ext cx="9460230" cy="3543300"/>
            <a:chOff x="1940" y="3000"/>
            <a:chExt cx="14898" cy="5580"/>
          </a:xfrm>
        </p:grpSpPr>
        <p:grpSp>
          <p:nvGrpSpPr>
            <p:cNvPr id="316" name="组合 315"/>
            <p:cNvGrpSpPr/>
            <p:nvPr/>
          </p:nvGrpSpPr>
          <p:grpSpPr>
            <a:xfrm>
              <a:off x="1944" y="3024"/>
              <a:ext cx="7435" cy="5524"/>
              <a:chOff x="3084" y="2684"/>
              <a:chExt cx="8534" cy="6340"/>
            </a:xfrm>
          </p:grpSpPr>
          <p:grpSp>
            <p:nvGrpSpPr>
              <p:cNvPr id="2" name="组合 1"/>
              <p:cNvGrpSpPr/>
              <p:nvPr/>
            </p:nvGrpSpPr>
            <p:grpSpPr>
              <a:xfrm>
                <a:off x="3084" y="2684"/>
                <a:ext cx="4257" cy="2100"/>
                <a:chOff x="7520" y="3708"/>
                <a:chExt cx="6803" cy="3356"/>
              </a:xfrm>
            </p:grpSpPr>
            <p:grpSp>
              <p:nvGrpSpPr>
                <p:cNvPr id="5" name="组合 4"/>
                <p:cNvGrpSpPr/>
                <p:nvPr/>
              </p:nvGrpSpPr>
              <p:grpSpPr>
                <a:xfrm>
                  <a:off x="7520" y="3708"/>
                  <a:ext cx="3374" cy="3356"/>
                  <a:chOff x="7520" y="3663"/>
                  <a:chExt cx="3374" cy="3356"/>
                </a:xfrm>
              </p:grpSpPr>
              <p:grpSp>
                <p:nvGrpSpPr>
                  <p:cNvPr id="6" name="组合 5"/>
                  <p:cNvGrpSpPr/>
                  <p:nvPr/>
                </p:nvGrpSpPr>
                <p:grpSpPr>
                  <a:xfrm>
                    <a:off x="7520" y="3663"/>
                    <a:ext cx="3375" cy="1088"/>
                    <a:chOff x="7520" y="3663"/>
                    <a:chExt cx="3375" cy="1088"/>
                  </a:xfrm>
                </p:grpSpPr>
                <p:sp>
                  <p:nvSpPr>
                    <p:cNvPr id="10" name="矩形 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7520" y="4797"/>
                    <a:ext cx="3375" cy="1088"/>
                    <a:chOff x="7520" y="3663"/>
                    <a:chExt cx="3375" cy="1088"/>
                  </a:xfrm>
                </p:grpSpPr>
                <p:sp>
                  <p:nvSpPr>
                    <p:cNvPr id="15" name="矩形 1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520" y="5931"/>
                    <a:ext cx="3375" cy="1088"/>
                    <a:chOff x="7520" y="3663"/>
                    <a:chExt cx="3375" cy="1088"/>
                  </a:xfrm>
                </p:grpSpPr>
                <p:sp>
                  <p:nvSpPr>
                    <p:cNvPr id="19" name="矩形 1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0949" y="3708"/>
                  <a:ext cx="3374" cy="3356"/>
                  <a:chOff x="7520" y="3663"/>
                  <a:chExt cx="3374" cy="3356"/>
                </a:xfrm>
              </p:grpSpPr>
              <p:grpSp>
                <p:nvGrpSpPr>
                  <p:cNvPr id="26" name="组合 25"/>
                  <p:cNvGrpSpPr/>
                  <p:nvPr/>
                </p:nvGrpSpPr>
                <p:grpSpPr>
                  <a:xfrm>
                    <a:off x="7520" y="3663"/>
                    <a:ext cx="3375" cy="1088"/>
                    <a:chOff x="7520" y="3663"/>
                    <a:chExt cx="3375" cy="1088"/>
                  </a:xfrm>
                </p:grpSpPr>
                <p:sp>
                  <p:nvSpPr>
                    <p:cNvPr id="79" name="矩形 7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7520" y="4797"/>
                    <a:ext cx="3375" cy="1088"/>
                    <a:chOff x="7520" y="3663"/>
                    <a:chExt cx="3375" cy="1088"/>
                  </a:xfrm>
                </p:grpSpPr>
                <p:sp>
                  <p:nvSpPr>
                    <p:cNvPr id="85" name="矩形 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7520" y="5931"/>
                    <a:ext cx="3375" cy="1088"/>
                    <a:chOff x="7520" y="3663"/>
                    <a:chExt cx="3375" cy="1088"/>
                  </a:xfrm>
                </p:grpSpPr>
                <p:sp>
                  <p:nvSpPr>
                    <p:cNvPr id="89" name="矩形 8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92" name="组合 91"/>
              <p:cNvGrpSpPr/>
              <p:nvPr/>
            </p:nvGrpSpPr>
            <p:grpSpPr>
              <a:xfrm>
                <a:off x="7362" y="2684"/>
                <a:ext cx="4257" cy="2100"/>
                <a:chOff x="7520" y="3708"/>
                <a:chExt cx="6803" cy="3356"/>
              </a:xfrm>
            </p:grpSpPr>
            <p:grpSp>
              <p:nvGrpSpPr>
                <p:cNvPr id="93" name="组合 92"/>
                <p:cNvGrpSpPr/>
                <p:nvPr/>
              </p:nvGrpSpPr>
              <p:grpSpPr>
                <a:xfrm>
                  <a:off x="7520" y="3708"/>
                  <a:ext cx="3374" cy="3356"/>
                  <a:chOff x="7520" y="3663"/>
                  <a:chExt cx="3374" cy="3356"/>
                </a:xfrm>
              </p:grpSpPr>
              <p:grpSp>
                <p:nvGrpSpPr>
                  <p:cNvPr id="94" name="组合 93"/>
                  <p:cNvGrpSpPr/>
                  <p:nvPr/>
                </p:nvGrpSpPr>
                <p:grpSpPr>
                  <a:xfrm>
                    <a:off x="7520" y="3663"/>
                    <a:ext cx="3375" cy="1088"/>
                    <a:chOff x="7520" y="3663"/>
                    <a:chExt cx="3375" cy="1088"/>
                  </a:xfrm>
                </p:grpSpPr>
                <p:sp>
                  <p:nvSpPr>
                    <p:cNvPr id="95" name="矩形 9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7520" y="4797"/>
                    <a:ext cx="3375" cy="1088"/>
                    <a:chOff x="7520" y="3663"/>
                    <a:chExt cx="3375" cy="1088"/>
                  </a:xfrm>
                </p:grpSpPr>
                <p:sp>
                  <p:nvSpPr>
                    <p:cNvPr id="99" name="矩形 9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a:off x="7520" y="5931"/>
                    <a:ext cx="3375" cy="1088"/>
                    <a:chOff x="7520" y="3663"/>
                    <a:chExt cx="3375" cy="1088"/>
                  </a:xfrm>
                </p:grpSpPr>
                <p:sp>
                  <p:nvSpPr>
                    <p:cNvPr id="103" name="矩形 10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6" name="组合 105"/>
                <p:cNvGrpSpPr/>
                <p:nvPr/>
              </p:nvGrpSpPr>
              <p:grpSpPr>
                <a:xfrm>
                  <a:off x="10949" y="3708"/>
                  <a:ext cx="3374" cy="3356"/>
                  <a:chOff x="7520" y="3663"/>
                  <a:chExt cx="3374" cy="3356"/>
                </a:xfrm>
              </p:grpSpPr>
              <p:grpSp>
                <p:nvGrpSpPr>
                  <p:cNvPr id="107" name="组合 106"/>
                  <p:cNvGrpSpPr/>
                  <p:nvPr/>
                </p:nvGrpSpPr>
                <p:grpSpPr>
                  <a:xfrm>
                    <a:off x="7520" y="3663"/>
                    <a:ext cx="3375" cy="1088"/>
                    <a:chOff x="7520" y="3663"/>
                    <a:chExt cx="3375" cy="1088"/>
                  </a:xfrm>
                </p:grpSpPr>
                <p:sp>
                  <p:nvSpPr>
                    <p:cNvPr id="108" name="矩形 1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1" name="组合 110"/>
                  <p:cNvGrpSpPr/>
                  <p:nvPr/>
                </p:nvGrpSpPr>
                <p:grpSpPr>
                  <a:xfrm>
                    <a:off x="7520" y="4797"/>
                    <a:ext cx="3375" cy="1088"/>
                    <a:chOff x="7520" y="3663"/>
                    <a:chExt cx="3375" cy="1088"/>
                  </a:xfrm>
                </p:grpSpPr>
                <p:sp>
                  <p:nvSpPr>
                    <p:cNvPr id="112" name="矩形 1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7520" y="5931"/>
                    <a:ext cx="3375" cy="1088"/>
                    <a:chOff x="7520" y="3663"/>
                    <a:chExt cx="3375" cy="1088"/>
                  </a:xfrm>
                </p:grpSpPr>
                <p:sp>
                  <p:nvSpPr>
                    <p:cNvPr id="116" name="矩形 11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21" name="组合 120"/>
              <p:cNvGrpSpPr/>
              <p:nvPr/>
            </p:nvGrpSpPr>
            <p:grpSpPr>
              <a:xfrm>
                <a:off x="3086" y="4784"/>
                <a:ext cx="8533" cy="4241"/>
                <a:chOff x="1366" y="2691"/>
                <a:chExt cx="10772" cy="5354"/>
              </a:xfrm>
            </p:grpSpPr>
            <p:grpSp>
              <p:nvGrpSpPr>
                <p:cNvPr id="122" name="组合 121"/>
                <p:cNvGrpSpPr/>
                <p:nvPr/>
              </p:nvGrpSpPr>
              <p:grpSpPr>
                <a:xfrm>
                  <a:off x="1366" y="2691"/>
                  <a:ext cx="5373" cy="5338"/>
                  <a:chOff x="7520" y="3708"/>
                  <a:chExt cx="6802" cy="6758"/>
                </a:xfrm>
              </p:grpSpPr>
              <p:grpSp>
                <p:nvGrpSpPr>
                  <p:cNvPr id="123" name="组合 122"/>
                  <p:cNvGrpSpPr/>
                  <p:nvPr/>
                </p:nvGrpSpPr>
                <p:grpSpPr>
                  <a:xfrm>
                    <a:off x="7520" y="3708"/>
                    <a:ext cx="6803" cy="3356"/>
                    <a:chOff x="7520" y="3708"/>
                    <a:chExt cx="6803" cy="3356"/>
                  </a:xfrm>
                </p:grpSpPr>
                <p:grpSp>
                  <p:nvGrpSpPr>
                    <p:cNvPr id="124" name="组合 123"/>
                    <p:cNvGrpSpPr/>
                    <p:nvPr/>
                  </p:nvGrpSpPr>
                  <p:grpSpPr>
                    <a:xfrm>
                      <a:off x="7520" y="3708"/>
                      <a:ext cx="3374" cy="3356"/>
                      <a:chOff x="7520" y="3663"/>
                      <a:chExt cx="3374" cy="3356"/>
                    </a:xfrm>
                  </p:grpSpPr>
                  <p:grpSp>
                    <p:nvGrpSpPr>
                      <p:cNvPr id="125" name="组合 124"/>
                      <p:cNvGrpSpPr/>
                      <p:nvPr/>
                    </p:nvGrpSpPr>
                    <p:grpSpPr>
                      <a:xfrm>
                        <a:off x="7520" y="3663"/>
                        <a:ext cx="3375" cy="1088"/>
                        <a:chOff x="7520" y="3663"/>
                        <a:chExt cx="3375" cy="1088"/>
                      </a:xfrm>
                    </p:grpSpPr>
                    <p:sp>
                      <p:nvSpPr>
                        <p:cNvPr id="126" name="矩形 12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a:off x="7520" y="4797"/>
                        <a:ext cx="3375" cy="1088"/>
                        <a:chOff x="7520" y="3663"/>
                        <a:chExt cx="3375" cy="1088"/>
                      </a:xfrm>
                    </p:grpSpPr>
                    <p:sp>
                      <p:nvSpPr>
                        <p:cNvPr id="130" name="矩形 12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矩形 13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3" name="组合 132"/>
                      <p:cNvGrpSpPr/>
                      <p:nvPr/>
                    </p:nvGrpSpPr>
                    <p:grpSpPr>
                      <a:xfrm>
                        <a:off x="7520" y="5931"/>
                        <a:ext cx="3375" cy="1088"/>
                        <a:chOff x="7520" y="3663"/>
                        <a:chExt cx="3375" cy="1088"/>
                      </a:xfrm>
                    </p:grpSpPr>
                    <p:sp>
                      <p:nvSpPr>
                        <p:cNvPr id="134" name="矩形 13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7" name="组合 136"/>
                    <p:cNvGrpSpPr/>
                    <p:nvPr/>
                  </p:nvGrpSpPr>
                  <p:grpSpPr>
                    <a:xfrm>
                      <a:off x="10949" y="3708"/>
                      <a:ext cx="3374" cy="3356"/>
                      <a:chOff x="7520" y="3663"/>
                      <a:chExt cx="3374" cy="3356"/>
                    </a:xfrm>
                  </p:grpSpPr>
                  <p:grpSp>
                    <p:nvGrpSpPr>
                      <p:cNvPr id="138" name="组合 137"/>
                      <p:cNvGrpSpPr/>
                      <p:nvPr/>
                    </p:nvGrpSpPr>
                    <p:grpSpPr>
                      <a:xfrm>
                        <a:off x="7520" y="3663"/>
                        <a:ext cx="3375" cy="1088"/>
                        <a:chOff x="7520" y="3663"/>
                        <a:chExt cx="3375" cy="1088"/>
                      </a:xfrm>
                    </p:grpSpPr>
                    <p:sp>
                      <p:nvSpPr>
                        <p:cNvPr id="139" name="矩形 13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7520" y="4797"/>
                        <a:ext cx="3375" cy="1088"/>
                        <a:chOff x="7520" y="3663"/>
                        <a:chExt cx="3375" cy="1088"/>
                      </a:xfrm>
                    </p:grpSpPr>
                    <p:sp>
                      <p:nvSpPr>
                        <p:cNvPr id="143" name="矩形 14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矩形 14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6" name="组合 145"/>
                      <p:cNvGrpSpPr/>
                      <p:nvPr/>
                    </p:nvGrpSpPr>
                    <p:grpSpPr>
                      <a:xfrm>
                        <a:off x="7520" y="5931"/>
                        <a:ext cx="3375" cy="1088"/>
                        <a:chOff x="7520" y="3663"/>
                        <a:chExt cx="3375" cy="1088"/>
                      </a:xfrm>
                    </p:grpSpPr>
                    <p:sp>
                      <p:nvSpPr>
                        <p:cNvPr id="147" name="矩形 14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矩形 14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50" name="组合 149"/>
                  <p:cNvGrpSpPr/>
                  <p:nvPr/>
                </p:nvGrpSpPr>
                <p:grpSpPr>
                  <a:xfrm>
                    <a:off x="7520" y="7110"/>
                    <a:ext cx="6803" cy="3356"/>
                    <a:chOff x="7520" y="3708"/>
                    <a:chExt cx="6803" cy="3356"/>
                  </a:xfrm>
                </p:grpSpPr>
                <p:grpSp>
                  <p:nvGrpSpPr>
                    <p:cNvPr id="151" name="组合 150"/>
                    <p:cNvGrpSpPr/>
                    <p:nvPr/>
                  </p:nvGrpSpPr>
                  <p:grpSpPr>
                    <a:xfrm>
                      <a:off x="7520" y="3708"/>
                      <a:ext cx="3374" cy="3356"/>
                      <a:chOff x="7520" y="3663"/>
                      <a:chExt cx="3374" cy="3356"/>
                    </a:xfrm>
                  </p:grpSpPr>
                  <p:grpSp>
                    <p:nvGrpSpPr>
                      <p:cNvPr id="152" name="组合 151"/>
                      <p:cNvGrpSpPr/>
                      <p:nvPr/>
                    </p:nvGrpSpPr>
                    <p:grpSpPr>
                      <a:xfrm>
                        <a:off x="7520" y="3663"/>
                        <a:ext cx="3375" cy="1088"/>
                        <a:chOff x="7520" y="3663"/>
                        <a:chExt cx="3375" cy="1088"/>
                      </a:xfrm>
                    </p:grpSpPr>
                    <p:sp>
                      <p:nvSpPr>
                        <p:cNvPr id="153" name="矩形 15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矩形 15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矩形 15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6" name="组合 155"/>
                      <p:cNvGrpSpPr/>
                      <p:nvPr/>
                    </p:nvGrpSpPr>
                    <p:grpSpPr>
                      <a:xfrm>
                        <a:off x="7520" y="4797"/>
                        <a:ext cx="3375" cy="1088"/>
                        <a:chOff x="7520" y="3663"/>
                        <a:chExt cx="3375" cy="1088"/>
                      </a:xfrm>
                    </p:grpSpPr>
                    <p:sp>
                      <p:nvSpPr>
                        <p:cNvPr id="157" name="矩形 15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矩形 15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矩形 15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7520" y="5931"/>
                        <a:ext cx="3375" cy="1088"/>
                        <a:chOff x="7520" y="3663"/>
                        <a:chExt cx="3375" cy="1088"/>
                      </a:xfrm>
                    </p:grpSpPr>
                    <p:sp>
                      <p:nvSpPr>
                        <p:cNvPr id="161" name="矩形 16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矩形 16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矩形 16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4" name="组合 163"/>
                    <p:cNvGrpSpPr/>
                    <p:nvPr/>
                  </p:nvGrpSpPr>
                  <p:grpSpPr>
                    <a:xfrm>
                      <a:off x="10949" y="3708"/>
                      <a:ext cx="3374" cy="3356"/>
                      <a:chOff x="7520" y="3663"/>
                      <a:chExt cx="3374" cy="3356"/>
                    </a:xfrm>
                  </p:grpSpPr>
                  <p:grpSp>
                    <p:nvGrpSpPr>
                      <p:cNvPr id="165" name="组合 164"/>
                      <p:cNvGrpSpPr/>
                      <p:nvPr/>
                    </p:nvGrpSpPr>
                    <p:grpSpPr>
                      <a:xfrm>
                        <a:off x="7520" y="3663"/>
                        <a:ext cx="3375" cy="1088"/>
                        <a:chOff x="7520" y="3663"/>
                        <a:chExt cx="3375" cy="1088"/>
                      </a:xfrm>
                    </p:grpSpPr>
                    <p:sp>
                      <p:nvSpPr>
                        <p:cNvPr id="166" name="矩形 16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16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矩形 16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9" name="组合 168"/>
                      <p:cNvGrpSpPr/>
                      <p:nvPr/>
                    </p:nvGrpSpPr>
                    <p:grpSpPr>
                      <a:xfrm>
                        <a:off x="7520" y="4797"/>
                        <a:ext cx="3375" cy="1088"/>
                        <a:chOff x="7520" y="3663"/>
                        <a:chExt cx="3375" cy="1088"/>
                      </a:xfrm>
                    </p:grpSpPr>
                    <p:sp>
                      <p:nvSpPr>
                        <p:cNvPr id="170" name="矩形 16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3" name="组合 172"/>
                      <p:cNvGrpSpPr/>
                      <p:nvPr/>
                    </p:nvGrpSpPr>
                    <p:grpSpPr>
                      <a:xfrm>
                        <a:off x="7520" y="5931"/>
                        <a:ext cx="3375" cy="1088"/>
                        <a:chOff x="7520" y="3663"/>
                        <a:chExt cx="3375" cy="1088"/>
                      </a:xfrm>
                    </p:grpSpPr>
                    <p:sp>
                      <p:nvSpPr>
                        <p:cNvPr id="174" name="矩形 17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177" name="组合 176"/>
                <p:cNvGrpSpPr/>
                <p:nvPr/>
              </p:nvGrpSpPr>
              <p:grpSpPr>
                <a:xfrm>
                  <a:off x="6766" y="2707"/>
                  <a:ext cx="5373" cy="5338"/>
                  <a:chOff x="7520" y="3708"/>
                  <a:chExt cx="6802" cy="6758"/>
                </a:xfrm>
              </p:grpSpPr>
              <p:grpSp>
                <p:nvGrpSpPr>
                  <p:cNvPr id="178" name="组合 177"/>
                  <p:cNvGrpSpPr/>
                  <p:nvPr/>
                </p:nvGrpSpPr>
                <p:grpSpPr>
                  <a:xfrm>
                    <a:off x="7520" y="3708"/>
                    <a:ext cx="6803" cy="3356"/>
                    <a:chOff x="7520" y="3708"/>
                    <a:chExt cx="6803" cy="3356"/>
                  </a:xfrm>
                </p:grpSpPr>
                <p:grpSp>
                  <p:nvGrpSpPr>
                    <p:cNvPr id="179" name="组合 178"/>
                    <p:cNvGrpSpPr/>
                    <p:nvPr/>
                  </p:nvGrpSpPr>
                  <p:grpSpPr>
                    <a:xfrm>
                      <a:off x="7520" y="3708"/>
                      <a:ext cx="3374" cy="3356"/>
                      <a:chOff x="7520" y="3663"/>
                      <a:chExt cx="3374" cy="3356"/>
                    </a:xfrm>
                  </p:grpSpPr>
                  <p:grpSp>
                    <p:nvGrpSpPr>
                      <p:cNvPr id="180" name="组合 179"/>
                      <p:cNvGrpSpPr/>
                      <p:nvPr/>
                    </p:nvGrpSpPr>
                    <p:grpSpPr>
                      <a:xfrm>
                        <a:off x="7520" y="3663"/>
                        <a:ext cx="3375" cy="1088"/>
                        <a:chOff x="7520" y="3663"/>
                        <a:chExt cx="3375" cy="1088"/>
                      </a:xfrm>
                    </p:grpSpPr>
                    <p:sp>
                      <p:nvSpPr>
                        <p:cNvPr id="181" name="矩形 18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矩形 18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矩形 18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a:off x="7520" y="4797"/>
                        <a:ext cx="3375" cy="1088"/>
                        <a:chOff x="7520" y="3663"/>
                        <a:chExt cx="3375" cy="1088"/>
                      </a:xfrm>
                    </p:grpSpPr>
                    <p:sp>
                      <p:nvSpPr>
                        <p:cNvPr id="185" name="矩形 1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矩形 1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矩形 1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a:off x="7520" y="5931"/>
                        <a:ext cx="3375" cy="1088"/>
                        <a:chOff x="7520" y="3663"/>
                        <a:chExt cx="3375" cy="1088"/>
                      </a:xfrm>
                    </p:grpSpPr>
                    <p:sp>
                      <p:nvSpPr>
                        <p:cNvPr id="189" name="矩形 18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矩形 18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矩形 19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2" name="组合 191"/>
                    <p:cNvGrpSpPr/>
                    <p:nvPr/>
                  </p:nvGrpSpPr>
                  <p:grpSpPr>
                    <a:xfrm>
                      <a:off x="10949" y="3708"/>
                      <a:ext cx="3374" cy="3356"/>
                      <a:chOff x="7520" y="3663"/>
                      <a:chExt cx="3374" cy="3356"/>
                    </a:xfrm>
                  </p:grpSpPr>
                  <p:grpSp>
                    <p:nvGrpSpPr>
                      <p:cNvPr id="193" name="组合 192"/>
                      <p:cNvGrpSpPr/>
                      <p:nvPr/>
                    </p:nvGrpSpPr>
                    <p:grpSpPr>
                      <a:xfrm>
                        <a:off x="7520" y="3663"/>
                        <a:ext cx="3375" cy="1088"/>
                        <a:chOff x="7520" y="3663"/>
                        <a:chExt cx="3375" cy="1088"/>
                      </a:xfrm>
                    </p:grpSpPr>
                    <p:sp>
                      <p:nvSpPr>
                        <p:cNvPr id="194" name="矩形 19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a:off x="7520" y="4797"/>
                        <a:ext cx="3375" cy="1088"/>
                        <a:chOff x="7520" y="3663"/>
                        <a:chExt cx="3375" cy="1088"/>
                      </a:xfrm>
                    </p:grpSpPr>
                    <p:sp>
                      <p:nvSpPr>
                        <p:cNvPr id="198" name="矩形 19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矩形 19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矩形 19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1" name="组合 200"/>
                      <p:cNvGrpSpPr/>
                      <p:nvPr/>
                    </p:nvGrpSpPr>
                    <p:grpSpPr>
                      <a:xfrm>
                        <a:off x="7520" y="5931"/>
                        <a:ext cx="3375" cy="1088"/>
                        <a:chOff x="7520" y="3663"/>
                        <a:chExt cx="3375" cy="1088"/>
                      </a:xfrm>
                    </p:grpSpPr>
                    <p:sp>
                      <p:nvSpPr>
                        <p:cNvPr id="202" name="矩形 20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矩形 20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矩形 20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05" name="组合 204"/>
                  <p:cNvGrpSpPr/>
                  <p:nvPr/>
                </p:nvGrpSpPr>
                <p:grpSpPr>
                  <a:xfrm>
                    <a:off x="7520" y="7110"/>
                    <a:ext cx="6803" cy="3356"/>
                    <a:chOff x="7520" y="3708"/>
                    <a:chExt cx="6803" cy="3356"/>
                  </a:xfrm>
                </p:grpSpPr>
                <p:grpSp>
                  <p:nvGrpSpPr>
                    <p:cNvPr id="206" name="组合 205"/>
                    <p:cNvGrpSpPr/>
                    <p:nvPr/>
                  </p:nvGrpSpPr>
                  <p:grpSpPr>
                    <a:xfrm>
                      <a:off x="7520" y="3708"/>
                      <a:ext cx="3374" cy="3356"/>
                      <a:chOff x="7520" y="3663"/>
                      <a:chExt cx="3374" cy="3356"/>
                    </a:xfrm>
                  </p:grpSpPr>
                  <p:grpSp>
                    <p:nvGrpSpPr>
                      <p:cNvPr id="207" name="组合 206"/>
                      <p:cNvGrpSpPr/>
                      <p:nvPr/>
                    </p:nvGrpSpPr>
                    <p:grpSpPr>
                      <a:xfrm>
                        <a:off x="7520" y="3663"/>
                        <a:ext cx="3375" cy="1088"/>
                        <a:chOff x="7520" y="3663"/>
                        <a:chExt cx="3375" cy="1088"/>
                      </a:xfrm>
                    </p:grpSpPr>
                    <p:sp>
                      <p:nvSpPr>
                        <p:cNvPr id="208" name="矩形 2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矩形 2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矩形 2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7520" y="4797"/>
                        <a:ext cx="3375" cy="1088"/>
                        <a:chOff x="7520" y="3663"/>
                        <a:chExt cx="3375" cy="1088"/>
                      </a:xfrm>
                    </p:grpSpPr>
                    <p:sp>
                      <p:nvSpPr>
                        <p:cNvPr id="212" name="矩形 2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矩形 2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矩形 2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a:off x="7520" y="5931"/>
                        <a:ext cx="3375" cy="1088"/>
                        <a:chOff x="7520" y="3663"/>
                        <a:chExt cx="3375" cy="1088"/>
                      </a:xfrm>
                    </p:grpSpPr>
                    <p:sp>
                      <p:nvSpPr>
                        <p:cNvPr id="216" name="矩形 21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矩形 21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矩形 21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9" name="组合 218"/>
                    <p:cNvGrpSpPr/>
                    <p:nvPr/>
                  </p:nvGrpSpPr>
                  <p:grpSpPr>
                    <a:xfrm>
                      <a:off x="10949" y="3708"/>
                      <a:ext cx="3374" cy="3356"/>
                      <a:chOff x="7520" y="3663"/>
                      <a:chExt cx="3374" cy="3356"/>
                    </a:xfrm>
                  </p:grpSpPr>
                  <p:grpSp>
                    <p:nvGrpSpPr>
                      <p:cNvPr id="220" name="组合 219"/>
                      <p:cNvGrpSpPr/>
                      <p:nvPr/>
                    </p:nvGrpSpPr>
                    <p:grpSpPr>
                      <a:xfrm>
                        <a:off x="7520" y="3663"/>
                        <a:ext cx="3375" cy="1088"/>
                        <a:chOff x="7520" y="3663"/>
                        <a:chExt cx="3375" cy="1088"/>
                      </a:xfrm>
                    </p:grpSpPr>
                    <p:sp>
                      <p:nvSpPr>
                        <p:cNvPr id="221" name="矩形 2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矩形 2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矩形 2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4" name="组合 223"/>
                      <p:cNvGrpSpPr/>
                      <p:nvPr/>
                    </p:nvGrpSpPr>
                    <p:grpSpPr>
                      <a:xfrm>
                        <a:off x="7520" y="4797"/>
                        <a:ext cx="3375" cy="1088"/>
                        <a:chOff x="7520" y="3663"/>
                        <a:chExt cx="3375" cy="1088"/>
                      </a:xfrm>
                    </p:grpSpPr>
                    <p:sp>
                      <p:nvSpPr>
                        <p:cNvPr id="225" name="矩形 2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矩形 2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矩形 2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8" name="组合 227"/>
                      <p:cNvGrpSpPr/>
                      <p:nvPr/>
                    </p:nvGrpSpPr>
                    <p:grpSpPr>
                      <a:xfrm>
                        <a:off x="7520" y="5931"/>
                        <a:ext cx="3375" cy="1088"/>
                        <a:chOff x="7520" y="3663"/>
                        <a:chExt cx="3375" cy="1088"/>
                      </a:xfrm>
                    </p:grpSpPr>
                    <p:sp>
                      <p:nvSpPr>
                        <p:cNvPr id="229" name="矩形 22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矩形 22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矩形 23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grpSp>
          <p:nvGrpSpPr>
            <p:cNvPr id="317" name="组合 316"/>
            <p:cNvGrpSpPr/>
            <p:nvPr/>
          </p:nvGrpSpPr>
          <p:grpSpPr>
            <a:xfrm>
              <a:off x="9404" y="3027"/>
              <a:ext cx="7435" cy="5524"/>
              <a:chOff x="3084" y="2684"/>
              <a:chExt cx="8534" cy="6340"/>
            </a:xfrm>
          </p:grpSpPr>
          <p:grpSp>
            <p:nvGrpSpPr>
              <p:cNvPr id="318" name="组合 317"/>
              <p:cNvGrpSpPr/>
              <p:nvPr/>
            </p:nvGrpSpPr>
            <p:grpSpPr>
              <a:xfrm>
                <a:off x="3084" y="2684"/>
                <a:ext cx="4257" cy="2100"/>
                <a:chOff x="7520" y="3708"/>
                <a:chExt cx="6803" cy="3356"/>
              </a:xfrm>
            </p:grpSpPr>
            <p:grpSp>
              <p:nvGrpSpPr>
                <p:cNvPr id="319" name="组合 318"/>
                <p:cNvGrpSpPr/>
                <p:nvPr/>
              </p:nvGrpSpPr>
              <p:grpSpPr>
                <a:xfrm>
                  <a:off x="7520" y="3708"/>
                  <a:ext cx="3374" cy="3356"/>
                  <a:chOff x="7520" y="3663"/>
                  <a:chExt cx="3374" cy="3356"/>
                </a:xfrm>
              </p:grpSpPr>
              <p:grpSp>
                <p:nvGrpSpPr>
                  <p:cNvPr id="320" name="组合 319"/>
                  <p:cNvGrpSpPr/>
                  <p:nvPr/>
                </p:nvGrpSpPr>
                <p:grpSpPr>
                  <a:xfrm>
                    <a:off x="7520" y="3663"/>
                    <a:ext cx="3375" cy="1088"/>
                    <a:chOff x="7520" y="3663"/>
                    <a:chExt cx="3375" cy="1088"/>
                  </a:xfrm>
                </p:grpSpPr>
                <p:sp>
                  <p:nvSpPr>
                    <p:cNvPr id="321" name="矩形 3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矩形 3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矩形 3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4" name="组合 323"/>
                  <p:cNvGrpSpPr/>
                  <p:nvPr/>
                </p:nvGrpSpPr>
                <p:grpSpPr>
                  <a:xfrm>
                    <a:off x="7520" y="4797"/>
                    <a:ext cx="3375" cy="1088"/>
                    <a:chOff x="7520" y="3663"/>
                    <a:chExt cx="3375" cy="1088"/>
                  </a:xfrm>
                </p:grpSpPr>
                <p:sp>
                  <p:nvSpPr>
                    <p:cNvPr id="325" name="矩形 3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矩形 3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矩形 3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8" name="组合 327"/>
                  <p:cNvGrpSpPr/>
                  <p:nvPr/>
                </p:nvGrpSpPr>
                <p:grpSpPr>
                  <a:xfrm>
                    <a:off x="7520" y="5931"/>
                    <a:ext cx="3375" cy="1088"/>
                    <a:chOff x="7520" y="3663"/>
                    <a:chExt cx="3375" cy="1088"/>
                  </a:xfrm>
                </p:grpSpPr>
                <p:sp>
                  <p:nvSpPr>
                    <p:cNvPr id="329" name="矩形 32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矩形 32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矩形 33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32" name="组合 331"/>
                <p:cNvGrpSpPr/>
                <p:nvPr/>
              </p:nvGrpSpPr>
              <p:grpSpPr>
                <a:xfrm>
                  <a:off x="10949" y="3708"/>
                  <a:ext cx="3374" cy="3356"/>
                  <a:chOff x="7520" y="3663"/>
                  <a:chExt cx="3374" cy="3356"/>
                </a:xfrm>
              </p:grpSpPr>
              <p:grpSp>
                <p:nvGrpSpPr>
                  <p:cNvPr id="333" name="组合 332"/>
                  <p:cNvGrpSpPr/>
                  <p:nvPr/>
                </p:nvGrpSpPr>
                <p:grpSpPr>
                  <a:xfrm>
                    <a:off x="7520" y="3663"/>
                    <a:ext cx="3375" cy="1088"/>
                    <a:chOff x="7520" y="3663"/>
                    <a:chExt cx="3375" cy="1088"/>
                  </a:xfrm>
                </p:grpSpPr>
                <p:sp>
                  <p:nvSpPr>
                    <p:cNvPr id="334" name="矩形 33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矩形 33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矩形 33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7" name="组合 336"/>
                  <p:cNvGrpSpPr/>
                  <p:nvPr/>
                </p:nvGrpSpPr>
                <p:grpSpPr>
                  <a:xfrm>
                    <a:off x="7520" y="4797"/>
                    <a:ext cx="3375" cy="1088"/>
                    <a:chOff x="7520" y="3663"/>
                    <a:chExt cx="3375" cy="1088"/>
                  </a:xfrm>
                </p:grpSpPr>
                <p:sp>
                  <p:nvSpPr>
                    <p:cNvPr id="338" name="矩形 33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矩形 33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矩形 33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1" name="组合 340"/>
                  <p:cNvGrpSpPr/>
                  <p:nvPr/>
                </p:nvGrpSpPr>
                <p:grpSpPr>
                  <a:xfrm>
                    <a:off x="7520" y="5931"/>
                    <a:ext cx="3375" cy="1088"/>
                    <a:chOff x="7520" y="3663"/>
                    <a:chExt cx="3375" cy="1088"/>
                  </a:xfrm>
                </p:grpSpPr>
                <p:sp>
                  <p:nvSpPr>
                    <p:cNvPr id="342" name="矩形 34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矩形 34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矩形 34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345" name="组合 344"/>
              <p:cNvGrpSpPr/>
              <p:nvPr/>
            </p:nvGrpSpPr>
            <p:grpSpPr>
              <a:xfrm>
                <a:off x="7362" y="2684"/>
                <a:ext cx="4257" cy="2100"/>
                <a:chOff x="7520" y="3708"/>
                <a:chExt cx="6803" cy="3356"/>
              </a:xfrm>
            </p:grpSpPr>
            <p:grpSp>
              <p:nvGrpSpPr>
                <p:cNvPr id="346" name="组合 345"/>
                <p:cNvGrpSpPr/>
                <p:nvPr/>
              </p:nvGrpSpPr>
              <p:grpSpPr>
                <a:xfrm>
                  <a:off x="7520" y="3708"/>
                  <a:ext cx="3374" cy="3356"/>
                  <a:chOff x="7520" y="3663"/>
                  <a:chExt cx="3374" cy="3356"/>
                </a:xfrm>
              </p:grpSpPr>
              <p:grpSp>
                <p:nvGrpSpPr>
                  <p:cNvPr id="347" name="组合 346"/>
                  <p:cNvGrpSpPr/>
                  <p:nvPr/>
                </p:nvGrpSpPr>
                <p:grpSpPr>
                  <a:xfrm>
                    <a:off x="7520" y="3663"/>
                    <a:ext cx="3375" cy="1088"/>
                    <a:chOff x="7520" y="3663"/>
                    <a:chExt cx="3375" cy="1088"/>
                  </a:xfrm>
                </p:grpSpPr>
                <p:sp>
                  <p:nvSpPr>
                    <p:cNvPr id="348" name="矩形 34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矩形 34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矩形 34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1" name="组合 350"/>
                  <p:cNvGrpSpPr/>
                  <p:nvPr/>
                </p:nvGrpSpPr>
                <p:grpSpPr>
                  <a:xfrm>
                    <a:off x="7520" y="4797"/>
                    <a:ext cx="3375" cy="1088"/>
                    <a:chOff x="7520" y="3663"/>
                    <a:chExt cx="3375" cy="1088"/>
                  </a:xfrm>
                </p:grpSpPr>
                <p:sp>
                  <p:nvSpPr>
                    <p:cNvPr id="352" name="矩形 35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矩形 35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矩形 35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5" name="组合 354"/>
                  <p:cNvGrpSpPr/>
                  <p:nvPr/>
                </p:nvGrpSpPr>
                <p:grpSpPr>
                  <a:xfrm>
                    <a:off x="7520" y="5931"/>
                    <a:ext cx="3375" cy="1088"/>
                    <a:chOff x="7520" y="3663"/>
                    <a:chExt cx="3375" cy="1088"/>
                  </a:xfrm>
                </p:grpSpPr>
                <p:sp>
                  <p:nvSpPr>
                    <p:cNvPr id="356" name="矩形 35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矩形 35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矩形 35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59" name="组合 358"/>
                <p:cNvGrpSpPr/>
                <p:nvPr/>
              </p:nvGrpSpPr>
              <p:grpSpPr>
                <a:xfrm>
                  <a:off x="10949" y="3708"/>
                  <a:ext cx="3374" cy="3356"/>
                  <a:chOff x="7520" y="3663"/>
                  <a:chExt cx="3374" cy="3356"/>
                </a:xfrm>
              </p:grpSpPr>
              <p:grpSp>
                <p:nvGrpSpPr>
                  <p:cNvPr id="360" name="组合 359"/>
                  <p:cNvGrpSpPr/>
                  <p:nvPr/>
                </p:nvGrpSpPr>
                <p:grpSpPr>
                  <a:xfrm>
                    <a:off x="7520" y="3663"/>
                    <a:ext cx="3375" cy="1088"/>
                    <a:chOff x="7520" y="3663"/>
                    <a:chExt cx="3375" cy="1088"/>
                  </a:xfrm>
                </p:grpSpPr>
                <p:sp>
                  <p:nvSpPr>
                    <p:cNvPr id="361" name="矩形 36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矩形 36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矩形 36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4" name="组合 363"/>
                  <p:cNvGrpSpPr/>
                  <p:nvPr/>
                </p:nvGrpSpPr>
                <p:grpSpPr>
                  <a:xfrm>
                    <a:off x="7520" y="4797"/>
                    <a:ext cx="3375" cy="1088"/>
                    <a:chOff x="7520" y="3663"/>
                    <a:chExt cx="3375" cy="1088"/>
                  </a:xfrm>
                </p:grpSpPr>
                <p:sp>
                  <p:nvSpPr>
                    <p:cNvPr id="365" name="矩形 36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矩形 36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矩形 36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8" name="组合 367"/>
                  <p:cNvGrpSpPr/>
                  <p:nvPr/>
                </p:nvGrpSpPr>
                <p:grpSpPr>
                  <a:xfrm>
                    <a:off x="7520" y="5931"/>
                    <a:ext cx="3375" cy="1088"/>
                    <a:chOff x="7520" y="3663"/>
                    <a:chExt cx="3375" cy="1088"/>
                  </a:xfrm>
                </p:grpSpPr>
                <p:sp>
                  <p:nvSpPr>
                    <p:cNvPr id="369" name="矩形 36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矩形 36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矩形 37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372" name="组合 371"/>
              <p:cNvGrpSpPr/>
              <p:nvPr/>
            </p:nvGrpSpPr>
            <p:grpSpPr>
              <a:xfrm>
                <a:off x="3086" y="4784"/>
                <a:ext cx="8533" cy="4241"/>
                <a:chOff x="1366" y="2691"/>
                <a:chExt cx="10772" cy="5354"/>
              </a:xfrm>
            </p:grpSpPr>
            <p:grpSp>
              <p:nvGrpSpPr>
                <p:cNvPr id="373" name="组合 372"/>
                <p:cNvGrpSpPr/>
                <p:nvPr/>
              </p:nvGrpSpPr>
              <p:grpSpPr>
                <a:xfrm>
                  <a:off x="1366" y="2691"/>
                  <a:ext cx="5373" cy="5338"/>
                  <a:chOff x="7520" y="3708"/>
                  <a:chExt cx="6802" cy="6758"/>
                </a:xfrm>
              </p:grpSpPr>
              <p:grpSp>
                <p:nvGrpSpPr>
                  <p:cNvPr id="374" name="组合 373"/>
                  <p:cNvGrpSpPr/>
                  <p:nvPr/>
                </p:nvGrpSpPr>
                <p:grpSpPr>
                  <a:xfrm>
                    <a:off x="7520" y="3708"/>
                    <a:ext cx="6803" cy="3356"/>
                    <a:chOff x="7520" y="3708"/>
                    <a:chExt cx="6803" cy="3356"/>
                  </a:xfrm>
                </p:grpSpPr>
                <p:grpSp>
                  <p:nvGrpSpPr>
                    <p:cNvPr id="375" name="组合 374"/>
                    <p:cNvGrpSpPr/>
                    <p:nvPr/>
                  </p:nvGrpSpPr>
                  <p:grpSpPr>
                    <a:xfrm>
                      <a:off x="7520" y="3708"/>
                      <a:ext cx="3374" cy="3356"/>
                      <a:chOff x="7520" y="3663"/>
                      <a:chExt cx="3374" cy="3356"/>
                    </a:xfrm>
                  </p:grpSpPr>
                  <p:grpSp>
                    <p:nvGrpSpPr>
                      <p:cNvPr id="376" name="组合 375"/>
                      <p:cNvGrpSpPr/>
                      <p:nvPr/>
                    </p:nvGrpSpPr>
                    <p:grpSpPr>
                      <a:xfrm>
                        <a:off x="7520" y="3663"/>
                        <a:ext cx="3375" cy="1088"/>
                        <a:chOff x="7520" y="3663"/>
                        <a:chExt cx="3375" cy="1088"/>
                      </a:xfrm>
                    </p:grpSpPr>
                    <p:sp>
                      <p:nvSpPr>
                        <p:cNvPr id="377" name="矩形 37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矩形 37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矩形 37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a:off x="7520" y="4797"/>
                        <a:ext cx="3375" cy="1088"/>
                        <a:chOff x="7520" y="3663"/>
                        <a:chExt cx="3375" cy="1088"/>
                      </a:xfrm>
                    </p:grpSpPr>
                    <p:sp>
                      <p:nvSpPr>
                        <p:cNvPr id="381" name="矩形 38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2" name="矩形 38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矩形 38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4" name="组合 383"/>
                      <p:cNvGrpSpPr/>
                      <p:nvPr/>
                    </p:nvGrpSpPr>
                    <p:grpSpPr>
                      <a:xfrm>
                        <a:off x="7520" y="5931"/>
                        <a:ext cx="3375" cy="1088"/>
                        <a:chOff x="7520" y="3663"/>
                        <a:chExt cx="3375" cy="1088"/>
                      </a:xfrm>
                    </p:grpSpPr>
                    <p:sp>
                      <p:nvSpPr>
                        <p:cNvPr id="385" name="矩形 38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矩形 38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矩形 38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8" name="组合 387"/>
                    <p:cNvGrpSpPr/>
                    <p:nvPr/>
                  </p:nvGrpSpPr>
                  <p:grpSpPr>
                    <a:xfrm>
                      <a:off x="10949" y="3708"/>
                      <a:ext cx="3374" cy="3356"/>
                      <a:chOff x="7520" y="3663"/>
                      <a:chExt cx="3374" cy="3356"/>
                    </a:xfrm>
                  </p:grpSpPr>
                  <p:grpSp>
                    <p:nvGrpSpPr>
                      <p:cNvPr id="389" name="组合 388"/>
                      <p:cNvGrpSpPr/>
                      <p:nvPr/>
                    </p:nvGrpSpPr>
                    <p:grpSpPr>
                      <a:xfrm>
                        <a:off x="7520" y="3663"/>
                        <a:ext cx="3375" cy="1088"/>
                        <a:chOff x="7520" y="3663"/>
                        <a:chExt cx="3375" cy="1088"/>
                      </a:xfrm>
                    </p:grpSpPr>
                    <p:sp>
                      <p:nvSpPr>
                        <p:cNvPr id="390" name="矩形 38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矩形 39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矩形 39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3" name="组合 392"/>
                      <p:cNvGrpSpPr/>
                      <p:nvPr/>
                    </p:nvGrpSpPr>
                    <p:grpSpPr>
                      <a:xfrm>
                        <a:off x="7520" y="4797"/>
                        <a:ext cx="3375" cy="1088"/>
                        <a:chOff x="7520" y="3663"/>
                        <a:chExt cx="3375" cy="1088"/>
                      </a:xfrm>
                    </p:grpSpPr>
                    <p:sp>
                      <p:nvSpPr>
                        <p:cNvPr id="394" name="矩形 39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矩形 39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6" name="矩形 39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7" name="组合 396"/>
                      <p:cNvGrpSpPr/>
                      <p:nvPr/>
                    </p:nvGrpSpPr>
                    <p:grpSpPr>
                      <a:xfrm>
                        <a:off x="7520" y="5931"/>
                        <a:ext cx="3375" cy="1088"/>
                        <a:chOff x="7520" y="3663"/>
                        <a:chExt cx="3375" cy="1088"/>
                      </a:xfrm>
                    </p:grpSpPr>
                    <p:sp>
                      <p:nvSpPr>
                        <p:cNvPr id="398" name="矩形 39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矩形 39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矩形 39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01" name="组合 400"/>
                  <p:cNvGrpSpPr/>
                  <p:nvPr/>
                </p:nvGrpSpPr>
                <p:grpSpPr>
                  <a:xfrm>
                    <a:off x="7520" y="7110"/>
                    <a:ext cx="6803" cy="3356"/>
                    <a:chOff x="7520" y="3708"/>
                    <a:chExt cx="6803" cy="3356"/>
                  </a:xfrm>
                </p:grpSpPr>
                <p:grpSp>
                  <p:nvGrpSpPr>
                    <p:cNvPr id="402" name="组合 401"/>
                    <p:cNvGrpSpPr/>
                    <p:nvPr/>
                  </p:nvGrpSpPr>
                  <p:grpSpPr>
                    <a:xfrm>
                      <a:off x="7520" y="3708"/>
                      <a:ext cx="3374" cy="3356"/>
                      <a:chOff x="7520" y="3663"/>
                      <a:chExt cx="3374" cy="3356"/>
                    </a:xfrm>
                  </p:grpSpPr>
                  <p:grpSp>
                    <p:nvGrpSpPr>
                      <p:cNvPr id="403" name="组合 402"/>
                      <p:cNvGrpSpPr/>
                      <p:nvPr/>
                    </p:nvGrpSpPr>
                    <p:grpSpPr>
                      <a:xfrm>
                        <a:off x="7520" y="3663"/>
                        <a:ext cx="3375" cy="1088"/>
                        <a:chOff x="7520" y="3663"/>
                        <a:chExt cx="3375" cy="1088"/>
                      </a:xfrm>
                    </p:grpSpPr>
                    <p:sp>
                      <p:nvSpPr>
                        <p:cNvPr id="404" name="矩形 403"/>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矩形 404"/>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6" name="矩形 405"/>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7520" y="4797"/>
                        <a:ext cx="3375" cy="1088"/>
                        <a:chOff x="7520" y="3663"/>
                        <a:chExt cx="3375" cy="1088"/>
                      </a:xfrm>
                    </p:grpSpPr>
                    <p:sp>
                      <p:nvSpPr>
                        <p:cNvPr id="408" name="矩形 407"/>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矩形 408"/>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0" name="矩形 409"/>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1" name="组合 410"/>
                      <p:cNvGrpSpPr/>
                      <p:nvPr/>
                    </p:nvGrpSpPr>
                    <p:grpSpPr>
                      <a:xfrm>
                        <a:off x="7520" y="5931"/>
                        <a:ext cx="3375" cy="1088"/>
                        <a:chOff x="7520" y="3663"/>
                        <a:chExt cx="3375" cy="1088"/>
                      </a:xfrm>
                    </p:grpSpPr>
                    <p:sp>
                      <p:nvSpPr>
                        <p:cNvPr id="412" name="矩形 41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矩形 41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矩形 41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15" name="组合 414"/>
                    <p:cNvGrpSpPr/>
                    <p:nvPr/>
                  </p:nvGrpSpPr>
                  <p:grpSpPr>
                    <a:xfrm>
                      <a:off x="10949" y="3708"/>
                      <a:ext cx="3374" cy="3356"/>
                      <a:chOff x="7520" y="3663"/>
                      <a:chExt cx="3374" cy="3356"/>
                    </a:xfrm>
                  </p:grpSpPr>
                  <p:grpSp>
                    <p:nvGrpSpPr>
                      <p:cNvPr id="416" name="组合 415"/>
                      <p:cNvGrpSpPr/>
                      <p:nvPr/>
                    </p:nvGrpSpPr>
                    <p:grpSpPr>
                      <a:xfrm>
                        <a:off x="7520" y="3663"/>
                        <a:ext cx="3375" cy="1088"/>
                        <a:chOff x="7520" y="3663"/>
                        <a:chExt cx="3375" cy="1088"/>
                      </a:xfrm>
                    </p:grpSpPr>
                    <p:sp>
                      <p:nvSpPr>
                        <p:cNvPr id="417" name="矩形 41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矩形 41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 name="矩形 41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0" name="组合 419"/>
                      <p:cNvGrpSpPr/>
                      <p:nvPr/>
                    </p:nvGrpSpPr>
                    <p:grpSpPr>
                      <a:xfrm>
                        <a:off x="7520" y="4797"/>
                        <a:ext cx="3375" cy="1088"/>
                        <a:chOff x="7520" y="3663"/>
                        <a:chExt cx="3375" cy="1088"/>
                      </a:xfrm>
                    </p:grpSpPr>
                    <p:sp>
                      <p:nvSpPr>
                        <p:cNvPr id="421" name="矩形 420"/>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矩形 421"/>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矩形 422"/>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4" name="组合 423"/>
                      <p:cNvGrpSpPr/>
                      <p:nvPr/>
                    </p:nvGrpSpPr>
                    <p:grpSpPr>
                      <a:xfrm>
                        <a:off x="7520" y="5931"/>
                        <a:ext cx="3375" cy="1088"/>
                        <a:chOff x="7520" y="3663"/>
                        <a:chExt cx="3375" cy="1088"/>
                      </a:xfrm>
                    </p:grpSpPr>
                    <p:sp>
                      <p:nvSpPr>
                        <p:cNvPr id="425" name="矩形 42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6" name="矩形 42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矩形 42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nvGrpSpPr>
                <p:cNvPr id="428" name="组合 427"/>
                <p:cNvGrpSpPr/>
                <p:nvPr/>
              </p:nvGrpSpPr>
              <p:grpSpPr>
                <a:xfrm>
                  <a:off x="6766" y="2707"/>
                  <a:ext cx="5373" cy="5338"/>
                  <a:chOff x="7520" y="3708"/>
                  <a:chExt cx="6802" cy="6758"/>
                </a:xfrm>
              </p:grpSpPr>
              <p:grpSp>
                <p:nvGrpSpPr>
                  <p:cNvPr id="429" name="组合 428"/>
                  <p:cNvGrpSpPr/>
                  <p:nvPr/>
                </p:nvGrpSpPr>
                <p:grpSpPr>
                  <a:xfrm>
                    <a:off x="7520" y="3708"/>
                    <a:ext cx="6803" cy="3356"/>
                    <a:chOff x="7520" y="3708"/>
                    <a:chExt cx="6803" cy="3356"/>
                  </a:xfrm>
                </p:grpSpPr>
                <p:grpSp>
                  <p:nvGrpSpPr>
                    <p:cNvPr id="430" name="组合 429"/>
                    <p:cNvGrpSpPr/>
                    <p:nvPr/>
                  </p:nvGrpSpPr>
                  <p:grpSpPr>
                    <a:xfrm>
                      <a:off x="7520" y="3708"/>
                      <a:ext cx="3374" cy="3356"/>
                      <a:chOff x="7520" y="3663"/>
                      <a:chExt cx="3374" cy="3356"/>
                    </a:xfrm>
                  </p:grpSpPr>
                  <p:grpSp>
                    <p:nvGrpSpPr>
                      <p:cNvPr id="431" name="组合 430"/>
                      <p:cNvGrpSpPr/>
                      <p:nvPr/>
                    </p:nvGrpSpPr>
                    <p:grpSpPr>
                      <a:xfrm>
                        <a:off x="7520" y="3663"/>
                        <a:ext cx="3375" cy="1088"/>
                        <a:chOff x="7520" y="3663"/>
                        <a:chExt cx="3375" cy="1088"/>
                      </a:xfrm>
                    </p:grpSpPr>
                    <p:sp>
                      <p:nvSpPr>
                        <p:cNvPr id="432" name="矩形 43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矩形 43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矩形 43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5" name="组合 434"/>
                      <p:cNvGrpSpPr/>
                      <p:nvPr/>
                    </p:nvGrpSpPr>
                    <p:grpSpPr>
                      <a:xfrm>
                        <a:off x="7520" y="4797"/>
                        <a:ext cx="3375" cy="1088"/>
                        <a:chOff x="7520" y="3663"/>
                        <a:chExt cx="3375" cy="1088"/>
                      </a:xfrm>
                    </p:grpSpPr>
                    <p:sp>
                      <p:nvSpPr>
                        <p:cNvPr id="436" name="矩形 43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矩形 43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8" name="矩形 43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9" name="组合 438"/>
                      <p:cNvGrpSpPr/>
                      <p:nvPr/>
                    </p:nvGrpSpPr>
                    <p:grpSpPr>
                      <a:xfrm>
                        <a:off x="7520" y="5931"/>
                        <a:ext cx="3375" cy="1088"/>
                        <a:chOff x="7520" y="3663"/>
                        <a:chExt cx="3375" cy="1088"/>
                      </a:xfrm>
                    </p:grpSpPr>
                    <p:sp>
                      <p:nvSpPr>
                        <p:cNvPr id="440" name="矩形 43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矩形 44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2" name="矩形 44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43" name="组合 442"/>
                    <p:cNvGrpSpPr/>
                    <p:nvPr/>
                  </p:nvGrpSpPr>
                  <p:grpSpPr>
                    <a:xfrm>
                      <a:off x="10949" y="3708"/>
                      <a:ext cx="3374" cy="3356"/>
                      <a:chOff x="7520" y="3663"/>
                      <a:chExt cx="3374" cy="3356"/>
                    </a:xfrm>
                  </p:grpSpPr>
                  <p:grpSp>
                    <p:nvGrpSpPr>
                      <p:cNvPr id="444" name="组合 443"/>
                      <p:cNvGrpSpPr/>
                      <p:nvPr/>
                    </p:nvGrpSpPr>
                    <p:grpSpPr>
                      <a:xfrm>
                        <a:off x="7520" y="3663"/>
                        <a:ext cx="3375" cy="1088"/>
                        <a:chOff x="7520" y="3663"/>
                        <a:chExt cx="3375" cy="1088"/>
                      </a:xfrm>
                    </p:grpSpPr>
                    <p:sp>
                      <p:nvSpPr>
                        <p:cNvPr id="445" name="矩形 444"/>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6" name="矩形 445"/>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7" name="矩形 446"/>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8" name="组合 447"/>
                      <p:cNvGrpSpPr/>
                      <p:nvPr/>
                    </p:nvGrpSpPr>
                    <p:grpSpPr>
                      <a:xfrm>
                        <a:off x="7520" y="4797"/>
                        <a:ext cx="3375" cy="1088"/>
                        <a:chOff x="7520" y="3663"/>
                        <a:chExt cx="3375" cy="1088"/>
                      </a:xfrm>
                    </p:grpSpPr>
                    <p:sp>
                      <p:nvSpPr>
                        <p:cNvPr id="449" name="矩形 44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矩形 44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1" name="矩形 45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2" name="组合 451"/>
                      <p:cNvGrpSpPr/>
                      <p:nvPr/>
                    </p:nvGrpSpPr>
                    <p:grpSpPr>
                      <a:xfrm>
                        <a:off x="7520" y="5931"/>
                        <a:ext cx="3375" cy="1088"/>
                        <a:chOff x="7520" y="3663"/>
                        <a:chExt cx="3375" cy="1088"/>
                      </a:xfrm>
                    </p:grpSpPr>
                    <p:sp>
                      <p:nvSpPr>
                        <p:cNvPr id="453" name="矩形 45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矩形 45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5" name="矩形 45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56" name="组合 455"/>
                  <p:cNvGrpSpPr/>
                  <p:nvPr/>
                </p:nvGrpSpPr>
                <p:grpSpPr>
                  <a:xfrm>
                    <a:off x="7520" y="7110"/>
                    <a:ext cx="6803" cy="3356"/>
                    <a:chOff x="7520" y="3708"/>
                    <a:chExt cx="6803" cy="3356"/>
                  </a:xfrm>
                </p:grpSpPr>
                <p:grpSp>
                  <p:nvGrpSpPr>
                    <p:cNvPr id="457" name="组合 456"/>
                    <p:cNvGrpSpPr/>
                    <p:nvPr/>
                  </p:nvGrpSpPr>
                  <p:grpSpPr>
                    <a:xfrm>
                      <a:off x="7520" y="3708"/>
                      <a:ext cx="3374" cy="3356"/>
                      <a:chOff x="7520" y="3663"/>
                      <a:chExt cx="3374" cy="3356"/>
                    </a:xfrm>
                  </p:grpSpPr>
                  <p:grpSp>
                    <p:nvGrpSpPr>
                      <p:cNvPr id="458" name="组合 457"/>
                      <p:cNvGrpSpPr/>
                      <p:nvPr/>
                    </p:nvGrpSpPr>
                    <p:grpSpPr>
                      <a:xfrm>
                        <a:off x="7520" y="3663"/>
                        <a:ext cx="3375" cy="1088"/>
                        <a:chOff x="7520" y="3663"/>
                        <a:chExt cx="3375" cy="1088"/>
                      </a:xfrm>
                    </p:grpSpPr>
                    <p:sp>
                      <p:nvSpPr>
                        <p:cNvPr id="459" name="矩形 458"/>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矩形 459"/>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矩形 460"/>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2" name="组合 461"/>
                      <p:cNvGrpSpPr/>
                      <p:nvPr/>
                    </p:nvGrpSpPr>
                    <p:grpSpPr>
                      <a:xfrm>
                        <a:off x="7520" y="4797"/>
                        <a:ext cx="3375" cy="1088"/>
                        <a:chOff x="7520" y="3663"/>
                        <a:chExt cx="3375" cy="1088"/>
                      </a:xfrm>
                    </p:grpSpPr>
                    <p:sp>
                      <p:nvSpPr>
                        <p:cNvPr id="463" name="矩形 462"/>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矩形 463"/>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矩形 464"/>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6" name="组合 465"/>
                      <p:cNvGrpSpPr/>
                      <p:nvPr/>
                    </p:nvGrpSpPr>
                    <p:grpSpPr>
                      <a:xfrm>
                        <a:off x="7520" y="5931"/>
                        <a:ext cx="3375" cy="1088"/>
                        <a:chOff x="7520" y="3663"/>
                        <a:chExt cx="3375" cy="1088"/>
                      </a:xfrm>
                    </p:grpSpPr>
                    <p:sp>
                      <p:nvSpPr>
                        <p:cNvPr id="467" name="矩形 466"/>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矩形 467"/>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矩形 468"/>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0" name="组合 469"/>
                    <p:cNvGrpSpPr/>
                    <p:nvPr/>
                  </p:nvGrpSpPr>
                  <p:grpSpPr>
                    <a:xfrm>
                      <a:off x="10949" y="3708"/>
                      <a:ext cx="3374" cy="3356"/>
                      <a:chOff x="7520" y="3663"/>
                      <a:chExt cx="3374" cy="3356"/>
                    </a:xfrm>
                  </p:grpSpPr>
                  <p:grpSp>
                    <p:nvGrpSpPr>
                      <p:cNvPr id="471" name="组合 470"/>
                      <p:cNvGrpSpPr/>
                      <p:nvPr/>
                    </p:nvGrpSpPr>
                    <p:grpSpPr>
                      <a:xfrm>
                        <a:off x="7520" y="3663"/>
                        <a:ext cx="3375" cy="1088"/>
                        <a:chOff x="7520" y="3663"/>
                        <a:chExt cx="3375" cy="1088"/>
                      </a:xfrm>
                    </p:grpSpPr>
                    <p:sp>
                      <p:nvSpPr>
                        <p:cNvPr id="472" name="矩形 471"/>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3" name="矩形 472"/>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矩形 473"/>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5" name="组合 474"/>
                      <p:cNvGrpSpPr/>
                      <p:nvPr/>
                    </p:nvGrpSpPr>
                    <p:grpSpPr>
                      <a:xfrm>
                        <a:off x="7520" y="4797"/>
                        <a:ext cx="3375" cy="1088"/>
                        <a:chOff x="7520" y="3663"/>
                        <a:chExt cx="3375" cy="1088"/>
                      </a:xfrm>
                    </p:grpSpPr>
                    <p:sp>
                      <p:nvSpPr>
                        <p:cNvPr id="476" name="矩形 475"/>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矩形 476"/>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矩形 477"/>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9" name="组合 478"/>
                      <p:cNvGrpSpPr/>
                      <p:nvPr/>
                    </p:nvGrpSpPr>
                    <p:grpSpPr>
                      <a:xfrm>
                        <a:off x="7520" y="5931"/>
                        <a:ext cx="3375" cy="1088"/>
                        <a:chOff x="7520" y="3663"/>
                        <a:chExt cx="3375" cy="1088"/>
                      </a:xfrm>
                    </p:grpSpPr>
                    <p:sp>
                      <p:nvSpPr>
                        <p:cNvPr id="480" name="矩形 479"/>
                        <p:cNvSpPr/>
                        <p:nvPr/>
                      </p:nvSpPr>
                      <p:spPr>
                        <a:xfrm>
                          <a:off x="7520"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1" name="矩形 480"/>
                        <p:cNvSpPr/>
                        <p:nvPr/>
                      </p:nvSpPr>
                      <p:spPr>
                        <a:xfrm>
                          <a:off x="9807"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矩形 481"/>
                        <p:cNvSpPr/>
                        <p:nvPr/>
                      </p:nvSpPr>
                      <p:spPr>
                        <a:xfrm>
                          <a:off x="8665" y="3663"/>
                          <a:ext cx="1089" cy="1089"/>
                        </a:xfrm>
                        <a:prstGeom prst="rect">
                          <a:avLst/>
                        </a:prstGeom>
                        <a:noFill/>
                        <a:ln w="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grpSp>
        </p:grpSp>
        <p:sp>
          <p:nvSpPr>
            <p:cNvPr id="483" name="矩形 482"/>
            <p:cNvSpPr/>
            <p:nvPr/>
          </p:nvSpPr>
          <p:spPr>
            <a:xfrm>
              <a:off x="1940" y="3000"/>
              <a:ext cx="14880" cy="5581"/>
            </a:xfrm>
            <a:prstGeom prst="rect">
              <a:avLst/>
            </a:prstGeom>
            <a:noFill/>
            <a:ln>
              <a:solidFill>
                <a:schemeClr val="tx1">
                  <a:lumMod val="75000"/>
                  <a:lumOff val="25000"/>
                </a:schemeClr>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sp>
        <p:nvSpPr>
          <p:cNvPr id="241" name="文本框 240"/>
          <p:cNvSpPr txBox="1"/>
          <p:nvPr/>
        </p:nvSpPr>
        <p:spPr>
          <a:xfrm>
            <a:off x="1177290" y="4498975"/>
            <a:ext cx="9312275" cy="837565"/>
          </a:xfrm>
          <a:prstGeom prst="rect">
            <a:avLst/>
          </a:prstGeom>
          <a:solidFill>
            <a:schemeClr val="accent1"/>
          </a:solidFill>
        </p:spPr>
        <p:txBody>
          <a:bodyPr wrap="square" rtlCol="0" anchor="ctr" anchorCtr="0">
            <a:noAutofit/>
          </a:bodyPr>
          <a:lstStyle/>
          <a:p>
            <a:r>
              <a:rPr lang="zh-CN" sz="2800" b="1" dirty="0">
                <a:solidFill>
                  <a:schemeClr val="tx1">
                    <a:lumMod val="75000"/>
                    <a:lumOff val="25000"/>
                  </a:schemeClr>
                </a:solidFill>
                <a:latin typeface="黑体" panose="02010609060101010101" charset="-122"/>
                <a:ea typeface="黑体" panose="02010609060101010101" charset="-122"/>
              </a:rPr>
              <a:t>拼贴法</a:t>
            </a:r>
            <a:r>
              <a:rPr lang="zh-CN" altLang="en-US" sz="2800" b="1" dirty="0">
                <a:solidFill>
                  <a:schemeClr val="tx1">
                    <a:lumMod val="75000"/>
                    <a:lumOff val="25000"/>
                  </a:schemeClr>
                </a:solidFill>
                <a:latin typeface="黑体" panose="02010609060101010101" charset="-122"/>
                <a:ea typeface="黑体" panose="02010609060101010101" charset="-122"/>
              </a:rPr>
              <a:t>，</a:t>
            </a:r>
            <a:r>
              <a:rPr lang="zh-CN" altLang="en-US" sz="2800" b="1" dirty="0">
                <a:solidFill>
                  <a:schemeClr val="bg1"/>
                </a:solidFill>
                <a:latin typeface="黑体" panose="02010609060101010101" charset="-122"/>
                <a:ea typeface="黑体" panose="02010609060101010101" charset="-122"/>
              </a:rPr>
              <a:t>两个完全相同的梯形可以拼贴成一个平行四边形</a:t>
            </a:r>
            <a:endParaRPr lang="zh-CN" altLang="en-US" sz="2800" b="1" dirty="0">
              <a:solidFill>
                <a:schemeClr val="bg1"/>
              </a:solidFill>
              <a:latin typeface="黑体" panose="02010609060101010101" charset="-122"/>
              <a:ea typeface="黑体" panose="02010609060101010101" charset="-122"/>
            </a:endParaRPr>
          </a:p>
        </p:txBody>
      </p:sp>
      <p:sp>
        <p:nvSpPr>
          <p:cNvPr id="12" name="梯形 11"/>
          <p:cNvSpPr/>
          <p:nvPr/>
        </p:nvSpPr>
        <p:spPr>
          <a:xfrm>
            <a:off x="1181100" y="2229485"/>
            <a:ext cx="2392045" cy="1184910"/>
          </a:xfrm>
          <a:prstGeom prst="trapezoid">
            <a:avLst>
              <a:gd name="adj" fmla="val 67899"/>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3" name="梯形 22"/>
          <p:cNvSpPr/>
          <p:nvPr/>
        </p:nvSpPr>
        <p:spPr>
          <a:xfrm>
            <a:off x="3330575" y="3006090"/>
            <a:ext cx="2392045" cy="1184910"/>
          </a:xfrm>
          <a:prstGeom prst="trapezoid">
            <a:avLst>
              <a:gd name="adj" fmla="val 67899"/>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29" name="梯形 28"/>
          <p:cNvSpPr/>
          <p:nvPr/>
        </p:nvSpPr>
        <p:spPr>
          <a:xfrm>
            <a:off x="5891530" y="2606675"/>
            <a:ext cx="2392045" cy="1184910"/>
          </a:xfrm>
          <a:prstGeom prst="trapezoid">
            <a:avLst>
              <a:gd name="adj" fmla="val 67899"/>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4" name="梯形 33"/>
          <p:cNvSpPr/>
          <p:nvPr/>
        </p:nvSpPr>
        <p:spPr>
          <a:xfrm flipV="1">
            <a:off x="7501255" y="2622550"/>
            <a:ext cx="2392045" cy="1184910"/>
          </a:xfrm>
          <a:prstGeom prst="trapezoid">
            <a:avLst>
              <a:gd name="adj" fmla="val 67899"/>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grpSp>
        <p:nvGrpSpPr>
          <p:cNvPr id="35" name="组合 34"/>
          <p:cNvGrpSpPr/>
          <p:nvPr/>
        </p:nvGrpSpPr>
        <p:grpSpPr>
          <a:xfrm>
            <a:off x="401955" y="353060"/>
            <a:ext cx="6403340" cy="905510"/>
            <a:chOff x="5333" y="914"/>
            <a:chExt cx="10084" cy="1426"/>
          </a:xfrm>
          <a:solidFill>
            <a:schemeClr val="accent1"/>
          </a:solidFill>
          <a:effectLst/>
        </p:grpSpPr>
        <p:sp>
          <p:nvSpPr>
            <p:cNvPr id="36" name="圆角矩形 35"/>
            <p:cNvSpPr/>
            <p:nvPr/>
          </p:nvSpPr>
          <p:spPr>
            <a:xfrm>
              <a:off x="5333" y="914"/>
              <a:ext cx="1008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338" y="1168"/>
              <a:ext cx="8898"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新课探究：梯形的转化</a:t>
              </a:r>
              <a:endParaRPr lang="zh-CN" altLang="en-US" sz="3200" b="1">
                <a:solidFill>
                  <a:schemeClr val="bg1"/>
                </a:solidFill>
                <a:latin typeface="黑体" panose="02010609060101010101" charset="-122"/>
                <a:ea typeface="黑体" panose="02010609060101010101" charset="-122"/>
              </a:endParaRPr>
            </a:p>
          </p:txBody>
        </p:sp>
      </p:grpSp>
      <p:pic>
        <p:nvPicPr>
          <p:cNvPr id="38" name="图片 37" descr="templates\docerresourceshop\icons\\31393935333939383b31373432363536323bcad4beed"/>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73710" y="554990"/>
            <a:ext cx="502920" cy="502920"/>
          </a:xfrm>
          <a:prstGeom prst="rect">
            <a:avLst/>
          </a:prstGeom>
          <a:effectLst>
            <a:outerShdw blurRad="50800" dist="38100" dir="2700000" algn="tl" rotWithShape="0">
              <a:prstClr val="black">
                <a:alpha val="40000"/>
              </a:prstClr>
            </a:outerShdw>
          </a:effectLst>
        </p:spPr>
      </p:pic>
    </p:spTree>
    <p:custDataLst>
      <p:tags r:id="rId3"/>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35" name="组合 34"/>
          <p:cNvGrpSpPr/>
          <p:nvPr/>
        </p:nvGrpSpPr>
        <p:grpSpPr>
          <a:xfrm>
            <a:off x="401955" y="353060"/>
            <a:ext cx="6403340" cy="905510"/>
            <a:chOff x="5333" y="914"/>
            <a:chExt cx="10084" cy="1426"/>
          </a:xfrm>
          <a:solidFill>
            <a:schemeClr val="accent1"/>
          </a:solidFill>
          <a:effectLst/>
        </p:grpSpPr>
        <p:sp>
          <p:nvSpPr>
            <p:cNvPr id="36" name="圆角矩形 35"/>
            <p:cNvSpPr/>
            <p:nvPr/>
          </p:nvSpPr>
          <p:spPr>
            <a:xfrm>
              <a:off x="5333" y="914"/>
              <a:ext cx="1008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338" y="1168"/>
              <a:ext cx="8898" cy="919"/>
            </a:xfrm>
            <a:prstGeom prst="rect">
              <a:avLst/>
            </a:prstGeom>
            <a:grpFill/>
            <a:effectLst/>
          </p:spPr>
          <p:txBody>
            <a:bodyPr wrap="square" rtlCol="0">
              <a:spAutoFit/>
            </a:bodyPr>
            <a:lstStyle/>
            <a:p>
              <a:r>
                <a:rPr lang="zh-CN" altLang="en-US" sz="3200" b="1">
                  <a:solidFill>
                    <a:schemeClr val="bg1"/>
                  </a:solidFill>
                  <a:latin typeface="黑体" panose="02010609060101010101" charset="-122"/>
                  <a:ea typeface="黑体" panose="02010609060101010101" charset="-122"/>
                </a:rPr>
                <a:t>新课探究：梯形的转化</a:t>
              </a:r>
              <a:endParaRPr lang="zh-CN" altLang="en-US" sz="3200" b="1">
                <a:solidFill>
                  <a:schemeClr val="bg1"/>
                </a:solidFill>
                <a:latin typeface="黑体" panose="02010609060101010101" charset="-122"/>
                <a:ea typeface="黑体" panose="02010609060101010101" charset="-122"/>
              </a:endParaRPr>
            </a:p>
          </p:txBody>
        </p:sp>
      </p:grpSp>
      <p:pic>
        <p:nvPicPr>
          <p:cNvPr id="38" name="图片 37" descr="templates\docerresourceshop\icons\\31393935333939383b31373432363536323bcad4beed"/>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73710" y="554990"/>
            <a:ext cx="502920" cy="502920"/>
          </a:xfrm>
          <a:prstGeom prst="rect">
            <a:avLst/>
          </a:prstGeom>
          <a:effectLst>
            <a:outerShdw blurRad="50800" dist="38100" dir="2700000" algn="tl" rotWithShape="0">
              <a:prstClr val="black">
                <a:alpha val="40000"/>
              </a:prstClr>
            </a:outerShdw>
          </a:effectLst>
        </p:spPr>
      </p:pic>
      <p:sp>
        <p:nvSpPr>
          <p:cNvPr id="42" name="圆角矩形 41"/>
          <p:cNvSpPr/>
          <p:nvPr/>
        </p:nvSpPr>
        <p:spPr>
          <a:xfrm>
            <a:off x="662305" y="1884045"/>
            <a:ext cx="3366135" cy="2773045"/>
          </a:xfrm>
          <a:prstGeom prst="roundRect">
            <a:avLst>
              <a:gd name="adj" fmla="val 7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13555" y="1884045"/>
            <a:ext cx="3366135" cy="2773045"/>
          </a:xfrm>
          <a:prstGeom prst="roundRect">
            <a:avLst>
              <a:gd name="adj" fmla="val 7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7964805" y="1884045"/>
            <a:ext cx="3366135" cy="2773045"/>
          </a:xfrm>
          <a:prstGeom prst="roundRect">
            <a:avLst>
              <a:gd name="adj" fmla="val 753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1297940" y="2677795"/>
            <a:ext cx="2095500" cy="1184910"/>
            <a:chOff x="6211" y="3704"/>
            <a:chExt cx="3300" cy="1866"/>
          </a:xfrm>
        </p:grpSpPr>
        <p:sp>
          <p:nvSpPr>
            <p:cNvPr id="33" name="梯形 32"/>
            <p:cNvSpPr/>
            <p:nvPr/>
          </p:nvSpPr>
          <p:spPr>
            <a:xfrm>
              <a:off x="6211" y="3704"/>
              <a:ext cx="3300" cy="1866"/>
            </a:xfrm>
            <a:prstGeom prst="trapezoid">
              <a:avLst>
                <a:gd name="adj" fmla="val 67899"/>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2" name="平行四边形 31"/>
            <p:cNvSpPr/>
            <p:nvPr/>
          </p:nvSpPr>
          <p:spPr>
            <a:xfrm>
              <a:off x="6211" y="3704"/>
              <a:ext cx="2041" cy="1866"/>
            </a:xfrm>
            <a:prstGeom prst="parallelogram">
              <a:avLst>
                <a:gd name="adj" fmla="val 69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964805" y="2677160"/>
            <a:ext cx="3350260" cy="1193800"/>
            <a:chOff x="9107" y="5288"/>
            <a:chExt cx="5276" cy="1880"/>
          </a:xfrm>
        </p:grpSpPr>
        <p:sp>
          <p:nvSpPr>
            <p:cNvPr id="8" name="梯形 7"/>
            <p:cNvSpPr/>
            <p:nvPr/>
          </p:nvSpPr>
          <p:spPr>
            <a:xfrm>
              <a:off x="9107" y="5288"/>
              <a:ext cx="3300" cy="1866"/>
            </a:xfrm>
            <a:prstGeom prst="trapezoid">
              <a:avLst>
                <a:gd name="adj" fmla="val 67899"/>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9" name="梯形 8"/>
            <p:cNvSpPr/>
            <p:nvPr/>
          </p:nvSpPr>
          <p:spPr>
            <a:xfrm flipV="1">
              <a:off x="11083" y="5302"/>
              <a:ext cx="3300" cy="1866"/>
            </a:xfrm>
            <a:prstGeom prst="trapezoid">
              <a:avLst>
                <a:gd name="adj" fmla="val 67899"/>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grpSp>
      <p:grpSp>
        <p:nvGrpSpPr>
          <p:cNvPr id="41" name="组合 40"/>
          <p:cNvGrpSpPr/>
          <p:nvPr/>
        </p:nvGrpSpPr>
        <p:grpSpPr>
          <a:xfrm>
            <a:off x="5040630" y="2677160"/>
            <a:ext cx="2095500" cy="1184910"/>
            <a:chOff x="11728" y="3450"/>
            <a:chExt cx="3300" cy="1866"/>
          </a:xfrm>
        </p:grpSpPr>
        <p:sp>
          <p:nvSpPr>
            <p:cNvPr id="28" name="梯形 27"/>
            <p:cNvSpPr/>
            <p:nvPr/>
          </p:nvSpPr>
          <p:spPr>
            <a:xfrm>
              <a:off x="11728" y="3450"/>
              <a:ext cx="3300" cy="1866"/>
            </a:xfrm>
            <a:prstGeom prst="trapezoid">
              <a:avLst>
                <a:gd name="adj" fmla="val 67899"/>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0" name="直角三角形 29"/>
            <p:cNvSpPr/>
            <p:nvPr/>
          </p:nvSpPr>
          <p:spPr>
            <a:xfrm>
              <a:off x="13760" y="3497"/>
              <a:ext cx="1268" cy="1819"/>
            </a:xfrm>
            <a:prstGeom prst="rtTriangl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1" name="直角三角形 30"/>
            <p:cNvSpPr/>
            <p:nvPr/>
          </p:nvSpPr>
          <p:spPr>
            <a:xfrm flipH="1">
              <a:off x="11785" y="3450"/>
              <a:ext cx="1268" cy="1866"/>
            </a:xfrm>
            <a:prstGeom prst="rtTriangle">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sp>
        <p:nvSpPr>
          <p:cNvPr id="45" name="文本框 44"/>
          <p:cNvSpPr txBox="1"/>
          <p:nvPr/>
        </p:nvSpPr>
        <p:spPr>
          <a:xfrm>
            <a:off x="964565" y="2014855"/>
            <a:ext cx="1682750" cy="460375"/>
          </a:xfrm>
          <a:prstGeom prst="rect">
            <a:avLst/>
          </a:prstGeom>
          <a:noFill/>
        </p:spPr>
        <p:txBody>
          <a:bodyPr wrap="square" rtlCol="0">
            <a:spAutoFit/>
          </a:bodyPr>
          <a:lstStyle/>
          <a:p>
            <a:r>
              <a:rPr lang="zh-CN" altLang="en-US" sz="2400" b="1">
                <a:solidFill>
                  <a:schemeClr val="bg1"/>
                </a:solidFill>
                <a:latin typeface="黑体" panose="02010609060101010101" charset="-122"/>
                <a:ea typeface="黑体" panose="02010609060101010101" charset="-122"/>
                <a:cs typeface="黑体" panose="02010609060101010101" charset="-122"/>
              </a:rPr>
              <a:t>切割法</a:t>
            </a:r>
            <a:r>
              <a:rPr lang="en-US" altLang="zh-CN" sz="2400" b="1">
                <a:solidFill>
                  <a:schemeClr val="bg1"/>
                </a:solidFill>
                <a:latin typeface="黑体" panose="02010609060101010101" charset="-122"/>
                <a:ea typeface="黑体" panose="02010609060101010101" charset="-122"/>
                <a:cs typeface="黑体" panose="02010609060101010101" charset="-122"/>
              </a:rPr>
              <a:t>1</a:t>
            </a:r>
            <a:r>
              <a:rPr lang="zh-CN" altLang="en-US" sz="2400" b="1">
                <a:solidFill>
                  <a:schemeClr val="bg1"/>
                </a:solidFill>
                <a:latin typeface="黑体" panose="02010609060101010101" charset="-122"/>
                <a:ea typeface="黑体" panose="02010609060101010101" charset="-122"/>
                <a:cs typeface="黑体" panose="02010609060101010101" charset="-122"/>
              </a:rPr>
              <a:t>：</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
        <p:nvSpPr>
          <p:cNvPr id="46" name="文本框 45"/>
          <p:cNvSpPr txBox="1"/>
          <p:nvPr/>
        </p:nvSpPr>
        <p:spPr>
          <a:xfrm>
            <a:off x="4568190" y="2014855"/>
            <a:ext cx="1682750" cy="460375"/>
          </a:xfrm>
          <a:prstGeom prst="rect">
            <a:avLst/>
          </a:prstGeom>
          <a:noFill/>
        </p:spPr>
        <p:txBody>
          <a:bodyPr wrap="square" rtlCol="0">
            <a:spAutoFit/>
          </a:bodyPr>
          <a:lstStyle/>
          <a:p>
            <a:r>
              <a:rPr lang="zh-CN" altLang="en-US" sz="2400" b="1">
                <a:solidFill>
                  <a:schemeClr val="bg1"/>
                </a:solidFill>
                <a:latin typeface="黑体" panose="02010609060101010101" charset="-122"/>
                <a:ea typeface="黑体" panose="02010609060101010101" charset="-122"/>
                <a:cs typeface="黑体" panose="02010609060101010101" charset="-122"/>
              </a:rPr>
              <a:t>切割法</a:t>
            </a:r>
            <a:r>
              <a:rPr lang="en-US" altLang="zh-CN" sz="2400" b="1">
                <a:solidFill>
                  <a:schemeClr val="bg1"/>
                </a:solidFill>
                <a:latin typeface="黑体" panose="02010609060101010101" charset="-122"/>
                <a:ea typeface="黑体" panose="02010609060101010101" charset="-122"/>
                <a:cs typeface="黑体" panose="02010609060101010101" charset="-122"/>
              </a:rPr>
              <a:t>2</a:t>
            </a:r>
            <a:r>
              <a:rPr lang="zh-CN" altLang="en-US" sz="2400" b="1">
                <a:solidFill>
                  <a:schemeClr val="bg1"/>
                </a:solidFill>
                <a:latin typeface="黑体" panose="02010609060101010101" charset="-122"/>
                <a:ea typeface="黑体" panose="02010609060101010101" charset="-122"/>
                <a:cs typeface="黑体" panose="02010609060101010101" charset="-122"/>
              </a:rPr>
              <a:t>：</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
        <p:nvSpPr>
          <p:cNvPr id="47" name="文本框 46"/>
          <p:cNvSpPr txBox="1"/>
          <p:nvPr/>
        </p:nvSpPr>
        <p:spPr>
          <a:xfrm>
            <a:off x="8171815" y="2014855"/>
            <a:ext cx="1682750" cy="460375"/>
          </a:xfrm>
          <a:prstGeom prst="rect">
            <a:avLst/>
          </a:prstGeom>
          <a:noFill/>
        </p:spPr>
        <p:txBody>
          <a:bodyPr wrap="square" rtlCol="0">
            <a:spAutoFit/>
          </a:bodyPr>
          <a:lstStyle/>
          <a:p>
            <a:r>
              <a:rPr lang="zh-CN" altLang="en-US" sz="2400" b="1">
                <a:solidFill>
                  <a:schemeClr val="bg1"/>
                </a:solidFill>
                <a:latin typeface="黑体" panose="02010609060101010101" charset="-122"/>
                <a:ea typeface="黑体" panose="02010609060101010101" charset="-122"/>
                <a:cs typeface="黑体" panose="02010609060101010101" charset="-122"/>
              </a:rPr>
              <a:t>拼贴法：</a:t>
            </a:r>
            <a:endParaRPr lang="zh-CN" altLang="en-US" sz="2400" b="1">
              <a:solidFill>
                <a:schemeClr val="bg1"/>
              </a:solidFill>
              <a:latin typeface="黑体" panose="02010609060101010101" charset="-122"/>
              <a:ea typeface="黑体" panose="02010609060101010101" charset="-122"/>
              <a:cs typeface="黑体" panose="02010609060101010101" charset="-122"/>
            </a:endParaRPr>
          </a:p>
        </p:txBody>
      </p:sp>
      <p:sp>
        <p:nvSpPr>
          <p:cNvPr id="48" name="文本框 47"/>
          <p:cNvSpPr txBox="1"/>
          <p:nvPr/>
        </p:nvSpPr>
        <p:spPr>
          <a:xfrm>
            <a:off x="662305" y="4923155"/>
            <a:ext cx="10497185" cy="837565"/>
          </a:xfrm>
          <a:prstGeom prst="rect">
            <a:avLst/>
          </a:prstGeom>
          <a:noFill/>
          <a:extLst>
            <a:ext uri="{909E8E84-426E-40DD-AFC4-6F175D3DCCD1}">
              <a14:hiddenFill xmlns:a14="http://schemas.microsoft.com/office/drawing/2010/main">
                <a:solidFill>
                  <a:schemeClr val="accent1"/>
                </a:solidFill>
              </a14:hiddenFill>
            </a:ext>
          </a:extLst>
        </p:spPr>
        <p:txBody>
          <a:bodyPr wrap="square" rtlCol="0" anchor="ctr" anchorCtr="0">
            <a:noAutofit/>
          </a:bodyPr>
          <a:lstStyle/>
          <a:p>
            <a:r>
              <a:rPr lang="zh-CN" sz="3200" b="1" dirty="0">
                <a:solidFill>
                  <a:schemeClr val="tx1">
                    <a:lumMod val="75000"/>
                    <a:lumOff val="25000"/>
                  </a:schemeClr>
                </a:solidFill>
                <a:latin typeface="黑体" panose="02010609060101010101" charset="-122"/>
                <a:ea typeface="黑体" panose="02010609060101010101" charset="-122"/>
              </a:rPr>
              <a:t>比较梯形的</a:t>
            </a:r>
            <a:r>
              <a:rPr lang="en-US" altLang="zh-CN" sz="3200" b="1" dirty="0">
                <a:solidFill>
                  <a:schemeClr val="tx1">
                    <a:lumMod val="75000"/>
                    <a:lumOff val="25000"/>
                  </a:schemeClr>
                </a:solidFill>
                <a:latin typeface="黑体" panose="02010609060101010101" charset="-122"/>
                <a:ea typeface="黑体" panose="02010609060101010101" charset="-122"/>
              </a:rPr>
              <a:t>3</a:t>
            </a:r>
            <a:r>
              <a:rPr lang="zh-CN" altLang="en-US" sz="3200" b="1" dirty="0">
                <a:solidFill>
                  <a:schemeClr val="tx1">
                    <a:lumMod val="75000"/>
                    <a:lumOff val="25000"/>
                  </a:schemeClr>
                </a:solidFill>
                <a:latin typeface="黑体" panose="02010609060101010101" charset="-122"/>
                <a:ea typeface="黑体" panose="02010609060101010101" charset="-122"/>
              </a:rPr>
              <a:t>种转化方法，思考，哪一种求面积会更简单，为什么？</a:t>
            </a:r>
            <a:endParaRPr lang="zh-CN" altLang="en-US" sz="3200" b="1" dirty="0">
              <a:solidFill>
                <a:schemeClr val="tx1">
                  <a:lumMod val="75000"/>
                  <a:lumOff val="25000"/>
                </a:schemeClr>
              </a:solidFill>
              <a:latin typeface="黑体" panose="02010609060101010101" charset="-122"/>
              <a:ea typeface="黑体" panose="02010609060101010101" charset="-122"/>
            </a:endParaRPr>
          </a:p>
        </p:txBody>
      </p:sp>
    </p:spTree>
    <p:custDataLst>
      <p:tags r:id="rId3"/>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92100" y="278130"/>
            <a:ext cx="11544300" cy="58159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nvGrpSpPr>
          <p:cNvPr id="35" name="组合 34"/>
          <p:cNvGrpSpPr/>
          <p:nvPr/>
        </p:nvGrpSpPr>
        <p:grpSpPr>
          <a:xfrm>
            <a:off x="401955" y="353060"/>
            <a:ext cx="6403340" cy="905510"/>
            <a:chOff x="5333" y="914"/>
            <a:chExt cx="10084" cy="1426"/>
          </a:xfrm>
          <a:solidFill>
            <a:schemeClr val="accent1"/>
          </a:solidFill>
          <a:effectLst/>
        </p:grpSpPr>
        <p:sp>
          <p:nvSpPr>
            <p:cNvPr id="36" name="圆角矩形 35"/>
            <p:cNvSpPr/>
            <p:nvPr/>
          </p:nvSpPr>
          <p:spPr>
            <a:xfrm>
              <a:off x="5333" y="914"/>
              <a:ext cx="10084" cy="1426"/>
            </a:xfrm>
            <a:prstGeom prst="roundRect">
              <a:avLst>
                <a:gd name="adj" fmla="val 143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338" y="1168"/>
              <a:ext cx="8898" cy="919"/>
            </a:xfrm>
            <a:prstGeom prst="rect">
              <a:avLst/>
            </a:prstGeom>
            <a:grpFill/>
            <a:effectLst/>
          </p:spPr>
          <p:txBody>
            <a:bodyPr wrap="square" rtlCol="0">
              <a:spAutoFit/>
            </a:bodyPr>
            <a:lstStyle/>
            <a:p>
              <a:r>
                <a:rPr lang="zh-CN" altLang="en-US" sz="3200" b="1" dirty="0">
                  <a:solidFill>
                    <a:schemeClr val="bg1"/>
                  </a:solidFill>
                  <a:latin typeface="黑体" panose="02010609060101010101" charset="-122"/>
                  <a:ea typeface="黑体" panose="02010609060101010101" charset="-122"/>
                </a:rPr>
                <a:t>新课探究：梯形的面积公式</a:t>
              </a:r>
              <a:endParaRPr lang="zh-CN" altLang="en-US" sz="3200" b="1" dirty="0">
                <a:solidFill>
                  <a:schemeClr val="bg1"/>
                </a:solidFill>
                <a:latin typeface="黑体" panose="02010609060101010101" charset="-122"/>
                <a:ea typeface="黑体" panose="02010609060101010101" charset="-122"/>
              </a:endParaRPr>
            </a:p>
          </p:txBody>
        </p:sp>
      </p:grpSp>
      <p:pic>
        <p:nvPicPr>
          <p:cNvPr id="38" name="图片 37" descr="templates\docerresourceshop\icons\\31393935333939383b31373432363536323bcad4beed"/>
          <p:cNvPicPr>
            <a:picLocks noChangeAspect="1"/>
          </p:cNvPicPr>
          <p:nvPr/>
        </p:nvPicPr>
        <p:blipFill>
          <a:blip r:embed="rId1" cstate="email">
            <a:extLst>
              <a:ext uri="{96DAC541-7B7A-43D3-8B79-37D633B846F1}">
                <asvg:svgBlip xmlns:asvg="http://schemas.microsoft.com/office/drawing/2016/SVG/main" r:embed="rId2"/>
              </a:ext>
            </a:extLst>
          </a:blip>
          <a:stretch>
            <a:fillRect/>
          </a:stretch>
        </p:blipFill>
        <p:spPr>
          <a:xfrm>
            <a:off x="473710" y="554990"/>
            <a:ext cx="502920" cy="502920"/>
          </a:xfrm>
          <a:prstGeom prst="rect">
            <a:avLst/>
          </a:prstGeom>
          <a:effectLst>
            <a:outerShdw blurRad="50800" dist="38100" dir="2700000" algn="tl" rotWithShape="0">
              <a:prstClr val="black">
                <a:alpha val="40000"/>
              </a:prstClr>
            </a:outerShdw>
          </a:effectLst>
        </p:spPr>
      </p:pic>
      <p:sp>
        <p:nvSpPr>
          <p:cNvPr id="3" name="文本框 2"/>
          <p:cNvSpPr txBox="1"/>
          <p:nvPr/>
        </p:nvSpPr>
        <p:spPr>
          <a:xfrm>
            <a:off x="850900" y="1480820"/>
            <a:ext cx="9298940" cy="583565"/>
          </a:xfrm>
          <a:prstGeom prst="rect">
            <a:avLst/>
          </a:prstGeom>
          <a:noFill/>
        </p:spPr>
        <p:txBody>
          <a:bodyPr wrap="square" rtlCol="0">
            <a:spAutoFit/>
          </a:bodyPr>
          <a:lstStyle/>
          <a:p>
            <a:r>
              <a:rPr lang="en-US" altLang="zh-CN"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1.</a:t>
            </a:r>
            <a:r>
              <a:rPr lang="zh-CN" altLang="zh-CN"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两个完全相同的梯形可以拼成一个平行四边形。</a:t>
            </a:r>
            <a:endParaRPr lang="zh-CN" altLang="zh-CN" sz="3200" b="1" dirty="0">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850900" y="2247900"/>
            <a:ext cx="10784205" cy="1076325"/>
          </a:xfrm>
          <a:prstGeom prst="rect">
            <a:avLst/>
          </a:prstGeom>
          <a:noFill/>
        </p:spPr>
        <p:txBody>
          <a:bodyPr wrap="square" rtlCol="0">
            <a:spAutoFit/>
          </a:bodyPr>
          <a:lstStyle/>
          <a:p>
            <a:r>
              <a:rPr lang="en-US" altLang="zh-CN"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2.</a:t>
            </a:r>
            <a:r>
              <a:rPr lang="zh-CN" altLang="en-US" sz="3200" b="1" dirty="0">
                <a:solidFill>
                  <a:schemeClr val="tx1">
                    <a:lumMod val="75000"/>
                    <a:lumOff val="25000"/>
                  </a:schemeClr>
                </a:solidFill>
                <a:latin typeface="黑体" panose="02010609060101010101" charset="-122"/>
                <a:ea typeface="黑体" panose="02010609060101010101" charset="-122"/>
                <a:cs typeface="黑体" panose="02010609060101010101" charset="-122"/>
              </a:rPr>
              <a:t>拼成的平行四边形的底是梯形的上底、下底之和，高是梯形的高，每个梯形的面积是拼成的平行四边形面积的一半。</a:t>
            </a:r>
            <a:endParaRPr lang="zh-CN" altLang="en-US" sz="3200" b="1" dirty="0">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
        <p:nvSpPr>
          <p:cNvPr id="241" name="文本框 240"/>
          <p:cNvSpPr txBox="1"/>
          <p:nvPr/>
        </p:nvSpPr>
        <p:spPr>
          <a:xfrm>
            <a:off x="9464675" y="3507740"/>
            <a:ext cx="1364615" cy="2371725"/>
          </a:xfrm>
          <a:prstGeom prst="rect">
            <a:avLst/>
          </a:prstGeom>
          <a:solidFill>
            <a:schemeClr val="accent1"/>
          </a:solidFill>
        </p:spPr>
        <p:txBody>
          <a:bodyPr wrap="square" rtlCol="0" anchor="ctr" anchorCtr="0">
            <a:noAutofit/>
          </a:bodyPr>
          <a:lstStyle/>
          <a:p>
            <a:r>
              <a:rPr lang="zh-CN" sz="2800" b="1">
                <a:solidFill>
                  <a:schemeClr val="tx1">
                    <a:lumMod val="75000"/>
                    <a:lumOff val="25000"/>
                  </a:schemeClr>
                </a:solidFill>
                <a:latin typeface="黑体" panose="02010609060101010101" charset="-122"/>
                <a:ea typeface="黑体" panose="02010609060101010101" charset="-122"/>
              </a:rPr>
              <a:t>拼贴法</a:t>
            </a:r>
            <a:r>
              <a:rPr lang="zh-CN" altLang="en-US" sz="2800" b="1">
                <a:solidFill>
                  <a:schemeClr val="tx1">
                    <a:lumMod val="75000"/>
                    <a:lumOff val="25000"/>
                  </a:schemeClr>
                </a:solidFill>
                <a:latin typeface="黑体" panose="02010609060101010101" charset="-122"/>
                <a:ea typeface="黑体" panose="02010609060101010101" charset="-122"/>
              </a:rPr>
              <a:t>，</a:t>
            </a:r>
            <a:r>
              <a:rPr lang="zh-CN" altLang="en-US" sz="2800" b="1">
                <a:solidFill>
                  <a:schemeClr val="bg1"/>
                </a:solidFill>
                <a:latin typeface="黑体" panose="02010609060101010101" charset="-122"/>
                <a:ea typeface="黑体" panose="02010609060101010101" charset="-122"/>
              </a:rPr>
              <a:t>是更简单直接的方法</a:t>
            </a:r>
            <a:endParaRPr lang="en-US" altLang="zh-CN" sz="2800" b="1">
              <a:solidFill>
                <a:schemeClr val="bg1"/>
              </a:solidFill>
              <a:latin typeface="黑体" panose="02010609060101010101" charset="-122"/>
              <a:ea typeface="黑体" panose="02010609060101010101" charset="-122"/>
            </a:endParaRPr>
          </a:p>
        </p:txBody>
      </p:sp>
      <p:sp>
        <p:nvSpPr>
          <p:cNvPr id="23554" name="文本框 23553">
            <a:hlinkClick r:id="rId3" action="ppaction://hlinksldjump"/>
          </p:cNvPr>
          <p:cNvSpPr txBox="1"/>
          <p:nvPr/>
        </p:nvSpPr>
        <p:spPr>
          <a:xfrm>
            <a:off x="850900" y="3912870"/>
            <a:ext cx="8906510" cy="1477328"/>
          </a:xfrm>
          <a:prstGeom prst="rect">
            <a:avLst/>
          </a:prstGeom>
          <a:noFill/>
          <a:ln w="9525">
            <a:noFill/>
          </a:ln>
        </p:spPr>
        <p:txBody>
          <a:bodyPr wrap="square">
            <a:spAutoFit/>
          </a:bodyPr>
          <a:lstStyle/>
          <a:p>
            <a:pPr>
              <a:spcBef>
                <a:spcPct val="50000"/>
              </a:spcBef>
            </a:pPr>
            <a:r>
              <a:rPr lang="zh-CN" altLang="en-US" sz="3600" b="1" dirty="0">
                <a:solidFill>
                  <a:schemeClr val="tx1">
                    <a:lumMod val="75000"/>
                    <a:lumOff val="25000"/>
                  </a:schemeClr>
                </a:solidFill>
                <a:latin typeface="黑体" panose="02010609060101010101" charset="-122"/>
                <a:ea typeface="黑体" panose="02010609060101010101" charset="-122"/>
                <a:cs typeface="黑体" panose="02010609060101010101" charset="-122"/>
              </a:rPr>
              <a:t>平行四边形的面积 =  底  ×   高</a:t>
            </a:r>
            <a:endParaRPr lang="zh-CN" altLang="en-US" sz="3600" b="1" dirty="0">
              <a:solidFill>
                <a:schemeClr val="tx1">
                  <a:lumMod val="75000"/>
                  <a:lumOff val="25000"/>
                </a:schemeClr>
              </a:solidFill>
              <a:latin typeface="黑体" panose="02010609060101010101" charset="-122"/>
              <a:ea typeface="黑体" panose="02010609060101010101" charset="-122"/>
              <a:cs typeface="黑体" panose="02010609060101010101" charset="-122"/>
            </a:endParaRPr>
          </a:p>
          <a:p>
            <a:pPr>
              <a:spcBef>
                <a:spcPct val="50000"/>
              </a:spcBef>
            </a:pPr>
            <a:r>
              <a:rPr lang="zh-CN" altLang="en-US" sz="3600" b="1" dirty="0">
                <a:solidFill>
                  <a:schemeClr val="accent6">
                    <a:lumMod val="75000"/>
                  </a:schemeClr>
                </a:solidFill>
                <a:latin typeface="黑体" panose="02010609060101010101" charset="-122"/>
                <a:ea typeface="黑体" panose="02010609060101010101" charset="-122"/>
                <a:cs typeface="黑体" panose="02010609060101010101" charset="-122"/>
              </a:rPr>
              <a:t>梯形的面积 ＝ </a:t>
            </a:r>
            <a:r>
              <a:rPr lang="zh-CN" altLang="en-US" sz="3600" b="1" dirty="0">
                <a:solidFill>
                  <a:schemeClr val="tx1">
                    <a:lumMod val="75000"/>
                    <a:lumOff val="25000"/>
                  </a:schemeClr>
                </a:solidFill>
                <a:latin typeface="黑体" panose="02010609060101010101" charset="-122"/>
                <a:ea typeface="黑体" panose="02010609060101010101" charset="-122"/>
                <a:cs typeface="黑体" panose="02010609060101010101" charset="-122"/>
              </a:rPr>
              <a:t>（上底+下底）×高 ÷</a:t>
            </a:r>
            <a:r>
              <a:rPr lang="zh-CN" altLang="en-US" sz="3600" b="1" dirty="0" smtClean="0">
                <a:solidFill>
                  <a:schemeClr val="tx1">
                    <a:lumMod val="75000"/>
                    <a:lumOff val="25000"/>
                  </a:schemeClr>
                </a:solidFill>
                <a:latin typeface="黑体" panose="02010609060101010101" charset="-122"/>
                <a:ea typeface="黑体" panose="02010609060101010101" charset="-122"/>
                <a:cs typeface="黑体" panose="02010609060101010101" charset="-122"/>
              </a:rPr>
              <a:t>2</a:t>
            </a:r>
            <a:endParaRPr lang="zh-CN" altLang="en-US" sz="3600" b="1" dirty="0">
              <a:solidFill>
                <a:schemeClr val="tx1">
                  <a:lumMod val="75000"/>
                  <a:lumOff val="25000"/>
                </a:schemeClr>
              </a:solidFill>
              <a:latin typeface="黑体" panose="02010609060101010101" charset="-122"/>
              <a:ea typeface="黑体" panose="02010609060101010101" charset="-122"/>
              <a:cs typeface="黑体" panose="02010609060101010101" charset="-122"/>
            </a:endParaRPr>
          </a:p>
        </p:txBody>
      </p:sp>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out)">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3554">
                                            <p:txEl>
                                              <p:pRg st="0" end="0"/>
                                            </p:txEl>
                                          </p:spTgt>
                                        </p:tgtEl>
                                        <p:attrNameLst>
                                          <p:attrName>style.visibility</p:attrName>
                                        </p:attrNameLst>
                                      </p:cBhvr>
                                      <p:to>
                                        <p:strVal val="visible"/>
                                      </p:to>
                                    </p:set>
                                    <p:anim calcmode="lin" valueType="num">
                                      <p:cBhvr additive="base">
                                        <p:cTn id="17" dur="500" fill="hold"/>
                                        <p:tgtEl>
                                          <p:spTgt spid="2355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355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3554">
                                            <p:txEl>
                                              <p:charRg st="1" end="1"/>
                                            </p:txEl>
                                          </p:spTgt>
                                        </p:tgtEl>
                                        <p:attrNameLst>
                                          <p:attrName>style.visibility</p:attrName>
                                        </p:attrNameLst>
                                      </p:cBhvr>
                                      <p:to>
                                        <p:strVal val="visible"/>
                                      </p:to>
                                    </p:set>
                                    <p:anim calcmode="lin" valueType="num">
                                      <p:cBhvr additive="base">
                                        <p:cTn id="23" dur="500" fill="hold"/>
                                        <p:tgtEl>
                                          <p:spTgt spid="23554">
                                            <p:txEl>
                                              <p:char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3554">
                                            <p:txEl>
                                              <p:char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554">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5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3554" grpId="0" uiExpand="1" build="allAtOnce"/>
    </p:bld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2.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53.xml><?xml version="1.0" encoding="utf-8"?>
<p:tagLst xmlns:p="http://schemas.openxmlformats.org/presentationml/2006/main">
  <p:tag name="KSO_WM_BEAUTIFY_FLAG" val="#wm#"/>
  <p:tag name="KSO_WM_TEMPLATE_CATEGORY" val="custom"/>
  <p:tag name="KSO_WM_TEMPLATE_INDEX" val="20205176"/>
</p:tagLst>
</file>

<file path=ppt/tags/tag54.xml><?xml version="1.0" encoding="utf-8"?>
<p:tagLst xmlns:p="http://schemas.openxmlformats.org/presentationml/2006/main">
  <p:tag name="KSO_WM_BEAUTIFY_FLAG" val="#wm#"/>
  <p:tag name="KSO_WM_TEMPLATE_CATEGORY" val="custom"/>
  <p:tag name="KSO_WM_TEMPLATE_INDEX" val="20205176"/>
</p:tagLst>
</file>

<file path=ppt/tags/tag55.xml><?xml version="1.0" encoding="utf-8"?>
<p:tagLst xmlns:p="http://schemas.openxmlformats.org/presentationml/2006/main">
  <p:tag name="KSO_WM_BEAUTIFY_FLAG" val="#wm#"/>
  <p:tag name="KSO_WM_TEMPLATE_CATEGORY" val="custom"/>
  <p:tag name="KSO_WM_TEMPLATE_INDEX" val="20205176"/>
</p:tagLst>
</file>

<file path=ppt/tags/tag56.xml><?xml version="1.0" encoding="utf-8"?>
<p:tagLst xmlns:p="http://schemas.openxmlformats.org/presentationml/2006/main">
  <p:tag name="KSO_WM_BEAUTIFY_FLAG" val="#wm#"/>
  <p:tag name="KSO_WM_TEMPLATE_CATEGORY" val="custom"/>
  <p:tag name="KSO_WM_TEMPLATE_INDEX" val="20205176"/>
</p:tagLst>
</file>

<file path=ppt/tags/tag57.xml><?xml version="1.0" encoding="utf-8"?>
<p:tagLst xmlns:p="http://schemas.openxmlformats.org/presentationml/2006/main">
  <p:tag name="KSO_WM_BEAUTIFY_FLAG" val="#wm#"/>
  <p:tag name="KSO_WM_TEMPLATE_CATEGORY" val="custom"/>
  <p:tag name="KSO_WM_TEMPLATE_INDEX" val="20205176"/>
</p:tagLst>
</file>

<file path=ppt/tags/tag58.xml><?xml version="1.0" encoding="utf-8"?>
<p:tagLst xmlns:p="http://schemas.openxmlformats.org/presentationml/2006/main">
  <p:tag name="KSO_WM_BEAUTIFY_FLAG" val="#wm#"/>
  <p:tag name="KSO_WM_TEMPLATE_CATEGORY" val="custom"/>
  <p:tag name="KSO_WM_TEMPLATE_INDEX" val="20205176"/>
</p:tagLst>
</file>

<file path=ppt/tags/tag59.xml><?xml version="1.0" encoding="utf-8"?>
<p:tagLst xmlns:p="http://schemas.openxmlformats.org/presentationml/2006/main">
  <p:tag name="KSO_WM_BEAUTIFY_FLAG" val="#wm#"/>
  <p:tag name="KSO_WM_TEMPLATE_CATEGORY" val="custom"/>
  <p:tag name="KSO_WM_TEMPLATE_INDEX" val="20205176"/>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60.xml><?xml version="1.0" encoding="utf-8"?>
<p:tagLst xmlns:p="http://schemas.openxmlformats.org/presentationml/2006/main">
  <p:tag name="KSO_WM_BEAUTIFY_FLAG" val="#wm#"/>
  <p:tag name="KSO_WM_TEMPLATE_CATEGORY" val="custom"/>
  <p:tag name="KSO_WM_TEMPLATE_INDEX" val="20205176"/>
</p:tagLst>
</file>

<file path=ppt/tags/tag61.xml><?xml version="1.0" encoding="utf-8"?>
<p:tagLst xmlns:p="http://schemas.openxmlformats.org/presentationml/2006/main">
  <p:tag name="KSO_WM_BEAUTIFY_FLAG" val="#wm#"/>
  <p:tag name="KSO_WM_TEMPLATE_CATEGORY" val="custom"/>
  <p:tag name="KSO_WM_TEMPLATE_INDEX" val="20205176"/>
</p:tagLst>
</file>

<file path=ppt/tags/tag62.xml><?xml version="1.0" encoding="utf-8"?>
<p:tagLst xmlns:p="http://schemas.openxmlformats.org/presentationml/2006/main">
  <p:tag name="KSO_WM_BEAUTIFY_FLAG" val="#wm#"/>
  <p:tag name="KSO_WM_TEMPLATE_CATEGORY" val="custom"/>
  <p:tag name="KSO_WM_TEMPLATE_INDEX" val="20205176"/>
</p:tagLst>
</file>

<file path=ppt/tags/tag63.xml><?xml version="1.0" encoding="utf-8"?>
<p:tagLst xmlns:p="http://schemas.openxmlformats.org/presentationml/2006/main">
  <p:tag name="KSO_WM_BEAUTIFY_FLAG" val="#wm#"/>
  <p:tag name="KSO_WM_TEMPLATE_CATEGORY" val="custom"/>
  <p:tag name="KSO_WM_TEMPLATE_INDEX" val="20205176"/>
</p:tagLst>
</file>

<file path=ppt/tags/tag64.xml><?xml version="1.0" encoding="utf-8"?>
<p:tagLst xmlns:p="http://schemas.openxmlformats.org/presentationml/2006/main">
  <p:tag name="KSO_WM_BEAUTIFY_FLAG" val="#wm#"/>
  <p:tag name="KSO_WM_TEMPLATE_CATEGORY" val="custom"/>
  <p:tag name="KSO_WM_TEMPLATE_INDEX" val="20205176"/>
</p:tagLst>
</file>

<file path=ppt/tags/tag65.xml><?xml version="1.0" encoding="utf-8"?>
<p:tagLst xmlns:p="http://schemas.openxmlformats.org/presentationml/2006/main">
  <p:tag name="KSO_WM_BEAUTIFY_FLAG" val="#wm#"/>
  <p:tag name="KSO_WM_TEMPLATE_CATEGORY" val="custom"/>
  <p:tag name="KSO_WM_TEMPLATE_INDEX" val="20205176"/>
</p:tagLst>
</file>

<file path=ppt/tags/tag66.xml><?xml version="1.0" encoding="utf-8"?>
<p:tagLst xmlns:p="http://schemas.openxmlformats.org/presentationml/2006/main">
  <p:tag name="KSO_WM_BEAUTIFY_FLAG" val="#wm#"/>
  <p:tag name="KSO_WM_TEMPLATE_CATEGORY" val="custom"/>
  <p:tag name="KSO_WM_TEMPLATE_INDEX" val="20205176"/>
</p:tagLst>
</file>

<file path=ppt/tags/tag67.xml><?xml version="1.0" encoding="utf-8"?>
<p:tagLst xmlns:p="http://schemas.openxmlformats.org/presentationml/2006/main">
  <p:tag name="KSO_WM_BEAUTIFY_FLAG" val="#wm#"/>
  <p:tag name="KSO_WM_TEMPLATE_CATEGORY" val="custom"/>
  <p:tag name="KSO_WM_TEMPLATE_INDEX" val="20205176"/>
</p:tagLst>
</file>

<file path=ppt/tags/tag68.xml><?xml version="1.0" encoding="utf-8"?>
<p:tagLst xmlns:p="http://schemas.openxmlformats.org/presentationml/2006/main">
  <p:tag name="KSO_WM_BEAUTIFY_FLAG" val="#wm#"/>
  <p:tag name="KSO_WM_TEMPLATE_CATEGORY" val="custom"/>
  <p:tag name="KSO_WM_TEMPLATE_INDEX" val="20205176"/>
</p:tagLst>
</file>

<file path=ppt/tags/tag69.xml><?xml version="1.0" encoding="utf-8"?>
<p:tagLst xmlns:p="http://schemas.openxmlformats.org/presentationml/2006/main">
  <p:tag name="AS_OS" val="Unix 3.10 unknown"/>
  <p:tag name="AS_RELEASE_DATE" val="2020.11.30"/>
  <p:tag name="AS_TITLE" val="Aspose.Slides for Java"/>
  <p:tag name="AS_VERSION" val="20.11"/>
  <p:tag name="COMMONDATA" val="eyJoZGlkIjoiNTM0NWM5MjNiNTgzMTkzNzVmZDA0ODc3NGFjMGVhMmQifQ=="/>
  <p:tag name="KSO_WPP_MARK_KEY" val="bd2995af-ecdb-4735-8f20-e95a45526dec"/>
  <p:tag name="commondata" val="eyJoZGlkIjoiN2YzNjBkOTgyNWQ1YTMxYzM3MzMwNWFiODNmOWIzYWMifQ=="/>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heme/theme1.xml><?xml version="1.0" encoding="utf-8"?>
<a:theme xmlns:a="http://schemas.openxmlformats.org/drawingml/2006/main" name="第一PPT模板网-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1349</Words>
  <Application>WPS 演示</Application>
  <PresentationFormat>自定义</PresentationFormat>
  <Paragraphs>138</Paragraphs>
  <Slides>16</Slides>
  <Notes>14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Arial</vt:lpstr>
      <vt:lpstr>宋体</vt:lpstr>
      <vt:lpstr>Wingdings</vt:lpstr>
      <vt:lpstr>Wingdings</vt:lpstr>
      <vt:lpstr>微软雅黑</vt:lpstr>
      <vt:lpstr>黑体</vt:lpstr>
      <vt:lpstr>Arial</vt:lpstr>
      <vt:lpstr>Arial Unicode MS</vt:lpstr>
      <vt:lpstr>Calibri</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《梯形的面积》多边形的面积PPT优秀课件下载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3</cp:revision>
  <cp:lastPrinted>2022-11-04T04:21:00Z</cp:lastPrinted>
  <dcterms:created xsi:type="dcterms:W3CDTF">2022-11-04T04:21:00Z</dcterms:created>
  <dcterms:modified xsi:type="dcterms:W3CDTF">2023-11-01T08:38:03Z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38DA3327CE8845E7B4FAE737F519093C_12</vt:lpwstr>
  </property>
  <property fmtid="{D5CDD505-2E9C-101B-9397-08002B2CF9AE}" pid="7" name="KSOProductBuildVer">
    <vt:lpwstr>2052-12.1.0.15712</vt:lpwstr>
  </property>
</Properties>
</file>