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326" r:id="rId5"/>
    <p:sldId id="271" r:id="rId6"/>
    <p:sldId id="548" r:id="rId8"/>
    <p:sldId id="641" r:id="rId9"/>
    <p:sldId id="619" r:id="rId10"/>
    <p:sldId id="642" r:id="rId11"/>
    <p:sldId id="643" r:id="rId12"/>
    <p:sldId id="644" r:id="rId13"/>
    <p:sldId id="645" r:id="rId14"/>
    <p:sldId id="646" r:id="rId15"/>
    <p:sldId id="647" r:id="rId16"/>
    <p:sldId id="648" r:id="rId17"/>
    <p:sldId id="649" r:id="rId18"/>
    <p:sldId id="650" r:id="rId19"/>
    <p:sldId id="651" r:id="rId20"/>
    <p:sldId id="652" r:id="rId21"/>
    <p:sldId id="620" r:id="rId22"/>
    <p:sldId id="621" r:id="rId23"/>
    <p:sldId id="653" r:id="rId24"/>
    <p:sldId id="264" r:id="rId25"/>
    <p:sldId id="483" r:id="rId26"/>
    <p:sldId id="313" r:id="rId27"/>
    <p:sldId id="269" r:id="rId28"/>
    <p:sldId id="314" r:id="rId29"/>
    <p:sldId id="260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8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348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93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1" Type="http://schemas.openxmlformats.org/officeDocument/2006/relationships/theme" Target="../theme/theme1.xml"/><Relationship Id="rId50" Type="http://schemas.openxmlformats.org/officeDocument/2006/relationships/tags" Target="../tags/tag62.xml"/><Relationship Id="rId5" Type="http://schemas.openxmlformats.org/officeDocument/2006/relationships/slideLayout" Target="../slideLayouts/slideLayout5.xml"/><Relationship Id="rId49" Type="http://schemas.openxmlformats.org/officeDocument/2006/relationships/image" Target="file:///D:\qq&#25991;&#20214;\712321467\Image\C2C\Image2\%7b75232B38-A165-1FB7-499C-2E1C792CACB5%7d.png" TargetMode="External"/><Relationship Id="rId48" Type="http://schemas.openxmlformats.org/officeDocument/2006/relationships/image" Target="../media/image2.png"/><Relationship Id="rId47" Type="http://schemas.openxmlformats.org/officeDocument/2006/relationships/tags" Target="../tags/tag61.xml"/><Relationship Id="rId46" Type="http://schemas.openxmlformats.org/officeDocument/2006/relationships/tags" Target="../tags/tag60.xml"/><Relationship Id="rId45" Type="http://schemas.openxmlformats.org/officeDocument/2006/relationships/tags" Target="../tags/tag59.xml"/><Relationship Id="rId44" Type="http://schemas.openxmlformats.org/officeDocument/2006/relationships/tags" Target="../tags/tag58.xml"/><Relationship Id="rId43" Type="http://schemas.openxmlformats.org/officeDocument/2006/relationships/tags" Target="../tags/tag57.xml"/><Relationship Id="rId42" Type="http://schemas.openxmlformats.org/officeDocument/2006/relationships/image" Target="../media/image1.jpeg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8" r:link="rId4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5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tags" Target="../tags/tag74.xml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tags" Target="../tags/tag75.xml"/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ags" Target="../tags/tag77.xml"/><Relationship Id="rId2" Type="http://schemas.openxmlformats.org/officeDocument/2006/relationships/image" Target="../media/image15.png"/><Relationship Id="rId1" Type="http://schemas.openxmlformats.org/officeDocument/2006/relationships/tags" Target="../tags/tag76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78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9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80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tags" Target="../tags/tag81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tags" Target="../tags/tag82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0.xml"/><Relationship Id="rId3" Type="http://schemas.openxmlformats.org/officeDocument/2006/relationships/tags" Target="../tags/tag84.xml"/><Relationship Id="rId2" Type="http://schemas.openxmlformats.org/officeDocument/2006/relationships/image" Target="../media/image9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tags" Target="../tags/tag85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tags" Target="../tags/tag86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3.xml"/><Relationship Id="rId3" Type="http://schemas.openxmlformats.org/officeDocument/2006/relationships/tags" Target="../tags/tag87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8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tags" Target="../tags/tag89.xml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tags" Target="../tags/tag90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7.xml"/><Relationship Id="rId4" Type="http://schemas.openxmlformats.org/officeDocument/2006/relationships/tags" Target="../tags/tag9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tags" Target="../tags/tag92.xml"/><Relationship Id="rId1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5.xml"/><Relationship Id="rId2" Type="http://schemas.openxmlformats.org/officeDocument/2006/relationships/tags" Target="../tags/tag6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6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68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71.xml"/><Relationship Id="rId4" Type="http://schemas.openxmlformats.org/officeDocument/2006/relationships/image" Target="../media/image7.jpeg"/><Relationship Id="rId3" Type="http://schemas.openxmlformats.org/officeDocument/2006/relationships/tags" Target="../tags/tag70.xml"/><Relationship Id="rId2" Type="http://schemas.openxmlformats.org/officeDocument/2006/relationships/image" Target="../media/image9.png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tags" Target="../tags/tag72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0.xml"/><Relationship Id="rId4" Type="http://schemas.openxmlformats.org/officeDocument/2006/relationships/tags" Target="../tags/tag73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695575" y="1458563"/>
            <a:ext cx="3400425" cy="521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Normal" panose="020B0400000000000000" charset="-122"/>
              </a:rPr>
              <a:t>北师大版五年级上册</a:t>
            </a:r>
            <a:endParaRPr kumimoji="0" lang="zh-CN" altLang="en-US" sz="28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CN Normal" panose="020B0400000000000000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733587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/>
            <a:r>
              <a:rPr lang="zh-CN" altLang="en-US" sz="5400" b="1" dirty="0">
                <a:latin typeface="+mn-ea"/>
                <a:ea typeface="+mn-ea"/>
                <a:sym typeface="+mn-ea"/>
              </a:rPr>
              <a:t>分数的再认识（二）</a:t>
            </a:r>
            <a:endParaRPr lang="zh-CN" altLang="en-US" sz="5400" b="1" dirty="0">
              <a:latin typeface="+mn-ea"/>
              <a:ea typeface="+mn-ea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9636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你能继续量下去吗？看一看，再用附页3中图1的纸条量一量。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94905" y="2552700"/>
            <a:ext cx="2647950" cy="374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9005" y="539432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9005" y="451802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9005" y="364172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9005" y="276542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41"/>
          <p:cNvSpPr/>
          <p:nvPr/>
        </p:nvSpPr>
        <p:spPr>
          <a:xfrm>
            <a:off x="5788343" y="3216275"/>
            <a:ext cx="161925" cy="898525"/>
          </a:xfrm>
          <a:prstGeom prst="rect">
            <a:avLst/>
          </a:prstGeom>
          <a:solidFill>
            <a:srgbClr val="EA3C2A">
              <a:alpha val="100000"/>
            </a:srgbClr>
          </a:solidFill>
          <a:ln w="41275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矩形 42"/>
          <p:cNvSpPr/>
          <p:nvPr/>
        </p:nvSpPr>
        <p:spPr>
          <a:xfrm>
            <a:off x="5764530" y="3175000"/>
            <a:ext cx="215900" cy="501650"/>
          </a:xfrm>
          <a:prstGeom prst="rect">
            <a:avLst/>
          </a:prstGeom>
          <a:solidFill>
            <a:srgbClr val="FFFFFF">
              <a:alpha val="100000"/>
            </a:srgbClr>
          </a:solidFill>
          <a:ln w="9525">
            <a:noFill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40"/>
          <p:cNvSpPr/>
          <p:nvPr/>
        </p:nvSpPr>
        <p:spPr>
          <a:xfrm>
            <a:off x="5781993" y="3676650"/>
            <a:ext cx="161925" cy="450850"/>
          </a:xfrm>
          <a:prstGeom prst="rect">
            <a:avLst/>
          </a:prstGeom>
          <a:solidFill>
            <a:srgbClr val="EA3C2A">
              <a:alpha val="100000"/>
            </a:srgbClr>
          </a:solidFill>
          <a:ln w="41275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1" name="直接连接符 38"/>
          <p:cNvCxnSpPr/>
          <p:nvPr/>
        </p:nvCxnSpPr>
        <p:spPr>
          <a:xfrm flipH="1">
            <a:off x="7267893" y="2574925"/>
            <a:ext cx="250825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ysDash"/>
            <a:bevel/>
            <a:headEnd type="none" w="med" len="med"/>
            <a:tailEnd type="none" w="med" len="med"/>
          </a:ln>
        </p:spPr>
      </p:cxnSp>
      <p:grpSp>
        <p:nvGrpSpPr>
          <p:cNvPr id="13" name="组合 12"/>
          <p:cNvGrpSpPr/>
          <p:nvPr/>
        </p:nvGrpSpPr>
        <p:grpSpPr>
          <a:xfrm>
            <a:off x="511810" y="3860800"/>
            <a:ext cx="4265930" cy="2559050"/>
            <a:chOff x="2839" y="7035"/>
            <a:chExt cx="6718" cy="4030"/>
          </a:xfrm>
        </p:grpSpPr>
        <p:pic>
          <p:nvPicPr>
            <p:cNvPr id="15" name="Picture 2" descr="\\Yy-3\本地磁盘（E）\徐菲\数学\2016春下\北六数下\53.tif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839" y="7435"/>
              <a:ext cx="2970" cy="36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AutoShape 27"/>
            <p:cNvSpPr>
              <a:spLocks noChangeArrowheads="1"/>
            </p:cNvSpPr>
            <p:nvPr/>
          </p:nvSpPr>
          <p:spPr bwMode="auto">
            <a:xfrm>
              <a:off x="5356" y="7035"/>
              <a:ext cx="4201" cy="2415"/>
            </a:xfrm>
            <a:prstGeom prst="wedgeRoundRectCallout">
              <a:avLst>
                <a:gd name="adj1" fmla="val -67805"/>
                <a:gd name="adj2" fmla="val 1207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/>
                <a:t>可以把纸条</a:t>
              </a:r>
              <a:r>
                <a:rPr lang="zh-CN" altLang="en-US" sz="2800" dirty="0" smtClean="0">
                  <a:solidFill>
                    <a:srgbClr val="1D41D5"/>
                  </a:solidFill>
                </a:rPr>
                <a:t>对折</a:t>
              </a:r>
              <a:r>
                <a:rPr lang="zh-CN" altLang="en-US" sz="2800" dirty="0" smtClean="0"/>
                <a:t>去量。</a:t>
              </a:r>
              <a:endParaRPr lang="zh-CN" altLang="en-US" sz="2800" dirty="0" smtClean="0"/>
            </a:p>
          </p:txBody>
        </p:sp>
      </p:grpSp>
      <p:sp>
        <p:nvSpPr>
          <p:cNvPr id="20" name="圆角矩形标注 19"/>
          <p:cNvSpPr/>
          <p:nvPr/>
        </p:nvSpPr>
        <p:spPr>
          <a:xfrm>
            <a:off x="7754620" y="2729230"/>
            <a:ext cx="3579495" cy="912495"/>
          </a:xfrm>
          <a:prstGeom prst="wedgeRoundRectCallout">
            <a:avLst>
              <a:gd name="adj1" fmla="val -60555"/>
              <a:gd name="adj2" fmla="val -56610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还是不能正好量完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49 -0.005185 L 0.124271 -0.192593" pathEditMode="relative" rAng="0" ptsTypes="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 animBg="1"/>
      <p:bldP spid="9" grpId="0" animBg="1"/>
      <p:bldP spid="10" grpId="0" animBg="1"/>
      <p:bldP spid="10" grpId="1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3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42505" y="2191385"/>
            <a:ext cx="2647950" cy="374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26605" y="5033010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26605" y="4156710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26605" y="3280410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26605" y="2404110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1" name="直接连接符 38"/>
          <p:cNvCxnSpPr/>
          <p:nvPr/>
        </p:nvCxnSpPr>
        <p:spPr>
          <a:xfrm flipH="1">
            <a:off x="7115493" y="2213610"/>
            <a:ext cx="250825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ysDash"/>
            <a:bevel/>
            <a:headEnd type="none" w="med" len="med"/>
            <a:tailEnd type="none" w="med" len="med"/>
          </a:ln>
        </p:spPr>
      </p:cxnSp>
      <p:sp>
        <p:nvSpPr>
          <p:cNvPr id="9231" name="矩形 43"/>
          <p:cNvSpPr/>
          <p:nvPr/>
        </p:nvSpPr>
        <p:spPr>
          <a:xfrm>
            <a:off x="5701030" y="2829560"/>
            <a:ext cx="161925" cy="450850"/>
          </a:xfrm>
          <a:prstGeom prst="rect">
            <a:avLst/>
          </a:prstGeom>
          <a:solidFill>
            <a:srgbClr val="EA3C2A">
              <a:alpha val="100000"/>
            </a:srgbClr>
          </a:solidFill>
          <a:ln w="41275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2" name="矩形 44"/>
          <p:cNvSpPr/>
          <p:nvPr/>
        </p:nvSpPr>
        <p:spPr>
          <a:xfrm>
            <a:off x="5700713" y="3058160"/>
            <a:ext cx="161925" cy="225425"/>
          </a:xfrm>
          <a:prstGeom prst="rect">
            <a:avLst/>
          </a:prstGeom>
          <a:solidFill>
            <a:srgbClr val="EA3C2A">
              <a:alpha val="100000"/>
            </a:srgbClr>
          </a:solidFill>
          <a:ln w="41275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3" name="矩形 45"/>
          <p:cNvSpPr/>
          <p:nvPr/>
        </p:nvSpPr>
        <p:spPr>
          <a:xfrm>
            <a:off x="5701030" y="2829560"/>
            <a:ext cx="161925" cy="228600"/>
          </a:xfrm>
          <a:prstGeom prst="rect">
            <a:avLst/>
          </a:prstGeom>
          <a:solidFill>
            <a:srgbClr val="EA3C2A">
              <a:alpha val="100000"/>
            </a:srgbClr>
          </a:solidFill>
          <a:ln w="41275" cap="flat" cmpd="sng">
            <a:solidFill>
              <a:srgbClr val="00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98591" y="3356819"/>
            <a:ext cx="4412921" cy="2804543"/>
            <a:chOff x="1057" y="5072"/>
            <a:chExt cx="6950" cy="4416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 flipH="1">
              <a:off x="3576" y="5072"/>
              <a:ext cx="4431" cy="2315"/>
            </a:xfrm>
            <a:prstGeom prst="wedgeRoundRectCallout">
              <a:avLst>
                <a:gd name="adj1" fmla="val 66804"/>
                <a:gd name="adj2" fmla="val 2778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把纸条</a:t>
              </a:r>
              <a:r>
                <a:rPr sz="2800" smtClean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再对折</a:t>
              </a:r>
              <a:r>
                <a:rPr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去量。</a:t>
              </a:r>
              <a:endParaRPr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340" name="Picture 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057" y="6331"/>
              <a:ext cx="2268" cy="3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7740015" y="1245235"/>
            <a:ext cx="4157980" cy="1584325"/>
            <a:chOff x="12212" y="4298"/>
            <a:chExt cx="6548" cy="2495"/>
          </a:xfrm>
        </p:grpSpPr>
        <p:sp>
          <p:nvSpPr>
            <p:cNvPr id="20" name="圆角矩形标注 19"/>
            <p:cNvSpPr/>
            <p:nvPr/>
          </p:nvSpPr>
          <p:spPr>
            <a:xfrm>
              <a:off x="12212" y="4298"/>
              <a:ext cx="6548" cy="2248"/>
            </a:xfrm>
            <a:prstGeom prst="wedgeRoundRectCallout">
              <a:avLst>
                <a:gd name="adj1" fmla="val -60888"/>
                <a:gd name="adj2" fmla="val 22464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这部分的长度与纸条长度的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差不多。</a:t>
              </a:r>
              <a:endPara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3441" y="5293"/>
              <a:ext cx="2250" cy="1501"/>
              <a:chOff x="11473" y="5550"/>
              <a:chExt cx="2250" cy="1501"/>
            </a:xfrm>
          </p:grpSpPr>
          <p:sp>
            <p:nvSpPr>
              <p:cNvPr id="12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4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85 -0.014444 L 0.119896 -0.088333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1" grpId="1" animBg="1"/>
      <p:bldP spid="9232" grpId="0" animBg="1"/>
      <p:bldP spid="9233" grpId="0" animBg="1"/>
      <p:bldP spid="923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74140" y="2784475"/>
            <a:ext cx="10067290" cy="358267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1975485" y="3439795"/>
            <a:ext cx="886460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用纸条测量物体，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不够一个纸条长度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的部分，可以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把纸条平均分成若干份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，用其中的</a:t>
            </a:r>
            <a:r>
              <a:rPr sz="2800" dirty="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一份或几份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接着量。在没有尺子等测量工具的古代，人们就是这样测量的。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01861" y="1252710"/>
            <a:ext cx="1762298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3605530" y="1252855"/>
            <a:ext cx="4896485" cy="816995"/>
          </a:xfrm>
          <a:prstGeom prst="wedgeRoundRectCallout">
            <a:avLst>
              <a:gd name="adj1" fmla="val 56250"/>
              <a:gd name="adj2" fmla="val 1823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怎样用纸条测量物体的长度？</a:t>
            </a:r>
            <a:endParaRPr 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341" name="图片 3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810" y="2306955"/>
            <a:ext cx="6453505" cy="4316730"/>
          </a:xfrm>
          <a:prstGeom prst="rect">
            <a:avLst/>
          </a:prstGeom>
        </p:spPr>
      </p:pic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36525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下面是一个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分数墙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，你看懂了吗？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43" name="圆角矩形标注 342"/>
          <p:cNvSpPr/>
          <p:nvPr/>
        </p:nvSpPr>
        <p:spPr>
          <a:xfrm>
            <a:off x="7092315" y="1669415"/>
            <a:ext cx="4880610" cy="767715"/>
          </a:xfrm>
          <a:prstGeom prst="wedgeRoundRectCallout">
            <a:avLst>
              <a:gd name="adj1" fmla="val -60229"/>
              <a:gd name="adj2" fmla="val 54549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一根纸条可以用“1”表示。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48" name="组合 347"/>
          <p:cNvGrpSpPr/>
          <p:nvPr/>
        </p:nvGrpSpPr>
        <p:grpSpPr>
          <a:xfrm>
            <a:off x="7092315" y="2967990"/>
            <a:ext cx="4880610" cy="1574761"/>
            <a:chOff x="11169" y="5084"/>
            <a:chExt cx="7686" cy="2370"/>
          </a:xfrm>
        </p:grpSpPr>
        <p:sp>
          <p:nvSpPr>
            <p:cNvPr id="344" name="圆角矩形标注 343"/>
            <p:cNvSpPr/>
            <p:nvPr/>
          </p:nvSpPr>
          <p:spPr>
            <a:xfrm>
              <a:off x="11169" y="5084"/>
              <a:ext cx="7686" cy="2051"/>
            </a:xfrm>
            <a:prstGeom prst="wedgeRoundRectCallout">
              <a:avLst>
                <a:gd name="adj1" fmla="val -59622"/>
                <a:gd name="adj2" fmla="val -52242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把一根纸条平均分成2份，每一份就占</a:t>
              </a: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 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45" name="组合 344"/>
            <p:cNvGrpSpPr/>
            <p:nvPr/>
          </p:nvGrpSpPr>
          <p:grpSpPr>
            <a:xfrm>
              <a:off x="14143" y="6020"/>
              <a:ext cx="2250" cy="1434"/>
              <a:chOff x="11473" y="5550"/>
              <a:chExt cx="2250" cy="1434"/>
            </a:xfrm>
          </p:grpSpPr>
          <p:sp>
            <p:nvSpPr>
              <p:cNvPr id="346" name="Text Box 5"/>
              <p:cNvSpPr txBox="1"/>
              <p:nvPr/>
            </p:nvSpPr>
            <p:spPr>
              <a:xfrm>
                <a:off x="11473" y="5550"/>
                <a:ext cx="2250" cy="143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49" name="组合 348"/>
          <p:cNvGrpSpPr/>
          <p:nvPr/>
        </p:nvGrpSpPr>
        <p:grpSpPr>
          <a:xfrm>
            <a:off x="7134225" y="4759960"/>
            <a:ext cx="4838700" cy="1574761"/>
            <a:chOff x="11169" y="5084"/>
            <a:chExt cx="7620" cy="2370"/>
          </a:xfrm>
        </p:grpSpPr>
        <p:sp>
          <p:nvSpPr>
            <p:cNvPr id="350" name="圆角矩形标注 349"/>
            <p:cNvSpPr/>
            <p:nvPr/>
          </p:nvSpPr>
          <p:spPr>
            <a:xfrm>
              <a:off x="11169" y="5084"/>
              <a:ext cx="7620" cy="2051"/>
            </a:xfrm>
            <a:prstGeom prst="wedgeRoundRectCallout">
              <a:avLst>
                <a:gd name="adj1" fmla="val -59622"/>
                <a:gd name="adj2" fmla="val -52242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把一根纸条平均分成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份，每一份就占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351" name="组合 350"/>
            <p:cNvGrpSpPr/>
            <p:nvPr/>
          </p:nvGrpSpPr>
          <p:grpSpPr>
            <a:xfrm>
              <a:off x="14143" y="6020"/>
              <a:ext cx="2250" cy="1434"/>
              <a:chOff x="11473" y="5550"/>
              <a:chExt cx="2250" cy="1434"/>
            </a:xfrm>
          </p:grpSpPr>
          <p:sp>
            <p:nvSpPr>
              <p:cNvPr id="352" name="Text Box 5"/>
              <p:cNvSpPr txBox="1"/>
              <p:nvPr/>
            </p:nvSpPr>
            <p:spPr>
              <a:xfrm>
                <a:off x="11473" y="5550"/>
                <a:ext cx="2250" cy="143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6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  <p:bldP spid="3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478790" y="1697355"/>
            <a:ext cx="323977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你能把分数墙填写完整吗？想一想，填一填。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41" name="图片 34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2550" y="1252855"/>
            <a:ext cx="7837170" cy="5242560"/>
          </a:xfrm>
          <a:prstGeom prst="rect">
            <a:avLst/>
          </a:prstGeom>
        </p:spPr>
      </p:pic>
      <p:grpSp>
        <p:nvGrpSpPr>
          <p:cNvPr id="35" name="组合 185"/>
          <p:cNvGrpSpPr/>
          <p:nvPr/>
        </p:nvGrpSpPr>
        <p:grpSpPr>
          <a:xfrm>
            <a:off x="5521643" y="4361495"/>
            <a:ext cx="301625" cy="498477"/>
            <a:chOff x="8303285" y="2247716"/>
            <a:chExt cx="301480" cy="497564"/>
          </a:xfrm>
          <a:noFill/>
        </p:grpSpPr>
        <p:cxnSp>
          <p:nvCxnSpPr>
            <p:cNvPr id="187" name="直接连接符 18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02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3403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" name="组合 185"/>
          <p:cNvGrpSpPr/>
          <p:nvPr/>
        </p:nvGrpSpPr>
        <p:grpSpPr>
          <a:xfrm>
            <a:off x="6604318" y="4361495"/>
            <a:ext cx="301625" cy="498477"/>
            <a:chOff x="8303285" y="2247716"/>
            <a:chExt cx="301480" cy="497564"/>
          </a:xfrm>
          <a:noFill/>
        </p:grpSpPr>
        <p:cxnSp>
          <p:nvCxnSpPr>
            <p:cNvPr id="4" name="直接连接符 3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185"/>
          <p:cNvGrpSpPr/>
          <p:nvPr/>
        </p:nvGrpSpPr>
        <p:grpSpPr>
          <a:xfrm>
            <a:off x="7643813" y="4361495"/>
            <a:ext cx="301625" cy="498477"/>
            <a:chOff x="8303285" y="2247716"/>
            <a:chExt cx="301480" cy="497564"/>
          </a:xfrm>
          <a:noFill/>
        </p:grpSpPr>
        <p:cxnSp>
          <p:nvCxnSpPr>
            <p:cNvPr id="8" name="直接连接符 7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" name="组合 185"/>
          <p:cNvGrpSpPr/>
          <p:nvPr/>
        </p:nvGrpSpPr>
        <p:grpSpPr>
          <a:xfrm>
            <a:off x="8683308" y="4355145"/>
            <a:ext cx="301625" cy="498477"/>
            <a:chOff x="8303285" y="2247716"/>
            <a:chExt cx="301480" cy="497564"/>
          </a:xfrm>
          <a:noFill/>
        </p:grpSpPr>
        <p:cxnSp>
          <p:nvCxnSpPr>
            <p:cNvPr id="12" name="直接连接符 11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5" name="组合 185"/>
          <p:cNvGrpSpPr/>
          <p:nvPr/>
        </p:nvGrpSpPr>
        <p:grpSpPr>
          <a:xfrm>
            <a:off x="9722168" y="4348795"/>
            <a:ext cx="301625" cy="498477"/>
            <a:chOff x="8303285" y="2247716"/>
            <a:chExt cx="301480" cy="497564"/>
          </a:xfrm>
          <a:noFill/>
        </p:grpSpPr>
        <p:cxnSp>
          <p:nvCxnSpPr>
            <p:cNvPr id="16" name="直接连接符 15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" name="组合 185"/>
          <p:cNvGrpSpPr/>
          <p:nvPr/>
        </p:nvGrpSpPr>
        <p:grpSpPr>
          <a:xfrm>
            <a:off x="10886758" y="4342445"/>
            <a:ext cx="301625" cy="498477"/>
            <a:chOff x="8303285" y="2247716"/>
            <a:chExt cx="301480" cy="497564"/>
          </a:xfrm>
          <a:noFill/>
        </p:grpSpPr>
        <p:cxnSp>
          <p:nvCxnSpPr>
            <p:cNvPr id="20" name="直接连接符 19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2" name="TextBox 188"/>
            <p:cNvSpPr txBox="1"/>
            <p:nvPr/>
          </p:nvSpPr>
          <p:spPr>
            <a:xfrm>
              <a:off x="8303285" y="2499059"/>
              <a:ext cx="300490" cy="246221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7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" name="组合 185"/>
          <p:cNvGrpSpPr/>
          <p:nvPr/>
        </p:nvGrpSpPr>
        <p:grpSpPr>
          <a:xfrm>
            <a:off x="5315268" y="4847270"/>
            <a:ext cx="301625" cy="497549"/>
            <a:chOff x="8303285" y="2247716"/>
            <a:chExt cx="301480" cy="496638"/>
          </a:xfrm>
          <a:noFill/>
        </p:grpSpPr>
        <p:cxnSp>
          <p:nvCxnSpPr>
            <p:cNvPr id="24" name="直接连接符 23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6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" name="组合 185"/>
          <p:cNvGrpSpPr/>
          <p:nvPr/>
        </p:nvGrpSpPr>
        <p:grpSpPr>
          <a:xfrm>
            <a:off x="6180773" y="4847270"/>
            <a:ext cx="301625" cy="497549"/>
            <a:chOff x="8303285" y="2247716"/>
            <a:chExt cx="301480" cy="496638"/>
          </a:xfrm>
          <a:noFill/>
        </p:grpSpPr>
        <p:cxnSp>
          <p:nvCxnSpPr>
            <p:cNvPr id="28" name="直接连接符 27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1" name="组合 185"/>
          <p:cNvGrpSpPr/>
          <p:nvPr/>
        </p:nvGrpSpPr>
        <p:grpSpPr>
          <a:xfrm>
            <a:off x="7165658" y="4859970"/>
            <a:ext cx="301625" cy="497549"/>
            <a:chOff x="8303285" y="2247716"/>
            <a:chExt cx="301480" cy="496638"/>
          </a:xfrm>
          <a:noFill/>
        </p:grpSpPr>
        <p:cxnSp>
          <p:nvCxnSpPr>
            <p:cNvPr id="32" name="直接连接符 31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4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6" name="组合 185"/>
          <p:cNvGrpSpPr/>
          <p:nvPr/>
        </p:nvGrpSpPr>
        <p:grpSpPr>
          <a:xfrm>
            <a:off x="8080693" y="4859970"/>
            <a:ext cx="301625" cy="497549"/>
            <a:chOff x="8303285" y="2247716"/>
            <a:chExt cx="301480" cy="496638"/>
          </a:xfrm>
          <a:noFill/>
        </p:grpSpPr>
        <p:cxnSp>
          <p:nvCxnSpPr>
            <p:cNvPr id="37" name="直接连接符 3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9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0" name="组合 185"/>
          <p:cNvGrpSpPr/>
          <p:nvPr/>
        </p:nvGrpSpPr>
        <p:grpSpPr>
          <a:xfrm>
            <a:off x="9016048" y="4859970"/>
            <a:ext cx="301625" cy="497549"/>
            <a:chOff x="8303285" y="2247716"/>
            <a:chExt cx="301480" cy="496638"/>
          </a:xfrm>
          <a:noFill/>
        </p:grpSpPr>
        <p:cxnSp>
          <p:nvCxnSpPr>
            <p:cNvPr id="41" name="直接连接符 40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3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" name="组合 185"/>
          <p:cNvGrpSpPr/>
          <p:nvPr/>
        </p:nvGrpSpPr>
        <p:grpSpPr>
          <a:xfrm>
            <a:off x="9951403" y="4859970"/>
            <a:ext cx="301625" cy="497549"/>
            <a:chOff x="8303285" y="2247716"/>
            <a:chExt cx="301480" cy="496638"/>
          </a:xfrm>
          <a:noFill/>
        </p:grpSpPr>
        <p:cxnSp>
          <p:nvCxnSpPr>
            <p:cNvPr id="45" name="直接连接符 44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7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8" name="组合 185"/>
          <p:cNvGrpSpPr/>
          <p:nvPr/>
        </p:nvGrpSpPr>
        <p:grpSpPr>
          <a:xfrm>
            <a:off x="10890568" y="4840920"/>
            <a:ext cx="301625" cy="497549"/>
            <a:chOff x="8303285" y="2247716"/>
            <a:chExt cx="301480" cy="496638"/>
          </a:xfrm>
          <a:noFill/>
        </p:grpSpPr>
        <p:cxnSp>
          <p:nvCxnSpPr>
            <p:cNvPr id="49" name="直接连接符 48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1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8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2" name="组合 185"/>
          <p:cNvGrpSpPr/>
          <p:nvPr/>
        </p:nvGrpSpPr>
        <p:grpSpPr>
          <a:xfrm>
            <a:off x="5134293" y="5345110"/>
            <a:ext cx="301625" cy="497549"/>
            <a:chOff x="8303285" y="2247716"/>
            <a:chExt cx="301480" cy="496638"/>
          </a:xfrm>
          <a:noFill/>
        </p:grpSpPr>
        <p:cxnSp>
          <p:nvCxnSpPr>
            <p:cNvPr id="53" name="直接连接符 52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5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6" name="组合 185"/>
          <p:cNvGrpSpPr/>
          <p:nvPr/>
        </p:nvGrpSpPr>
        <p:grpSpPr>
          <a:xfrm>
            <a:off x="5945188" y="5338760"/>
            <a:ext cx="301625" cy="497549"/>
            <a:chOff x="8303285" y="2247716"/>
            <a:chExt cx="301480" cy="496638"/>
          </a:xfrm>
          <a:noFill/>
        </p:grpSpPr>
        <p:cxnSp>
          <p:nvCxnSpPr>
            <p:cNvPr id="57" name="直接连接符 5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0" name="组合 185"/>
          <p:cNvGrpSpPr/>
          <p:nvPr/>
        </p:nvGrpSpPr>
        <p:grpSpPr>
          <a:xfrm>
            <a:off x="6837363" y="5345110"/>
            <a:ext cx="301625" cy="497549"/>
            <a:chOff x="8303285" y="2247716"/>
            <a:chExt cx="301480" cy="496638"/>
          </a:xfrm>
          <a:noFill/>
        </p:grpSpPr>
        <p:cxnSp>
          <p:nvCxnSpPr>
            <p:cNvPr id="61" name="直接连接符 60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3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4" name="组合 185"/>
          <p:cNvGrpSpPr/>
          <p:nvPr/>
        </p:nvGrpSpPr>
        <p:grpSpPr>
          <a:xfrm>
            <a:off x="7645083" y="5345110"/>
            <a:ext cx="301625" cy="497549"/>
            <a:chOff x="8303285" y="2247716"/>
            <a:chExt cx="301480" cy="496638"/>
          </a:xfrm>
          <a:noFill/>
        </p:grpSpPr>
        <p:cxnSp>
          <p:nvCxnSpPr>
            <p:cNvPr id="65" name="直接连接符 64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7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8" name="组合 185"/>
          <p:cNvGrpSpPr/>
          <p:nvPr/>
        </p:nvGrpSpPr>
        <p:grpSpPr>
          <a:xfrm>
            <a:off x="8407083" y="5346380"/>
            <a:ext cx="301625" cy="497549"/>
            <a:chOff x="8303285" y="2247716"/>
            <a:chExt cx="301480" cy="496638"/>
          </a:xfrm>
          <a:noFill/>
        </p:grpSpPr>
        <p:cxnSp>
          <p:nvCxnSpPr>
            <p:cNvPr id="69" name="直接连接符 68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71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2" name="组合 185"/>
          <p:cNvGrpSpPr/>
          <p:nvPr/>
        </p:nvGrpSpPr>
        <p:grpSpPr>
          <a:xfrm>
            <a:off x="9217978" y="5340030"/>
            <a:ext cx="301625" cy="497549"/>
            <a:chOff x="8303285" y="2247716"/>
            <a:chExt cx="301480" cy="496638"/>
          </a:xfrm>
          <a:noFill/>
        </p:grpSpPr>
        <p:cxnSp>
          <p:nvCxnSpPr>
            <p:cNvPr id="73" name="直接连接符 72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75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6" name="组合 185"/>
          <p:cNvGrpSpPr/>
          <p:nvPr/>
        </p:nvGrpSpPr>
        <p:grpSpPr>
          <a:xfrm>
            <a:off x="10110153" y="5346380"/>
            <a:ext cx="301625" cy="497549"/>
            <a:chOff x="8303285" y="2247716"/>
            <a:chExt cx="301480" cy="496638"/>
          </a:xfrm>
          <a:noFill/>
        </p:grpSpPr>
        <p:cxnSp>
          <p:nvCxnSpPr>
            <p:cNvPr id="77" name="直接连接符 7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79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80" name="组合 185"/>
          <p:cNvGrpSpPr/>
          <p:nvPr/>
        </p:nvGrpSpPr>
        <p:grpSpPr>
          <a:xfrm>
            <a:off x="10917873" y="5346380"/>
            <a:ext cx="301625" cy="497549"/>
            <a:chOff x="8303285" y="2247716"/>
            <a:chExt cx="301480" cy="496638"/>
          </a:xfrm>
          <a:noFill/>
        </p:grpSpPr>
        <p:cxnSp>
          <p:nvCxnSpPr>
            <p:cNvPr id="81" name="直接连接符 80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83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9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84" name="组合 185"/>
          <p:cNvGrpSpPr/>
          <p:nvPr/>
        </p:nvGrpSpPr>
        <p:grpSpPr>
          <a:xfrm>
            <a:off x="5014913" y="5848665"/>
            <a:ext cx="301625" cy="497549"/>
            <a:chOff x="8303285" y="2247716"/>
            <a:chExt cx="301480" cy="496638"/>
          </a:xfrm>
          <a:noFill/>
        </p:grpSpPr>
        <p:cxnSp>
          <p:nvCxnSpPr>
            <p:cNvPr id="85" name="直接连接符 84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87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88" name="组合 185"/>
          <p:cNvGrpSpPr/>
          <p:nvPr/>
        </p:nvGrpSpPr>
        <p:grpSpPr>
          <a:xfrm>
            <a:off x="5798503" y="5842315"/>
            <a:ext cx="301625" cy="497549"/>
            <a:chOff x="8303285" y="2247716"/>
            <a:chExt cx="301480" cy="496638"/>
          </a:xfrm>
          <a:noFill/>
        </p:grpSpPr>
        <p:cxnSp>
          <p:nvCxnSpPr>
            <p:cNvPr id="89" name="直接连接符 88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91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2" name="组合 185"/>
          <p:cNvGrpSpPr/>
          <p:nvPr/>
        </p:nvGrpSpPr>
        <p:grpSpPr>
          <a:xfrm>
            <a:off x="6481128" y="5848665"/>
            <a:ext cx="301625" cy="497549"/>
            <a:chOff x="8303285" y="2247716"/>
            <a:chExt cx="301480" cy="496638"/>
          </a:xfrm>
          <a:noFill/>
        </p:grpSpPr>
        <p:cxnSp>
          <p:nvCxnSpPr>
            <p:cNvPr id="93" name="直接连接符 92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95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6" name="组合 185"/>
          <p:cNvGrpSpPr/>
          <p:nvPr/>
        </p:nvGrpSpPr>
        <p:grpSpPr>
          <a:xfrm>
            <a:off x="7264718" y="5842315"/>
            <a:ext cx="301625" cy="497549"/>
            <a:chOff x="8303285" y="2247716"/>
            <a:chExt cx="301480" cy="496638"/>
          </a:xfrm>
          <a:noFill/>
        </p:grpSpPr>
        <p:cxnSp>
          <p:nvCxnSpPr>
            <p:cNvPr id="97" name="直接连接符 9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99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0" name="组合 185"/>
          <p:cNvGrpSpPr/>
          <p:nvPr/>
        </p:nvGrpSpPr>
        <p:grpSpPr>
          <a:xfrm>
            <a:off x="7987348" y="5848665"/>
            <a:ext cx="301625" cy="497549"/>
            <a:chOff x="8303285" y="2247716"/>
            <a:chExt cx="301480" cy="496638"/>
          </a:xfrm>
          <a:noFill/>
        </p:grpSpPr>
        <p:cxnSp>
          <p:nvCxnSpPr>
            <p:cNvPr id="101" name="直接连接符 100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3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4" name="组合 185"/>
          <p:cNvGrpSpPr/>
          <p:nvPr/>
        </p:nvGrpSpPr>
        <p:grpSpPr>
          <a:xfrm>
            <a:off x="8770938" y="5842315"/>
            <a:ext cx="301625" cy="497549"/>
            <a:chOff x="8303285" y="2247716"/>
            <a:chExt cx="301480" cy="496638"/>
          </a:xfrm>
          <a:noFill/>
        </p:grpSpPr>
        <p:cxnSp>
          <p:nvCxnSpPr>
            <p:cNvPr id="105" name="直接连接符 104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7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8" name="组合 185"/>
          <p:cNvGrpSpPr/>
          <p:nvPr/>
        </p:nvGrpSpPr>
        <p:grpSpPr>
          <a:xfrm>
            <a:off x="9453563" y="5848665"/>
            <a:ext cx="301625" cy="497549"/>
            <a:chOff x="8303285" y="2247716"/>
            <a:chExt cx="301480" cy="496638"/>
          </a:xfrm>
          <a:noFill/>
        </p:grpSpPr>
        <p:cxnSp>
          <p:nvCxnSpPr>
            <p:cNvPr id="109" name="直接连接符 108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1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2" name="组合 185"/>
          <p:cNvGrpSpPr/>
          <p:nvPr/>
        </p:nvGrpSpPr>
        <p:grpSpPr>
          <a:xfrm>
            <a:off x="10237153" y="5842315"/>
            <a:ext cx="301625" cy="497549"/>
            <a:chOff x="8303285" y="2247716"/>
            <a:chExt cx="301480" cy="496638"/>
          </a:xfrm>
          <a:noFill/>
        </p:grpSpPr>
        <p:cxnSp>
          <p:nvCxnSpPr>
            <p:cNvPr id="113" name="直接连接符 112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5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6" name="组合 185"/>
          <p:cNvGrpSpPr/>
          <p:nvPr/>
        </p:nvGrpSpPr>
        <p:grpSpPr>
          <a:xfrm>
            <a:off x="10942003" y="5848665"/>
            <a:ext cx="301625" cy="497549"/>
            <a:chOff x="8303285" y="2247716"/>
            <a:chExt cx="301480" cy="496638"/>
          </a:xfrm>
          <a:noFill/>
        </p:grpSpPr>
        <p:cxnSp>
          <p:nvCxnSpPr>
            <p:cNvPr id="117" name="直接连接符 116"/>
            <p:cNvCxnSpPr/>
            <p:nvPr/>
          </p:nvCxnSpPr>
          <p:spPr>
            <a:xfrm>
              <a:off x="8328025" y="2492896"/>
              <a:ext cx="252000" cy="0"/>
            </a:xfrm>
            <a:prstGeom prst="line">
              <a:avLst/>
            </a:prstGeom>
            <a:grpFill/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87"/>
            <p:cNvSpPr txBox="1"/>
            <p:nvPr/>
          </p:nvSpPr>
          <p:spPr>
            <a:xfrm>
              <a:off x="8304275" y="2247716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9" name="TextBox 188"/>
            <p:cNvSpPr txBox="1"/>
            <p:nvPr/>
          </p:nvSpPr>
          <p:spPr>
            <a:xfrm>
              <a:off x="8303285" y="2499059"/>
              <a:ext cx="300490" cy="245295"/>
            </a:xfrm>
            <a:prstGeom prst="rect">
              <a:avLst/>
            </a:prstGeom>
            <a:grpFill/>
            <a:ln w="9525">
              <a:noFill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altLang="zh-CN" sz="1600">
                  <a:solidFill>
                    <a:srgbClr val="1D41D5"/>
                  </a:solidFill>
                  <a:latin typeface="微软雅黑" panose="020B0503020204020204" pitchFamily="34" charset="-122"/>
                </a:rPr>
                <a:t>10</a:t>
              </a:r>
              <a:endParaRPr lang="en-US" altLang="zh-CN" sz="1600">
                <a:solidFill>
                  <a:srgbClr val="1D41D5"/>
                </a:solidFill>
                <a:latin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37668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从分数墙中你发现了什么？分组交流自己的发现。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8810" y="2320290"/>
            <a:ext cx="5973445" cy="4043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7235" y="2790190"/>
            <a:ext cx="2867025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37235" y="3195320"/>
            <a:ext cx="1926590" cy="405130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730365" y="2427605"/>
            <a:ext cx="4795520" cy="1830070"/>
            <a:chOff x="10599" y="3823"/>
            <a:chExt cx="7552" cy="2882"/>
          </a:xfrm>
        </p:grpSpPr>
        <p:sp>
          <p:nvSpPr>
            <p:cNvPr id="343" name="圆角矩形标注 342"/>
            <p:cNvSpPr/>
            <p:nvPr/>
          </p:nvSpPr>
          <p:spPr>
            <a:xfrm>
              <a:off x="10599" y="3823"/>
              <a:ext cx="7410" cy="2417"/>
            </a:xfrm>
            <a:prstGeom prst="wedgeRoundRectCallout">
              <a:avLst>
                <a:gd name="adj1" fmla="val -64237"/>
                <a:gd name="adj2" fmla="val 3620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纸条的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比纸条的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长，</a:t>
              </a:r>
              <a:endPara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＞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 </a:t>
              </a: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2479" y="3911"/>
              <a:ext cx="2250" cy="1501"/>
              <a:chOff x="11473" y="5550"/>
              <a:chExt cx="2250" cy="1501"/>
            </a:xfrm>
          </p:grpSpPr>
          <p:sp>
            <p:nvSpPr>
              <p:cNvPr id="13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5901" y="3911"/>
              <a:ext cx="2250" cy="1501"/>
              <a:chOff x="11473" y="5550"/>
              <a:chExt cx="2250" cy="1501"/>
            </a:xfrm>
          </p:grpSpPr>
          <p:sp>
            <p:nvSpPr>
              <p:cNvPr id="16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808" y="5137"/>
              <a:ext cx="2250" cy="1501"/>
              <a:chOff x="11473" y="5550"/>
              <a:chExt cx="2250" cy="1501"/>
            </a:xfrm>
          </p:grpSpPr>
          <p:sp>
            <p:nvSpPr>
              <p:cNvPr id="19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2479" y="5205"/>
              <a:ext cx="2250" cy="1501"/>
              <a:chOff x="11473" y="5550"/>
              <a:chExt cx="2250" cy="1501"/>
            </a:xfrm>
          </p:grpSpPr>
          <p:sp>
            <p:nvSpPr>
              <p:cNvPr id="22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" name="圆角矩形标注 24"/>
          <p:cNvSpPr/>
          <p:nvPr/>
        </p:nvSpPr>
        <p:spPr>
          <a:xfrm>
            <a:off x="6848475" y="4857750"/>
            <a:ext cx="4705350" cy="1359535"/>
          </a:xfrm>
          <a:prstGeom prst="wedgeRoundRectCallout">
            <a:avLst>
              <a:gd name="adj1" fmla="val -61767"/>
              <a:gd name="adj2" fmla="val 8337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所有分数的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分子都是1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，分母越大，分数越小。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  <p:bldP spid="4" grpId="0" animBg="1"/>
      <p:bldP spid="5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38810" y="137668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从分数墙中你发现了什么？分组交流自己的发现。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8810" y="2320290"/>
            <a:ext cx="5973445" cy="4043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36600" y="3963670"/>
            <a:ext cx="5776595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320280" y="2856865"/>
            <a:ext cx="3484880" cy="965200"/>
            <a:chOff x="11482" y="5046"/>
            <a:chExt cx="5488" cy="1520"/>
          </a:xfrm>
        </p:grpSpPr>
        <p:grpSp>
          <p:nvGrpSpPr>
            <p:cNvPr id="9" name="组合 8"/>
            <p:cNvGrpSpPr/>
            <p:nvPr/>
          </p:nvGrpSpPr>
          <p:grpSpPr>
            <a:xfrm>
              <a:off x="11482" y="5046"/>
              <a:ext cx="5488" cy="1452"/>
              <a:chOff x="2186" y="8222"/>
              <a:chExt cx="6376" cy="1452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2186" y="8222"/>
                <a:ext cx="6376" cy="1452"/>
              </a:xfrm>
              <a:prstGeom prst="roundRect">
                <a:avLst/>
              </a:prstGeom>
              <a:solidFill>
                <a:srgbClr val="00B050">
                  <a:alpha val="45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858" y="8257"/>
                <a:ext cx="5704" cy="11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1200" cap="none" spc="-150" normalizeH="0" baseline="0" noProof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5个          是1</a:t>
                </a:r>
                <a:endPara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2" name="Text Box 5"/>
            <p:cNvSpPr txBox="1"/>
            <p:nvPr/>
          </p:nvSpPr>
          <p:spPr>
            <a:xfrm>
              <a:off x="13054" y="5066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21"/>
            <p:cNvSpPr/>
            <p:nvPr/>
          </p:nvSpPr>
          <p:spPr>
            <a:xfrm flipV="1">
              <a:off x="13222" y="5766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22630" y="5497830"/>
            <a:ext cx="5776595" cy="405130"/>
          </a:xfrm>
          <a:prstGeom prst="rect">
            <a:avLst/>
          </a:prstGeom>
          <a:solidFill>
            <a:srgbClr val="FFFF00">
              <a:alpha val="52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320280" y="4301490"/>
            <a:ext cx="3484880" cy="965835"/>
            <a:chOff x="11482" y="5046"/>
            <a:chExt cx="5488" cy="1521"/>
          </a:xfrm>
        </p:grpSpPr>
        <p:grpSp>
          <p:nvGrpSpPr>
            <p:cNvPr id="11" name="组合 10"/>
            <p:cNvGrpSpPr/>
            <p:nvPr/>
          </p:nvGrpSpPr>
          <p:grpSpPr>
            <a:xfrm>
              <a:off x="11482" y="5046"/>
              <a:ext cx="5488" cy="1452"/>
              <a:chOff x="2186" y="8222"/>
              <a:chExt cx="6376" cy="1452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2186" y="8222"/>
                <a:ext cx="6376" cy="1452"/>
              </a:xfrm>
              <a:prstGeom prst="roundRect">
                <a:avLst/>
              </a:prstGeom>
              <a:solidFill>
                <a:srgbClr val="00B050">
                  <a:alpha val="45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858" y="8257"/>
                <a:ext cx="5704" cy="11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1200" cap="none" spc="-150" normalizeH="0" baseline="0" noProof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9个          是1</a:t>
                </a:r>
                <a:endPara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4" name="Text Box 5"/>
            <p:cNvSpPr txBox="1"/>
            <p:nvPr/>
          </p:nvSpPr>
          <p:spPr>
            <a:xfrm>
              <a:off x="13054" y="5066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21"/>
            <p:cNvSpPr/>
            <p:nvPr/>
          </p:nvSpPr>
          <p:spPr>
            <a:xfrm flipV="1">
              <a:off x="13222" y="5766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8136255" y="5497830"/>
            <a:ext cx="35852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38810" y="1353185"/>
            <a:ext cx="10914380" cy="952500"/>
            <a:chOff x="1006" y="2131"/>
            <a:chExt cx="17188" cy="1500"/>
          </a:xfrm>
        </p:grpSpPr>
        <p:sp>
          <p:nvSpPr>
            <p:cNvPr id="342" name="Rectangle 64"/>
            <p:cNvSpPr>
              <a:spLocks noChangeArrowheads="1"/>
            </p:cNvSpPr>
            <p:nvPr/>
          </p:nvSpPr>
          <p:spPr bwMode="auto">
            <a:xfrm>
              <a:off x="1006" y="2168"/>
              <a:ext cx="17189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找一找纸条的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有多长？</a:t>
              </a:r>
              <a:r>
                <a:rPr kumimoji="1" lang="zh-CN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并说说你是怎么找的。</a:t>
              </a:r>
              <a:endPara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2" name="Text Box 5"/>
            <p:cNvSpPr txBox="1"/>
            <p:nvPr/>
          </p:nvSpPr>
          <p:spPr>
            <a:xfrm>
              <a:off x="4415" y="2131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21"/>
            <p:cNvSpPr/>
            <p:nvPr/>
          </p:nvSpPr>
          <p:spPr>
            <a:xfrm flipV="1">
              <a:off x="4583" y="283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8810" y="2320290"/>
            <a:ext cx="5973445" cy="40436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723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612255" y="3510915"/>
            <a:ext cx="4705350" cy="2374900"/>
            <a:chOff x="10626" y="5461"/>
            <a:chExt cx="7410" cy="3740"/>
          </a:xfrm>
        </p:grpSpPr>
        <p:sp>
          <p:nvSpPr>
            <p:cNvPr id="25" name="圆角矩形标注 24"/>
            <p:cNvSpPr/>
            <p:nvPr/>
          </p:nvSpPr>
          <p:spPr>
            <a:xfrm>
              <a:off x="10626" y="5461"/>
              <a:ext cx="7410" cy="3576"/>
            </a:xfrm>
            <a:prstGeom prst="wedgeRoundRectCallout">
              <a:avLst>
                <a:gd name="adj1" fmla="val -67300"/>
                <a:gd name="adj2" fmla="val 29362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把一根纸条平均分成7份，然后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用其中的1份量7次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就得到了</a:t>
              </a: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  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Text Box 5"/>
            <p:cNvSpPr txBox="1"/>
            <p:nvPr/>
          </p:nvSpPr>
          <p:spPr>
            <a:xfrm>
              <a:off x="12748" y="770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Line 21"/>
            <p:cNvSpPr/>
            <p:nvPr/>
          </p:nvSpPr>
          <p:spPr>
            <a:xfrm flipV="1">
              <a:off x="12916" y="840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46113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8503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0893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61886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334510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052695" y="5106035"/>
            <a:ext cx="723900" cy="405130"/>
          </a:xfrm>
          <a:prstGeom prst="rect">
            <a:avLst/>
          </a:prstGeom>
          <a:solidFill>
            <a:srgbClr val="00B050">
              <a:alpha val="43000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38810" y="1366520"/>
            <a:ext cx="10915015" cy="953135"/>
            <a:chOff x="1006" y="2152"/>
            <a:chExt cx="17189" cy="1501"/>
          </a:xfrm>
        </p:grpSpPr>
        <p:sp>
          <p:nvSpPr>
            <p:cNvPr id="342" name="Rectangle 64"/>
            <p:cNvSpPr>
              <a:spLocks noChangeArrowheads="1"/>
            </p:cNvSpPr>
            <p:nvPr/>
          </p:nvSpPr>
          <p:spPr bwMode="auto">
            <a:xfrm>
              <a:off x="1006" y="2168"/>
              <a:ext cx="17189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通过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这个标准，你还能得到哪些数？</a:t>
              </a:r>
              <a:endPara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2" name="Text Box 5"/>
            <p:cNvSpPr txBox="1"/>
            <p:nvPr/>
          </p:nvSpPr>
          <p:spPr>
            <a:xfrm>
              <a:off x="2357" y="2152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21"/>
            <p:cNvSpPr/>
            <p:nvPr/>
          </p:nvSpPr>
          <p:spPr>
            <a:xfrm flipV="1">
              <a:off x="2525" y="2852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58810" y="2700020"/>
            <a:ext cx="1428750" cy="953135"/>
            <a:chOff x="11465" y="5565"/>
            <a:chExt cx="2250" cy="1501"/>
          </a:xfrm>
        </p:grpSpPr>
        <p:sp>
          <p:nvSpPr>
            <p:cNvPr id="18" name="Text Box 5"/>
            <p:cNvSpPr txBox="1"/>
            <p:nvPr/>
          </p:nvSpPr>
          <p:spPr>
            <a:xfrm>
              <a:off x="11465" y="5565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258810" y="3966210"/>
            <a:ext cx="1428750" cy="953135"/>
            <a:chOff x="11465" y="5565"/>
            <a:chExt cx="2250" cy="1501"/>
          </a:xfrm>
        </p:grpSpPr>
        <p:sp>
          <p:nvSpPr>
            <p:cNvPr id="13" name="Text Box 5"/>
            <p:cNvSpPr txBox="1"/>
            <p:nvPr/>
          </p:nvSpPr>
          <p:spPr>
            <a:xfrm>
              <a:off x="11465" y="5565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2020" y="2936875"/>
            <a:ext cx="7215505" cy="725170"/>
            <a:chOff x="996" y="8201"/>
            <a:chExt cx="11363" cy="1142"/>
          </a:xfrm>
        </p:grpSpPr>
        <p:sp>
          <p:nvSpPr>
            <p:cNvPr id="21" name="矩形 23"/>
            <p:cNvSpPr/>
            <p:nvPr/>
          </p:nvSpPr>
          <p:spPr>
            <a:xfrm>
              <a:off x="996" y="8274"/>
              <a:ext cx="10205" cy="914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4" name="矩形 25"/>
            <p:cNvSpPr/>
            <p:nvPr/>
          </p:nvSpPr>
          <p:spPr>
            <a:xfrm>
              <a:off x="9948" y="8273"/>
              <a:ext cx="1254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5" name="矩形 25"/>
            <p:cNvSpPr/>
            <p:nvPr/>
          </p:nvSpPr>
          <p:spPr>
            <a:xfrm>
              <a:off x="996" y="8273"/>
              <a:ext cx="1291" cy="913"/>
            </a:xfrm>
            <a:prstGeom prst="rect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2D050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6" name="矩形 25"/>
            <p:cNvSpPr/>
            <p:nvPr/>
          </p:nvSpPr>
          <p:spPr>
            <a:xfrm>
              <a:off x="3548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7" name="矩形 25"/>
            <p:cNvSpPr/>
            <p:nvPr/>
          </p:nvSpPr>
          <p:spPr>
            <a:xfrm>
              <a:off x="6097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8" name="矩形 25"/>
            <p:cNvSpPr/>
            <p:nvPr/>
          </p:nvSpPr>
          <p:spPr>
            <a:xfrm>
              <a:off x="8675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1175" y="8202"/>
              <a:ext cx="2250" cy="1113"/>
              <a:chOff x="11489" y="5723"/>
              <a:chExt cx="2250" cy="1113"/>
            </a:xfrm>
          </p:grpSpPr>
          <p:sp>
            <p:nvSpPr>
              <p:cNvPr id="160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2384" y="8231"/>
              <a:ext cx="2250" cy="1113"/>
              <a:chOff x="11489" y="5723"/>
              <a:chExt cx="2250" cy="1113"/>
            </a:xfrm>
          </p:grpSpPr>
          <p:sp>
            <p:nvSpPr>
              <p:cNvPr id="163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634" y="8216"/>
              <a:ext cx="2250" cy="1113"/>
              <a:chOff x="11489" y="5723"/>
              <a:chExt cx="2250" cy="1113"/>
            </a:xfrm>
          </p:grpSpPr>
          <p:sp>
            <p:nvSpPr>
              <p:cNvPr id="28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4895" y="8216"/>
              <a:ext cx="2250" cy="1113"/>
              <a:chOff x="11489" y="5723"/>
              <a:chExt cx="2250" cy="1113"/>
            </a:xfrm>
          </p:grpSpPr>
          <p:sp>
            <p:nvSpPr>
              <p:cNvPr id="31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168" y="8225"/>
              <a:ext cx="2250" cy="1113"/>
              <a:chOff x="11489" y="5723"/>
              <a:chExt cx="2250" cy="1113"/>
            </a:xfrm>
          </p:grpSpPr>
          <p:sp>
            <p:nvSpPr>
              <p:cNvPr id="34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500" y="8203"/>
              <a:ext cx="2250" cy="1113"/>
              <a:chOff x="11489" y="5723"/>
              <a:chExt cx="2250" cy="1113"/>
            </a:xfrm>
          </p:grpSpPr>
          <p:sp>
            <p:nvSpPr>
              <p:cNvPr id="37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8761" y="8201"/>
              <a:ext cx="2250" cy="1113"/>
              <a:chOff x="11489" y="5723"/>
              <a:chExt cx="2250" cy="1113"/>
            </a:xfrm>
          </p:grpSpPr>
          <p:sp>
            <p:nvSpPr>
              <p:cNvPr id="40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10109" y="8225"/>
              <a:ext cx="2250" cy="1113"/>
              <a:chOff x="11489" y="5723"/>
              <a:chExt cx="2250" cy="1113"/>
            </a:xfrm>
          </p:grpSpPr>
          <p:sp>
            <p:nvSpPr>
              <p:cNvPr id="43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948690" y="298323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758950" y="299212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922020" y="4116070"/>
            <a:ext cx="7215505" cy="725170"/>
            <a:chOff x="996" y="8201"/>
            <a:chExt cx="11363" cy="1142"/>
          </a:xfrm>
        </p:grpSpPr>
        <p:sp>
          <p:nvSpPr>
            <p:cNvPr id="48" name="矩形 23"/>
            <p:cNvSpPr/>
            <p:nvPr/>
          </p:nvSpPr>
          <p:spPr>
            <a:xfrm>
              <a:off x="996" y="8274"/>
              <a:ext cx="10205" cy="914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矩形 25"/>
            <p:cNvSpPr/>
            <p:nvPr/>
          </p:nvSpPr>
          <p:spPr>
            <a:xfrm>
              <a:off x="9948" y="8273"/>
              <a:ext cx="1254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矩形 25"/>
            <p:cNvSpPr/>
            <p:nvPr/>
          </p:nvSpPr>
          <p:spPr>
            <a:xfrm>
              <a:off x="996" y="8273"/>
              <a:ext cx="1291" cy="913"/>
            </a:xfrm>
            <a:prstGeom prst="rect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2D050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矩形 25"/>
            <p:cNvSpPr/>
            <p:nvPr/>
          </p:nvSpPr>
          <p:spPr>
            <a:xfrm>
              <a:off x="3548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矩形 25"/>
            <p:cNvSpPr/>
            <p:nvPr/>
          </p:nvSpPr>
          <p:spPr>
            <a:xfrm>
              <a:off x="6097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矩形 25"/>
            <p:cNvSpPr/>
            <p:nvPr/>
          </p:nvSpPr>
          <p:spPr>
            <a:xfrm>
              <a:off x="8675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175" y="8202"/>
              <a:ext cx="2250" cy="1113"/>
              <a:chOff x="11489" y="5723"/>
              <a:chExt cx="2250" cy="1113"/>
            </a:xfrm>
          </p:grpSpPr>
          <p:sp>
            <p:nvSpPr>
              <p:cNvPr id="55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2384" y="8231"/>
              <a:ext cx="2250" cy="1113"/>
              <a:chOff x="11489" y="5723"/>
              <a:chExt cx="2250" cy="1113"/>
            </a:xfrm>
          </p:grpSpPr>
          <p:sp>
            <p:nvSpPr>
              <p:cNvPr id="58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3634" y="8216"/>
              <a:ext cx="2250" cy="1113"/>
              <a:chOff x="11489" y="5723"/>
              <a:chExt cx="2250" cy="1113"/>
            </a:xfrm>
          </p:grpSpPr>
          <p:sp>
            <p:nvSpPr>
              <p:cNvPr id="61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4895" y="8216"/>
              <a:ext cx="2250" cy="1113"/>
              <a:chOff x="11489" y="5723"/>
              <a:chExt cx="2250" cy="1113"/>
            </a:xfrm>
          </p:grpSpPr>
          <p:sp>
            <p:nvSpPr>
              <p:cNvPr id="65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6168" y="8225"/>
              <a:ext cx="2250" cy="1113"/>
              <a:chOff x="11489" y="5723"/>
              <a:chExt cx="2250" cy="1113"/>
            </a:xfrm>
          </p:grpSpPr>
          <p:sp>
            <p:nvSpPr>
              <p:cNvPr id="68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7500" y="8203"/>
              <a:ext cx="2250" cy="1113"/>
              <a:chOff x="11489" y="5723"/>
              <a:chExt cx="2250" cy="1113"/>
            </a:xfrm>
          </p:grpSpPr>
          <p:sp>
            <p:nvSpPr>
              <p:cNvPr id="71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8761" y="8201"/>
              <a:ext cx="2250" cy="1113"/>
              <a:chOff x="11489" y="5723"/>
              <a:chExt cx="2250" cy="1113"/>
            </a:xfrm>
          </p:grpSpPr>
          <p:sp>
            <p:nvSpPr>
              <p:cNvPr id="74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10109" y="8225"/>
              <a:ext cx="2250" cy="1113"/>
              <a:chOff x="11489" y="5723"/>
              <a:chExt cx="2250" cy="1113"/>
            </a:xfrm>
          </p:grpSpPr>
          <p:sp>
            <p:nvSpPr>
              <p:cNvPr id="77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9" name="矩形 78"/>
          <p:cNvSpPr/>
          <p:nvPr/>
        </p:nvSpPr>
        <p:spPr>
          <a:xfrm>
            <a:off x="949960" y="417576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1763395" y="4171315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2556510" y="417703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8258810" y="5106670"/>
            <a:ext cx="1428750" cy="953135"/>
            <a:chOff x="11465" y="5565"/>
            <a:chExt cx="2250" cy="1501"/>
          </a:xfrm>
        </p:grpSpPr>
        <p:sp>
          <p:nvSpPr>
            <p:cNvPr id="83" name="Text Box 5"/>
            <p:cNvSpPr txBox="1"/>
            <p:nvPr/>
          </p:nvSpPr>
          <p:spPr>
            <a:xfrm>
              <a:off x="11465" y="5565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22020" y="5242560"/>
            <a:ext cx="7215505" cy="725170"/>
            <a:chOff x="996" y="8201"/>
            <a:chExt cx="11363" cy="1142"/>
          </a:xfrm>
        </p:grpSpPr>
        <p:sp>
          <p:nvSpPr>
            <p:cNvPr id="86" name="矩形 23"/>
            <p:cNvSpPr/>
            <p:nvPr/>
          </p:nvSpPr>
          <p:spPr>
            <a:xfrm>
              <a:off x="996" y="8274"/>
              <a:ext cx="10205" cy="914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矩形 25"/>
            <p:cNvSpPr/>
            <p:nvPr/>
          </p:nvSpPr>
          <p:spPr>
            <a:xfrm>
              <a:off x="9948" y="8273"/>
              <a:ext cx="1254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8" name="矩形 25"/>
            <p:cNvSpPr/>
            <p:nvPr/>
          </p:nvSpPr>
          <p:spPr>
            <a:xfrm>
              <a:off x="996" y="8273"/>
              <a:ext cx="1291" cy="913"/>
            </a:xfrm>
            <a:prstGeom prst="rect">
              <a:avLst/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92D050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矩形 25"/>
            <p:cNvSpPr/>
            <p:nvPr/>
          </p:nvSpPr>
          <p:spPr>
            <a:xfrm>
              <a:off x="3548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0" name="矩形 25"/>
            <p:cNvSpPr/>
            <p:nvPr/>
          </p:nvSpPr>
          <p:spPr>
            <a:xfrm>
              <a:off x="6097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1" name="矩形 25"/>
            <p:cNvSpPr/>
            <p:nvPr/>
          </p:nvSpPr>
          <p:spPr>
            <a:xfrm>
              <a:off x="8675" y="8273"/>
              <a:ext cx="1273" cy="913"/>
            </a:xfrm>
            <a:prstGeom prst="rect">
              <a:avLst/>
            </a:prstGeom>
            <a:solidFill>
              <a:srgbClr val="92D05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1175" y="8202"/>
              <a:ext cx="2250" cy="1113"/>
              <a:chOff x="11489" y="5723"/>
              <a:chExt cx="2250" cy="1113"/>
            </a:xfrm>
          </p:grpSpPr>
          <p:sp>
            <p:nvSpPr>
              <p:cNvPr id="93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2384" y="8231"/>
              <a:ext cx="2250" cy="1113"/>
              <a:chOff x="11489" y="5723"/>
              <a:chExt cx="2250" cy="1113"/>
            </a:xfrm>
          </p:grpSpPr>
          <p:sp>
            <p:nvSpPr>
              <p:cNvPr id="96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3634" y="8216"/>
              <a:ext cx="2250" cy="1113"/>
              <a:chOff x="11489" y="5723"/>
              <a:chExt cx="2250" cy="1113"/>
            </a:xfrm>
          </p:grpSpPr>
          <p:sp>
            <p:nvSpPr>
              <p:cNvPr id="99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4895" y="8216"/>
              <a:ext cx="2250" cy="1113"/>
              <a:chOff x="11489" y="5723"/>
              <a:chExt cx="2250" cy="1113"/>
            </a:xfrm>
          </p:grpSpPr>
          <p:sp>
            <p:nvSpPr>
              <p:cNvPr id="102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6168" y="8225"/>
              <a:ext cx="2250" cy="1113"/>
              <a:chOff x="11489" y="5723"/>
              <a:chExt cx="2250" cy="1113"/>
            </a:xfrm>
          </p:grpSpPr>
          <p:sp>
            <p:nvSpPr>
              <p:cNvPr id="105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7500" y="8203"/>
              <a:ext cx="2250" cy="1113"/>
              <a:chOff x="11489" y="5723"/>
              <a:chExt cx="2250" cy="1113"/>
            </a:xfrm>
          </p:grpSpPr>
          <p:sp>
            <p:nvSpPr>
              <p:cNvPr id="108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8761" y="8201"/>
              <a:ext cx="2250" cy="1113"/>
              <a:chOff x="11489" y="5723"/>
              <a:chExt cx="2250" cy="1113"/>
            </a:xfrm>
          </p:grpSpPr>
          <p:sp>
            <p:nvSpPr>
              <p:cNvPr id="111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10109" y="8225"/>
              <a:ext cx="2250" cy="1113"/>
              <a:chOff x="11489" y="5723"/>
              <a:chExt cx="2250" cy="1113"/>
            </a:xfrm>
          </p:grpSpPr>
          <p:sp>
            <p:nvSpPr>
              <p:cNvPr id="114" name="Text Box 5"/>
              <p:cNvSpPr txBox="1"/>
              <p:nvPr/>
            </p:nvSpPr>
            <p:spPr>
              <a:xfrm>
                <a:off x="11489" y="5723"/>
                <a:ext cx="2250" cy="111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0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8</a:t>
                </a:r>
                <a:endPara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Line 21"/>
              <p:cNvSpPr/>
              <p:nvPr/>
            </p:nvSpPr>
            <p:spPr>
              <a:xfrm flipV="1">
                <a:off x="11641" y="6250"/>
                <a:ext cx="768" cy="1"/>
              </a:xfrm>
              <a:prstGeom prst="line">
                <a:avLst/>
              </a:prstGeom>
              <a:ln w="28575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16" name="矩形 115"/>
          <p:cNvSpPr/>
          <p:nvPr/>
        </p:nvSpPr>
        <p:spPr>
          <a:xfrm>
            <a:off x="949960" y="530225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1763395" y="5297805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2556510" y="530352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3368040" y="5302250"/>
            <a:ext cx="765175" cy="57848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Rectangle 64"/>
          <p:cNvSpPr>
            <a:spLocks noChangeArrowheads="1"/>
          </p:cNvSpPr>
          <p:nvPr/>
        </p:nvSpPr>
        <p:spPr bwMode="auto">
          <a:xfrm>
            <a:off x="8300720" y="5949315"/>
            <a:ext cx="35852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6" grpId="0" animBg="1"/>
      <p:bldP spid="79" grpId="0" animBg="1"/>
      <p:bldP spid="80" grpId="0" animBg="1"/>
      <p:bldP spid="81" grpId="0" animBg="1"/>
      <p:bldP spid="116" grpId="0" animBg="1"/>
      <p:bldP spid="117" grpId="0" animBg="1"/>
      <p:bldP spid="118" grpId="0" animBg="1"/>
      <p:bldP spid="1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08635" y="1964055"/>
            <a:ext cx="5973445" cy="4043680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6636385" y="2103755"/>
            <a:ext cx="5444490" cy="3763010"/>
            <a:chOff x="10451" y="3313"/>
            <a:chExt cx="8574" cy="5926"/>
          </a:xfrm>
        </p:grpSpPr>
        <p:grpSp>
          <p:nvGrpSpPr>
            <p:cNvPr id="3" name="组合 46"/>
            <p:cNvGrpSpPr/>
            <p:nvPr/>
          </p:nvGrpSpPr>
          <p:grpSpPr>
            <a:xfrm>
              <a:off x="10451" y="3313"/>
              <a:ext cx="8574" cy="5927"/>
              <a:chOff x="0" y="-1"/>
              <a:chExt cx="7699356" cy="3594756"/>
            </a:xfrm>
          </p:grpSpPr>
          <p:pic>
            <p:nvPicPr>
              <p:cNvPr id="5" name="图片 42" descr="2.png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0" y="-1"/>
                <a:ext cx="7699356" cy="3594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Box 44"/>
              <p:cNvSpPr txBox="1">
                <a:spLocks noChangeArrowheads="1"/>
              </p:cNvSpPr>
              <p:nvPr/>
            </p:nvSpPr>
            <p:spPr bwMode="auto">
              <a:xfrm>
                <a:off x="889009" y="606504"/>
                <a:ext cx="6200613" cy="255641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思考</a:t>
                </a: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：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      </a:t>
                </a: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在实际生活中，除了用</a:t>
                </a:r>
                <a:r>
                  <a:rPr lang="en-US"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     </a:t>
                </a:r>
                <a:endParaRPr 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    </a:t>
                </a: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为单位外，还可以用什么做单位？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22" name="Text Box 5"/>
            <p:cNvSpPr txBox="1"/>
            <p:nvPr/>
          </p:nvSpPr>
          <p:spPr>
            <a:xfrm>
              <a:off x="11022" y="6248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21"/>
            <p:cNvSpPr/>
            <p:nvPr/>
          </p:nvSpPr>
          <p:spPr>
            <a:xfrm flipV="1">
              <a:off x="11190" y="6948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615315" y="2470785"/>
            <a:ext cx="2878455" cy="37655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5315" y="2847340"/>
            <a:ext cx="1894205" cy="376555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15315" y="4768215"/>
            <a:ext cx="706755" cy="376555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15315" y="3249295"/>
            <a:ext cx="1416685" cy="37655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15315" y="3609340"/>
            <a:ext cx="1141730" cy="376555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5315" y="4001770"/>
            <a:ext cx="953135" cy="37655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15315" y="4371340"/>
            <a:ext cx="793750" cy="376555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615315" y="5137150"/>
            <a:ext cx="605790" cy="37655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15315" y="5520055"/>
            <a:ext cx="559435" cy="376555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2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3" name="Rectangle 64"/>
          <p:cNvSpPr>
            <a:spLocks noChangeArrowheads="1"/>
          </p:cNvSpPr>
          <p:nvPr/>
        </p:nvSpPr>
        <p:spPr bwMode="auto">
          <a:xfrm>
            <a:off x="830580" y="1252855"/>
            <a:ext cx="10913110" cy="46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1.学习目标描述：创设具体的情景，学会用纸条测量物体的方法，认识分数单位，会比较分数单位的大小。在探索与发现的过程中，培养学生观察、比较、分析、总结与归纳等思维能力。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学习内容分析：三年级时，学生已初步体验了分数产生的过程。本课的前一课《分数的再认识(一)》中，学生理解了分数中整体与部分之间的关系。本节课是这样的基础上，进一步引导学生从度量角度认识分数单位。本课的课题是《分数的再认识(二)》，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这个“再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23560" y="1973580"/>
            <a:ext cx="6152515" cy="3952875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380" y="2070735"/>
            <a:ext cx="5010150" cy="338137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742305" y="2242185"/>
            <a:ext cx="5915660" cy="1814830"/>
            <a:chOff x="9143" y="1024"/>
            <a:chExt cx="9316" cy="2858"/>
          </a:xfrm>
        </p:grpSpPr>
        <p:sp>
          <p:nvSpPr>
            <p:cNvPr id="13" name="文本框 12"/>
            <p:cNvSpPr txBox="1"/>
            <p:nvPr/>
          </p:nvSpPr>
          <p:spPr>
            <a:xfrm>
              <a:off x="9143" y="1024"/>
              <a:ext cx="9316" cy="28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像     ，     ,       ,       </a:t>
              </a: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     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等这样的分数叫作</a:t>
              </a:r>
              <a:r>
                <a:rPr lang="zh-CN" altLang="en-US" sz="2800" dirty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分数单位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1081" y="1299"/>
              <a:ext cx="2250" cy="1501"/>
              <a:chOff x="21209" y="373"/>
              <a:chExt cx="2250" cy="1501"/>
            </a:xfrm>
          </p:grpSpPr>
          <p:sp>
            <p:nvSpPr>
              <p:cNvPr id="20" name="Text Box 5"/>
              <p:cNvSpPr txBox="1"/>
              <p:nvPr/>
            </p:nvSpPr>
            <p:spPr>
              <a:xfrm>
                <a:off x="21209" y="373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Line 21"/>
              <p:cNvSpPr/>
              <p:nvPr/>
            </p:nvSpPr>
            <p:spPr>
              <a:xfrm flipV="1">
                <a:off x="21399" y="1095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2277" y="1299"/>
              <a:ext cx="2250" cy="1501"/>
              <a:chOff x="21150" y="370"/>
              <a:chExt cx="2250" cy="1501"/>
            </a:xfrm>
          </p:grpSpPr>
          <p:sp>
            <p:nvSpPr>
              <p:cNvPr id="23" name="Text Box 5"/>
              <p:cNvSpPr txBox="1"/>
              <p:nvPr/>
            </p:nvSpPr>
            <p:spPr>
              <a:xfrm>
                <a:off x="21150" y="37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Line 21"/>
              <p:cNvSpPr/>
              <p:nvPr/>
            </p:nvSpPr>
            <p:spPr>
              <a:xfrm flipV="1">
                <a:off x="21274" y="1069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3451" y="1344"/>
              <a:ext cx="2250" cy="1501"/>
              <a:chOff x="21150" y="419"/>
              <a:chExt cx="2250" cy="1501"/>
            </a:xfrm>
          </p:grpSpPr>
          <p:sp>
            <p:nvSpPr>
              <p:cNvPr id="26" name="Text Box 5"/>
              <p:cNvSpPr txBox="1"/>
              <p:nvPr/>
            </p:nvSpPr>
            <p:spPr>
              <a:xfrm>
                <a:off x="21150" y="419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4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Line 21"/>
              <p:cNvSpPr/>
              <p:nvPr/>
            </p:nvSpPr>
            <p:spPr>
              <a:xfrm flipV="1">
                <a:off x="21318" y="1119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4782" y="1389"/>
              <a:ext cx="2250" cy="1501"/>
              <a:chOff x="21096" y="460"/>
              <a:chExt cx="2250" cy="1501"/>
            </a:xfrm>
          </p:grpSpPr>
          <p:sp>
            <p:nvSpPr>
              <p:cNvPr id="29" name="Text Box 5"/>
              <p:cNvSpPr txBox="1"/>
              <p:nvPr/>
            </p:nvSpPr>
            <p:spPr>
              <a:xfrm>
                <a:off x="21096" y="46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5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Line 21"/>
              <p:cNvSpPr/>
              <p:nvPr/>
            </p:nvSpPr>
            <p:spPr>
              <a:xfrm flipV="1">
                <a:off x="21264" y="116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6172" y="1356"/>
              <a:ext cx="2250" cy="1501"/>
              <a:chOff x="21142" y="415"/>
              <a:chExt cx="2250" cy="1501"/>
            </a:xfrm>
          </p:grpSpPr>
          <p:sp>
            <p:nvSpPr>
              <p:cNvPr id="32" name="Text Box 5"/>
              <p:cNvSpPr txBox="1"/>
              <p:nvPr/>
            </p:nvSpPr>
            <p:spPr>
              <a:xfrm>
                <a:off x="21142" y="415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6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Line 21"/>
              <p:cNvSpPr/>
              <p:nvPr/>
            </p:nvSpPr>
            <p:spPr>
              <a:xfrm flipV="1">
                <a:off x="21310" y="1115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5742305" y="4258310"/>
            <a:ext cx="59150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把一个整体平均分成若干份，其中的一份叫</a:t>
            </a:r>
            <a:r>
              <a:rPr kumimoji="1" sz="2800" dirty="0" err="1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分数单位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653415" y="137668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观察分数墙中的分数单位，大家还有什么新的发现吗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53415" y="2320290"/>
            <a:ext cx="5973445" cy="404368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929120" y="2228215"/>
            <a:ext cx="4639945" cy="922020"/>
            <a:chOff x="1789" y="8473"/>
            <a:chExt cx="9052" cy="1452"/>
          </a:xfrm>
        </p:grpSpPr>
        <p:sp>
          <p:nvSpPr>
            <p:cNvPr id="7" name="圆角矩形 6"/>
            <p:cNvSpPr/>
            <p:nvPr/>
          </p:nvSpPr>
          <p:spPr>
            <a:xfrm>
              <a:off x="1789" y="8473"/>
              <a:ext cx="9052" cy="1452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486" y="8552"/>
              <a:ext cx="6869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有</a:t>
              </a: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无数个</a:t>
              </a: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分数单位</a:t>
              </a:r>
              <a:r>
                <a:rPr kumimoji="0" lang="zh-CN" altLang="en-US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2800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929120" y="3502660"/>
            <a:ext cx="4639945" cy="1486535"/>
            <a:chOff x="10912" y="5892"/>
            <a:chExt cx="7307" cy="2341"/>
          </a:xfrm>
        </p:grpSpPr>
        <p:grpSp>
          <p:nvGrpSpPr>
            <p:cNvPr id="3" name="组合 2"/>
            <p:cNvGrpSpPr/>
            <p:nvPr/>
          </p:nvGrpSpPr>
          <p:grpSpPr>
            <a:xfrm>
              <a:off x="10912" y="5892"/>
              <a:ext cx="7307" cy="2341"/>
              <a:chOff x="1789" y="8473"/>
              <a:chExt cx="9052" cy="1452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789" y="8473"/>
                <a:ext cx="9052" cy="1452"/>
              </a:xfrm>
              <a:prstGeom prst="roundRect">
                <a:avLst/>
              </a:prstGeom>
              <a:solidFill>
                <a:srgbClr val="00B050">
                  <a:alpha val="45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138" y="8505"/>
                <a:ext cx="8352" cy="13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sz="2800" i="0" u="none" strike="noStrike" kern="1200" cap="none" spc="-150" normalizeH="0" baseline="0" noProof="0" dirty="0" err="1">
                    <a:ln>
                      <a:noFill/>
                    </a:ln>
                    <a:solidFill>
                      <a:srgbClr val="1D41D5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最大</a:t>
                </a:r>
                <a:r>
                  <a:rPr kumimoji="0" sz="2800" i="0" u="none" strike="noStrike" kern="1200" cap="none" spc="-150" normalizeH="0" baseline="0" noProof="0" dirty="0" err="1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的分数单位是</a:t>
                </a:r>
                <a:r>
                  <a:rPr kumimoji="0" lang="en-US" sz="2800" i="0" u="none" strike="noStrike" kern="1200" cap="none" spc="-1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        </a:t>
                </a:r>
                <a:r>
                  <a:rPr kumimoji="0" sz="2800" i="0" u="none" strike="noStrike" kern="1200" cap="none" spc="-1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，</a:t>
                </a:r>
                <a:r>
                  <a:rPr kumimoji="0" sz="2800" i="0" u="none" strike="noStrike" kern="1200" cap="none" spc="-150" normalizeH="0" baseline="0" noProof="0" dirty="0" err="1">
                    <a:ln>
                      <a:noFill/>
                    </a:ln>
                    <a:solidFill>
                      <a:srgbClr val="1D41D5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没有最小</a:t>
                </a:r>
                <a:r>
                  <a:rPr kumimoji="0" sz="2800" i="0" u="none" strike="noStrike" kern="1200" cap="none" spc="-150" normalizeH="0" baseline="0" noProof="0" dirty="0" err="1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的分数单位</a:t>
                </a:r>
                <a:r>
                  <a:rPr kumimoji="0" sz="2800" i="0" u="none" strike="noStrike" kern="1200" cap="none" spc="-1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。</a:t>
                </a:r>
                <a:endParaRPr kumimoji="0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1" name="Text Box 5"/>
            <p:cNvSpPr txBox="1"/>
            <p:nvPr/>
          </p:nvSpPr>
          <p:spPr>
            <a:xfrm>
              <a:off x="15542" y="5893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21"/>
            <p:cNvSpPr/>
            <p:nvPr/>
          </p:nvSpPr>
          <p:spPr>
            <a:xfrm flipV="1">
              <a:off x="15755" y="659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29120" y="5166360"/>
            <a:ext cx="4639945" cy="1383665"/>
            <a:chOff x="1789" y="8342"/>
            <a:chExt cx="9052" cy="2179"/>
          </a:xfrm>
        </p:grpSpPr>
        <p:sp>
          <p:nvSpPr>
            <p:cNvPr id="15" name="圆角矩形 14"/>
            <p:cNvSpPr/>
            <p:nvPr/>
          </p:nvSpPr>
          <p:spPr>
            <a:xfrm>
              <a:off x="1789" y="8473"/>
              <a:ext cx="9052" cy="2000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2294" y="8342"/>
              <a:ext cx="8039" cy="21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平均</a:t>
              </a: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分的份数越多</a:t>
              </a: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</a:t>
              </a:r>
              <a:r>
                <a:rPr kumimoji="0" lang="en-US" altLang="zh-CN" sz="2800" i="0" u="none" strike="noStrike" kern="1200" cap="none" spc="-150" normalizeH="0" baseline="0" noProof="0" dirty="0" err="1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分数单位越小</a:t>
              </a:r>
              <a:r>
                <a:rPr kumimoji="0" lang="zh-CN" altLang="en-US" sz="2800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2800" i="0" u="none" strike="noStrike" kern="1200" cap="none" spc="-15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9636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1.把桃子放在相应的篮子里。（找出相应的分数单位）。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92200" y="2569845"/>
            <a:ext cx="1755140" cy="1290320"/>
            <a:chOff x="1720" y="3897"/>
            <a:chExt cx="2764" cy="2032"/>
          </a:xfrm>
        </p:grpSpPr>
        <p:pic>
          <p:nvPicPr>
            <p:cNvPr id="34847" name="Picture 43" descr="P-86-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720" y="3897"/>
              <a:ext cx="1870" cy="203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7" name="组合 16"/>
            <p:cNvGrpSpPr/>
            <p:nvPr/>
          </p:nvGrpSpPr>
          <p:grpSpPr>
            <a:xfrm>
              <a:off x="2234" y="4047"/>
              <a:ext cx="2250" cy="1501"/>
              <a:chOff x="11473" y="5550"/>
              <a:chExt cx="2250" cy="1501"/>
            </a:xfrm>
          </p:grpSpPr>
          <p:sp>
            <p:nvSpPr>
              <p:cNvPr id="18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191510" y="2569845"/>
            <a:ext cx="1755140" cy="1290320"/>
            <a:chOff x="1720" y="3897"/>
            <a:chExt cx="2764" cy="2032"/>
          </a:xfrm>
        </p:grpSpPr>
        <p:pic>
          <p:nvPicPr>
            <p:cNvPr id="22" name="Picture 43" descr="P-86-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720" y="3897"/>
              <a:ext cx="1870" cy="203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3" name="组合 22"/>
            <p:cNvGrpSpPr/>
            <p:nvPr/>
          </p:nvGrpSpPr>
          <p:grpSpPr>
            <a:xfrm>
              <a:off x="2234" y="4047"/>
              <a:ext cx="2250" cy="1501"/>
              <a:chOff x="11473" y="5550"/>
              <a:chExt cx="2250" cy="1501"/>
            </a:xfrm>
          </p:grpSpPr>
          <p:sp>
            <p:nvSpPr>
              <p:cNvPr id="2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9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5365115" y="2569845"/>
            <a:ext cx="1755140" cy="1290320"/>
            <a:chOff x="1720" y="3897"/>
            <a:chExt cx="2764" cy="2032"/>
          </a:xfrm>
        </p:grpSpPr>
        <p:pic>
          <p:nvPicPr>
            <p:cNvPr id="27" name="Picture 43" descr="P-86-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720" y="3897"/>
              <a:ext cx="1870" cy="203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9" name="组合 28"/>
            <p:cNvGrpSpPr/>
            <p:nvPr/>
          </p:nvGrpSpPr>
          <p:grpSpPr>
            <a:xfrm>
              <a:off x="2234" y="4047"/>
              <a:ext cx="2250" cy="1501"/>
              <a:chOff x="11473" y="5550"/>
              <a:chExt cx="2250" cy="1501"/>
            </a:xfrm>
          </p:grpSpPr>
          <p:sp>
            <p:nvSpPr>
              <p:cNvPr id="30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13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7716520" y="2569845"/>
            <a:ext cx="1755140" cy="1290320"/>
            <a:chOff x="1720" y="3897"/>
            <a:chExt cx="2764" cy="2032"/>
          </a:xfrm>
        </p:grpSpPr>
        <p:pic>
          <p:nvPicPr>
            <p:cNvPr id="44" name="Picture 43" descr="P-86-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720" y="3897"/>
              <a:ext cx="1870" cy="203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45" name="组合 44"/>
            <p:cNvGrpSpPr/>
            <p:nvPr/>
          </p:nvGrpSpPr>
          <p:grpSpPr>
            <a:xfrm>
              <a:off x="2234" y="4047"/>
              <a:ext cx="2250" cy="1501"/>
              <a:chOff x="11473" y="5550"/>
              <a:chExt cx="2250" cy="1501"/>
            </a:xfrm>
          </p:grpSpPr>
          <p:sp>
            <p:nvSpPr>
              <p:cNvPr id="46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996805" y="2569845"/>
            <a:ext cx="1755140" cy="1290320"/>
            <a:chOff x="1720" y="3897"/>
            <a:chExt cx="2764" cy="2032"/>
          </a:xfrm>
        </p:grpSpPr>
        <p:pic>
          <p:nvPicPr>
            <p:cNvPr id="49" name="Picture 43" descr="P-86-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720" y="3897"/>
              <a:ext cx="1870" cy="2033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0" name="组合 49"/>
            <p:cNvGrpSpPr/>
            <p:nvPr/>
          </p:nvGrpSpPr>
          <p:grpSpPr>
            <a:xfrm>
              <a:off x="2234" y="4047"/>
              <a:ext cx="2250" cy="1501"/>
              <a:chOff x="11473" y="5550"/>
              <a:chExt cx="2250" cy="1501"/>
            </a:xfrm>
          </p:grpSpPr>
          <p:sp>
            <p:nvSpPr>
              <p:cNvPr id="51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9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2279650" y="4824413"/>
            <a:ext cx="1723390" cy="1291590"/>
            <a:chOff x="3590" y="7725"/>
            <a:chExt cx="2714" cy="2034"/>
          </a:xfrm>
        </p:grpSpPr>
        <p:grpSp>
          <p:nvGrpSpPr>
            <p:cNvPr id="34818" name="Group 29"/>
            <p:cNvGrpSpPr/>
            <p:nvPr/>
          </p:nvGrpSpPr>
          <p:grpSpPr>
            <a:xfrm>
              <a:off x="3590" y="7725"/>
              <a:ext cx="2230" cy="2035"/>
              <a:chOff x="1407" y="2296"/>
              <a:chExt cx="892" cy="814"/>
            </a:xfrm>
          </p:grpSpPr>
          <p:pic>
            <p:nvPicPr>
              <p:cNvPr id="34856" name="Picture 30" descr="p-86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>
                <a:off x="1407" y="2296"/>
                <a:ext cx="892" cy="8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4857" name="Oval 31"/>
              <p:cNvSpPr/>
              <p:nvPr/>
            </p:nvSpPr>
            <p:spPr>
              <a:xfrm>
                <a:off x="1694" y="2491"/>
                <a:ext cx="319" cy="499"/>
              </a:xfrm>
              <a:prstGeom prst="ellipse">
                <a:avLst/>
              </a:prstGeom>
              <a:solidFill>
                <a:schemeClr val="bg1">
                  <a:alpha val="89803"/>
                </a:schemeClr>
              </a:solidFill>
              <a:ln w="19050">
                <a:noFill/>
              </a:ln>
            </p:spPr>
            <p:txBody>
              <a:bodyPr wrap="none" lIns="90000" tIns="46800" rIns="90000" bIns="46800" anchor="ctr"/>
              <a:lstStyle/>
              <a:p>
                <a:pPr algn="l"/>
                <a:endParaRPr lang="zh-CN" altLang="zh-CN" sz="2400" b="1" baseline="30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3" name="Text Box 5"/>
            <p:cNvSpPr txBox="1"/>
            <p:nvPr/>
          </p:nvSpPr>
          <p:spPr>
            <a:xfrm>
              <a:off x="4054" y="8131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Line 21"/>
            <p:cNvSpPr/>
            <p:nvPr/>
          </p:nvSpPr>
          <p:spPr>
            <a:xfrm flipV="1">
              <a:off x="4222" y="883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99760" y="4824095"/>
            <a:ext cx="1723390" cy="1292225"/>
            <a:chOff x="3590" y="7725"/>
            <a:chExt cx="2714" cy="2035"/>
          </a:xfrm>
        </p:grpSpPr>
        <p:grpSp>
          <p:nvGrpSpPr>
            <p:cNvPr id="57" name="Group 29"/>
            <p:cNvGrpSpPr/>
            <p:nvPr/>
          </p:nvGrpSpPr>
          <p:grpSpPr>
            <a:xfrm>
              <a:off x="3590" y="7725"/>
              <a:ext cx="2230" cy="2035"/>
              <a:chOff x="1407" y="2296"/>
              <a:chExt cx="892" cy="814"/>
            </a:xfrm>
          </p:grpSpPr>
          <p:pic>
            <p:nvPicPr>
              <p:cNvPr id="58" name="Picture 30" descr="p-86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>
                <a:off x="1407" y="2296"/>
                <a:ext cx="892" cy="8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9" name="Oval 31"/>
              <p:cNvSpPr/>
              <p:nvPr/>
            </p:nvSpPr>
            <p:spPr>
              <a:xfrm>
                <a:off x="1694" y="2491"/>
                <a:ext cx="319" cy="499"/>
              </a:xfrm>
              <a:prstGeom prst="ellipse">
                <a:avLst/>
              </a:prstGeom>
              <a:solidFill>
                <a:schemeClr val="bg1">
                  <a:alpha val="89803"/>
                </a:schemeClr>
              </a:solidFill>
              <a:ln w="19050">
                <a:noFill/>
              </a:ln>
            </p:spPr>
            <p:txBody>
              <a:bodyPr wrap="none" lIns="90000" tIns="46800" rIns="90000" bIns="46800" anchor="ctr"/>
              <a:lstStyle/>
              <a:p>
                <a:pPr algn="l"/>
                <a:endParaRPr lang="zh-CN" altLang="zh-CN" sz="2400" b="1" baseline="30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0" name="Text Box 5"/>
            <p:cNvSpPr txBox="1"/>
            <p:nvPr/>
          </p:nvSpPr>
          <p:spPr>
            <a:xfrm>
              <a:off x="4054" y="8131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Line 21"/>
            <p:cNvSpPr/>
            <p:nvPr/>
          </p:nvSpPr>
          <p:spPr>
            <a:xfrm flipV="1">
              <a:off x="4222" y="883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814435" y="4824095"/>
            <a:ext cx="1723390" cy="1292225"/>
            <a:chOff x="3590" y="7725"/>
            <a:chExt cx="2714" cy="2035"/>
          </a:xfrm>
        </p:grpSpPr>
        <p:grpSp>
          <p:nvGrpSpPr>
            <p:cNvPr id="63" name="Group 29"/>
            <p:cNvGrpSpPr/>
            <p:nvPr/>
          </p:nvGrpSpPr>
          <p:grpSpPr>
            <a:xfrm>
              <a:off x="3590" y="7725"/>
              <a:ext cx="2230" cy="2035"/>
              <a:chOff x="1407" y="2296"/>
              <a:chExt cx="892" cy="814"/>
            </a:xfrm>
          </p:grpSpPr>
          <p:pic>
            <p:nvPicPr>
              <p:cNvPr id="64" name="Picture 30" descr="p-86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>
                <a:off x="1407" y="2296"/>
                <a:ext cx="892" cy="8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5" name="Oval 31"/>
              <p:cNvSpPr/>
              <p:nvPr/>
            </p:nvSpPr>
            <p:spPr>
              <a:xfrm>
                <a:off x="1694" y="2491"/>
                <a:ext cx="319" cy="499"/>
              </a:xfrm>
              <a:prstGeom prst="ellipse">
                <a:avLst/>
              </a:prstGeom>
              <a:solidFill>
                <a:schemeClr val="bg1">
                  <a:alpha val="89803"/>
                </a:schemeClr>
              </a:solidFill>
              <a:ln w="19050">
                <a:noFill/>
              </a:ln>
            </p:spPr>
            <p:txBody>
              <a:bodyPr wrap="none" lIns="90000" tIns="46800" rIns="90000" bIns="46800" anchor="ctr"/>
              <a:lstStyle/>
              <a:p>
                <a:pPr algn="l"/>
                <a:endParaRPr lang="zh-CN" altLang="zh-CN" sz="2400" b="1" baseline="300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6" name="Text Box 5"/>
            <p:cNvSpPr txBox="1"/>
            <p:nvPr/>
          </p:nvSpPr>
          <p:spPr>
            <a:xfrm>
              <a:off x="4054" y="8131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Line 21"/>
            <p:cNvSpPr/>
            <p:nvPr/>
          </p:nvSpPr>
          <p:spPr>
            <a:xfrm flipV="1">
              <a:off x="4222" y="883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68" name="直接连接符 67"/>
          <p:cNvCxnSpPr/>
          <p:nvPr/>
        </p:nvCxnSpPr>
        <p:spPr>
          <a:xfrm>
            <a:off x="1923415" y="3666490"/>
            <a:ext cx="4337685" cy="129476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endCxn id="34856" idx="0"/>
          </p:cNvCxnSpPr>
          <p:nvPr/>
        </p:nvCxnSpPr>
        <p:spPr>
          <a:xfrm flipH="1">
            <a:off x="2987675" y="3663315"/>
            <a:ext cx="708025" cy="116141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endCxn id="64" idx="0"/>
          </p:cNvCxnSpPr>
          <p:nvPr/>
        </p:nvCxnSpPr>
        <p:spPr>
          <a:xfrm>
            <a:off x="6060440" y="3640455"/>
            <a:ext cx="3462020" cy="1183640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>
            <a:off x="6645910" y="3618230"/>
            <a:ext cx="1778635" cy="130111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H="1">
            <a:off x="3170555" y="3658235"/>
            <a:ext cx="7542530" cy="1217930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638175" y="2343150"/>
            <a:ext cx="1091501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（1）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的分数单位比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的分数单位大。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（2）分母相同的分数，分数单位一定相同。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（3）分子相同的分数，分数单位一定相同。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638810" y="139319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判断。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86865" y="2536190"/>
            <a:ext cx="1428750" cy="953135"/>
            <a:chOff x="11473" y="5550"/>
            <a:chExt cx="2250" cy="1501"/>
          </a:xfrm>
        </p:grpSpPr>
        <p:sp>
          <p:nvSpPr>
            <p:cNvPr id="10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23105" y="2514600"/>
            <a:ext cx="1428750" cy="953135"/>
            <a:chOff x="11473" y="5550"/>
            <a:chExt cx="2250" cy="1501"/>
          </a:xfrm>
        </p:grpSpPr>
        <p:sp>
          <p:nvSpPr>
            <p:cNvPr id="15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9658350" y="2343150"/>
            <a:ext cx="84836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64"/>
          <p:cNvSpPr>
            <a:spLocks noChangeArrowheads="1"/>
          </p:cNvSpPr>
          <p:nvPr/>
        </p:nvSpPr>
        <p:spPr bwMode="auto">
          <a:xfrm>
            <a:off x="9679940" y="3204845"/>
            <a:ext cx="84836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64"/>
          <p:cNvSpPr>
            <a:spLocks noChangeArrowheads="1"/>
          </p:cNvSpPr>
          <p:nvPr/>
        </p:nvSpPr>
        <p:spPr bwMode="auto">
          <a:xfrm>
            <a:off x="9685020" y="4102100"/>
            <a:ext cx="84836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1946275" y="2503805"/>
            <a:ext cx="66440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0                                                        1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175" y="143510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3.观察下图的分数，在括号里填上合适的数。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215" y="2326640"/>
            <a:ext cx="6404610" cy="41656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597150" y="2623820"/>
            <a:ext cx="1428750" cy="953135"/>
            <a:chOff x="11473" y="5550"/>
            <a:chExt cx="2250" cy="1501"/>
          </a:xfrm>
        </p:grpSpPr>
        <p:sp>
          <p:nvSpPr>
            <p:cNvPr id="15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75355" y="2623820"/>
            <a:ext cx="1428750" cy="953135"/>
            <a:chOff x="11473" y="5550"/>
            <a:chExt cx="2250" cy="1501"/>
          </a:xfrm>
        </p:grpSpPr>
        <p:sp>
          <p:nvSpPr>
            <p:cNvPr id="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12285" y="2623820"/>
            <a:ext cx="1428750" cy="953135"/>
            <a:chOff x="11473" y="5550"/>
            <a:chExt cx="2250" cy="1501"/>
          </a:xfrm>
        </p:grpSpPr>
        <p:sp>
          <p:nvSpPr>
            <p:cNvPr id="11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82870" y="2623820"/>
            <a:ext cx="1428750" cy="953135"/>
            <a:chOff x="11473" y="5550"/>
            <a:chExt cx="2250" cy="1501"/>
          </a:xfrm>
        </p:grpSpPr>
        <p:sp>
          <p:nvSpPr>
            <p:cNvPr id="1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67425" y="2623820"/>
            <a:ext cx="1428750" cy="953135"/>
            <a:chOff x="11473" y="5550"/>
            <a:chExt cx="2250" cy="1501"/>
          </a:xfrm>
        </p:grpSpPr>
        <p:sp>
          <p:nvSpPr>
            <p:cNvPr id="20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951980" y="2623820"/>
            <a:ext cx="1428750" cy="953135"/>
            <a:chOff x="11473" y="5550"/>
            <a:chExt cx="2250" cy="1501"/>
          </a:xfrm>
        </p:grpSpPr>
        <p:sp>
          <p:nvSpPr>
            <p:cNvPr id="23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Rectangle 64"/>
          <p:cNvSpPr>
            <a:spLocks noChangeArrowheads="1"/>
          </p:cNvSpPr>
          <p:nvPr/>
        </p:nvSpPr>
        <p:spPr bwMode="auto">
          <a:xfrm>
            <a:off x="638175" y="3576955"/>
            <a:ext cx="1091501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是（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），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里面有（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）个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，（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）个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是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）最接近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的是（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），最接近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的是（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）。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240915" y="3749675"/>
            <a:ext cx="1428750" cy="953135"/>
            <a:chOff x="11473" y="5550"/>
            <a:chExt cx="2250" cy="1501"/>
          </a:xfrm>
        </p:grpSpPr>
        <p:sp>
          <p:nvSpPr>
            <p:cNvPr id="2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057775" y="3778250"/>
            <a:ext cx="1428750" cy="953135"/>
            <a:chOff x="11473" y="5550"/>
            <a:chExt cx="2250" cy="1501"/>
          </a:xfrm>
        </p:grpSpPr>
        <p:sp>
          <p:nvSpPr>
            <p:cNvPr id="30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60765" y="3742055"/>
            <a:ext cx="1428750" cy="953135"/>
            <a:chOff x="11473" y="5550"/>
            <a:chExt cx="2250" cy="1501"/>
          </a:xfrm>
        </p:grpSpPr>
        <p:sp>
          <p:nvSpPr>
            <p:cNvPr id="33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9180" y="4575810"/>
            <a:ext cx="1428750" cy="953135"/>
            <a:chOff x="11473" y="5550"/>
            <a:chExt cx="2250" cy="1501"/>
          </a:xfrm>
        </p:grpSpPr>
        <p:sp>
          <p:nvSpPr>
            <p:cNvPr id="36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69665" y="3769995"/>
            <a:ext cx="1428750" cy="953135"/>
            <a:chOff x="11473" y="5550"/>
            <a:chExt cx="2250" cy="1501"/>
          </a:xfrm>
        </p:grpSpPr>
        <p:sp>
          <p:nvSpPr>
            <p:cNvPr id="39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7400925" y="3789045"/>
            <a:ext cx="84836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Rectangle 64"/>
          <p:cNvSpPr>
            <a:spLocks noChangeArrowheads="1"/>
          </p:cNvSpPr>
          <p:nvPr/>
        </p:nvSpPr>
        <p:spPr bwMode="auto">
          <a:xfrm>
            <a:off x="10250170" y="3769995"/>
            <a:ext cx="84836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205605" y="5475605"/>
            <a:ext cx="1428750" cy="953135"/>
            <a:chOff x="11473" y="5550"/>
            <a:chExt cx="2250" cy="1501"/>
          </a:xfrm>
        </p:grpSpPr>
        <p:sp>
          <p:nvSpPr>
            <p:cNvPr id="4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126095" y="5447030"/>
            <a:ext cx="1428750" cy="953135"/>
            <a:chOff x="11473" y="5550"/>
            <a:chExt cx="2250" cy="1501"/>
          </a:xfrm>
        </p:grpSpPr>
        <p:sp>
          <p:nvSpPr>
            <p:cNvPr id="50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拓展应用：</a:t>
            </a:r>
            <a:r>
              <a:rPr sz="2800">
                <a:latin typeface="微软雅黑" panose="020B0503020204020204" pitchFamily="34" charset="-122"/>
                <a:cs typeface="微软雅黑" panose="020B0503020204020204" pitchFamily="34" charset="-122"/>
              </a:rPr>
              <a:t>填一填。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2" name="Rectangle 64"/>
          <p:cNvSpPr>
            <a:spLocks noChangeArrowheads="1"/>
          </p:cNvSpPr>
          <p:nvPr/>
        </p:nvSpPr>
        <p:spPr bwMode="auto">
          <a:xfrm>
            <a:off x="638175" y="2141220"/>
            <a:ext cx="11248390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（1）一个分数，分子是最大的一位数，分母是最小的合数，这个分数是（     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），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它的分数单位是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）。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（2）把一根1米长的绳子平均截成10段，每段</a:t>
            </a:r>
            <a:r>
              <a:rPr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占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全长的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     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），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每段长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    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）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米，是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  </a:t>
            </a:r>
            <a:r>
              <a:rPr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）</a:t>
            </a:r>
            <a:r>
              <a:rPr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分米</a:t>
            </a:r>
            <a:r>
              <a:rPr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34235" y="3176905"/>
            <a:ext cx="1428750" cy="953135"/>
            <a:chOff x="11473" y="5550"/>
            <a:chExt cx="2250" cy="1501"/>
          </a:xfrm>
        </p:grpSpPr>
        <p:sp>
          <p:nvSpPr>
            <p:cNvPr id="39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9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65265" y="3148330"/>
            <a:ext cx="1428750" cy="953135"/>
            <a:chOff x="11473" y="5550"/>
            <a:chExt cx="2250" cy="1501"/>
          </a:xfrm>
        </p:grpSpPr>
        <p:sp>
          <p:nvSpPr>
            <p:cNvPr id="4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9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358755" y="4027805"/>
            <a:ext cx="1428750" cy="953135"/>
            <a:chOff x="11473" y="5550"/>
            <a:chExt cx="2250" cy="1501"/>
          </a:xfrm>
        </p:grpSpPr>
        <p:sp>
          <p:nvSpPr>
            <p:cNvPr id="8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10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493010" y="4878070"/>
            <a:ext cx="1428750" cy="953135"/>
            <a:chOff x="11473" y="5550"/>
            <a:chExt cx="2250" cy="1501"/>
          </a:xfrm>
        </p:grpSpPr>
        <p:sp>
          <p:nvSpPr>
            <p:cNvPr id="11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10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5262245" y="4914265"/>
            <a:ext cx="10795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8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课堂总结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10480" y="839470"/>
            <a:ext cx="5705475" cy="2771140"/>
            <a:chOff x="7866" y="1185"/>
            <a:chExt cx="8985" cy="4364"/>
          </a:xfrm>
        </p:grpSpPr>
        <p:pic>
          <p:nvPicPr>
            <p:cNvPr id="23557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819" y="1517"/>
              <a:ext cx="3032" cy="40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7866" y="1185"/>
              <a:ext cx="5953" cy="2656"/>
            </a:xfrm>
            <a:prstGeom prst="wedgeRoundRectCallout">
              <a:avLst>
                <a:gd name="adj1" fmla="val 63035"/>
                <a:gd name="adj2" fmla="val 2409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通过今天的学习，你有哪些收获？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圆角矩形标注 18"/>
          <p:cNvSpPr/>
          <p:nvPr/>
        </p:nvSpPr>
        <p:spPr>
          <a:xfrm>
            <a:off x="1280160" y="3117850"/>
            <a:ext cx="4070985" cy="1287145"/>
          </a:xfrm>
          <a:prstGeom prst="wedgeRoundRectCallout">
            <a:avLst>
              <a:gd name="adj1" fmla="val -43008"/>
              <a:gd name="adj2" fmla="val 66542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会用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纸条测量物体的长度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了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613410" y="4404995"/>
            <a:ext cx="153098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331765" y="4862050"/>
            <a:ext cx="1495427" cy="179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/>
          <p:nvPr/>
        </p:nvSpPr>
        <p:spPr>
          <a:xfrm>
            <a:off x="6536055" y="3176270"/>
            <a:ext cx="4138930" cy="1349375"/>
          </a:xfrm>
          <a:prstGeom prst="wedgeRoundRectCallout">
            <a:avLst>
              <a:gd name="adj1" fmla="val 38500"/>
              <a:gd name="adj2" fmla="val 72260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我还认识了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分数单位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板书设计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453640" y="1064260"/>
            <a:ext cx="7506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/>
              <a:t>               </a:t>
            </a:r>
            <a:r>
              <a:rPr lang="zh-CN" altLang="en-US" sz="2800"/>
              <a:t>分数的再认识（二）</a:t>
            </a:r>
            <a:endParaRPr lang="zh-CN" altLang="en-US" sz="2800"/>
          </a:p>
        </p:txBody>
      </p:sp>
      <p:grpSp>
        <p:nvGrpSpPr>
          <p:cNvPr id="289" name="组合 288"/>
          <p:cNvGrpSpPr/>
          <p:nvPr/>
        </p:nvGrpSpPr>
        <p:grpSpPr>
          <a:xfrm>
            <a:off x="1077595" y="2366010"/>
            <a:ext cx="10259060" cy="963295"/>
            <a:chOff x="732" y="6475"/>
            <a:chExt cx="16156" cy="1517"/>
          </a:xfrm>
        </p:grpSpPr>
        <p:sp>
          <p:nvSpPr>
            <p:cNvPr id="11267" name="文本框 11266"/>
            <p:cNvSpPr txBox="1"/>
            <p:nvPr/>
          </p:nvSpPr>
          <p:spPr>
            <a:xfrm>
              <a:off x="732" y="6771"/>
              <a:ext cx="16156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，     ,       ,       </a:t>
              </a:r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,      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              </a:t>
              </a:r>
              <a:r>
                <a:rPr lang="zh-CN" altLang="en-US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分数单位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345" y="6476"/>
              <a:ext cx="2250" cy="1501"/>
              <a:chOff x="11473" y="5550"/>
              <a:chExt cx="2250" cy="1501"/>
            </a:xfrm>
          </p:grpSpPr>
          <p:sp>
            <p:nvSpPr>
              <p:cNvPr id="17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600" y="6479"/>
              <a:ext cx="2250" cy="1501"/>
              <a:chOff x="11473" y="5550"/>
              <a:chExt cx="2250" cy="1501"/>
            </a:xfrm>
          </p:grpSpPr>
          <p:sp>
            <p:nvSpPr>
              <p:cNvPr id="25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56" name="组合 255"/>
            <p:cNvGrpSpPr/>
            <p:nvPr/>
          </p:nvGrpSpPr>
          <p:grpSpPr>
            <a:xfrm>
              <a:off x="3774" y="6475"/>
              <a:ext cx="2250" cy="1501"/>
              <a:chOff x="11473" y="5550"/>
              <a:chExt cx="2250" cy="1501"/>
            </a:xfrm>
          </p:grpSpPr>
          <p:sp>
            <p:nvSpPr>
              <p:cNvPr id="257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4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>
              <a:off x="5159" y="6479"/>
              <a:ext cx="2250" cy="1501"/>
              <a:chOff x="11473" y="5550"/>
              <a:chExt cx="2250" cy="1501"/>
            </a:xfrm>
          </p:grpSpPr>
          <p:sp>
            <p:nvSpPr>
              <p:cNvPr id="260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5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6503" y="6491"/>
              <a:ext cx="2250" cy="1501"/>
              <a:chOff x="11473" y="5550"/>
              <a:chExt cx="2250" cy="1501"/>
            </a:xfrm>
          </p:grpSpPr>
          <p:sp>
            <p:nvSpPr>
              <p:cNvPr id="287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6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1355090" y="3827145"/>
            <a:ext cx="998156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/>
              <a:t>把一个整体平均分成若干份，其中的一份叫分数单位。</a:t>
            </a:r>
            <a:endParaRPr sz="2800"/>
          </a:p>
        </p:txBody>
      </p:sp>
      <p:cxnSp>
        <p:nvCxnSpPr>
          <p:cNvPr id="6" name="直接箭头连接符 5"/>
          <p:cNvCxnSpPr>
            <a:stCxn id="287" idx="3"/>
          </p:cNvCxnSpPr>
          <p:nvPr/>
        </p:nvCxnSpPr>
        <p:spPr>
          <a:xfrm flipV="1">
            <a:off x="6170930" y="2849245"/>
            <a:ext cx="1054100" cy="381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874500" y="12052300"/>
            <a:ext cx="3429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21" name="TextBox 44"/>
          <p:cNvSpPr txBox="1">
            <a:spLocks noChangeArrowheads="1"/>
          </p:cNvSpPr>
          <p:nvPr/>
        </p:nvSpPr>
        <p:spPr bwMode="auto">
          <a:xfrm>
            <a:off x="830580" y="1820545"/>
            <a:ext cx="10601960" cy="39693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认识</a:t>
            </a:r>
            <a:r>
              <a: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 </a:t>
            </a:r>
            <a:r>
              <a:rPr sz="28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我想应该有两方面的含义</a:t>
            </a:r>
            <a:r>
              <a: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, </a:t>
            </a:r>
            <a:r>
              <a:rPr sz="28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一是从度量角度认识、理解分数单位的意义，二是结合具体的情境，感受分数单位出现的必要性</a:t>
            </a:r>
            <a:r>
              <a: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kumimoji="1" sz="2800" dirty="0" smtClean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.核心素养分析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：分数单位意义较为抽象，五年级学生正处于形象思维占主导地位的时期，理解概念需要从具体的形象思维中，经过动手操作、实践交流结合前期经验抽象出概念定义，建立数据意识和创新意识。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       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可以表示什么？在下图涂一涂或圈一圈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05865" y="1303655"/>
            <a:ext cx="1428750" cy="953135"/>
            <a:chOff x="11473" y="5550"/>
            <a:chExt cx="2250" cy="1501"/>
          </a:xfrm>
        </p:grpSpPr>
        <p:sp>
          <p:nvSpPr>
            <p:cNvPr id="8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平行四边形 2"/>
          <p:cNvSpPr/>
          <p:nvPr/>
        </p:nvSpPr>
        <p:spPr>
          <a:xfrm>
            <a:off x="1035050" y="3384550"/>
            <a:ext cx="1153795" cy="627380"/>
          </a:xfrm>
          <a:prstGeom prst="parallelogram">
            <a:avLst>
              <a:gd name="adj" fmla="val 48178"/>
            </a:avLst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1889125" y="3384550"/>
            <a:ext cx="1153795" cy="627380"/>
          </a:xfrm>
          <a:prstGeom prst="parallelogram">
            <a:avLst>
              <a:gd name="adj" fmla="val 48178"/>
            </a:avLst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737235" y="4022725"/>
            <a:ext cx="1153795" cy="627380"/>
          </a:xfrm>
          <a:prstGeom prst="parallelogram">
            <a:avLst>
              <a:gd name="adj" fmla="val 48178"/>
            </a:avLst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1591310" y="4022725"/>
            <a:ext cx="1153795" cy="627380"/>
          </a:xfrm>
          <a:prstGeom prst="parallelogram">
            <a:avLst>
              <a:gd name="adj" fmla="val 48178"/>
            </a:avLst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正五边形 10"/>
          <p:cNvSpPr/>
          <p:nvPr/>
        </p:nvSpPr>
        <p:spPr>
          <a:xfrm>
            <a:off x="4557395" y="3041650"/>
            <a:ext cx="896620" cy="818515"/>
          </a:xfrm>
          <a:prstGeom prst="pentagon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正五边形 15"/>
          <p:cNvSpPr/>
          <p:nvPr/>
        </p:nvSpPr>
        <p:spPr>
          <a:xfrm>
            <a:off x="5647690" y="3041650"/>
            <a:ext cx="896620" cy="818515"/>
          </a:xfrm>
          <a:prstGeom prst="pentagon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正五边形 32"/>
          <p:cNvSpPr/>
          <p:nvPr/>
        </p:nvSpPr>
        <p:spPr>
          <a:xfrm>
            <a:off x="4557395" y="4011930"/>
            <a:ext cx="896620" cy="818515"/>
          </a:xfrm>
          <a:prstGeom prst="pentagon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正五边形 33"/>
          <p:cNvSpPr/>
          <p:nvPr/>
        </p:nvSpPr>
        <p:spPr>
          <a:xfrm>
            <a:off x="5647690" y="4011930"/>
            <a:ext cx="896620" cy="818515"/>
          </a:xfrm>
          <a:prstGeom prst="pentagon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平行四边形 60"/>
          <p:cNvSpPr/>
          <p:nvPr/>
        </p:nvSpPr>
        <p:spPr>
          <a:xfrm>
            <a:off x="1035050" y="3384550"/>
            <a:ext cx="1153795" cy="627380"/>
          </a:xfrm>
          <a:prstGeom prst="parallelogram">
            <a:avLst>
              <a:gd name="adj" fmla="val 48178"/>
            </a:avLst>
          </a:prstGeom>
          <a:solidFill>
            <a:srgbClr val="00B05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正五边形 61"/>
          <p:cNvSpPr/>
          <p:nvPr/>
        </p:nvSpPr>
        <p:spPr>
          <a:xfrm>
            <a:off x="4557395" y="3041650"/>
            <a:ext cx="896620" cy="818515"/>
          </a:xfrm>
          <a:prstGeom prst="pentagon">
            <a:avLst/>
          </a:prstGeom>
          <a:solidFill>
            <a:srgbClr val="00B050"/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3970" y="2747645"/>
            <a:ext cx="3082925" cy="2385695"/>
          </a:xfrm>
          <a:prstGeom prst="rect">
            <a:avLst/>
          </a:prstGeom>
        </p:spPr>
      </p:pic>
      <p:sp>
        <p:nvSpPr>
          <p:cNvPr id="64" name="圆角矩形 63"/>
          <p:cNvSpPr/>
          <p:nvPr/>
        </p:nvSpPr>
        <p:spPr>
          <a:xfrm>
            <a:off x="7789545" y="2849245"/>
            <a:ext cx="2939415" cy="564515"/>
          </a:xfrm>
          <a:prstGeom prst="roundRect">
            <a:avLst/>
          </a:prstGeom>
          <a:noFill/>
          <a:ln w="28575">
            <a:solidFill>
              <a:srgbClr val="1D41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885825" y="5417185"/>
            <a:ext cx="9902893" cy="922020"/>
            <a:chOff x="2186" y="8222"/>
            <a:chExt cx="2213" cy="1452"/>
          </a:xfrm>
        </p:grpSpPr>
        <p:sp>
          <p:nvSpPr>
            <p:cNvPr id="66" name="圆角矩形 65"/>
            <p:cNvSpPr/>
            <p:nvPr/>
          </p:nvSpPr>
          <p:spPr>
            <a:xfrm>
              <a:off x="2186" y="8222"/>
              <a:ext cx="2116" cy="1452"/>
            </a:xfrm>
            <a:prstGeom prst="roundRect">
              <a:avLst/>
            </a:prstGeom>
            <a:solidFill>
              <a:srgbClr val="00B050">
                <a:alpha val="45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2290" y="8367"/>
              <a:ext cx="2109" cy="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一个整体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既可以表示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一个事物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，也表示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solidFill>
                    <a:srgbClr val="1D41D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多个事物</a:t>
              </a:r>
              <a:r>
                <a:rPr kumimoji="0" lang="en-US" altLang="zh-CN" sz="2800" i="0" u="none" strike="noStrike" kern="1200" cap="none" spc="-150" normalizeH="0" baseline="0" noProof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en-US" altLang="zh-CN" sz="2800" i="0" u="none" strike="noStrike" kern="1200" cap="none" spc="-15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用分数表示下面的涂色部分。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970280" y="478345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     </a:t>
            </a: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</a:t>
            </a: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580" y="2703830"/>
            <a:ext cx="3387725" cy="16402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010" y="2703195"/>
            <a:ext cx="3295650" cy="15716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6560" y="2534920"/>
            <a:ext cx="1854835" cy="190881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2002155" y="4783455"/>
            <a:ext cx="1428750" cy="953135"/>
            <a:chOff x="11473" y="5550"/>
            <a:chExt cx="2250" cy="1501"/>
          </a:xfrm>
        </p:grpSpPr>
        <p:sp>
          <p:nvSpPr>
            <p:cNvPr id="12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31865" y="4783455"/>
            <a:ext cx="1428750" cy="953135"/>
            <a:chOff x="11473" y="5550"/>
            <a:chExt cx="2250" cy="1501"/>
          </a:xfrm>
        </p:grpSpPr>
        <p:sp>
          <p:nvSpPr>
            <p:cNvPr id="15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833610" y="4783455"/>
            <a:ext cx="1428750" cy="953135"/>
            <a:chOff x="11465" y="5565"/>
            <a:chExt cx="2250" cy="1501"/>
          </a:xfrm>
        </p:grpSpPr>
        <p:sp>
          <p:nvSpPr>
            <p:cNvPr id="18" name="Text Box 5"/>
            <p:cNvSpPr txBox="1"/>
            <p:nvPr/>
          </p:nvSpPr>
          <p:spPr>
            <a:xfrm>
              <a:off x="11465" y="5565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3" name="图片 -21474823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3320" y="1783715"/>
            <a:ext cx="2914015" cy="41211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" name="组合 19"/>
          <p:cNvGrpSpPr/>
          <p:nvPr/>
        </p:nvGrpSpPr>
        <p:grpSpPr>
          <a:xfrm>
            <a:off x="5301615" y="2058670"/>
            <a:ext cx="5843905" cy="3000875"/>
            <a:chOff x="2892" y="1725"/>
            <a:chExt cx="9203" cy="600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892" y="1725"/>
              <a:ext cx="9203" cy="6001"/>
            </a:xfrm>
            <a:prstGeom prst="rect">
              <a:avLst/>
            </a:prstGeom>
          </p:spPr>
        </p:pic>
        <p:sp>
          <p:nvSpPr>
            <p:cNvPr id="5" name="Rectangle 64"/>
            <p:cNvSpPr>
              <a:spLocks noChangeArrowheads="1"/>
            </p:cNvSpPr>
            <p:nvPr/>
          </p:nvSpPr>
          <p:spPr bwMode="auto">
            <a:xfrm>
              <a:off x="3415" y="2784"/>
              <a:ext cx="8410" cy="4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     </a:t>
              </a:r>
              <a:r>
                <a:rPr kumimoji="1"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数学书已经伴随我们好几年了，让我们在学习中成长，在快乐中进步</a:t>
              </a:r>
              <a:r>
                <a:rPr kumimoji="1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kumimoji="1" sz="28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7" name="组合 46"/>
          <p:cNvGrpSpPr/>
          <p:nvPr/>
        </p:nvGrpSpPr>
        <p:grpSpPr>
          <a:xfrm>
            <a:off x="4320540" y="2558415"/>
            <a:ext cx="7442835" cy="3149600"/>
            <a:chOff x="0" y="-405941"/>
            <a:chExt cx="8231068" cy="4111080"/>
          </a:xfrm>
        </p:grpSpPr>
        <p:pic>
          <p:nvPicPr>
            <p:cNvPr id="20" name="图片 42" descr="2.pn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 bwMode="auto">
            <a:xfrm>
              <a:off x="0" y="-405941"/>
              <a:ext cx="8231068" cy="411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44"/>
            <p:cNvSpPr txBox="1">
              <a:spLocks noChangeArrowheads="1"/>
            </p:cNvSpPr>
            <p:nvPr/>
          </p:nvSpPr>
          <p:spPr bwMode="auto">
            <a:xfrm>
              <a:off x="443308" y="398016"/>
              <a:ext cx="7344565" cy="26498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活动要求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用附页3中图1的纸条，量一量数学书的长和宽各是多少。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4" name="图片 -214748236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30580" y="2072640"/>
            <a:ext cx="2914015" cy="41211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9218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8710" y="1877060"/>
            <a:ext cx="2647950" cy="374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8710" y="5620385"/>
            <a:ext cx="900113" cy="20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85010" y="5620385"/>
            <a:ext cx="900113" cy="20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61310" y="5620385"/>
            <a:ext cx="900113" cy="203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6483985" y="2253615"/>
            <a:ext cx="4253548" cy="2323147"/>
            <a:chOff x="9961" y="2660"/>
            <a:chExt cx="6699" cy="3658"/>
          </a:xfrm>
        </p:grpSpPr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 flipH="1">
              <a:off x="9961" y="2660"/>
              <a:ext cx="4431" cy="2414"/>
            </a:xfrm>
            <a:prstGeom prst="wedgeRoundRectCallout">
              <a:avLst>
                <a:gd name="adj1" fmla="val -60861"/>
                <a:gd name="adj2" fmla="val 1363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sz="2800" dirty="0" err="1" smtClean="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纸条</a:t>
              </a:r>
              <a:r>
                <a:rPr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量数学书的宽</a:t>
              </a:r>
              <a:r>
                <a:rPr lang="zh-CN" altLang="en-US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340" name="Picture 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392" y="3161"/>
              <a:ext cx="2268" cy="3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圆角矩形标注 19"/>
          <p:cNvSpPr/>
          <p:nvPr/>
        </p:nvSpPr>
        <p:spPr>
          <a:xfrm>
            <a:off x="4223385" y="5054600"/>
            <a:ext cx="2622550" cy="942340"/>
          </a:xfrm>
          <a:prstGeom prst="wedgeRoundRectCallout">
            <a:avLst>
              <a:gd name="adj1" fmla="val -66817"/>
              <a:gd name="adj2" fmla="val 12886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正好3次量完。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9218" name="Picture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5220" y="2292350"/>
            <a:ext cx="2647950" cy="3743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59320" y="513397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3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59320" y="425767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59320" y="338137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5" name="Picture 2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59320" y="2505075"/>
            <a:ext cx="204788" cy="90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6" name="椭圆形标注 36"/>
          <p:cNvSpPr/>
          <p:nvPr/>
        </p:nvSpPr>
        <p:spPr>
          <a:xfrm>
            <a:off x="6251258" y="1892300"/>
            <a:ext cx="828675" cy="574675"/>
          </a:xfrm>
          <a:prstGeom prst="wedgeEllipseCallout">
            <a:avLst>
              <a:gd name="adj1" fmla="val 70801"/>
              <a:gd name="adj2" fmla="val 34931"/>
            </a:avLst>
          </a:prstGeom>
          <a:noFill/>
          <a:ln w="25400" cap="flat" cmpd="sng">
            <a:solidFill>
              <a:srgbClr val="89A4A7"/>
            </a:solidFill>
            <a:prstDash val="solid"/>
            <a:bevel/>
            <a:headEnd type="none" w="med" len="med"/>
            <a:tailEnd type="none" w="med" len="med"/>
          </a:ln>
        </p:spPr>
        <p:txBody>
          <a:bodyPr vert="horz" wrap="square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？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9230" name="直接连接符 38"/>
          <p:cNvCxnSpPr/>
          <p:nvPr/>
        </p:nvCxnSpPr>
        <p:spPr>
          <a:xfrm flipH="1">
            <a:off x="7248208" y="2314575"/>
            <a:ext cx="250825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ysDash"/>
            <a:bevel/>
            <a:headEnd type="none" w="med" len="med"/>
            <a:tailEnd type="none" w="med" len="med"/>
          </a:ln>
        </p:spPr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480" y="3728720"/>
            <a:ext cx="1635760" cy="1959610"/>
          </a:xfrm>
          <a:prstGeom prst="rect">
            <a:avLst/>
          </a:prstGeom>
        </p:spPr>
      </p:pic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2614295" y="3220085"/>
            <a:ext cx="2828290" cy="1745622"/>
          </a:xfrm>
          <a:prstGeom prst="wedgeRoundRectCallout">
            <a:avLst>
              <a:gd name="adj1" fmla="val -60797"/>
              <a:gd name="adj2" fmla="val 2616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 smtClean="0"/>
              <a:t>用纸条量数学书的长。</a:t>
            </a:r>
            <a:endParaRPr lang="zh-CN" altLang="zh-CN" sz="3200" dirty="0" smtClean="0"/>
          </a:p>
        </p:txBody>
      </p:sp>
      <p:sp>
        <p:nvSpPr>
          <p:cNvPr id="20" name="圆角矩形标注 19"/>
          <p:cNvSpPr/>
          <p:nvPr/>
        </p:nvSpPr>
        <p:spPr>
          <a:xfrm>
            <a:off x="7609840" y="979805"/>
            <a:ext cx="4042410" cy="912495"/>
          </a:xfrm>
          <a:prstGeom prst="wedgeRoundRectCallout">
            <a:avLst>
              <a:gd name="adj1" fmla="val -56519"/>
              <a:gd name="adj2" fmla="val 98921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量了4次剩下的怎么办？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nimBg="1"/>
      <p:bldP spid="5" grpId="0" animBg="1"/>
      <p:bldP spid="20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UNIT_PLACING_PICTURE_USER_VIEWPORT" val="{&quot;height&quot;:4960,&quot;width&quot;:11721}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UNIT_PLACING_PICTURE_USER_VIEWPORT" val="{&quot;height&quot;:6490,&quot;width&quot;:4589}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UNIT_PLACING_PICTURE_USER_VIEWPORT" val="{&quot;height&quot;:1965,&quot;width&quot;:2775.272440944882}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U1ODk0ZGEyODIwYzM3ODBmNjdmZmEwNzRlNDI1NjgifQ=="/>
  <p:tag name="KSO_WPP_MARK_KEY" val="5707c9ee-a12d-4784-8c27-20344d0ad4ec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2678</Words>
  <Application>WPS 演示</Application>
  <PresentationFormat>自定义</PresentationFormat>
  <Paragraphs>559</Paragraphs>
  <Slides>27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Wingdings</vt:lpstr>
      <vt:lpstr>Calibri</vt:lpstr>
      <vt:lpstr>思源黑体 CN Normal</vt:lpstr>
      <vt:lpstr>黑体</vt:lpstr>
      <vt:lpstr>思源黑体 CN Bold</vt:lpstr>
      <vt:lpstr>Times New Roman</vt:lpstr>
      <vt:lpstr>Arial Unicode MS</vt:lpstr>
      <vt:lpstr>Arial</vt:lpstr>
      <vt:lpstr>第一PPT模板网-WWW.1PPT.COM</vt:lpstr>
      <vt:lpstr>PowerPoint 演示文稿</vt:lpstr>
      <vt:lpstr>教学目标</vt:lpstr>
      <vt:lpstr>教学目标</vt:lpstr>
      <vt:lpstr>新知导入</vt:lpstr>
      <vt:lpstr>新知导入</vt:lpstr>
      <vt:lpstr>新知导入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课堂练习</vt:lpstr>
      <vt:lpstr>课堂练习</vt:lpstr>
      <vt:lpstr>课堂练习</vt:lpstr>
      <vt:lpstr>课堂练习</vt:lpstr>
      <vt:lpstr>课堂总结</vt:lpstr>
      <vt:lpstr>板书设计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2022-10-27T13:27:00Z</cp:lastPrinted>
  <dcterms:created xsi:type="dcterms:W3CDTF">2022-10-27T13:27:00Z</dcterms:created>
  <dcterms:modified xsi:type="dcterms:W3CDTF">2023-11-01T08:38:53Z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095C3E209373422D83EBFF3D8D8333F2_12</vt:lpwstr>
  </property>
  <property fmtid="{D5CDD505-2E9C-101B-9397-08002B2CF9AE}" pid="3" name="KSOProductBuildVer">
    <vt:lpwstr>2052-12.1.0.15712</vt:lpwstr>
  </property>
</Properties>
</file>