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x" ContentType="application/vnd.openxmlformats-officedocument.wordprocessingml.documen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71" r:id="rId3"/>
    <p:sldId id="429" r:id="rId4"/>
    <p:sldId id="459" r:id="rId5"/>
    <p:sldId id="457" r:id="rId6"/>
    <p:sldId id="458" r:id="rId7"/>
    <p:sldId id="471" r:id="rId8"/>
    <p:sldId id="483" r:id="rId9"/>
    <p:sldId id="486" r:id="rId10"/>
    <p:sldId id="463" r:id="rId11"/>
    <p:sldId id="466" r:id="rId12"/>
    <p:sldId id="487" r:id="rId13"/>
    <p:sldId id="488" r:id="rId14"/>
    <p:sldId id="484" r:id="rId15"/>
    <p:sldId id="395" r:id="rId16"/>
  </p:sldIdLst>
  <p:sldSz cx="12192000" cy="6858000"/>
  <p:notesSz cx="6858000" cy="9144000"/>
  <p:custDataLst>
    <p:tags r:id="rId2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395" autoAdjust="0"/>
  </p:normalViewPr>
  <p:slideViewPr>
    <p:cSldViewPr>
      <p:cViewPr varScale="1">
        <p:scale>
          <a:sx n="116" d="100"/>
          <a:sy n="116" d="100"/>
        </p:scale>
        <p:origin x="-372" y="-96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9" Type="http://schemas.openxmlformats.org/officeDocument/2006/relationships/image" Target="../media/image17.emf"/><Relationship Id="rId8" Type="http://schemas.openxmlformats.org/officeDocument/2006/relationships/image" Target="../media/image16.emf"/><Relationship Id="rId7" Type="http://schemas.openxmlformats.org/officeDocument/2006/relationships/image" Target="../media/image15.emf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5" Type="http://schemas.openxmlformats.org/officeDocument/2006/relationships/image" Target="../media/image22.emf"/><Relationship Id="rId4" Type="http://schemas.openxmlformats.org/officeDocument/2006/relationships/image" Target="../media/image21.emf"/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500174"/>
            <a:ext cx="10358510" cy="4500594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930014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858576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file:///D:\qq&#25991;&#20214;\712321467\Image\C2C\Image2\%7b75232B38-A165-1FB7-499C-2E1C792CACB5%7d.png" TargetMode="Externa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>
                <a:solidFill>
                  <a:srgbClr val="558335"/>
                </a:solidFill>
                <a:latin typeface="微软雅黑" panose="020B0503020204020204" pitchFamily="34" charset="-122"/>
              </a:rPr>
              <a:t>第五单元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1025222" y="620368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>
                <a:solidFill>
                  <a:srgbClr val="558335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sz="1800" b="1">
                <a:solidFill>
                  <a:srgbClr val="558335"/>
                </a:solidFill>
                <a:latin typeface="微软雅黑" panose="020B0503020204020204" pitchFamily="34" charset="-122"/>
              </a:rPr>
              <a:t>3</a:t>
            </a:r>
            <a:r>
              <a:rPr lang="zh-CN" altLang="en-US" sz="1800" b="1">
                <a:solidFill>
                  <a:srgbClr val="558335"/>
                </a:solidFill>
                <a:latin typeface="微软雅黑" panose="020B0503020204020204" pitchFamily="34" charset="-122"/>
              </a:rPr>
              <a:t>课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0" r:link="rId1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package" Target="../embeddings/Document21.docx"/><Relationship Id="rId8" Type="http://schemas.openxmlformats.org/officeDocument/2006/relationships/image" Target="../media/image21.emf"/><Relationship Id="rId7" Type="http://schemas.openxmlformats.org/officeDocument/2006/relationships/package" Target="../embeddings/Document20.docx"/><Relationship Id="rId6" Type="http://schemas.openxmlformats.org/officeDocument/2006/relationships/image" Target="../media/image20.emf"/><Relationship Id="rId5" Type="http://schemas.openxmlformats.org/officeDocument/2006/relationships/package" Target="../embeddings/Document19.docx"/><Relationship Id="rId4" Type="http://schemas.openxmlformats.org/officeDocument/2006/relationships/image" Target="../media/image19.emf"/><Relationship Id="rId3" Type="http://schemas.openxmlformats.org/officeDocument/2006/relationships/package" Target="../embeddings/Document18.docx"/><Relationship Id="rId2" Type="http://schemas.openxmlformats.org/officeDocument/2006/relationships/image" Target="../media/image18.emf"/><Relationship Id="rId12" Type="http://schemas.openxmlformats.org/officeDocument/2006/relationships/vmlDrawing" Target="../drawings/vmlDrawing5.vml"/><Relationship Id="rId11" Type="http://schemas.openxmlformats.org/officeDocument/2006/relationships/slideLayout" Target="../slideLayouts/slideLayout5.xml"/><Relationship Id="rId10" Type="http://schemas.openxmlformats.org/officeDocument/2006/relationships/image" Target="../media/image22.emf"/><Relationship Id="rId1" Type="http://schemas.openxmlformats.org/officeDocument/2006/relationships/package" Target="../embeddings/Document17.docx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6.v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3.emf"/><Relationship Id="rId1" Type="http://schemas.openxmlformats.org/officeDocument/2006/relationships/package" Target="../embeddings/Document22.doc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8.xml"/><Relationship Id="rId24" Type="http://schemas.openxmlformats.org/officeDocument/2006/relationships/image" Target="../media/image26.png"/><Relationship Id="rId23" Type="http://schemas.openxmlformats.org/officeDocument/2006/relationships/image" Target="../media/image1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package" Target="../embeddings/Document3.docx"/><Relationship Id="rId4" Type="http://schemas.openxmlformats.org/officeDocument/2006/relationships/image" Target="../media/image4.emf"/><Relationship Id="rId3" Type="http://schemas.openxmlformats.org/officeDocument/2006/relationships/package" Target="../embeddings/Document2.docx"/><Relationship Id="rId2" Type="http://schemas.openxmlformats.org/officeDocument/2006/relationships/image" Target="../media/image3.emf"/><Relationship Id="rId1" Type="http://schemas.openxmlformats.org/officeDocument/2006/relationships/package" Target="../embeddings/Document1.docx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6.emf"/><Relationship Id="rId1" Type="http://schemas.openxmlformats.org/officeDocument/2006/relationships/package" Target="../embeddings/Document4.docx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emf"/><Relationship Id="rId3" Type="http://schemas.openxmlformats.org/officeDocument/2006/relationships/package" Target="../embeddings/Document6.docx"/><Relationship Id="rId2" Type="http://schemas.openxmlformats.org/officeDocument/2006/relationships/image" Target="../media/image7.emf"/><Relationship Id="rId1" Type="http://schemas.openxmlformats.org/officeDocument/2006/relationships/package" Target="../embeddings/Document5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package" Target="../embeddings/Document11.docx"/><Relationship Id="rId8" Type="http://schemas.openxmlformats.org/officeDocument/2006/relationships/image" Target="../media/image12.emf"/><Relationship Id="rId7" Type="http://schemas.openxmlformats.org/officeDocument/2006/relationships/package" Target="../embeddings/Document10.docx"/><Relationship Id="rId6" Type="http://schemas.openxmlformats.org/officeDocument/2006/relationships/image" Target="../media/image11.emf"/><Relationship Id="rId5" Type="http://schemas.openxmlformats.org/officeDocument/2006/relationships/package" Target="../embeddings/Document9.docx"/><Relationship Id="rId4" Type="http://schemas.openxmlformats.org/officeDocument/2006/relationships/image" Target="../media/image10.emf"/><Relationship Id="rId3" Type="http://schemas.openxmlformats.org/officeDocument/2006/relationships/package" Target="../embeddings/Document8.docx"/><Relationship Id="rId21" Type="http://schemas.openxmlformats.org/officeDocument/2006/relationships/vmlDrawing" Target="../drawings/vmlDrawing4.vml"/><Relationship Id="rId20" Type="http://schemas.openxmlformats.org/officeDocument/2006/relationships/slideLayout" Target="../slideLayouts/slideLayout5.xml"/><Relationship Id="rId2" Type="http://schemas.openxmlformats.org/officeDocument/2006/relationships/image" Target="../media/image9.emf"/><Relationship Id="rId19" Type="http://schemas.openxmlformats.org/officeDocument/2006/relationships/image" Target="../media/image17.emf"/><Relationship Id="rId18" Type="http://schemas.openxmlformats.org/officeDocument/2006/relationships/package" Target="../embeddings/Document16.docx"/><Relationship Id="rId17" Type="http://schemas.openxmlformats.org/officeDocument/2006/relationships/image" Target="../media/image16.emf"/><Relationship Id="rId16" Type="http://schemas.openxmlformats.org/officeDocument/2006/relationships/package" Target="../embeddings/Document15.docx"/><Relationship Id="rId15" Type="http://schemas.openxmlformats.org/officeDocument/2006/relationships/image" Target="../media/image15.emf"/><Relationship Id="rId14" Type="http://schemas.openxmlformats.org/officeDocument/2006/relationships/package" Target="../embeddings/Document14.docx"/><Relationship Id="rId13" Type="http://schemas.openxmlformats.org/officeDocument/2006/relationships/image" Target="../media/image14.emf"/><Relationship Id="rId12" Type="http://schemas.openxmlformats.org/officeDocument/2006/relationships/package" Target="../embeddings/Document13.docx"/><Relationship Id="rId11" Type="http://schemas.openxmlformats.org/officeDocument/2006/relationships/package" Target="../embeddings/Document12.docx"/><Relationship Id="rId10" Type="http://schemas.openxmlformats.org/officeDocument/2006/relationships/image" Target="../media/image13.emf"/><Relationship Id="rId1" Type="http://schemas.openxmlformats.org/officeDocument/2006/relationships/package" Target="../embeddings/Document7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2392965" y="2384244"/>
            <a:ext cx="7272808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495490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分 饼</a:t>
                </a:r>
                <a:r>
                  <a:rPr lang="zh-CN" altLang="en-US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　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600477" y="1230073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 dirty="0">
                <a:solidFill>
                  <a:srgbClr val="FFFFFF"/>
                </a:solidFill>
              </a:rPr>
              <a:t>第五单元　分数的意义</a:t>
            </a:r>
            <a:endParaRPr lang="zh-CN" altLang="en-US" sz="2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911424" y="1340768"/>
          <a:ext cx="105918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文档" r:id="rId1" imgW="10600055" imgH="5354320" progId="Word.Document.12">
                  <p:embed/>
                </p:oleObj>
              </mc:Choice>
              <mc:Fallback>
                <p:oleObj name="文档" r:id="rId1" imgW="10600055" imgH="5354320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11424" y="1340768"/>
                        <a:ext cx="10591800" cy="5143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3810322" y="2348880"/>
          <a:ext cx="65341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文档" r:id="rId3" imgW="6542405" imgH="952500" progId="Word.Document.12">
                  <p:embed/>
                </p:oleObj>
              </mc:Choice>
              <mc:Fallback>
                <p:oleObj name="文档" r:id="rId3" imgW="6542405" imgH="952500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810322" y="2348880"/>
                        <a:ext cx="6534150" cy="952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2927648" y="2980556"/>
          <a:ext cx="65341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文档" r:id="rId5" imgW="6542405" imgH="953770" progId="Word.Document.12">
                  <p:embed/>
                </p:oleObj>
              </mc:Choice>
              <mc:Fallback>
                <p:oleObj name="文档" r:id="rId5" imgW="6542405" imgH="953770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927648" y="2980556"/>
                        <a:ext cx="6534150" cy="952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2730202" y="3556620"/>
          <a:ext cx="65341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文档" r:id="rId7" imgW="6542405" imgH="955675" progId="Word.Document.12">
                  <p:embed/>
                </p:oleObj>
              </mc:Choice>
              <mc:Fallback>
                <p:oleObj name="文档" r:id="rId7" imgW="6542405" imgH="95567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730202" y="3556620"/>
                        <a:ext cx="6534150" cy="952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文本占位符 14"/>
          <p:cNvSpPr>
            <a:spLocks noGrp="1"/>
          </p:cNvSpPr>
          <p:nvPr>
            <p:ph type="body" sz="quarter" idx="12"/>
          </p:nvPr>
        </p:nvSpPr>
        <p:spPr>
          <a:xfrm>
            <a:off x="6600056" y="4149080"/>
            <a:ext cx="792088" cy="642942"/>
          </a:xfrm>
        </p:spPr>
        <p:txBody>
          <a:bodyPr/>
          <a:lstStyle/>
          <a:p>
            <a:r>
              <a:rPr lang="zh-CN" altLang="zh-CN"/>
              <a:t>大</a:t>
            </a:r>
            <a:endParaRPr lang="zh-CN" altLang="en-US"/>
          </a:p>
        </p:txBody>
      </p:sp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4007768" y="4196060"/>
          <a:ext cx="10033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文档" r:id="rId9" imgW="1033145" imgH="801370" progId="Word.Document.12">
                  <p:embed/>
                </p:oleObj>
              </mc:Choice>
              <mc:Fallback>
                <p:oleObj name="文档" r:id="rId9" imgW="1033145" imgH="801370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007768" y="4196060"/>
                        <a:ext cx="1003300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文本占位符 14"/>
          <p:cNvSpPr>
            <a:spLocks noGrp="1"/>
          </p:cNvSpPr>
          <p:nvPr>
            <p:ph type="body" sz="quarter" idx="12"/>
          </p:nvPr>
        </p:nvSpPr>
        <p:spPr>
          <a:xfrm>
            <a:off x="8112224" y="4149080"/>
            <a:ext cx="792088" cy="642942"/>
          </a:xfrm>
        </p:spPr>
        <p:txBody>
          <a:bodyPr/>
          <a:lstStyle/>
          <a:p>
            <a:r>
              <a:rPr lang="zh-CN" altLang="en-US"/>
              <a:t>假</a:t>
            </a:r>
            <a:endParaRPr lang="zh-CN" altLang="en-US"/>
          </a:p>
        </p:txBody>
      </p:sp>
      <p:sp>
        <p:nvSpPr>
          <p:cNvPr id="17" name="文本占位符 14"/>
          <p:cNvSpPr>
            <a:spLocks noGrp="1"/>
          </p:cNvSpPr>
          <p:nvPr>
            <p:ph type="body" sz="quarter" idx="12"/>
          </p:nvPr>
        </p:nvSpPr>
        <p:spPr>
          <a:xfrm>
            <a:off x="6240016" y="4941168"/>
            <a:ext cx="792088" cy="642942"/>
          </a:xfrm>
        </p:spPr>
        <p:txBody>
          <a:bodyPr/>
          <a:lstStyle/>
          <a:p>
            <a:r>
              <a:rPr lang="en-US" altLang="zh-CN"/>
              <a:t>6</a:t>
            </a:r>
            <a:endParaRPr lang="zh-CN" altLang="en-US"/>
          </a:p>
        </p:txBody>
      </p:sp>
      <p:sp>
        <p:nvSpPr>
          <p:cNvPr id="18" name="文本占位符 14"/>
          <p:cNvSpPr>
            <a:spLocks noGrp="1"/>
          </p:cNvSpPr>
          <p:nvPr>
            <p:ph type="body" sz="quarter" idx="12"/>
          </p:nvPr>
        </p:nvSpPr>
        <p:spPr>
          <a:xfrm>
            <a:off x="1919536" y="5589240"/>
            <a:ext cx="792088" cy="642942"/>
          </a:xfrm>
        </p:spPr>
        <p:txBody>
          <a:bodyPr/>
          <a:lstStyle/>
          <a:p>
            <a:r>
              <a:rPr lang="en-US" altLang="zh-CN"/>
              <a:t>7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6" grpId="0" build="p"/>
      <p:bldP spid="17" grpId="0" build="p"/>
      <p:bldP spid="1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dirty="0"/>
              <a:t>二、判断。</a:t>
            </a:r>
            <a:endParaRPr lang="zh-CN" altLang="zh-CN" dirty="0"/>
          </a:p>
          <a:p>
            <a:r>
              <a:rPr lang="en-US" altLang="zh-CN" dirty="0"/>
              <a:t>1.</a:t>
            </a:r>
            <a:r>
              <a:rPr lang="zh-CN" altLang="zh-CN" dirty="0"/>
              <a:t>假分数的分子一定比分母大。</a:t>
            </a:r>
            <a:r>
              <a:rPr lang="en-US" altLang="zh-CN" dirty="0"/>
              <a:t>(</a:t>
            </a:r>
            <a:r>
              <a:rPr lang="zh-CN" altLang="zh-CN" dirty="0"/>
              <a:t>　　</a:t>
            </a:r>
            <a:r>
              <a:rPr lang="en-US" altLang="zh-CN" dirty="0"/>
              <a:t>)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真分数的分母一定比分子大。</a:t>
            </a:r>
            <a:r>
              <a:rPr lang="en-US" altLang="zh-CN" dirty="0"/>
              <a:t>(</a:t>
            </a:r>
            <a:r>
              <a:rPr lang="zh-CN" altLang="zh-CN" dirty="0"/>
              <a:t>　　</a:t>
            </a:r>
            <a:r>
              <a:rPr lang="en-US" altLang="zh-CN" dirty="0"/>
              <a:t>)</a:t>
            </a:r>
            <a:endParaRPr lang="zh-CN" altLang="zh-CN" dirty="0"/>
          </a:p>
          <a:p>
            <a:r>
              <a:rPr lang="en-US" altLang="zh-CN" dirty="0"/>
              <a:t>3.1</a:t>
            </a:r>
            <a:r>
              <a:rPr lang="zh-CN" altLang="zh-CN" dirty="0"/>
              <a:t>比所有的真分数大，比所有的假分数小。</a:t>
            </a:r>
            <a:r>
              <a:rPr lang="en-US" altLang="zh-CN" dirty="0"/>
              <a:t>(</a:t>
            </a:r>
            <a:r>
              <a:rPr lang="zh-CN" altLang="zh-CN" dirty="0"/>
              <a:t>　　</a:t>
            </a:r>
            <a:r>
              <a:rPr lang="en-US" altLang="zh-CN" dirty="0"/>
              <a:t>)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744072" y="2060848"/>
            <a:ext cx="676760" cy="642942"/>
          </a:xfrm>
        </p:spPr>
        <p:txBody>
          <a:bodyPr/>
          <a:lstStyle/>
          <a:p>
            <a:r>
              <a:rPr lang="en-US" altLang="zh-CN"/>
              <a:t>×</a:t>
            </a:r>
            <a:endParaRPr lang="zh-CN" altLang="en-US"/>
          </a:p>
        </p:txBody>
      </p:sp>
      <p:sp>
        <p:nvSpPr>
          <p:cNvPr id="4" name="文本占位符 2"/>
          <p:cNvSpPr txBox="1"/>
          <p:nvPr/>
        </p:nvSpPr>
        <p:spPr>
          <a:xfrm>
            <a:off x="6672064" y="2636912"/>
            <a:ext cx="67676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>
                <a:solidFill>
                  <a:srgbClr val="FF0000"/>
                </a:solidFill>
                <a:latin typeface="+mn-ea"/>
                <a:ea typeface="+mn-ea"/>
              </a:rPr>
              <a:t>√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5" name="文本占位符 2"/>
          <p:cNvSpPr txBox="1"/>
          <p:nvPr/>
        </p:nvSpPr>
        <p:spPr>
          <a:xfrm>
            <a:off x="8659600" y="3284984"/>
            <a:ext cx="676760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×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/>
              <a:t>三、选择题。</a:t>
            </a:r>
            <a:endParaRPr lang="zh-CN" altLang="zh-CN"/>
          </a:p>
          <a:p>
            <a:r>
              <a:rPr lang="en-US" altLang="zh-CN"/>
              <a:t>1.</a:t>
            </a:r>
            <a:r>
              <a:rPr lang="zh-CN" altLang="zh-CN"/>
              <a:t>分母是</a:t>
            </a:r>
            <a:r>
              <a:rPr lang="en-US" altLang="zh-CN"/>
              <a:t>9</a:t>
            </a:r>
            <a:r>
              <a:rPr lang="zh-CN" altLang="zh-CN"/>
              <a:t>的真分数有</a:t>
            </a:r>
            <a:r>
              <a:rPr lang="en-US" altLang="zh-CN"/>
              <a:t>(</a:t>
            </a:r>
            <a:r>
              <a:rPr lang="zh-CN" altLang="zh-CN"/>
              <a:t>　　</a:t>
            </a:r>
            <a:r>
              <a:rPr lang="en-US" altLang="zh-CN"/>
              <a:t>)</a:t>
            </a:r>
            <a:r>
              <a:rPr lang="zh-CN" altLang="zh-CN"/>
              <a:t>个。</a:t>
            </a:r>
            <a:endParaRPr lang="zh-CN" altLang="zh-CN"/>
          </a:p>
          <a:p>
            <a:r>
              <a:rPr lang="en-US" altLang="zh-CN"/>
              <a:t>A.8		B.9		C.</a:t>
            </a:r>
            <a:r>
              <a:rPr lang="zh-CN" altLang="zh-CN"/>
              <a:t>无数</a:t>
            </a:r>
            <a:endParaRPr lang="zh-CN" altLang="zh-CN"/>
          </a:p>
          <a:p>
            <a:r>
              <a:rPr lang="en-US" altLang="zh-CN"/>
              <a:t>2.</a:t>
            </a:r>
            <a:r>
              <a:rPr lang="zh-CN" altLang="zh-CN"/>
              <a:t>最小的假分数</a:t>
            </a:r>
            <a:r>
              <a:rPr lang="en-US" altLang="zh-CN"/>
              <a:t>(</a:t>
            </a:r>
            <a:r>
              <a:rPr lang="zh-CN" altLang="zh-CN"/>
              <a:t>　　</a:t>
            </a:r>
            <a:r>
              <a:rPr lang="en-US" altLang="zh-CN"/>
              <a:t>)</a:t>
            </a:r>
            <a:r>
              <a:rPr lang="zh-CN" altLang="zh-CN"/>
              <a:t>。</a:t>
            </a:r>
            <a:endParaRPr lang="zh-CN" altLang="zh-CN"/>
          </a:p>
          <a:p>
            <a:r>
              <a:rPr lang="en-US" altLang="zh-CN"/>
              <a:t>A.</a:t>
            </a:r>
            <a:r>
              <a:rPr lang="zh-CN" altLang="zh-CN"/>
              <a:t>等于</a:t>
            </a:r>
            <a:r>
              <a:rPr lang="en-US" altLang="zh-CN"/>
              <a:t>1	B.</a:t>
            </a:r>
            <a:r>
              <a:rPr lang="zh-CN" altLang="zh-CN"/>
              <a:t>大于</a:t>
            </a:r>
            <a:r>
              <a:rPr lang="en-US" altLang="zh-CN"/>
              <a:t>1	C.</a:t>
            </a:r>
            <a:r>
              <a:rPr lang="zh-CN" altLang="zh-CN"/>
              <a:t>小于</a:t>
            </a:r>
            <a:r>
              <a:rPr lang="en-US" altLang="zh-CN"/>
              <a:t>1</a:t>
            </a:r>
            <a:endParaRPr lang="en-US" altLang="zh-CN"/>
          </a:p>
          <a:p>
            <a:r>
              <a:rPr lang="en-US" altLang="zh-CN"/>
              <a:t>3.	</a:t>
            </a:r>
            <a:r>
              <a:rPr lang="zh-CN" altLang="zh-CN"/>
              <a:t>是真分数，</a:t>
            </a:r>
            <a:r>
              <a:rPr lang="en-US" altLang="zh-CN" i="1"/>
              <a:t>x</a:t>
            </a:r>
            <a:r>
              <a:rPr lang="zh-CN" altLang="zh-CN"/>
              <a:t>的值有</a:t>
            </a:r>
            <a:r>
              <a:rPr lang="en-US" altLang="zh-CN"/>
              <a:t>(</a:t>
            </a:r>
            <a:r>
              <a:rPr lang="zh-CN" altLang="zh-CN"/>
              <a:t>　　</a:t>
            </a:r>
            <a:r>
              <a:rPr lang="en-US" altLang="zh-CN"/>
              <a:t>)</a:t>
            </a:r>
            <a:r>
              <a:rPr lang="zh-CN" altLang="zh-CN"/>
              <a:t>种可能。</a:t>
            </a:r>
            <a:endParaRPr lang="zh-CN" altLang="zh-CN"/>
          </a:p>
          <a:p>
            <a:r>
              <a:rPr lang="en-US" altLang="zh-CN"/>
              <a:t>A.5		B.6		C.7</a:t>
            </a:r>
            <a:endParaRPr lang="zh-CN" altLang="zh-CN"/>
          </a:p>
          <a:p>
            <a:endParaRPr lang="zh-CN" altLang="zh-CN"/>
          </a:p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5203216" y="1988840"/>
            <a:ext cx="1036800" cy="642942"/>
          </a:xfrm>
        </p:spPr>
        <p:txBody>
          <a:bodyPr/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文本占位符 2"/>
          <p:cNvSpPr txBox="1"/>
          <p:nvPr/>
        </p:nvSpPr>
        <p:spPr>
          <a:xfrm>
            <a:off x="4223792" y="3284984"/>
            <a:ext cx="1036800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A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5" name="文本占位符 2"/>
          <p:cNvSpPr txBox="1"/>
          <p:nvPr/>
        </p:nvSpPr>
        <p:spPr>
          <a:xfrm>
            <a:off x="6023992" y="4581128"/>
            <a:ext cx="86409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B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1847528" y="4568924"/>
          <a:ext cx="10287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文档" r:id="rId1" imgW="1020445" imgH="876300" progId="Word.Document.12">
                  <p:embed/>
                </p:oleObj>
              </mc:Choice>
              <mc:Fallback>
                <p:oleObj name="文档" r:id="rId1" imgW="1020445" imgH="876300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847528" y="4568924"/>
                        <a:ext cx="10287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/>
              <a:t>四、涂色表示下面的分数。</a:t>
            </a:r>
            <a:endParaRPr lang="zh-CN" altLang="zh-CN"/>
          </a:p>
          <a:p>
            <a:endParaRPr lang="zh-CN" altLang="en-US"/>
          </a:p>
        </p:txBody>
      </p:sp>
      <p:pic>
        <p:nvPicPr>
          <p:cNvPr id="7" name="22SX5NJBSDT33.eps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2567608" y="5013176"/>
            <a:ext cx="7416824" cy="1303128"/>
          </a:xfrm>
          <a:prstGeom prst="rect">
            <a:avLst/>
          </a:prstGeom>
        </p:spPr>
      </p:pic>
      <p:pic>
        <p:nvPicPr>
          <p:cNvPr id="8" name="22SX5NJBSDT33学生.eps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863751" y="2060848"/>
            <a:ext cx="4673277" cy="27363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95400" y="2599110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0909300" y="102235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1.</a:t>
            </a:r>
            <a:r>
              <a:rPr lang="zh-CN" altLang="zh-CN" dirty="0"/>
              <a:t>结合具体情境，经历假分数与带分数的产生过程，理解真分数、假分数和带分数的意义。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能正确读写假分数、带分数，了解真分数、假分数和</a:t>
            </a:r>
            <a:r>
              <a:rPr lang="en-US" altLang="zh-CN" dirty="0"/>
              <a:t>1</a:t>
            </a:r>
            <a:r>
              <a:rPr lang="zh-CN" altLang="zh-CN" dirty="0"/>
              <a:t>的关系。</a:t>
            </a:r>
            <a:endParaRPr lang="zh-CN" altLang="zh-CN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914400" y="1333500"/>
          <a:ext cx="10591800" cy="354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文档" r:id="rId1" imgW="10600055" imgH="3542030" progId="Word.Document.12">
                  <p:embed/>
                </p:oleObj>
              </mc:Choice>
              <mc:Fallback>
                <p:oleObj name="文档" r:id="rId1" imgW="10600055" imgH="3542030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14400" y="1333500"/>
                        <a:ext cx="10591800" cy="3543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663952" y="1874912"/>
          <a:ext cx="9715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文档" r:id="rId3" imgW="1020445" imgH="797560" progId="Word.Document.12">
                  <p:embed/>
                </p:oleObj>
              </mc:Choice>
              <mc:Fallback>
                <p:oleObj name="文档" r:id="rId3" imgW="1020445" imgH="797560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663952" y="1874912"/>
                        <a:ext cx="97155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2495600" y="1988840"/>
            <a:ext cx="1036800" cy="642942"/>
          </a:xfrm>
        </p:spPr>
        <p:txBody>
          <a:bodyPr/>
          <a:lstStyle/>
          <a:p>
            <a:r>
              <a:rPr lang="en-US" altLang="zh-CN"/>
              <a:t>5</a:t>
            </a:r>
            <a:endParaRPr lang="zh-CN" altLang="en-US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983432" y="4221088"/>
          <a:ext cx="10439400" cy="173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文档" r:id="rId5" imgW="10447655" imgH="1790700" progId="Word.Document.12">
                  <p:embed/>
                </p:oleObj>
              </mc:Choice>
              <mc:Fallback>
                <p:oleObj name="文档" r:id="rId5" imgW="10447655" imgH="1790700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83432" y="4221088"/>
                        <a:ext cx="10439400" cy="1733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FF"/>
                </a:solidFill>
              </a:rPr>
              <a:t>☆任务驱动一</a:t>
            </a:r>
            <a:endParaRPr lang="en-US" altLang="zh-CN" dirty="0">
              <a:solidFill>
                <a:srgbClr val="0000FF"/>
              </a:solidFill>
            </a:endParaRPr>
          </a:p>
          <a:p>
            <a:r>
              <a:rPr lang="zh-CN" altLang="zh-CN" dirty="0"/>
              <a:t>认真阅读教材的内容，尝试完成下列问题。用课前准备的圆纸片代表饼，画一画，分一分。</a:t>
            </a:r>
            <a:endParaRPr lang="zh-CN" altLang="zh-CN" dirty="0"/>
          </a:p>
          <a:p>
            <a:r>
              <a:rPr lang="en-US" altLang="zh-CN" dirty="0"/>
              <a:t>1.</a:t>
            </a:r>
            <a:r>
              <a:rPr lang="zh-CN" altLang="zh-CN" dirty="0"/>
              <a:t>说一说自己分饼的方法。</a:t>
            </a:r>
            <a:endParaRPr lang="zh-CN" altLang="zh-CN" dirty="0"/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199456" y="4211538"/>
          <a:ext cx="10553700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文档" r:id="rId1" imgW="10558780" imgH="1807210" progId="Word.Document.12">
                  <p:embed/>
                </p:oleObj>
              </mc:Choice>
              <mc:Fallback>
                <p:oleObj name="文档" r:id="rId1" imgW="10558780" imgH="1807210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199456" y="4211538"/>
                        <a:ext cx="10553700" cy="1809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914400" y="1333500"/>
          <a:ext cx="10591800" cy="354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文档" r:id="rId1" imgW="10596880" imgH="3538855" progId="Word.Document.12">
                  <p:embed/>
                </p:oleObj>
              </mc:Choice>
              <mc:Fallback>
                <p:oleObj name="文档" r:id="rId1" imgW="10596880" imgH="353885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14400" y="1333500"/>
                        <a:ext cx="10591800" cy="3543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1" name="Object 1"/>
          <p:cNvGraphicFramePr>
            <a:graphicFrameLocks noChangeAspect="1"/>
          </p:cNvGraphicFramePr>
          <p:nvPr/>
        </p:nvGraphicFramePr>
        <p:xfrm>
          <a:off x="911424" y="2204864"/>
          <a:ext cx="10553700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文档" r:id="rId3" imgW="10558780" imgH="1810385" progId="Word.Document.12">
                  <p:embed/>
                </p:oleObj>
              </mc:Choice>
              <mc:Fallback>
                <p:oleObj name="文档" r:id="rId3" imgW="10558780" imgH="181038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1424" y="2204864"/>
                        <a:ext cx="10553700" cy="1809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FF"/>
                </a:solidFill>
              </a:rPr>
              <a:t>☆任务驱动二</a:t>
            </a:r>
            <a:endParaRPr lang="en-US" altLang="zh-CN" dirty="0">
              <a:solidFill>
                <a:srgbClr val="0000FF"/>
              </a:solidFill>
            </a:endParaRPr>
          </a:p>
          <a:p>
            <a:r>
              <a:rPr lang="zh-CN" altLang="zh-CN" dirty="0"/>
              <a:t>帮淘气解决遇到的麻烦。</a:t>
            </a:r>
            <a:endParaRPr lang="zh-CN" altLang="zh-CN" dirty="0"/>
          </a:p>
          <a:p>
            <a:r>
              <a:rPr lang="en-US" altLang="zh-CN" dirty="0"/>
              <a:t>1.</a:t>
            </a:r>
            <a:r>
              <a:rPr lang="zh-CN" altLang="zh-CN" dirty="0"/>
              <a:t>观察教材中呈现的分饼图，说一说他是如何分的。</a:t>
            </a:r>
            <a:endParaRPr lang="zh-CN" altLang="zh-CN" dirty="0"/>
          </a:p>
          <a:p>
            <a:endParaRPr lang="en-US" altLang="zh-CN" dirty="0">
              <a:solidFill>
                <a:srgbClr val="0000FF"/>
              </a:solidFill>
            </a:endParaRPr>
          </a:p>
          <a:p>
            <a:r>
              <a:rPr lang="en-US" altLang="zh-CN" dirty="0"/>
              <a:t>2.</a:t>
            </a:r>
            <a:r>
              <a:rPr lang="zh-CN" altLang="zh-CN" dirty="0"/>
              <a:t>思考：淘气的说法合理吗</a:t>
            </a:r>
            <a:r>
              <a:rPr lang="en-US" altLang="zh-CN" dirty="0"/>
              <a:t>?</a:t>
            </a:r>
            <a:r>
              <a:rPr lang="zh-CN" altLang="zh-CN" dirty="0"/>
              <a:t>为什么</a:t>
            </a:r>
            <a:r>
              <a:rPr lang="en-US" altLang="zh-CN" dirty="0"/>
              <a:t>?</a:t>
            </a:r>
            <a:r>
              <a:rPr lang="zh-CN" altLang="zh-CN" dirty="0"/>
              <a:t>与同伴说一说。</a:t>
            </a:r>
            <a:endParaRPr lang="zh-CN" altLang="zh-CN" dirty="0"/>
          </a:p>
          <a:p>
            <a:endParaRPr lang="en-US" altLang="zh-CN" dirty="0">
              <a:solidFill>
                <a:srgbClr val="0000FF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2"/>
          </p:nvPr>
        </p:nvSpPr>
        <p:spPr>
          <a:xfrm>
            <a:off x="1559496" y="2780928"/>
            <a:ext cx="1440160" cy="642942"/>
          </a:xfrm>
        </p:spPr>
        <p:txBody>
          <a:bodyPr/>
          <a:lstStyle/>
          <a:p>
            <a:r>
              <a:rPr lang="zh-CN" altLang="zh-CN" dirty="0"/>
              <a:t>略。</a:t>
            </a:r>
            <a:endParaRPr lang="zh-CN" altLang="zh-CN" dirty="0"/>
          </a:p>
        </p:txBody>
      </p:sp>
      <p:sp>
        <p:nvSpPr>
          <p:cNvPr id="11" name="文本占位符 6"/>
          <p:cNvSpPr txBox="1"/>
          <p:nvPr/>
        </p:nvSpPr>
        <p:spPr>
          <a:xfrm>
            <a:off x="1559496" y="4005064"/>
            <a:ext cx="1440160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略。</a:t>
            </a:r>
            <a:endParaRPr kumimoji="0" lang="zh-CN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FF"/>
                </a:solidFill>
              </a:rPr>
              <a:t>☆任务驱动三</a:t>
            </a:r>
            <a:endParaRPr lang="en-US" altLang="zh-CN" dirty="0">
              <a:solidFill>
                <a:srgbClr val="0000FF"/>
              </a:solidFill>
            </a:endParaRPr>
          </a:p>
          <a:p>
            <a:r>
              <a:rPr lang="en-US" altLang="zh-CN" dirty="0"/>
              <a:t>1.</a:t>
            </a:r>
            <a:r>
              <a:rPr lang="zh-CN" altLang="zh-CN" dirty="0"/>
              <a:t>阅读教材，在课本中找到并画出什么是真分数，什么是假分数。</a:t>
            </a:r>
            <a:endParaRPr lang="en-US" altLang="zh-CN" dirty="0"/>
          </a:p>
          <a:p>
            <a:endParaRPr lang="en-US" altLang="zh-CN" dirty="0">
              <a:solidFill>
                <a:srgbClr val="0000FF"/>
              </a:solidFill>
            </a:endParaRPr>
          </a:p>
          <a:p>
            <a:r>
              <a:rPr lang="en-US" altLang="zh-CN" dirty="0"/>
              <a:t>2.</a:t>
            </a:r>
            <a:r>
              <a:rPr lang="zh-CN" altLang="zh-CN" dirty="0"/>
              <a:t>观察真分数和假分数的分子和分母，你发现了什么</a:t>
            </a:r>
            <a:r>
              <a:rPr lang="en-US" altLang="zh-CN" dirty="0"/>
              <a:t>?</a:t>
            </a:r>
            <a:endParaRPr lang="zh-CN" altLang="zh-CN" dirty="0"/>
          </a:p>
          <a:p>
            <a:endParaRPr lang="en-US" altLang="zh-CN" dirty="0">
              <a:solidFill>
                <a:srgbClr val="0000FF"/>
              </a:solidFill>
            </a:endParaRPr>
          </a:p>
          <a:p>
            <a:r>
              <a:rPr lang="en-US" altLang="zh-CN" dirty="0"/>
              <a:t>3.</a:t>
            </a:r>
            <a:r>
              <a:rPr lang="zh-CN" altLang="zh-CN" dirty="0"/>
              <a:t>真分数和</a:t>
            </a:r>
            <a:r>
              <a:rPr lang="en-US" altLang="zh-CN" dirty="0"/>
              <a:t>1</a:t>
            </a:r>
            <a:r>
              <a:rPr lang="zh-CN" altLang="zh-CN" dirty="0"/>
              <a:t>比，谁大谁小</a:t>
            </a:r>
            <a:r>
              <a:rPr lang="en-US" altLang="zh-CN" dirty="0"/>
              <a:t>?</a:t>
            </a:r>
            <a:r>
              <a:rPr lang="zh-CN" altLang="zh-CN" dirty="0"/>
              <a:t>假分数和</a:t>
            </a:r>
            <a:r>
              <a:rPr lang="en-US" altLang="zh-CN" dirty="0"/>
              <a:t>1</a:t>
            </a:r>
            <a:r>
              <a:rPr lang="zh-CN" altLang="zh-CN" dirty="0"/>
              <a:t>比呢</a:t>
            </a:r>
            <a:r>
              <a:rPr lang="en-US" altLang="zh-CN" dirty="0"/>
              <a:t>?</a:t>
            </a:r>
            <a:endParaRPr lang="zh-CN" altLang="zh-CN" dirty="0"/>
          </a:p>
          <a:p>
            <a:endParaRPr lang="en-US" altLang="zh-CN" dirty="0">
              <a:solidFill>
                <a:srgbClr val="0000FF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2"/>
          </p:nvPr>
        </p:nvSpPr>
        <p:spPr>
          <a:xfrm>
            <a:off x="1415480" y="2780928"/>
            <a:ext cx="9793088" cy="642942"/>
          </a:xfrm>
        </p:spPr>
        <p:txBody>
          <a:bodyPr/>
          <a:lstStyle/>
          <a:p>
            <a:r>
              <a:rPr lang="zh-CN" altLang="zh-CN" dirty="0"/>
              <a:t>提示：有的分数分子和分母相等，这样的分数也属于假分数。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zh-CN" dirty="0"/>
              <a:t>真分数的分子比分母小，假分数的分子大于或等于分母。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zh-CN" dirty="0"/>
              <a:t>真分数比</a:t>
            </a:r>
            <a:r>
              <a:rPr lang="en-US" altLang="zh-CN" dirty="0"/>
              <a:t>1</a:t>
            </a:r>
            <a:r>
              <a:rPr lang="zh-CN" altLang="zh-CN" dirty="0"/>
              <a:t>小，假分数大于或等于</a:t>
            </a:r>
            <a:r>
              <a:rPr lang="en-US" altLang="zh-CN" dirty="0"/>
              <a:t>1</a:t>
            </a:r>
            <a:r>
              <a:rPr lang="zh-CN" altLang="zh-CN" dirty="0"/>
              <a:t>。</a:t>
            </a:r>
            <a:endParaRPr lang="zh-CN" altLang="zh-CN" dirty="0"/>
          </a:p>
          <a:p>
            <a:endParaRPr lang="zh-CN" altLang="zh-CN" dirty="0"/>
          </a:p>
          <a:p>
            <a:endParaRPr lang="zh-CN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4.</a:t>
            </a:r>
            <a:r>
              <a:rPr lang="zh-CN" altLang="zh-CN" dirty="0"/>
              <a:t>完成教材最下面的例题，说一说哪些是真分数，哪些是假分数。</a:t>
            </a:r>
            <a:endParaRPr lang="zh-CN" altLang="zh-CN" dirty="0"/>
          </a:p>
          <a:p>
            <a:r>
              <a:rPr lang="zh-CN" altLang="zh-CN" dirty="0"/>
              <a:t>独立完成后，小组内交流，准备展示。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055440" y="1268760"/>
          <a:ext cx="105918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文档" r:id="rId1" imgW="10600055" imgH="5156200" progId="Word.Document.12">
                  <p:embed/>
                </p:oleObj>
              </mc:Choice>
              <mc:Fallback>
                <p:oleObj name="文档" r:id="rId1" imgW="10600055" imgH="5156200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055440" y="1268760"/>
                        <a:ext cx="10591800" cy="5143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2423592" y="3645024"/>
            <a:ext cx="504056" cy="642942"/>
          </a:xfrm>
        </p:spPr>
        <p:txBody>
          <a:bodyPr/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8" name="文本占位符 4"/>
          <p:cNvSpPr txBox="1"/>
          <p:nvPr/>
        </p:nvSpPr>
        <p:spPr>
          <a:xfrm>
            <a:off x="6023992" y="3645024"/>
            <a:ext cx="50405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b="0">
                <a:solidFill>
                  <a:srgbClr val="FF0000"/>
                </a:solidFill>
                <a:latin typeface="+mn-ea"/>
                <a:ea typeface="+mn-ea"/>
              </a:rPr>
              <a:t>小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5015880" y="1700808"/>
          <a:ext cx="340995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文档" r:id="rId3" imgW="3488055" imgH="800100" progId="Word.Document.12">
                  <p:embed/>
                </p:oleObj>
              </mc:Choice>
              <mc:Fallback>
                <p:oleObj name="文档" r:id="rId3" imgW="3488055" imgH="800100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015880" y="1700808"/>
                        <a:ext cx="3409950" cy="781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9408368" y="1772816"/>
          <a:ext cx="100330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文档" r:id="rId5" imgW="1020445" imgH="793115" progId="Word.Document.12">
                  <p:embed/>
                </p:oleObj>
              </mc:Choice>
              <mc:Fallback>
                <p:oleObj name="文档" r:id="rId5" imgW="1020445" imgH="79311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408368" y="1772816"/>
                        <a:ext cx="1003300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6888088" y="2348880"/>
          <a:ext cx="100330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文档" r:id="rId7" imgW="1020445" imgH="793115" progId="Word.Document.12">
                  <p:embed/>
                </p:oleObj>
              </mc:Choice>
              <mc:Fallback>
                <p:oleObj name="文档" r:id="rId7" imgW="1020445" imgH="79311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888088" y="2348880"/>
                        <a:ext cx="1003300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1055440" y="2348880"/>
          <a:ext cx="100330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文档" r:id="rId9" imgW="1020445" imgH="793115" progId="Word.Document.12">
                  <p:embed/>
                </p:oleObj>
              </mc:Choice>
              <mc:Fallback>
                <p:oleObj name="文档" r:id="rId9" imgW="1020445" imgH="79311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055440" y="2348880"/>
                        <a:ext cx="1003300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1775520" y="2996952"/>
          <a:ext cx="100330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文档" r:id="rId11" imgW="1020445" imgH="793115" progId="Word.Document.12">
                  <p:embed/>
                </p:oleObj>
              </mc:Choice>
              <mc:Fallback>
                <p:oleObj name="文档" r:id="rId11" imgW="1020445" imgH="79311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775520" y="2996952"/>
                        <a:ext cx="1003300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3431704" y="3692004"/>
          <a:ext cx="10033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文档" r:id="rId12" imgW="1024255" imgH="798195" progId="Word.Document.12">
                  <p:embed/>
                </p:oleObj>
              </mc:Choice>
              <mc:Fallback>
                <p:oleObj name="文档" r:id="rId12" imgW="1024255" imgH="79819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431704" y="3692004"/>
                        <a:ext cx="1003300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8040216" y="3645024"/>
            <a:ext cx="504056" cy="642942"/>
          </a:xfrm>
        </p:spPr>
        <p:txBody>
          <a:bodyPr/>
          <a:lstStyle/>
          <a:p>
            <a:r>
              <a:rPr lang="en-US" altLang="zh-CN"/>
              <a:t>8</a:t>
            </a:r>
            <a:endParaRPr lang="zh-CN" altLang="en-US"/>
          </a:p>
        </p:txBody>
      </p:sp>
      <p:graphicFrame>
        <p:nvGraphicFramePr>
          <p:cNvPr id="5129" name="Object 9"/>
          <p:cNvGraphicFramePr>
            <a:graphicFrameLocks noChangeAspect="1"/>
          </p:cNvGraphicFramePr>
          <p:nvPr/>
        </p:nvGraphicFramePr>
        <p:xfrm>
          <a:off x="9192344" y="3645024"/>
          <a:ext cx="10033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文档" r:id="rId14" imgW="1024255" imgH="798195" progId="Word.Document.12">
                  <p:embed/>
                </p:oleObj>
              </mc:Choice>
              <mc:Fallback>
                <p:oleObj name="文档" r:id="rId14" imgW="1024255" imgH="79819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192344" y="3645024"/>
                        <a:ext cx="1003300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文本占位符 4"/>
          <p:cNvSpPr txBox="1"/>
          <p:nvPr/>
        </p:nvSpPr>
        <p:spPr>
          <a:xfrm>
            <a:off x="1487488" y="4365104"/>
            <a:ext cx="50405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大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graphicFrame>
        <p:nvGraphicFramePr>
          <p:cNvPr id="5130" name="Object 10"/>
          <p:cNvGraphicFramePr>
            <a:graphicFrameLocks noChangeAspect="1"/>
          </p:cNvGraphicFramePr>
          <p:nvPr/>
        </p:nvGraphicFramePr>
        <p:xfrm>
          <a:off x="7536160" y="4941168"/>
          <a:ext cx="9906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文档" r:id="rId16" imgW="1020445" imgH="794385" progId="Word.Document.12">
                  <p:embed/>
                </p:oleObj>
              </mc:Choice>
              <mc:Fallback>
                <p:oleObj name="文档" r:id="rId16" imgW="1020445" imgH="79438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536160" y="4941168"/>
                        <a:ext cx="9906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1" name="Object 11"/>
          <p:cNvGraphicFramePr>
            <a:graphicFrameLocks noChangeAspect="1"/>
          </p:cNvGraphicFramePr>
          <p:nvPr/>
        </p:nvGraphicFramePr>
        <p:xfrm>
          <a:off x="10344472" y="4941168"/>
          <a:ext cx="9906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文档" r:id="rId18" imgW="1020445" imgH="797560" progId="Word.Document.12">
                  <p:embed/>
                </p:oleObj>
              </mc:Choice>
              <mc:Fallback>
                <p:oleObj name="文档" r:id="rId18" imgW="1020445" imgH="797560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0344472" y="4941168"/>
                        <a:ext cx="9906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1455</Words>
  <Application>WPS 演示</Application>
  <PresentationFormat>自定义</PresentationFormat>
  <Paragraphs>108</Paragraphs>
  <Slides>14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22</vt:i4>
      </vt:variant>
      <vt:variant>
        <vt:lpstr>幻灯片标题</vt:lpstr>
      </vt:variant>
      <vt:variant>
        <vt:i4>14</vt:i4>
      </vt:variant>
    </vt:vector>
  </HeadingPairs>
  <TitlesOfParts>
    <vt:vector size="48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微软雅黑 Light</vt:lpstr>
      <vt:lpstr>Arial</vt:lpstr>
      <vt:lpstr>Franklin Gothic Book</vt:lpstr>
      <vt:lpstr>Arial Unicode MS</vt:lpstr>
      <vt:lpstr>第一PPT模板网-WWW.1PPT.COM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2023-02-18T21:37:00Z</cp:lastPrinted>
  <dcterms:created xsi:type="dcterms:W3CDTF">2023-02-18T21:37:00Z</dcterms:created>
  <dcterms:modified xsi:type="dcterms:W3CDTF">2023-11-01T08:39:41Z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B980AAB2EBA14D0AA8EFA6743056B07C_12</vt:lpwstr>
  </property>
  <property fmtid="{D5CDD505-2E9C-101B-9397-08002B2CF9AE}" pid="7" name="KSOProductBuildVer">
    <vt:lpwstr>2052-12.1.0.15712</vt:lpwstr>
  </property>
</Properties>
</file>