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71" r:id="rId5"/>
    <p:sldId id="666" r:id="rId7"/>
    <p:sldId id="548" r:id="rId8"/>
    <p:sldId id="641" r:id="rId9"/>
    <p:sldId id="619" r:id="rId10"/>
    <p:sldId id="642" r:id="rId11"/>
    <p:sldId id="703" r:id="rId12"/>
    <p:sldId id="694" r:id="rId13"/>
    <p:sldId id="695" r:id="rId14"/>
    <p:sldId id="696" r:id="rId15"/>
    <p:sldId id="697" r:id="rId16"/>
    <p:sldId id="698" r:id="rId17"/>
    <p:sldId id="699" r:id="rId18"/>
    <p:sldId id="700" r:id="rId19"/>
    <p:sldId id="701" r:id="rId20"/>
    <p:sldId id="702" r:id="rId21"/>
    <p:sldId id="704" r:id="rId22"/>
    <p:sldId id="693" r:id="rId23"/>
    <p:sldId id="643" r:id="rId24"/>
    <p:sldId id="264" r:id="rId25"/>
    <p:sldId id="483" r:id="rId26"/>
    <p:sldId id="313" r:id="rId27"/>
    <p:sldId id="269" r:id="rId28"/>
    <p:sldId id="314" r:id="rId29"/>
    <p:sldId id="260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288" y="-432"/>
      </p:cViewPr>
      <p:guideLst>
        <p:guide orient="horz" pos="240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93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1" Type="http://schemas.openxmlformats.org/officeDocument/2006/relationships/theme" Target="../theme/theme1.xml"/><Relationship Id="rId50" Type="http://schemas.openxmlformats.org/officeDocument/2006/relationships/tags" Target="../tags/tag62.xml"/><Relationship Id="rId5" Type="http://schemas.openxmlformats.org/officeDocument/2006/relationships/slideLayout" Target="../slideLayouts/slideLayout5.xml"/><Relationship Id="rId49" Type="http://schemas.openxmlformats.org/officeDocument/2006/relationships/image" Target="file:///D:\qq&#25991;&#20214;\712321467\Image\C2C\Image2\%7b75232B38-A165-1FB7-499C-2E1C792CACB5%7d.png" TargetMode="External"/><Relationship Id="rId48" Type="http://schemas.openxmlformats.org/officeDocument/2006/relationships/image" Target="../media/image2.png"/><Relationship Id="rId47" Type="http://schemas.openxmlformats.org/officeDocument/2006/relationships/tags" Target="../tags/tag61.xml"/><Relationship Id="rId46" Type="http://schemas.openxmlformats.org/officeDocument/2006/relationships/tags" Target="../tags/tag60.xml"/><Relationship Id="rId45" Type="http://schemas.openxmlformats.org/officeDocument/2006/relationships/tags" Target="../tags/tag59.xml"/><Relationship Id="rId44" Type="http://schemas.openxmlformats.org/officeDocument/2006/relationships/tags" Target="../tags/tag58.xml"/><Relationship Id="rId43" Type="http://schemas.openxmlformats.org/officeDocument/2006/relationships/tags" Target="../tags/tag57.xml"/><Relationship Id="rId42" Type="http://schemas.openxmlformats.org/officeDocument/2006/relationships/image" Target="../media/image1.jpeg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4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48" r:link="rId4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5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7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tags" Target="../tags/tag7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audio1.wav"/><Relationship Id="rId1" Type="http://schemas.openxmlformats.org/officeDocument/2006/relationships/tags" Target="../tags/tag7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7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7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tags" Target="../tags/tag7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ags" Target="../tags/tag8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tags" Target="../tags/tag81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tags" Target="../tags/tag8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0.xml"/><Relationship Id="rId4" Type="http://schemas.openxmlformats.org/officeDocument/2006/relationships/tags" Target="../tags/tag83.xml"/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1.xml"/><Relationship Id="rId4" Type="http://schemas.openxmlformats.org/officeDocument/2006/relationships/tags" Target="../tags/tag84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8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86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4.xml"/><Relationship Id="rId3" Type="http://schemas.openxmlformats.org/officeDocument/2006/relationships/tags" Target="../tags/tag8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5.xml"/><Relationship Id="rId2" Type="http://schemas.openxmlformats.org/officeDocument/2006/relationships/tags" Target="../tags/tag88.xml"/><Relationship Id="rId1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6.xml"/><Relationship Id="rId3" Type="http://schemas.openxmlformats.org/officeDocument/2006/relationships/tags" Target="../tags/tag90.xml"/><Relationship Id="rId2" Type="http://schemas.openxmlformats.org/officeDocument/2006/relationships/image" Target="../media/image11.png"/><Relationship Id="rId1" Type="http://schemas.openxmlformats.org/officeDocument/2006/relationships/tags" Target="../tags/tag89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37.xml"/><Relationship Id="rId4" Type="http://schemas.openxmlformats.org/officeDocument/2006/relationships/tags" Target="../tags/tag9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tags" Target="../tags/tag92.xml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7.xml"/><Relationship Id="rId3" Type="http://schemas.openxmlformats.org/officeDocument/2006/relationships/tags" Target="../tags/tag6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70.xml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7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0.xml"/><Relationship Id="rId5" Type="http://schemas.openxmlformats.org/officeDocument/2006/relationships/tags" Target="../tags/tag73.xml"/><Relationship Id="rId4" Type="http://schemas.openxmlformats.org/officeDocument/2006/relationships/image" Target="../media/image5.png"/><Relationship Id="rId3" Type="http://schemas.openxmlformats.org/officeDocument/2006/relationships/tags" Target="../tags/tag7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5"/>
          <p:cNvSpPr txBox="1"/>
          <p:nvPr/>
        </p:nvSpPr>
        <p:spPr>
          <a:xfrm>
            <a:off x="0" y="2492375"/>
            <a:ext cx="12192000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zh-CN" sz="8000" b="1" spc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汉仪中宋简" pitchFamily="49" charset="-122"/>
                <a:ea typeface="汉仪中宋简" pitchFamily="49" charset="-122"/>
                <a:sym typeface="+mn-ea"/>
              </a:rPr>
              <a:t>分数与除法</a:t>
            </a:r>
            <a:endParaRPr lang="zh-CN" altLang="zh-CN" sz="8000" b="1" spc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汉仪中宋简" pitchFamily="49" charset="-122"/>
              <a:ea typeface="汉仪中宋简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12506" y="1479190"/>
            <a:ext cx="3400425" cy="521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charset="-122"/>
                <a:ea typeface="思源黑体 CN Normal" panose="020B0400000000000000" charset="-122"/>
                <a:cs typeface="思源黑体 CN Normal" panose="020B0400000000000000" charset="-122"/>
              </a:rPr>
              <a:t>北师大版五年级上册</a:t>
            </a:r>
            <a:endParaRPr kumimoji="0" lang="zh-CN" altLang="en-US" sz="28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charset="-122"/>
              <a:ea typeface="思源黑体 CN Normal" panose="020B0400000000000000" charset="-122"/>
              <a:cs typeface="思源黑体 CN Normal" panose="020B0400000000000000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340995" y="145859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如果把7块蛋糕平均分给3个小朋友呢？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641465" y="2569845"/>
            <a:ext cx="4045585" cy="1591945"/>
            <a:chOff x="11347" y="4193"/>
            <a:chExt cx="6371" cy="2507"/>
          </a:xfrm>
        </p:grpSpPr>
        <p:sp>
          <p:nvSpPr>
            <p:cNvPr id="33" name="圆角矩形标注 32"/>
            <p:cNvSpPr/>
            <p:nvPr/>
          </p:nvSpPr>
          <p:spPr>
            <a:xfrm>
              <a:off x="11347" y="4193"/>
              <a:ext cx="6371" cy="2277"/>
            </a:xfrm>
            <a:prstGeom prst="wedgeRoundRectCallout">
              <a:avLst>
                <a:gd name="adj1" fmla="val -63461"/>
                <a:gd name="adj2" fmla="val 11352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7块蛋糕平均分给3个人，每人分到</a:t>
              </a: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块。</a:t>
              </a:r>
              <a:endPara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Text Box 5"/>
            <p:cNvSpPr txBox="1"/>
            <p:nvPr/>
          </p:nvSpPr>
          <p:spPr>
            <a:xfrm>
              <a:off x="14399" y="5199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Line 21"/>
            <p:cNvSpPr/>
            <p:nvPr/>
          </p:nvSpPr>
          <p:spPr>
            <a:xfrm flipV="1">
              <a:off x="14507" y="5901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990600" y="251333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309495" y="251333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683635" y="251333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027295" y="251333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892810" y="401574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2302510" y="401574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3656330" y="4015740"/>
            <a:ext cx="1123315" cy="1083945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2" name="直接连接符 7171"/>
          <p:cNvSpPr/>
          <p:nvPr/>
        </p:nvSpPr>
        <p:spPr>
          <a:xfrm flipH="1">
            <a:off x="1551305" y="2513330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" name="直接连接符 3"/>
          <p:cNvSpPr/>
          <p:nvPr/>
        </p:nvSpPr>
        <p:spPr>
          <a:xfrm flipH="1">
            <a:off x="1081405" y="3023870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" name="直接连接符 5"/>
          <p:cNvSpPr/>
          <p:nvPr/>
        </p:nvSpPr>
        <p:spPr>
          <a:xfrm>
            <a:off x="1555115" y="3023870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54" name="组合 53"/>
          <p:cNvGrpSpPr/>
          <p:nvPr/>
        </p:nvGrpSpPr>
        <p:grpSpPr>
          <a:xfrm>
            <a:off x="975995" y="2536825"/>
            <a:ext cx="1428750" cy="706120"/>
            <a:chOff x="11088" y="8135"/>
            <a:chExt cx="2250" cy="1112"/>
          </a:xfrm>
        </p:grpSpPr>
        <p:sp>
          <p:nvSpPr>
            <p:cNvPr id="39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5" name="直接连接符 54"/>
          <p:cNvSpPr/>
          <p:nvPr/>
        </p:nvSpPr>
        <p:spPr>
          <a:xfrm flipH="1">
            <a:off x="2858770" y="2513330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6" name="直接连接符 55"/>
          <p:cNvSpPr/>
          <p:nvPr/>
        </p:nvSpPr>
        <p:spPr>
          <a:xfrm flipH="1">
            <a:off x="2388870" y="3023870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57" name="直接连接符 56"/>
          <p:cNvSpPr/>
          <p:nvPr/>
        </p:nvSpPr>
        <p:spPr>
          <a:xfrm>
            <a:off x="2862580" y="3023870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58" name="组合 57"/>
          <p:cNvGrpSpPr/>
          <p:nvPr/>
        </p:nvGrpSpPr>
        <p:grpSpPr>
          <a:xfrm>
            <a:off x="2283460" y="2536825"/>
            <a:ext cx="1428750" cy="706120"/>
            <a:chOff x="11088" y="8135"/>
            <a:chExt cx="2250" cy="1112"/>
          </a:xfrm>
        </p:grpSpPr>
        <p:sp>
          <p:nvSpPr>
            <p:cNvPr id="59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1" name="直接连接符 60"/>
          <p:cNvSpPr/>
          <p:nvPr/>
        </p:nvSpPr>
        <p:spPr>
          <a:xfrm flipH="1">
            <a:off x="4231005" y="2513965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2" name="直接连接符 61"/>
          <p:cNvSpPr/>
          <p:nvPr/>
        </p:nvSpPr>
        <p:spPr>
          <a:xfrm flipH="1">
            <a:off x="3761105" y="3024505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3" name="直接连接符 62"/>
          <p:cNvSpPr/>
          <p:nvPr/>
        </p:nvSpPr>
        <p:spPr>
          <a:xfrm>
            <a:off x="4234815" y="3024505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64" name="组合 63"/>
          <p:cNvGrpSpPr/>
          <p:nvPr/>
        </p:nvGrpSpPr>
        <p:grpSpPr>
          <a:xfrm>
            <a:off x="3655695" y="2537460"/>
            <a:ext cx="1428750" cy="706120"/>
            <a:chOff x="11088" y="8135"/>
            <a:chExt cx="2250" cy="1112"/>
          </a:xfrm>
        </p:grpSpPr>
        <p:sp>
          <p:nvSpPr>
            <p:cNvPr id="65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7" name="直接连接符 66"/>
          <p:cNvSpPr/>
          <p:nvPr/>
        </p:nvSpPr>
        <p:spPr>
          <a:xfrm flipH="1">
            <a:off x="5600065" y="2514600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8" name="直接连接符 67"/>
          <p:cNvSpPr/>
          <p:nvPr/>
        </p:nvSpPr>
        <p:spPr>
          <a:xfrm flipH="1">
            <a:off x="5130165" y="3025140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9" name="直接连接符 68"/>
          <p:cNvSpPr/>
          <p:nvPr/>
        </p:nvSpPr>
        <p:spPr>
          <a:xfrm>
            <a:off x="5603875" y="3025140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70" name="组合 69"/>
          <p:cNvGrpSpPr/>
          <p:nvPr/>
        </p:nvGrpSpPr>
        <p:grpSpPr>
          <a:xfrm>
            <a:off x="5024755" y="2538095"/>
            <a:ext cx="1428750" cy="706120"/>
            <a:chOff x="11088" y="8135"/>
            <a:chExt cx="2250" cy="1112"/>
          </a:xfrm>
        </p:grpSpPr>
        <p:sp>
          <p:nvSpPr>
            <p:cNvPr id="71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3" name="直接连接符 72"/>
          <p:cNvSpPr/>
          <p:nvPr/>
        </p:nvSpPr>
        <p:spPr>
          <a:xfrm flipH="1">
            <a:off x="1468120" y="4017645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4" name="直接连接符 73"/>
          <p:cNvSpPr/>
          <p:nvPr/>
        </p:nvSpPr>
        <p:spPr>
          <a:xfrm flipH="1">
            <a:off x="998220" y="4528185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75" name="直接连接符 74"/>
          <p:cNvSpPr/>
          <p:nvPr/>
        </p:nvSpPr>
        <p:spPr>
          <a:xfrm>
            <a:off x="1471930" y="4528185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76" name="组合 75"/>
          <p:cNvGrpSpPr/>
          <p:nvPr/>
        </p:nvGrpSpPr>
        <p:grpSpPr>
          <a:xfrm>
            <a:off x="892810" y="4041140"/>
            <a:ext cx="1428750" cy="706120"/>
            <a:chOff x="11088" y="8135"/>
            <a:chExt cx="2250" cy="1112"/>
          </a:xfrm>
        </p:grpSpPr>
        <p:sp>
          <p:nvSpPr>
            <p:cNvPr id="77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9" name="直接连接符 78"/>
          <p:cNvSpPr/>
          <p:nvPr/>
        </p:nvSpPr>
        <p:spPr>
          <a:xfrm flipH="1">
            <a:off x="2877820" y="4018280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0" name="直接连接符 79"/>
          <p:cNvSpPr/>
          <p:nvPr/>
        </p:nvSpPr>
        <p:spPr>
          <a:xfrm flipH="1">
            <a:off x="2407920" y="4528820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1" name="直接连接符 80"/>
          <p:cNvSpPr/>
          <p:nvPr/>
        </p:nvSpPr>
        <p:spPr>
          <a:xfrm>
            <a:off x="2881630" y="4528820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82" name="组合 81"/>
          <p:cNvGrpSpPr/>
          <p:nvPr/>
        </p:nvGrpSpPr>
        <p:grpSpPr>
          <a:xfrm>
            <a:off x="2302510" y="4041775"/>
            <a:ext cx="1428750" cy="706120"/>
            <a:chOff x="11088" y="8135"/>
            <a:chExt cx="2250" cy="1112"/>
          </a:xfrm>
        </p:grpSpPr>
        <p:sp>
          <p:nvSpPr>
            <p:cNvPr id="83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5" name="直接连接符 84"/>
          <p:cNvSpPr/>
          <p:nvPr/>
        </p:nvSpPr>
        <p:spPr>
          <a:xfrm flipH="1">
            <a:off x="4231640" y="4018915"/>
            <a:ext cx="1905" cy="51054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6" name="直接连接符 85"/>
          <p:cNvSpPr/>
          <p:nvPr/>
        </p:nvSpPr>
        <p:spPr>
          <a:xfrm flipH="1">
            <a:off x="3761740" y="4529455"/>
            <a:ext cx="469900" cy="311785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87" name="直接连接符 86"/>
          <p:cNvSpPr/>
          <p:nvPr/>
        </p:nvSpPr>
        <p:spPr>
          <a:xfrm>
            <a:off x="4235450" y="4529455"/>
            <a:ext cx="485140" cy="31115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88" name="组合 87"/>
          <p:cNvGrpSpPr/>
          <p:nvPr/>
        </p:nvGrpSpPr>
        <p:grpSpPr>
          <a:xfrm>
            <a:off x="3656330" y="4042410"/>
            <a:ext cx="1428750" cy="706120"/>
            <a:chOff x="11088" y="8135"/>
            <a:chExt cx="2250" cy="1112"/>
          </a:xfrm>
        </p:grpSpPr>
        <p:sp>
          <p:nvSpPr>
            <p:cNvPr id="89" name="Text Box 5"/>
            <p:cNvSpPr txBox="1"/>
            <p:nvPr/>
          </p:nvSpPr>
          <p:spPr>
            <a:xfrm>
              <a:off x="11088" y="8135"/>
              <a:ext cx="225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0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0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Line 21"/>
            <p:cNvSpPr/>
            <p:nvPr/>
          </p:nvSpPr>
          <p:spPr>
            <a:xfrm flipV="1">
              <a:off x="11254" y="8686"/>
              <a:ext cx="678" cy="12"/>
            </a:xfrm>
            <a:prstGeom prst="line">
              <a:avLst/>
            </a:prstGeom>
            <a:ln w="28575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1" name="Rectangle 64"/>
          <p:cNvSpPr>
            <a:spLocks noChangeArrowheads="1"/>
          </p:cNvSpPr>
          <p:nvPr/>
        </p:nvSpPr>
        <p:spPr bwMode="auto">
          <a:xfrm>
            <a:off x="5503545" y="458724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6639560" y="4589780"/>
            <a:ext cx="1918970" cy="953135"/>
            <a:chOff x="10516" y="6485"/>
            <a:chExt cx="3022" cy="1501"/>
          </a:xfrm>
        </p:grpSpPr>
        <p:grpSp>
          <p:nvGrpSpPr>
            <p:cNvPr id="93" name="组合 92"/>
            <p:cNvGrpSpPr/>
            <p:nvPr/>
          </p:nvGrpSpPr>
          <p:grpSpPr>
            <a:xfrm>
              <a:off x="10516" y="6485"/>
              <a:ext cx="2250" cy="1501"/>
              <a:chOff x="11362" y="5409"/>
              <a:chExt cx="2250" cy="1501"/>
            </a:xfrm>
          </p:grpSpPr>
          <p:sp>
            <p:nvSpPr>
              <p:cNvPr id="94" name="Text Box 5"/>
              <p:cNvSpPr txBox="1"/>
              <p:nvPr/>
            </p:nvSpPr>
            <p:spPr>
              <a:xfrm>
                <a:off x="11362" y="5409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Line 21"/>
              <p:cNvSpPr/>
              <p:nvPr/>
            </p:nvSpPr>
            <p:spPr>
              <a:xfrm flipV="1">
                <a:off x="11581" y="614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96" name="Rectangle 64"/>
            <p:cNvSpPr>
              <a:spLocks noChangeArrowheads="1"/>
            </p:cNvSpPr>
            <p:nvPr/>
          </p:nvSpPr>
          <p:spPr bwMode="auto">
            <a:xfrm>
              <a:off x="11397" y="6511"/>
              <a:ext cx="2141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（块）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655820" y="5633720"/>
            <a:ext cx="6217285" cy="953135"/>
            <a:chOff x="5942" y="7131"/>
            <a:chExt cx="9791" cy="1501"/>
          </a:xfrm>
        </p:grpSpPr>
        <p:sp>
          <p:nvSpPr>
            <p:cNvPr id="98" name="文本框 97"/>
            <p:cNvSpPr txBox="1"/>
            <p:nvPr/>
          </p:nvSpPr>
          <p:spPr>
            <a:xfrm>
              <a:off x="5942" y="7448"/>
              <a:ext cx="979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答：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每人可以分到       块蛋糕</a:t>
              </a: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。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10576" y="7131"/>
              <a:ext cx="2250" cy="1501"/>
              <a:chOff x="14182" y="5553"/>
              <a:chExt cx="2250" cy="1501"/>
            </a:xfrm>
          </p:grpSpPr>
          <p:sp>
            <p:nvSpPr>
              <p:cNvPr id="100" name="Text Box 5"/>
              <p:cNvSpPr txBox="1"/>
              <p:nvPr/>
            </p:nvSpPr>
            <p:spPr>
              <a:xfrm>
                <a:off x="14182" y="5553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Line 21"/>
              <p:cNvSpPr/>
              <p:nvPr/>
            </p:nvSpPr>
            <p:spPr>
              <a:xfrm flipV="1">
                <a:off x="14386" y="627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340995" y="1382395"/>
            <a:ext cx="115703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观察这两个等式，你发现分数与除法有什么关系？与同伴说一说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7054850" y="2774950"/>
            <a:ext cx="40792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kumimoji="1"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3=</a:t>
            </a:r>
            <a:endParaRPr kumimoji="1"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12010" y="2752090"/>
            <a:ext cx="7529195" cy="1076325"/>
            <a:chOff x="3326" y="4334"/>
            <a:chExt cx="11857" cy="1695"/>
          </a:xfrm>
        </p:grpSpPr>
        <p:sp>
          <p:nvSpPr>
            <p:cNvPr id="6" name="Rectangle 64"/>
            <p:cNvSpPr>
              <a:spLocks noChangeArrowheads="1"/>
            </p:cNvSpPr>
            <p:nvPr/>
          </p:nvSpPr>
          <p:spPr bwMode="auto">
            <a:xfrm>
              <a:off x="3326" y="4370"/>
              <a:ext cx="6424" cy="1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kumimoji="1" 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r>
                <a:rPr kumimoji="1" lang="zh-CN" alt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÷</a:t>
              </a:r>
              <a:r>
                <a:rPr kumimoji="1"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2=</a:t>
              </a:r>
              <a:endParaRPr kumimoji="1" lang="en-US" alt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149" y="4334"/>
              <a:ext cx="2250" cy="1695"/>
              <a:chOff x="11473" y="5409"/>
              <a:chExt cx="2250" cy="1695"/>
            </a:xfrm>
          </p:grpSpPr>
          <p:sp>
            <p:nvSpPr>
              <p:cNvPr id="30" name="Text Box 5"/>
              <p:cNvSpPr txBox="1"/>
              <p:nvPr/>
            </p:nvSpPr>
            <p:spPr>
              <a:xfrm>
                <a:off x="11473" y="5409"/>
                <a:ext cx="2250" cy="169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2933" y="4334"/>
              <a:ext cx="2250" cy="1695"/>
              <a:chOff x="11473" y="5409"/>
              <a:chExt cx="2250" cy="1695"/>
            </a:xfrm>
          </p:grpSpPr>
          <p:sp>
            <p:nvSpPr>
              <p:cNvPr id="13" name="Text Box 5"/>
              <p:cNvSpPr txBox="1"/>
              <p:nvPr/>
            </p:nvSpPr>
            <p:spPr>
              <a:xfrm>
                <a:off x="11473" y="5409"/>
                <a:ext cx="2250" cy="169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343150" y="3467100"/>
            <a:ext cx="1352550" cy="542290"/>
            <a:chOff x="3690" y="5460"/>
            <a:chExt cx="2130" cy="854"/>
          </a:xfrm>
        </p:grpSpPr>
        <p:cxnSp>
          <p:nvCxnSpPr>
            <p:cNvPr id="18" name="直接连接符 17"/>
            <p:cNvCxnSpPr/>
            <p:nvPr/>
          </p:nvCxnSpPr>
          <p:spPr>
            <a:xfrm flipH="1">
              <a:off x="3705" y="5460"/>
              <a:ext cx="0" cy="855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3690" y="6300"/>
              <a:ext cx="2130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H="1" flipV="1">
              <a:off x="5805" y="5820"/>
              <a:ext cx="0" cy="450"/>
            </a:xfrm>
            <a:prstGeom prst="straightConnector1">
              <a:avLst/>
            </a:prstGeom>
            <a:ln w="28575">
              <a:solidFill>
                <a:srgbClr val="1D41D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 flipV="1">
            <a:off x="2831465" y="2508250"/>
            <a:ext cx="864235" cy="552450"/>
            <a:chOff x="3690" y="5460"/>
            <a:chExt cx="2130" cy="854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3705" y="5460"/>
              <a:ext cx="0" cy="855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690" y="6300"/>
              <a:ext cx="2130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H="1" flipV="1">
              <a:off x="5805" y="5820"/>
              <a:ext cx="0" cy="450"/>
            </a:xfrm>
            <a:prstGeom prst="straightConnector1">
              <a:avLst/>
            </a:prstGeom>
            <a:ln w="28575">
              <a:solidFill>
                <a:srgbClr val="1D41D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7198360" y="3486150"/>
            <a:ext cx="1419225" cy="542290"/>
            <a:chOff x="3690" y="5460"/>
            <a:chExt cx="2130" cy="854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3705" y="5460"/>
              <a:ext cx="0" cy="855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3690" y="6300"/>
              <a:ext cx="2130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 flipH="1" flipV="1">
              <a:off x="5805" y="5820"/>
              <a:ext cx="0" cy="450"/>
            </a:xfrm>
            <a:prstGeom prst="straightConnector1">
              <a:avLst/>
            </a:prstGeom>
            <a:ln w="28575">
              <a:solidFill>
                <a:srgbClr val="1D41D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 flipV="1">
            <a:off x="7753350" y="2498725"/>
            <a:ext cx="864235" cy="552450"/>
            <a:chOff x="3690" y="5460"/>
            <a:chExt cx="2130" cy="854"/>
          </a:xfrm>
        </p:grpSpPr>
        <p:cxnSp>
          <p:nvCxnSpPr>
            <p:cNvPr id="37" name="直接连接符 36"/>
            <p:cNvCxnSpPr/>
            <p:nvPr/>
          </p:nvCxnSpPr>
          <p:spPr>
            <a:xfrm flipH="1">
              <a:off x="3705" y="5460"/>
              <a:ext cx="0" cy="855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690" y="6300"/>
              <a:ext cx="2130" cy="0"/>
            </a:xfrm>
            <a:prstGeom prst="line">
              <a:avLst/>
            </a:prstGeom>
            <a:ln w="28575">
              <a:solidFill>
                <a:srgbClr val="1D41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 flipV="1">
              <a:off x="5805" y="5820"/>
              <a:ext cx="0" cy="450"/>
            </a:xfrm>
            <a:prstGeom prst="straightConnector1">
              <a:avLst/>
            </a:prstGeom>
            <a:ln w="28575">
              <a:solidFill>
                <a:srgbClr val="1D41D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996315" y="4838700"/>
            <a:ext cx="4244340" cy="1383030"/>
            <a:chOff x="1524" y="7410"/>
            <a:chExt cx="6684" cy="2178"/>
          </a:xfrm>
        </p:grpSpPr>
        <p:sp>
          <p:nvSpPr>
            <p:cNvPr id="40" name="矩形: 折角 9"/>
            <p:cNvSpPr/>
            <p:nvPr/>
          </p:nvSpPr>
          <p:spPr>
            <a:xfrm>
              <a:off x="1524" y="7410"/>
              <a:ext cx="6685" cy="2175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Rectangle 64"/>
            <p:cNvSpPr>
              <a:spLocks noChangeArrowheads="1"/>
            </p:cNvSpPr>
            <p:nvPr/>
          </p:nvSpPr>
          <p:spPr bwMode="auto">
            <a:xfrm>
              <a:off x="1524" y="7410"/>
              <a:ext cx="6582" cy="2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分数的</a:t>
              </a:r>
              <a:r>
                <a:rPr kumimoji="1" sz="2800" dirty="0" err="1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分子</a:t>
              </a:r>
              <a:r>
                <a:rPr kumimoji="1" sz="2800" dirty="0" err="1">
                  <a:solidFill>
                    <a:srgbClr val="FF0000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相当于</a:t>
              </a: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除法的</a:t>
              </a:r>
              <a:r>
                <a:rPr kumimoji="1" sz="2800" dirty="0" err="1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被除数</a:t>
              </a:r>
              <a:r>
                <a:rPr kumimoji="1" lang="zh-CN" sz="2800" dirty="0">
                  <a:latin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96000" y="4838700"/>
            <a:ext cx="4244975" cy="1383665"/>
            <a:chOff x="1524" y="7410"/>
            <a:chExt cx="6685" cy="2179"/>
          </a:xfrm>
        </p:grpSpPr>
        <p:sp>
          <p:nvSpPr>
            <p:cNvPr id="44" name="矩形: 折角 9"/>
            <p:cNvSpPr/>
            <p:nvPr/>
          </p:nvSpPr>
          <p:spPr>
            <a:xfrm>
              <a:off x="1524" y="7410"/>
              <a:ext cx="6685" cy="2175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Rectangle 64"/>
            <p:cNvSpPr>
              <a:spLocks noChangeArrowheads="1"/>
            </p:cNvSpPr>
            <p:nvPr/>
          </p:nvSpPr>
          <p:spPr bwMode="auto">
            <a:xfrm>
              <a:off x="1524" y="7410"/>
              <a:ext cx="6582" cy="2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分数的</a:t>
              </a:r>
              <a:r>
                <a:rPr kumimoji="1" sz="2800" dirty="0" err="1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分</a:t>
              </a:r>
              <a:r>
                <a:rPr kumimoji="1" lang="zh-CN" sz="2800" dirty="0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母</a:t>
              </a:r>
              <a:r>
                <a:rPr kumimoji="1" sz="2800" dirty="0" err="1">
                  <a:solidFill>
                    <a:srgbClr val="FF0000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相当于</a:t>
              </a: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除法的</a:t>
              </a:r>
              <a:r>
                <a:rPr kumimoji="1" sz="2800" dirty="0" err="1">
                  <a:solidFill>
                    <a:srgbClr val="1D41D5"/>
                  </a:solidFill>
                  <a:latin typeface="微软雅黑" panose="020B0503020204020204" pitchFamily="34" charset="-122"/>
                  <a:cs typeface="微软雅黑" panose="020B0503020204020204" pitchFamily="34" charset="-122"/>
                </a:rPr>
                <a:t>除数</a:t>
              </a:r>
              <a:r>
                <a:rPr kumimoji="1" lang="zh-CN" sz="2800" dirty="0">
                  <a:latin typeface="微软雅黑" panose="020B0503020204020204" pitchFamily="34" charset="-122"/>
                  <a:cs typeface="微软雅黑" panose="020B0503020204020204" pitchFamily="34" charset="-122"/>
                </a:rPr>
                <a:t>。</a:t>
              </a:r>
              <a:endPara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46" name="圆角矩形标注 45"/>
          <p:cNvSpPr/>
          <p:nvPr/>
        </p:nvSpPr>
        <p:spPr>
          <a:xfrm>
            <a:off x="9440545" y="2606675"/>
            <a:ext cx="2470785" cy="1165860"/>
          </a:xfrm>
          <a:prstGeom prst="wedgeRoundRectCallout">
            <a:avLst>
              <a:gd name="adj1" fmla="val -71186"/>
              <a:gd name="adj2" fmla="val 11355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分数线</a:t>
            </a: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相当于</a:t>
            </a: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除号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87730" y="2014220"/>
            <a:ext cx="10389235" cy="434340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20" name="文本框 9219"/>
          <p:cNvSpPr txBox="1"/>
          <p:nvPr/>
        </p:nvSpPr>
        <p:spPr>
          <a:xfrm>
            <a:off x="2775903" y="2669540"/>
            <a:ext cx="2934335" cy="58483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32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被除数</a:t>
            </a:r>
            <a:r>
              <a:rPr lang="en-US" altLang="zh-CN" sz="32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zh-CN" altLang="en-US" sz="32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除数</a:t>
            </a:r>
            <a:r>
              <a:rPr lang="en-US" altLang="zh-CN" sz="3200" dirty="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 </a:t>
            </a:r>
            <a:endParaRPr lang="en-US" altLang="zh-CN" sz="3200" dirty="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723732" y="2270760"/>
            <a:ext cx="1398270" cy="58483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32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被除数</a:t>
            </a:r>
            <a:endParaRPr lang="zh-CN" altLang="en-US" sz="32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2" name="文本框 9221"/>
          <p:cNvSpPr txBox="1"/>
          <p:nvPr/>
        </p:nvSpPr>
        <p:spPr>
          <a:xfrm>
            <a:off x="5927090" y="3089910"/>
            <a:ext cx="991870" cy="58483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32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除数</a:t>
            </a:r>
            <a:endParaRPr lang="zh-CN" altLang="en-US" sz="32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>
            <a:stCxn id="9220" idx="3"/>
          </p:cNvCxnSpPr>
          <p:nvPr/>
        </p:nvCxnSpPr>
        <p:spPr>
          <a:xfrm>
            <a:off x="5710555" y="2962275"/>
            <a:ext cx="1701165" cy="0"/>
          </a:xfrm>
          <a:prstGeom prst="line">
            <a:avLst/>
          </a:prstGeom>
          <a:ln w="28575">
            <a:solidFill>
              <a:srgbClr val="120E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0" name="文本框 11269"/>
          <p:cNvSpPr txBox="1"/>
          <p:nvPr/>
        </p:nvSpPr>
        <p:spPr>
          <a:xfrm>
            <a:off x="7426484" y="2761933"/>
            <a:ext cx="2186305" cy="461645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90000" tIns="46800" rIns="90000" bIns="46800" anchor="t"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（除数不为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1210310" y="381698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如果用a表示被除数，b表示除数，用字母表示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为：</a:t>
            </a:r>
            <a:endParaRPr kumimoji="1" 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3078480" y="4965065"/>
            <a:ext cx="40792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kumimoji="1" lang="zh-CN" alt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b=</a:t>
            </a:r>
            <a:endParaRPr kumimoji="1" lang="zh-CN" altLang="en-US" sz="32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36085" y="4942205"/>
            <a:ext cx="1428750" cy="1076325"/>
            <a:chOff x="11473" y="5409"/>
            <a:chExt cx="2250" cy="1695"/>
          </a:xfrm>
        </p:grpSpPr>
        <p:sp>
          <p:nvSpPr>
            <p:cNvPr id="5" name="Text Box 5"/>
            <p:cNvSpPr txBox="1"/>
            <p:nvPr/>
          </p:nvSpPr>
          <p:spPr>
            <a:xfrm>
              <a:off x="11473" y="5409"/>
              <a:ext cx="2250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32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32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b</a:t>
              </a:r>
              <a:endPara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026184" y="5187633"/>
            <a:ext cx="1791335" cy="584835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90000" tIns="46800" rIns="90000" bIns="46800" anchor="t">
            <a:spAutoFit/>
          </a:bodyPr>
          <a:lstStyle/>
          <a:p>
            <a:pPr algn="ctr"/>
            <a:r>
              <a:rPr lang="zh-CN" alt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b≠0</a:t>
            </a:r>
            <a:r>
              <a:rPr lang="zh-CN" alt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2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220" grpId="0"/>
      <p:bldP spid="17" grpId="1"/>
      <p:bldP spid="9222" grpId="0"/>
      <p:bldP spid="11270" grpId="0"/>
      <p:bldP spid="342" grpId="0"/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340995" y="1382395"/>
            <a:ext cx="115703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分数与除法既有联系又有区别，你能找一找吗？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30580" y="2918460"/>
          <a:ext cx="8830310" cy="20745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295"/>
                <a:gridCol w="1774190"/>
                <a:gridCol w="1729105"/>
                <a:gridCol w="1577975"/>
                <a:gridCol w="2277745"/>
              </a:tblGrid>
              <a:tr h="6915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sz="1000" b="0">
                        <a:latin typeface="Calibri" panose="020F0502020204030204"/>
                        <a:cs typeface="Calibri" panose="020F0502020204030204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zh-CN" sz="1000" b="0">
                          <a:latin typeface="Calibri" panose="020F0502020204030204"/>
                        </a:rPr>
                        <a:t> </a:t>
                      </a:r>
                      <a:endParaRPr lang="en-US" altLang="zh-CN" sz="1000" b="0">
                        <a:latin typeface="Calibri" panose="020F0502020204030204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zh-CN" sz="1000" b="0">
                          <a:latin typeface="Calibri" panose="020F0502020204030204"/>
                        </a:rPr>
                        <a:t> </a:t>
                      </a:r>
                      <a:endParaRPr lang="en-US" sz="1000" b="0">
                        <a:latin typeface="Calibri" panose="020F0502020204030204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5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151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000" b="0">
                          <a:latin typeface="Calibri" panose="020F0502020204030204"/>
                          <a:cs typeface="Calibri" panose="020F0502020204030204" charset="0"/>
                        </a:rPr>
                        <a:t> </a:t>
                      </a: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000" b="0">
                        <a:latin typeface="Calibri" panose="020F0502020204030204"/>
                        <a:ea typeface="Calibri" panose="020F0502020204030204" charset="0"/>
                        <a:cs typeface="Calibri" panose="020F0502020204030204" charset="0"/>
                      </a:endParaRPr>
                    </a:p>
                  </a:txBody>
                  <a:tcPr marL="68580" marR="68580" marT="0" marB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038860" y="3331210"/>
            <a:ext cx="984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分数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8860" y="4039870"/>
            <a:ext cx="984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除法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74440" y="2642870"/>
            <a:ext cx="576262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联           系                        区  别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5"/>
          <p:cNvSpPr txBox="1"/>
          <p:nvPr/>
        </p:nvSpPr>
        <p:spPr>
          <a:xfrm>
            <a:off x="2541905" y="3695065"/>
            <a:ext cx="13169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分子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5"/>
          <p:cNvSpPr txBox="1"/>
          <p:nvPr/>
        </p:nvSpPr>
        <p:spPr>
          <a:xfrm>
            <a:off x="4114165" y="3709035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分数线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5"/>
          <p:cNvSpPr txBox="1"/>
          <p:nvPr/>
        </p:nvSpPr>
        <p:spPr>
          <a:xfrm>
            <a:off x="5923915" y="3709035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分母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5"/>
          <p:cNvSpPr txBox="1"/>
          <p:nvPr/>
        </p:nvSpPr>
        <p:spPr>
          <a:xfrm>
            <a:off x="2541905" y="4382135"/>
            <a:ext cx="13169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被除数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Box 5"/>
          <p:cNvSpPr txBox="1"/>
          <p:nvPr/>
        </p:nvSpPr>
        <p:spPr>
          <a:xfrm>
            <a:off x="4114165" y="4396105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除号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5"/>
          <p:cNvSpPr txBox="1"/>
          <p:nvPr/>
        </p:nvSpPr>
        <p:spPr>
          <a:xfrm>
            <a:off x="5923915" y="4396105"/>
            <a:ext cx="1562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除数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5"/>
          <p:cNvSpPr txBox="1"/>
          <p:nvPr/>
        </p:nvSpPr>
        <p:spPr>
          <a:xfrm>
            <a:off x="7419975" y="3762375"/>
            <a:ext cx="2355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是一种数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5"/>
          <p:cNvSpPr txBox="1"/>
          <p:nvPr/>
        </p:nvSpPr>
        <p:spPr>
          <a:xfrm>
            <a:off x="7423785" y="4417695"/>
            <a:ext cx="2355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是一种运算</a:t>
            </a:r>
            <a:endParaRPr lang="zh-CN" altLang="en-US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11150" y="1507490"/>
            <a:ext cx="11569700" cy="952500"/>
            <a:chOff x="537" y="2149"/>
            <a:chExt cx="18220" cy="1500"/>
          </a:xfrm>
        </p:grpSpPr>
        <p:sp>
          <p:nvSpPr>
            <p:cNvPr id="5" name="Rectangle 64"/>
            <p:cNvSpPr>
              <a:spLocks noChangeArrowheads="1"/>
            </p:cNvSpPr>
            <p:nvPr/>
          </p:nvSpPr>
          <p:spPr bwMode="auto">
            <a:xfrm>
              <a:off x="537" y="2177"/>
              <a:ext cx="18221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怎样把2</a:t>
              </a: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化成假分数呢？可以结合图来说一说。</a:t>
              </a:r>
              <a:endParaRPr kumimoji="1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298" y="2149"/>
              <a:ext cx="2250" cy="1501"/>
              <a:chOff x="11473" y="5550"/>
              <a:chExt cx="2250" cy="1501"/>
            </a:xfrm>
          </p:grpSpPr>
          <p:sp>
            <p:nvSpPr>
              <p:cNvPr id="27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511683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85460" y="2877820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54090" y="2877820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711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7574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94437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06197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53060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999230" y="287782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261110" y="3977640"/>
            <a:ext cx="1428750" cy="952500"/>
            <a:chOff x="1986" y="6264"/>
            <a:chExt cx="2250" cy="1500"/>
          </a:xfrm>
        </p:grpSpPr>
        <p:sp>
          <p:nvSpPr>
            <p:cNvPr id="12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245485" y="3980815"/>
            <a:ext cx="1428750" cy="952500"/>
            <a:chOff x="1986" y="6264"/>
            <a:chExt cx="2250" cy="1500"/>
          </a:xfrm>
        </p:grpSpPr>
        <p:sp>
          <p:nvSpPr>
            <p:cNvPr id="18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81625" y="3980815"/>
            <a:ext cx="1428750" cy="953135"/>
            <a:chOff x="1986" y="6264"/>
            <a:chExt cx="2250" cy="1501"/>
          </a:xfrm>
        </p:grpSpPr>
        <p:sp>
          <p:nvSpPr>
            <p:cNvPr id="21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" name="右大括号 22"/>
          <p:cNvSpPr/>
          <p:nvPr/>
        </p:nvSpPr>
        <p:spPr>
          <a:xfrm rot="5400000">
            <a:off x="2504440" y="3982720"/>
            <a:ext cx="247650" cy="2029460"/>
          </a:xfrm>
          <a:prstGeom prst="rightBrac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2214245" y="5269865"/>
            <a:ext cx="1428750" cy="953135"/>
            <a:chOff x="1986" y="6264"/>
            <a:chExt cx="2250" cy="1501"/>
          </a:xfrm>
        </p:grpSpPr>
        <p:sp>
          <p:nvSpPr>
            <p:cNvPr id="25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6" name="组合 43"/>
          <p:cNvGrpSpPr/>
          <p:nvPr/>
        </p:nvGrpSpPr>
        <p:grpSpPr>
          <a:xfrm>
            <a:off x="7308215" y="2446659"/>
            <a:ext cx="1404302" cy="1024969"/>
            <a:chOff x="0" y="10175"/>
            <a:chExt cx="1403358" cy="1026129"/>
          </a:xfrm>
        </p:grpSpPr>
        <p:sp>
          <p:nvSpPr>
            <p:cNvPr id="47" name="TextBox 38"/>
            <p:cNvSpPr txBox="1"/>
            <p:nvPr/>
          </p:nvSpPr>
          <p:spPr>
            <a:xfrm>
              <a:off x="0" y="22098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8" name="直接连接符 40"/>
            <p:cNvCxnSpPr/>
            <p:nvPr/>
          </p:nvCxnSpPr>
          <p:spPr>
            <a:xfrm>
              <a:off x="683753" y="513343"/>
              <a:ext cx="43151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9" name="TextBox 41"/>
            <p:cNvSpPr txBox="1"/>
            <p:nvPr/>
          </p:nvSpPr>
          <p:spPr>
            <a:xfrm>
              <a:off x="396796" y="51374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Box 42"/>
            <p:cNvSpPr txBox="1"/>
            <p:nvPr/>
          </p:nvSpPr>
          <p:spPr>
            <a:xfrm>
              <a:off x="375575" y="10175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955915" y="5272405"/>
            <a:ext cx="2280285" cy="953135"/>
            <a:chOff x="2894" y="2956"/>
            <a:chExt cx="3591" cy="1501"/>
          </a:xfrm>
        </p:grpSpPr>
        <p:sp>
          <p:nvSpPr>
            <p:cNvPr id="52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54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8457565" y="3375660"/>
            <a:ext cx="2730500" cy="960755"/>
            <a:chOff x="12579" y="3832"/>
            <a:chExt cx="4300" cy="1513"/>
          </a:xfrm>
        </p:grpSpPr>
        <p:grpSp>
          <p:nvGrpSpPr>
            <p:cNvPr id="57" name="组合 56"/>
            <p:cNvGrpSpPr/>
            <p:nvPr/>
          </p:nvGrpSpPr>
          <p:grpSpPr>
            <a:xfrm>
              <a:off x="12579" y="3844"/>
              <a:ext cx="4300" cy="1501"/>
              <a:chOff x="2709" y="2964"/>
              <a:chExt cx="4300" cy="1501"/>
            </a:xfrm>
          </p:grpSpPr>
          <p:sp>
            <p:nvSpPr>
              <p:cNvPr id="58" name="Rectangle 3"/>
              <p:cNvSpPr/>
              <p:nvPr/>
            </p:nvSpPr>
            <p:spPr>
              <a:xfrm>
                <a:off x="2709" y="3108"/>
                <a:ext cx="3569" cy="10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=       +</a:t>
                </a:r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4759" y="2964"/>
                <a:ext cx="2250" cy="1501"/>
                <a:chOff x="11997" y="5558"/>
                <a:chExt cx="2250" cy="1501"/>
              </a:xfrm>
            </p:grpSpPr>
            <p:sp>
              <p:nvSpPr>
                <p:cNvPr id="60" name="Text Box 5"/>
                <p:cNvSpPr txBox="1"/>
                <p:nvPr/>
              </p:nvSpPr>
              <p:spPr>
                <a:xfrm>
                  <a:off x="11997" y="5558"/>
                  <a:ext cx="2250" cy="15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1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3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Line 21"/>
                <p:cNvSpPr/>
                <p:nvPr/>
              </p:nvSpPr>
              <p:spPr>
                <a:xfrm flipV="1">
                  <a:off x="12165" y="6273"/>
                  <a:ext cx="908" cy="12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62" name="Text Box 5"/>
            <p:cNvSpPr txBox="1"/>
            <p:nvPr/>
          </p:nvSpPr>
          <p:spPr>
            <a:xfrm>
              <a:off x="13117" y="3832"/>
              <a:ext cx="1834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Line 21"/>
            <p:cNvSpPr/>
            <p:nvPr/>
          </p:nvSpPr>
          <p:spPr>
            <a:xfrm flipV="1">
              <a:off x="13285" y="4547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457565" y="4384040"/>
            <a:ext cx="2266315" cy="953135"/>
            <a:chOff x="2894" y="2919"/>
            <a:chExt cx="3569" cy="1501"/>
          </a:xfrm>
        </p:grpSpPr>
        <p:sp>
          <p:nvSpPr>
            <p:cNvPr id="65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3370" y="2919"/>
              <a:ext cx="2419" cy="1501"/>
              <a:chOff x="10608" y="5513"/>
              <a:chExt cx="2419" cy="1501"/>
            </a:xfrm>
          </p:grpSpPr>
          <p:sp>
            <p:nvSpPr>
              <p:cNvPr id="67" name="Text Box 5"/>
              <p:cNvSpPr txBox="1"/>
              <p:nvPr/>
            </p:nvSpPr>
            <p:spPr>
              <a:xfrm>
                <a:off x="10608" y="5513"/>
                <a:ext cx="2419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6+1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Line 21"/>
              <p:cNvSpPr/>
              <p:nvPr/>
            </p:nvSpPr>
            <p:spPr>
              <a:xfrm flipH="1" flipV="1">
                <a:off x="10711" y="6251"/>
                <a:ext cx="1634" cy="24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8479790" y="2503805"/>
            <a:ext cx="2280285" cy="953135"/>
            <a:chOff x="2894" y="2956"/>
            <a:chExt cx="3591" cy="1501"/>
          </a:xfrm>
        </p:grpSpPr>
        <p:sp>
          <p:nvSpPr>
            <p:cNvPr id="70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=2+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72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5" name="圆角矩形 74"/>
          <p:cNvSpPr/>
          <p:nvPr/>
        </p:nvSpPr>
        <p:spPr>
          <a:xfrm>
            <a:off x="8825230" y="3456940"/>
            <a:ext cx="725170" cy="78613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标注 75"/>
          <p:cNvSpPr/>
          <p:nvPr/>
        </p:nvSpPr>
        <p:spPr>
          <a:xfrm>
            <a:off x="4570730" y="5121275"/>
            <a:ext cx="3385185" cy="1479550"/>
          </a:xfrm>
          <a:prstGeom prst="wedgeRoundRectCallout">
            <a:avLst>
              <a:gd name="adj1" fmla="val 76261"/>
              <a:gd name="adj2" fmla="val -112875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先把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整数部分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化成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分母相同的分数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23" grpId="0" animBg="1"/>
      <p:bldP spid="75" grpId="0" animBg="1"/>
      <p:bldP spid="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46" name="组合 43"/>
          <p:cNvGrpSpPr/>
          <p:nvPr/>
        </p:nvGrpSpPr>
        <p:grpSpPr>
          <a:xfrm>
            <a:off x="583565" y="2237109"/>
            <a:ext cx="1404302" cy="1024969"/>
            <a:chOff x="0" y="10175"/>
            <a:chExt cx="1403358" cy="1026129"/>
          </a:xfrm>
        </p:grpSpPr>
        <p:sp>
          <p:nvSpPr>
            <p:cNvPr id="47" name="TextBox 38"/>
            <p:cNvSpPr txBox="1"/>
            <p:nvPr/>
          </p:nvSpPr>
          <p:spPr>
            <a:xfrm>
              <a:off x="0" y="22098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8" name="直接连接符 40"/>
            <p:cNvCxnSpPr/>
            <p:nvPr/>
          </p:nvCxnSpPr>
          <p:spPr>
            <a:xfrm>
              <a:off x="683753" y="513343"/>
              <a:ext cx="43151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9" name="TextBox 41"/>
            <p:cNvSpPr txBox="1"/>
            <p:nvPr/>
          </p:nvSpPr>
          <p:spPr>
            <a:xfrm>
              <a:off x="396796" y="51374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Box 42"/>
            <p:cNvSpPr txBox="1"/>
            <p:nvPr/>
          </p:nvSpPr>
          <p:spPr>
            <a:xfrm>
              <a:off x="375575" y="10175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231265" y="5062855"/>
            <a:ext cx="2280285" cy="953135"/>
            <a:chOff x="2894" y="2956"/>
            <a:chExt cx="3591" cy="1501"/>
          </a:xfrm>
        </p:grpSpPr>
        <p:sp>
          <p:nvSpPr>
            <p:cNvPr id="52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54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1732915" y="3166110"/>
            <a:ext cx="2730500" cy="960755"/>
            <a:chOff x="12579" y="3832"/>
            <a:chExt cx="4300" cy="1513"/>
          </a:xfrm>
        </p:grpSpPr>
        <p:grpSp>
          <p:nvGrpSpPr>
            <p:cNvPr id="57" name="组合 56"/>
            <p:cNvGrpSpPr/>
            <p:nvPr/>
          </p:nvGrpSpPr>
          <p:grpSpPr>
            <a:xfrm>
              <a:off x="12579" y="3844"/>
              <a:ext cx="4300" cy="1501"/>
              <a:chOff x="2709" y="2964"/>
              <a:chExt cx="4300" cy="1501"/>
            </a:xfrm>
          </p:grpSpPr>
          <p:sp>
            <p:nvSpPr>
              <p:cNvPr id="58" name="Rectangle 3"/>
              <p:cNvSpPr/>
              <p:nvPr/>
            </p:nvSpPr>
            <p:spPr>
              <a:xfrm>
                <a:off x="2709" y="3108"/>
                <a:ext cx="3569" cy="10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=       +</a:t>
                </a:r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4759" y="2964"/>
                <a:ext cx="2250" cy="1501"/>
                <a:chOff x="11997" y="5558"/>
                <a:chExt cx="2250" cy="1501"/>
              </a:xfrm>
            </p:grpSpPr>
            <p:sp>
              <p:nvSpPr>
                <p:cNvPr id="60" name="Text Box 5"/>
                <p:cNvSpPr txBox="1"/>
                <p:nvPr/>
              </p:nvSpPr>
              <p:spPr>
                <a:xfrm>
                  <a:off x="11997" y="5558"/>
                  <a:ext cx="2250" cy="15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1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3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Line 21"/>
                <p:cNvSpPr/>
                <p:nvPr/>
              </p:nvSpPr>
              <p:spPr>
                <a:xfrm flipV="1">
                  <a:off x="12165" y="6273"/>
                  <a:ext cx="908" cy="12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62" name="Text Box 5"/>
            <p:cNvSpPr txBox="1"/>
            <p:nvPr/>
          </p:nvSpPr>
          <p:spPr>
            <a:xfrm>
              <a:off x="13117" y="3832"/>
              <a:ext cx="1834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Line 21"/>
            <p:cNvSpPr/>
            <p:nvPr/>
          </p:nvSpPr>
          <p:spPr>
            <a:xfrm flipV="1">
              <a:off x="13285" y="4547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32915" y="4174490"/>
            <a:ext cx="2266315" cy="953135"/>
            <a:chOff x="2894" y="2919"/>
            <a:chExt cx="3569" cy="1501"/>
          </a:xfrm>
        </p:grpSpPr>
        <p:sp>
          <p:nvSpPr>
            <p:cNvPr id="65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3370" y="2919"/>
              <a:ext cx="2419" cy="1501"/>
              <a:chOff x="10608" y="5513"/>
              <a:chExt cx="2419" cy="1501"/>
            </a:xfrm>
          </p:grpSpPr>
          <p:sp>
            <p:nvSpPr>
              <p:cNvPr id="67" name="Text Box 5"/>
              <p:cNvSpPr txBox="1"/>
              <p:nvPr/>
            </p:nvSpPr>
            <p:spPr>
              <a:xfrm>
                <a:off x="10608" y="5513"/>
                <a:ext cx="2419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6+1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Line 21"/>
              <p:cNvSpPr/>
              <p:nvPr/>
            </p:nvSpPr>
            <p:spPr>
              <a:xfrm flipH="1" flipV="1">
                <a:off x="10711" y="6251"/>
                <a:ext cx="1634" cy="24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1755140" y="2294255"/>
            <a:ext cx="2280285" cy="953135"/>
            <a:chOff x="2894" y="2956"/>
            <a:chExt cx="3591" cy="1501"/>
          </a:xfrm>
        </p:grpSpPr>
        <p:sp>
          <p:nvSpPr>
            <p:cNvPr id="70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=2+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72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146810" y="3345815"/>
            <a:ext cx="3194050" cy="952500"/>
            <a:chOff x="5940" y="5241"/>
            <a:chExt cx="5030" cy="1500"/>
          </a:xfrm>
        </p:grpSpPr>
        <p:grpSp>
          <p:nvGrpSpPr>
            <p:cNvPr id="6" name="组合 5"/>
            <p:cNvGrpSpPr/>
            <p:nvPr/>
          </p:nvGrpSpPr>
          <p:grpSpPr>
            <a:xfrm>
              <a:off x="7298" y="5241"/>
              <a:ext cx="3672" cy="1501"/>
              <a:chOff x="2791" y="2903"/>
              <a:chExt cx="3672" cy="1501"/>
            </a:xfrm>
          </p:grpSpPr>
          <p:sp>
            <p:nvSpPr>
              <p:cNvPr id="7" name="Rectangle 3"/>
              <p:cNvSpPr/>
              <p:nvPr/>
            </p:nvSpPr>
            <p:spPr>
              <a:xfrm>
                <a:off x="2894" y="3064"/>
                <a:ext cx="3569" cy="10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endParaRPr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2791" y="2903"/>
                <a:ext cx="2704" cy="1501"/>
                <a:chOff x="10029" y="5497"/>
                <a:chExt cx="2704" cy="1501"/>
              </a:xfrm>
            </p:grpSpPr>
            <p:sp>
              <p:nvSpPr>
                <p:cNvPr id="9" name="Text Box 5"/>
                <p:cNvSpPr txBox="1"/>
                <p:nvPr/>
              </p:nvSpPr>
              <p:spPr>
                <a:xfrm>
                  <a:off x="10029" y="5497"/>
                  <a:ext cx="2704" cy="15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800">
                      <a:solidFill>
                        <a:srgbClr val="1D41D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2</a:t>
                  </a:r>
                  <a:r>
                    <a:rPr lang="zh-CN" altLang="en-US" sz="2800">
                      <a:solidFill>
                        <a:srgbClr val="1D41D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×</a:t>
                  </a:r>
                  <a:r>
                    <a:rPr lang="en-US" altLang="zh-CN" sz="2800">
                      <a:solidFill>
                        <a:srgbClr val="1D41D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3+1</a:t>
                  </a:r>
                  <a:endPara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en-US" altLang="zh-CN" sz="2800">
                      <a:solidFill>
                        <a:srgbClr val="1D41D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    3</a:t>
                  </a:r>
                  <a:endPara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" name="Line 21"/>
                <p:cNvSpPr/>
                <p:nvPr/>
              </p:nvSpPr>
              <p:spPr>
                <a:xfrm flipH="1" flipV="1">
                  <a:off x="10132" y="6251"/>
                  <a:ext cx="2213" cy="16"/>
                </a:xfrm>
                <a:prstGeom prst="line">
                  <a:avLst/>
                </a:prstGeom>
                <a:ln w="38100" cap="flat" cmpd="sng">
                  <a:solidFill>
                    <a:srgbClr val="1D41D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1" name="Rectangle 3"/>
            <p:cNvSpPr/>
            <p:nvPr/>
          </p:nvSpPr>
          <p:spPr>
            <a:xfrm>
              <a:off x="5940" y="5372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701540" y="2440940"/>
            <a:ext cx="6330315" cy="3776345"/>
            <a:chOff x="1524" y="7410"/>
            <a:chExt cx="6685" cy="2175"/>
          </a:xfrm>
        </p:grpSpPr>
        <p:sp>
          <p:nvSpPr>
            <p:cNvPr id="40" name="矩形: 折角 9"/>
            <p:cNvSpPr/>
            <p:nvPr/>
          </p:nvSpPr>
          <p:spPr>
            <a:xfrm>
              <a:off x="1524" y="7410"/>
              <a:ext cx="6685" cy="2175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Rectangle 64"/>
            <p:cNvSpPr>
              <a:spLocks noChangeArrowheads="1"/>
            </p:cNvSpPr>
            <p:nvPr/>
          </p:nvSpPr>
          <p:spPr bwMode="auto">
            <a:xfrm>
              <a:off x="1627" y="7568"/>
              <a:ext cx="6582" cy="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带分数化成假分数：分母不变，整数部分乘分母加分子做分子。</a:t>
              </a:r>
              <a:endParaRPr kumimoji="1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24145" y="4384675"/>
            <a:ext cx="1795145" cy="1046480"/>
            <a:chOff x="10522" y="1666"/>
            <a:chExt cx="2827" cy="1648"/>
          </a:xfrm>
        </p:grpSpPr>
        <p:sp>
          <p:nvSpPr>
            <p:cNvPr id="17" name="文本框 16"/>
            <p:cNvSpPr txBox="1"/>
            <p:nvPr/>
          </p:nvSpPr>
          <p:spPr>
            <a:xfrm>
              <a:off x="11814" y="1666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分子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22" name="文本框 9221"/>
            <p:cNvSpPr txBox="1"/>
            <p:nvPr/>
          </p:nvSpPr>
          <p:spPr>
            <a:xfrm>
              <a:off x="11814" y="2490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分母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1783" y="2490"/>
              <a:ext cx="1567" cy="0"/>
            </a:xfrm>
            <a:prstGeom prst="line">
              <a:avLst/>
            </a:prstGeom>
            <a:ln w="28575">
              <a:solidFill>
                <a:srgbClr val="120E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10522" y="2078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整数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019608" y="4644390"/>
            <a:ext cx="386715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=</a:t>
            </a:r>
            <a:endParaRPr lang="en-US" altLang="zh-CN" sz="28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406640" y="4907915"/>
            <a:ext cx="2689860" cy="0"/>
          </a:xfrm>
          <a:prstGeom prst="line">
            <a:avLst/>
          </a:prstGeom>
          <a:ln w="28575">
            <a:solidFill>
              <a:srgbClr val="120E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209915" y="4907915"/>
            <a:ext cx="890270" cy="52324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分母</a:t>
            </a:r>
            <a:endParaRPr lang="zh-CN" altLang="en-US" sz="28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92340" y="4352290"/>
            <a:ext cx="2994660" cy="52324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lstStyle/>
          <a:p>
            <a:pPr algn="ctr"/>
            <a:r>
              <a: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整数×分母</a:t>
            </a:r>
            <a:r>
              <a:rPr lang="en-US" altLang="zh-CN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+</a:t>
            </a:r>
            <a:r>
              <a: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分子</a:t>
            </a:r>
            <a:endParaRPr lang="zh-CN" altLang="en-US" sz="28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385417 -0.125741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1382395"/>
            <a:ext cx="12689840" cy="952500"/>
            <a:chOff x="0" y="2177"/>
            <a:chExt cx="19984" cy="1500"/>
          </a:xfrm>
        </p:grpSpPr>
        <p:sp>
          <p:nvSpPr>
            <p:cNvPr id="5" name="Rectangle 64"/>
            <p:cNvSpPr>
              <a:spLocks noChangeArrowheads="1"/>
            </p:cNvSpPr>
            <p:nvPr/>
          </p:nvSpPr>
          <p:spPr bwMode="auto">
            <a:xfrm>
              <a:off x="0" y="2177"/>
              <a:ext cx="19985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带分数可以化成假分数，那么假分数又怎么化成带分数呢？结合</a:t>
              </a:r>
              <a:r>
                <a:rPr kumimoji="1" lang="en-US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     </a:t>
              </a:r>
              <a:r>
                <a:rPr kumimoji="1" sz="2800">
                  <a:latin typeface="微软雅黑" panose="020B0503020204020204" pitchFamily="34" charset="-122"/>
                  <a:cs typeface="微软雅黑" panose="020B0503020204020204" pitchFamily="34" charset="-122"/>
                </a:rPr>
                <a:t>说说。</a:t>
              </a:r>
              <a:endParaRPr kumimoji="1" sz="280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6312" y="2177"/>
              <a:ext cx="2250" cy="1501"/>
              <a:chOff x="1986" y="6264"/>
              <a:chExt cx="2250" cy="1501"/>
            </a:xfrm>
          </p:grpSpPr>
          <p:sp>
            <p:nvSpPr>
              <p:cNvPr id="25" name="Text Box 5"/>
              <p:cNvSpPr txBox="1"/>
              <p:nvPr/>
            </p:nvSpPr>
            <p:spPr>
              <a:xfrm>
                <a:off x="1986" y="6264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Line 21"/>
              <p:cNvSpPr/>
              <p:nvPr/>
            </p:nvSpPr>
            <p:spPr>
              <a:xfrm flipV="1">
                <a:off x="2214" y="6963"/>
                <a:ext cx="729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483108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99710" y="3430270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68340" y="3430270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136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18999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65862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7622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24485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713480" y="3430270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975360" y="4558665"/>
            <a:ext cx="1428750" cy="952500"/>
            <a:chOff x="1986" y="6264"/>
            <a:chExt cx="2250" cy="1500"/>
          </a:xfrm>
        </p:grpSpPr>
        <p:sp>
          <p:nvSpPr>
            <p:cNvPr id="12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30220" y="4558665"/>
            <a:ext cx="1428750" cy="952500"/>
            <a:chOff x="1986" y="6264"/>
            <a:chExt cx="2250" cy="1500"/>
          </a:xfrm>
        </p:grpSpPr>
        <p:sp>
          <p:nvSpPr>
            <p:cNvPr id="18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193030" y="4587240"/>
            <a:ext cx="1428750" cy="953135"/>
            <a:chOff x="1986" y="6264"/>
            <a:chExt cx="2250" cy="1501"/>
          </a:xfrm>
        </p:grpSpPr>
        <p:sp>
          <p:nvSpPr>
            <p:cNvPr id="21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" name="右大括号 22"/>
          <p:cNvSpPr/>
          <p:nvPr/>
        </p:nvSpPr>
        <p:spPr>
          <a:xfrm rot="16200000">
            <a:off x="3315335" y="443865"/>
            <a:ext cx="352425" cy="5490845"/>
          </a:xfrm>
          <a:prstGeom prst="rightBrac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092450" y="2069465"/>
            <a:ext cx="1428750" cy="953135"/>
            <a:chOff x="1986" y="6264"/>
            <a:chExt cx="2250" cy="1501"/>
          </a:xfrm>
        </p:grpSpPr>
        <p:sp>
          <p:nvSpPr>
            <p:cNvPr id="27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" name="右大括号 29"/>
          <p:cNvSpPr/>
          <p:nvPr/>
        </p:nvSpPr>
        <p:spPr>
          <a:xfrm rot="5400000">
            <a:off x="2285365" y="4620895"/>
            <a:ext cx="247650" cy="2029460"/>
          </a:xfrm>
          <a:prstGeom prst="rightBrace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995170" y="5908040"/>
            <a:ext cx="1428750" cy="953135"/>
            <a:chOff x="1986" y="6264"/>
            <a:chExt cx="2250" cy="1501"/>
          </a:xfrm>
        </p:grpSpPr>
        <p:sp>
          <p:nvSpPr>
            <p:cNvPr id="32" name="Text Box 5"/>
            <p:cNvSpPr txBox="1"/>
            <p:nvPr/>
          </p:nvSpPr>
          <p:spPr>
            <a:xfrm>
              <a:off x="1986" y="626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Line 21"/>
            <p:cNvSpPr/>
            <p:nvPr/>
          </p:nvSpPr>
          <p:spPr>
            <a:xfrm flipV="1">
              <a:off x="2154" y="6964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735570" y="2889885"/>
            <a:ext cx="1428750" cy="953135"/>
            <a:chOff x="11473" y="5550"/>
            <a:chExt cx="2250" cy="1501"/>
          </a:xfrm>
        </p:grpSpPr>
        <p:sp>
          <p:nvSpPr>
            <p:cNvPr id="48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13115" y="2874010"/>
            <a:ext cx="2266315" cy="953135"/>
            <a:chOff x="2894" y="2919"/>
            <a:chExt cx="3569" cy="1501"/>
          </a:xfrm>
        </p:grpSpPr>
        <p:sp>
          <p:nvSpPr>
            <p:cNvPr id="51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3370" y="2919"/>
              <a:ext cx="2419" cy="1501"/>
              <a:chOff x="10608" y="5513"/>
              <a:chExt cx="2419" cy="1501"/>
            </a:xfrm>
          </p:grpSpPr>
          <p:sp>
            <p:nvSpPr>
              <p:cNvPr id="53" name="Text Box 5"/>
              <p:cNvSpPr txBox="1"/>
              <p:nvPr/>
            </p:nvSpPr>
            <p:spPr>
              <a:xfrm>
                <a:off x="10608" y="5513"/>
                <a:ext cx="2419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6+1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Line 21"/>
              <p:cNvSpPr/>
              <p:nvPr/>
            </p:nvSpPr>
            <p:spPr>
              <a:xfrm flipH="1" flipV="1">
                <a:off x="10711" y="6251"/>
                <a:ext cx="1634" cy="24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8410575" y="3698240"/>
            <a:ext cx="2730500" cy="960755"/>
            <a:chOff x="12579" y="3832"/>
            <a:chExt cx="4300" cy="1513"/>
          </a:xfrm>
        </p:grpSpPr>
        <p:grpSp>
          <p:nvGrpSpPr>
            <p:cNvPr id="56" name="组合 55"/>
            <p:cNvGrpSpPr/>
            <p:nvPr/>
          </p:nvGrpSpPr>
          <p:grpSpPr>
            <a:xfrm>
              <a:off x="12579" y="3844"/>
              <a:ext cx="4300" cy="1501"/>
              <a:chOff x="2709" y="2964"/>
              <a:chExt cx="4300" cy="1501"/>
            </a:xfrm>
          </p:grpSpPr>
          <p:sp>
            <p:nvSpPr>
              <p:cNvPr id="57" name="Rectangle 3"/>
              <p:cNvSpPr/>
              <p:nvPr/>
            </p:nvSpPr>
            <p:spPr>
              <a:xfrm>
                <a:off x="2709" y="3108"/>
                <a:ext cx="3569" cy="10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=       +</a:t>
                </a:r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4759" y="2964"/>
                <a:ext cx="2250" cy="1501"/>
                <a:chOff x="11997" y="5558"/>
                <a:chExt cx="2250" cy="1501"/>
              </a:xfrm>
            </p:grpSpPr>
            <p:sp>
              <p:nvSpPr>
                <p:cNvPr id="59" name="Text Box 5"/>
                <p:cNvSpPr txBox="1"/>
                <p:nvPr/>
              </p:nvSpPr>
              <p:spPr>
                <a:xfrm>
                  <a:off x="11997" y="5558"/>
                  <a:ext cx="2250" cy="15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1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3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Line 21"/>
                <p:cNvSpPr/>
                <p:nvPr/>
              </p:nvSpPr>
              <p:spPr>
                <a:xfrm flipV="1">
                  <a:off x="12165" y="6273"/>
                  <a:ext cx="908" cy="12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61" name="Text Box 5"/>
            <p:cNvSpPr txBox="1"/>
            <p:nvPr/>
          </p:nvSpPr>
          <p:spPr>
            <a:xfrm>
              <a:off x="13117" y="3832"/>
              <a:ext cx="1834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Line 21"/>
            <p:cNvSpPr/>
            <p:nvPr/>
          </p:nvSpPr>
          <p:spPr>
            <a:xfrm flipV="1">
              <a:off x="13285" y="4547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405495" y="4658995"/>
            <a:ext cx="2280285" cy="953135"/>
            <a:chOff x="2894" y="2956"/>
            <a:chExt cx="3591" cy="1501"/>
          </a:xfrm>
        </p:grpSpPr>
        <p:sp>
          <p:nvSpPr>
            <p:cNvPr id="64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=2+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66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8" name="组合 43"/>
          <p:cNvGrpSpPr/>
          <p:nvPr/>
        </p:nvGrpSpPr>
        <p:grpSpPr>
          <a:xfrm>
            <a:off x="8214997" y="5544824"/>
            <a:ext cx="1556065" cy="1024969"/>
            <a:chOff x="-151661" y="10175"/>
            <a:chExt cx="1555019" cy="1026129"/>
          </a:xfrm>
        </p:grpSpPr>
        <p:sp>
          <p:nvSpPr>
            <p:cNvPr id="69" name="TextBox 38"/>
            <p:cNvSpPr txBox="1"/>
            <p:nvPr/>
          </p:nvSpPr>
          <p:spPr>
            <a:xfrm>
              <a:off x="-151661" y="251497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40"/>
            <p:cNvCxnSpPr/>
            <p:nvPr/>
          </p:nvCxnSpPr>
          <p:spPr>
            <a:xfrm>
              <a:off x="683753" y="513343"/>
              <a:ext cx="43151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71" name="TextBox 41"/>
            <p:cNvSpPr txBox="1"/>
            <p:nvPr/>
          </p:nvSpPr>
          <p:spPr>
            <a:xfrm>
              <a:off x="396796" y="51374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TextBox 42"/>
            <p:cNvSpPr txBox="1"/>
            <p:nvPr/>
          </p:nvSpPr>
          <p:spPr>
            <a:xfrm>
              <a:off x="375575" y="10175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23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0" y="1382395"/>
            <a:ext cx="126904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把假分数化成带分数，也可以利用分数与除法的关系</a:t>
            </a:r>
            <a:r>
              <a:rPr kumimoji="1" sz="2800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列出除法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算式进行。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77570" y="2480310"/>
            <a:ext cx="1428750" cy="953135"/>
            <a:chOff x="11473" y="5550"/>
            <a:chExt cx="2250" cy="1501"/>
          </a:xfrm>
        </p:grpSpPr>
        <p:sp>
          <p:nvSpPr>
            <p:cNvPr id="13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55115" y="2464435"/>
            <a:ext cx="2266315" cy="953135"/>
            <a:chOff x="2894" y="2919"/>
            <a:chExt cx="3569" cy="1501"/>
          </a:xfrm>
        </p:grpSpPr>
        <p:sp>
          <p:nvSpPr>
            <p:cNvPr id="16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370" y="2919"/>
              <a:ext cx="2419" cy="1501"/>
              <a:chOff x="10608" y="5513"/>
              <a:chExt cx="2419" cy="1501"/>
            </a:xfrm>
          </p:grpSpPr>
          <p:sp>
            <p:nvSpPr>
              <p:cNvPr id="18" name="Text Box 5"/>
              <p:cNvSpPr txBox="1"/>
              <p:nvPr/>
            </p:nvSpPr>
            <p:spPr>
              <a:xfrm>
                <a:off x="10608" y="5513"/>
                <a:ext cx="2419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6+1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Line 21"/>
              <p:cNvSpPr/>
              <p:nvPr/>
            </p:nvSpPr>
            <p:spPr>
              <a:xfrm flipH="1" flipV="1">
                <a:off x="10711" y="6251"/>
                <a:ext cx="1634" cy="24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1552575" y="3288665"/>
            <a:ext cx="2730500" cy="960755"/>
            <a:chOff x="12579" y="3832"/>
            <a:chExt cx="4300" cy="1513"/>
          </a:xfrm>
        </p:grpSpPr>
        <p:grpSp>
          <p:nvGrpSpPr>
            <p:cNvPr id="56" name="组合 55"/>
            <p:cNvGrpSpPr/>
            <p:nvPr/>
          </p:nvGrpSpPr>
          <p:grpSpPr>
            <a:xfrm>
              <a:off x="12579" y="3844"/>
              <a:ext cx="4300" cy="1501"/>
              <a:chOff x="2709" y="2964"/>
              <a:chExt cx="4300" cy="1501"/>
            </a:xfrm>
          </p:grpSpPr>
          <p:sp>
            <p:nvSpPr>
              <p:cNvPr id="57" name="Rectangle 3"/>
              <p:cNvSpPr/>
              <p:nvPr/>
            </p:nvSpPr>
            <p:spPr>
              <a:xfrm>
                <a:off x="2709" y="3108"/>
                <a:ext cx="3569" cy="10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=       +</a:t>
                </a:r>
                <a:endParaRPr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4759" y="2964"/>
                <a:ext cx="2250" cy="1501"/>
                <a:chOff x="11997" y="5558"/>
                <a:chExt cx="2250" cy="1501"/>
              </a:xfrm>
            </p:grpSpPr>
            <p:sp>
              <p:nvSpPr>
                <p:cNvPr id="59" name="Text Box 5"/>
                <p:cNvSpPr txBox="1"/>
                <p:nvPr/>
              </p:nvSpPr>
              <p:spPr>
                <a:xfrm>
                  <a:off x="11997" y="5558"/>
                  <a:ext cx="2250" cy="15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1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en-US" altLang="zh-CN" sz="28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3</a:t>
                  </a:r>
                  <a:endPara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Line 21"/>
                <p:cNvSpPr/>
                <p:nvPr/>
              </p:nvSpPr>
              <p:spPr>
                <a:xfrm flipV="1">
                  <a:off x="12165" y="6273"/>
                  <a:ext cx="908" cy="12"/>
                </a:xfrm>
                <a:prstGeom prst="line">
                  <a:avLst/>
                </a:prstGeom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61" name="Text Box 5"/>
            <p:cNvSpPr txBox="1"/>
            <p:nvPr/>
          </p:nvSpPr>
          <p:spPr>
            <a:xfrm>
              <a:off x="13117" y="3832"/>
              <a:ext cx="1834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Line 21"/>
            <p:cNvSpPr/>
            <p:nvPr/>
          </p:nvSpPr>
          <p:spPr>
            <a:xfrm flipV="1">
              <a:off x="13285" y="4547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547495" y="4249420"/>
            <a:ext cx="2280285" cy="953135"/>
            <a:chOff x="2894" y="2956"/>
            <a:chExt cx="3591" cy="1501"/>
          </a:xfrm>
        </p:grpSpPr>
        <p:sp>
          <p:nvSpPr>
            <p:cNvPr id="64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=2+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66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8" name="组合 43"/>
          <p:cNvGrpSpPr/>
          <p:nvPr/>
        </p:nvGrpSpPr>
        <p:grpSpPr>
          <a:xfrm>
            <a:off x="1356997" y="5135249"/>
            <a:ext cx="1556065" cy="1024969"/>
            <a:chOff x="-151661" y="10175"/>
            <a:chExt cx="1555019" cy="1026129"/>
          </a:xfrm>
        </p:grpSpPr>
        <p:sp>
          <p:nvSpPr>
            <p:cNvPr id="69" name="TextBox 38"/>
            <p:cNvSpPr txBox="1"/>
            <p:nvPr/>
          </p:nvSpPr>
          <p:spPr>
            <a:xfrm>
              <a:off x="-151661" y="251497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40"/>
            <p:cNvCxnSpPr/>
            <p:nvPr/>
          </p:nvCxnSpPr>
          <p:spPr>
            <a:xfrm>
              <a:off x="683753" y="513343"/>
              <a:ext cx="43151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71" name="TextBox 41"/>
            <p:cNvSpPr txBox="1"/>
            <p:nvPr/>
          </p:nvSpPr>
          <p:spPr>
            <a:xfrm>
              <a:off x="396796" y="51374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TextBox 42"/>
            <p:cNvSpPr txBox="1"/>
            <p:nvPr/>
          </p:nvSpPr>
          <p:spPr>
            <a:xfrm>
              <a:off x="375575" y="10175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Rectangle 3"/>
          <p:cNvSpPr/>
          <p:nvPr/>
        </p:nvSpPr>
        <p:spPr>
          <a:xfrm>
            <a:off x="1561465" y="2552065"/>
            <a:ext cx="2266315" cy="650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831080" y="2464435"/>
            <a:ext cx="7101840" cy="3695700"/>
            <a:chOff x="1524" y="7410"/>
            <a:chExt cx="6685" cy="2175"/>
          </a:xfrm>
        </p:grpSpPr>
        <p:sp>
          <p:nvSpPr>
            <p:cNvPr id="40" name="矩形: 折角 9"/>
            <p:cNvSpPr/>
            <p:nvPr/>
          </p:nvSpPr>
          <p:spPr>
            <a:xfrm>
              <a:off x="1524" y="7410"/>
              <a:ext cx="6685" cy="2175"/>
            </a:xfrm>
            <a:prstGeom prst="foldedCorner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perspectiveBelow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Rectangle 64"/>
            <p:cNvSpPr>
              <a:spLocks noChangeArrowheads="1"/>
            </p:cNvSpPr>
            <p:nvPr/>
          </p:nvSpPr>
          <p:spPr bwMode="auto">
            <a:xfrm>
              <a:off x="1627" y="7568"/>
              <a:ext cx="6582" cy="1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假分数化成带分数</a:t>
              </a:r>
              <a:r>
                <a:rPr kumimoji="1" lang="zh-CN" sz="2800" dirty="0">
                  <a:latin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r>
                <a:rPr kumimoji="1" sz="2800" dirty="0" err="1">
                  <a:latin typeface="微软雅黑" panose="020B0503020204020204" pitchFamily="34" charset="-122"/>
                  <a:cs typeface="微软雅黑" panose="020B0503020204020204" pitchFamily="34" charset="-122"/>
                </a:rPr>
                <a:t>用分子除以分母，所得的商做带分数的整数部分，余数做分子，分母不变</a:t>
              </a:r>
              <a:r>
                <a:rPr kumimoji="1" sz="2800" dirty="0">
                  <a:latin typeface="微软雅黑" panose="020B0503020204020204" pitchFamily="34" charset="-122"/>
                  <a:cs typeface="微软雅黑" panose="020B0503020204020204" pitchFamily="34" charset="-122"/>
                </a:rPr>
                <a:t>。 </a:t>
              </a:r>
              <a:endParaRPr kumimoji="1" sz="2800" dirty="0">
                <a:latin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58130" y="4852035"/>
            <a:ext cx="995045" cy="1046480"/>
            <a:chOff x="11783" y="1666"/>
            <a:chExt cx="1567" cy="1648"/>
          </a:xfrm>
        </p:grpSpPr>
        <p:sp>
          <p:nvSpPr>
            <p:cNvPr id="21" name="文本框 20"/>
            <p:cNvSpPr txBox="1"/>
            <p:nvPr/>
          </p:nvSpPr>
          <p:spPr>
            <a:xfrm>
              <a:off x="11814" y="1666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分子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22" name="文本框 9221"/>
            <p:cNvSpPr txBox="1"/>
            <p:nvPr/>
          </p:nvSpPr>
          <p:spPr>
            <a:xfrm>
              <a:off x="11814" y="2490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分母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1783" y="2490"/>
              <a:ext cx="1567" cy="0"/>
            </a:xfrm>
            <a:prstGeom prst="line">
              <a:avLst/>
            </a:prstGeom>
            <a:ln w="28575">
              <a:solidFill>
                <a:srgbClr val="120E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文本框 23"/>
          <p:cNvSpPr txBox="1"/>
          <p:nvPr/>
        </p:nvSpPr>
        <p:spPr>
          <a:xfrm>
            <a:off x="5848350" y="5113655"/>
            <a:ext cx="3024505" cy="52324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=</a:t>
            </a:r>
            <a:r>
              <a: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商</a:t>
            </a:r>
            <a:r>
              <a:rPr lang="en-US" altLang="zh-CN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······</a:t>
            </a:r>
            <a:r>
              <a: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余数</a:t>
            </a:r>
            <a:endParaRPr lang="zh-CN" altLang="en-US" sz="28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6" name="圆角矩形标注 75"/>
          <p:cNvSpPr/>
          <p:nvPr/>
        </p:nvSpPr>
        <p:spPr>
          <a:xfrm>
            <a:off x="3082290" y="2437130"/>
            <a:ext cx="2405380" cy="765810"/>
          </a:xfrm>
          <a:prstGeom prst="wedgeRoundRectCallout">
            <a:avLst>
              <a:gd name="adj1" fmla="val -68422"/>
              <a:gd name="adj2" fmla="val 9038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7÷3=2……1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118475" y="5114925"/>
            <a:ext cx="796290" cy="523240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 anchor="t">
            <a:spAutoFit/>
          </a:bodyPr>
          <a:lstStyle/>
          <a:p>
            <a:pPr algn="ctr"/>
            <a:r>
              <a:rPr lang="en-US" altLang="zh-CN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=</a:t>
            </a:r>
            <a:endParaRPr lang="en-US" altLang="zh-CN" sz="2800">
              <a:solidFill>
                <a:srgbClr val="120EC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586470" y="4834890"/>
            <a:ext cx="1795780" cy="1046480"/>
            <a:chOff x="10522" y="1666"/>
            <a:chExt cx="2828" cy="1648"/>
          </a:xfrm>
        </p:grpSpPr>
        <p:sp>
          <p:nvSpPr>
            <p:cNvPr id="30" name="文本框 29"/>
            <p:cNvSpPr txBox="1"/>
            <p:nvPr/>
          </p:nvSpPr>
          <p:spPr>
            <a:xfrm>
              <a:off x="11814" y="1666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余数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1814" y="2490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分母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11783" y="2490"/>
              <a:ext cx="1567" cy="0"/>
            </a:xfrm>
            <a:prstGeom prst="line">
              <a:avLst/>
            </a:prstGeom>
            <a:ln w="28575">
              <a:solidFill>
                <a:srgbClr val="120E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10522" y="2078"/>
              <a:ext cx="1402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lstStyle/>
            <a:p>
              <a:pPr algn="ctr"/>
              <a:r>
                <a:rPr lang="zh-CN" altLang="en-US" sz="2800">
                  <a:solidFill>
                    <a:srgbClr val="120ECE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整数</a:t>
              </a:r>
              <a:endParaRPr lang="zh-CN" altLang="en-US" sz="2800">
                <a:solidFill>
                  <a:srgbClr val="120ECE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73611" pathEditMode="relative" ptsTypes="">
                                      <p:cBhvr>
                                        <p:cTn id="35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" grpId="0"/>
      <p:bldP spid="24" grpId="0"/>
      <p:bldP spid="76" grpId="0" animBg="1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251075" y="1449070"/>
            <a:ext cx="89623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蓝纸条的长是红纸条的几分之几？</a:t>
            </a:r>
            <a:endParaRPr kumimoji="1" sz="2800">
              <a:latin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3460" y="2424430"/>
            <a:ext cx="5734050" cy="1600200"/>
          </a:xfrm>
          <a:prstGeom prst="rect">
            <a:avLst/>
          </a:prstGeom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4688840" y="3336290"/>
            <a:ext cx="1373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蓝纸条</a:t>
            </a:r>
            <a:endParaRPr kumimoji="1" 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6983095" y="2424430"/>
            <a:ext cx="1373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红纸条</a:t>
            </a:r>
            <a:endParaRPr kumimoji="1" 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3" name="图片 4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18770" y="4914265"/>
            <a:ext cx="1553210" cy="180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AutoShape 27"/>
          <p:cNvSpPr>
            <a:spLocks noChangeArrowheads="1"/>
          </p:cNvSpPr>
          <p:nvPr/>
        </p:nvSpPr>
        <p:spPr bwMode="auto">
          <a:xfrm>
            <a:off x="1614805" y="4480560"/>
            <a:ext cx="3399790" cy="1533361"/>
          </a:xfrm>
          <a:prstGeom prst="wedgeRoundRectCallout">
            <a:avLst>
              <a:gd name="adj1" fmla="val -60702"/>
              <a:gd name="adj2" fmla="val 18868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用蓝纸条去量红纸条，正好量了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次</a:t>
            </a:r>
            <a:r>
              <a:rPr 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。</a:t>
            </a:r>
            <a:endParaRPr lang="zh-CN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90650" y="2752725"/>
            <a:ext cx="1695450" cy="276225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042285" y="2752725"/>
            <a:ext cx="1695450" cy="276225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09160" y="2752725"/>
            <a:ext cx="1695450" cy="276225"/>
          </a:xfrm>
          <a:prstGeom prst="rect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644640" y="3726815"/>
            <a:ext cx="3042920" cy="1669415"/>
            <a:chOff x="11574" y="5209"/>
            <a:chExt cx="4792" cy="2629"/>
          </a:xfrm>
        </p:grpSpPr>
        <p:sp>
          <p:nvSpPr>
            <p:cNvPr id="76" name="圆角矩形标注 75"/>
            <p:cNvSpPr/>
            <p:nvPr/>
          </p:nvSpPr>
          <p:spPr>
            <a:xfrm>
              <a:off x="11574" y="5209"/>
              <a:ext cx="4792" cy="2531"/>
            </a:xfrm>
            <a:prstGeom prst="wedgeRoundRectCallout">
              <a:avLst>
                <a:gd name="adj1" fmla="val -57783"/>
                <a:gd name="adj2" fmla="val -98241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蓝纸条的长是红纸条的</a:t>
              </a:r>
              <a:r>
                <a:rPr kumimoji="0" 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Text Box 5"/>
            <p:cNvSpPr txBox="1"/>
            <p:nvPr/>
          </p:nvSpPr>
          <p:spPr>
            <a:xfrm>
              <a:off x="13423" y="6338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Line 21"/>
            <p:cNvSpPr/>
            <p:nvPr/>
          </p:nvSpPr>
          <p:spPr>
            <a:xfrm flipV="1">
              <a:off x="13591" y="7038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" name="圆角矩形 9"/>
          <p:cNvSpPr/>
          <p:nvPr/>
        </p:nvSpPr>
        <p:spPr>
          <a:xfrm>
            <a:off x="1247775" y="3438525"/>
            <a:ext cx="2400300" cy="5905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4" grpId="0" animBg="1"/>
      <p:bldP spid="3" grpId="0" animBg="1"/>
      <p:bldP spid="3" grpId="1" animBg="1"/>
      <p:bldP spid="4" grpId="0" animBg="1"/>
      <p:bldP spid="4" grpId="1" animBg="1"/>
      <p:bldP spid="5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251075" y="1449070"/>
            <a:ext cx="89623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蓝纸条的长是红纸条的几分之几？</a:t>
            </a:r>
            <a:endParaRPr kumimoji="1" sz="2800">
              <a:latin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" y="2462530"/>
            <a:ext cx="5715000" cy="1600200"/>
          </a:xfrm>
          <a:prstGeom prst="rect">
            <a:avLst/>
          </a:prstGeom>
        </p:spPr>
      </p:pic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4098290" y="3374390"/>
            <a:ext cx="1373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蓝纸条</a:t>
            </a:r>
            <a:endParaRPr kumimoji="1" 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6392545" y="2462530"/>
            <a:ext cx="1373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红纸条</a:t>
            </a:r>
            <a:endParaRPr kumimoji="1" 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" y="4709795"/>
            <a:ext cx="1635760" cy="1959610"/>
          </a:xfrm>
          <a:prstGeom prst="rect">
            <a:avLst/>
          </a:prstGeom>
        </p:spPr>
      </p:pic>
      <p:sp>
        <p:nvSpPr>
          <p:cNvPr id="5" name="AutoShape 27"/>
          <p:cNvSpPr>
            <a:spLocks noChangeArrowheads="1"/>
          </p:cNvSpPr>
          <p:nvPr/>
        </p:nvSpPr>
        <p:spPr bwMode="auto">
          <a:xfrm>
            <a:off x="1872615" y="4448810"/>
            <a:ext cx="3456940" cy="1533361"/>
          </a:xfrm>
          <a:prstGeom prst="wedgeRoundRectCallout">
            <a:avLst>
              <a:gd name="adj1" fmla="val -60797"/>
              <a:gd name="adj2" fmla="val 2616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smtClean="0"/>
              <a:t>这个问题可以直接用</a:t>
            </a:r>
            <a:r>
              <a:rPr lang="zh-CN" altLang="zh-CN" sz="2800" smtClean="0">
                <a:solidFill>
                  <a:srgbClr val="1D41D5"/>
                </a:solidFill>
              </a:rPr>
              <a:t>除法</a:t>
            </a:r>
            <a:r>
              <a:rPr lang="zh-CN" altLang="zh-CN" sz="2800" smtClean="0"/>
              <a:t>计算。</a:t>
            </a:r>
            <a:endParaRPr lang="en-US" altLang="zh-CN" sz="2800" smtClean="0"/>
          </a:p>
        </p:txBody>
      </p:sp>
      <p:sp>
        <p:nvSpPr>
          <p:cNvPr id="52" name="Rectangle 64"/>
          <p:cNvSpPr>
            <a:spLocks noChangeArrowheads="1"/>
          </p:cNvSpPr>
          <p:nvPr/>
        </p:nvSpPr>
        <p:spPr bwMode="auto">
          <a:xfrm>
            <a:off x="7263765" y="397256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199755" y="3963035"/>
            <a:ext cx="1428750" cy="953135"/>
            <a:chOff x="11362" y="5409"/>
            <a:chExt cx="2250" cy="1501"/>
          </a:xfrm>
        </p:grpSpPr>
        <p:sp>
          <p:nvSpPr>
            <p:cNvPr id="54" name="Text Box 5"/>
            <p:cNvSpPr txBox="1"/>
            <p:nvPr/>
          </p:nvSpPr>
          <p:spPr>
            <a:xfrm>
              <a:off x="11362" y="5409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ine 21"/>
            <p:cNvSpPr/>
            <p:nvPr/>
          </p:nvSpPr>
          <p:spPr>
            <a:xfrm flipV="1">
              <a:off x="11641" y="6145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95060" y="5226685"/>
            <a:ext cx="6217285" cy="953135"/>
            <a:chOff x="5942" y="7109"/>
            <a:chExt cx="9791" cy="1501"/>
          </a:xfrm>
        </p:grpSpPr>
        <p:sp>
          <p:nvSpPr>
            <p:cNvPr id="57" name="文本框 56"/>
            <p:cNvSpPr txBox="1"/>
            <p:nvPr/>
          </p:nvSpPr>
          <p:spPr>
            <a:xfrm>
              <a:off x="5942" y="7448"/>
              <a:ext cx="979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答：蓝纸条的长是红纸条的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</a:t>
              </a: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。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2782" y="7109"/>
              <a:ext cx="2250" cy="1501"/>
              <a:chOff x="16388" y="5531"/>
              <a:chExt cx="2250" cy="1501"/>
            </a:xfrm>
          </p:grpSpPr>
          <p:sp>
            <p:nvSpPr>
              <p:cNvPr id="59" name="Text Box 5"/>
              <p:cNvSpPr txBox="1"/>
              <p:nvPr/>
            </p:nvSpPr>
            <p:spPr>
              <a:xfrm>
                <a:off x="16388" y="5531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Line 21"/>
              <p:cNvSpPr/>
              <p:nvPr/>
            </p:nvSpPr>
            <p:spPr>
              <a:xfrm flipV="1">
                <a:off x="16554" y="627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3" name="Rectangle 64"/>
          <p:cNvSpPr>
            <a:spLocks noChangeArrowheads="1"/>
          </p:cNvSpPr>
          <p:nvPr/>
        </p:nvSpPr>
        <p:spPr bwMode="auto">
          <a:xfrm>
            <a:off x="154305" y="1424305"/>
            <a:ext cx="1188402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1.学习目标描述：创设具体的情景，理解分数与除法的关系，会用分数表示两数相除的商；掌握假分数与带分数的互化方法。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2.学习内容分析：本节教学内容重视引导学生在观察比较中发现分数与除法的关系，在此基础上探索假分数与带分数的互化方法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3</a:t>
            </a:r>
            <a:r>
              <a:rPr kumimoji="1" lang="en-US" altLang="zh-CN" sz="2800" dirty="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.核心素养分析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：以学生为主体，引导学生大胆猜想，动手实践, 在体验中、在交流中发现规律。在学习中使学生获得有价值的数学，让每个学生通过学都得到不同程度的发展，营造民主、和谐、活跃的学习空间，培养学生转化的思想，进一步发展学生的逻辑思维能力和分析问题的能力。</a:t>
            </a:r>
            <a:endParaRPr kumimoji="1" lang="en-US" altLang="zh-CN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7413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770" y="1252855"/>
            <a:ext cx="1932305" cy="933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251075" y="1449070"/>
            <a:ext cx="89623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黄纸条的长是红纸条的几分之几？</a:t>
            </a:r>
            <a:endParaRPr kumimoji="1" sz="2800">
              <a:latin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7413625" y="3456305"/>
            <a:ext cx="1373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黄纸条</a:t>
            </a:r>
            <a:endParaRPr kumimoji="1" 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5804535" y="2595245"/>
            <a:ext cx="1373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红纸条</a:t>
            </a:r>
            <a:endParaRPr kumimoji="1" lang="zh-CN" sz="2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900" y="2595245"/>
            <a:ext cx="6943725" cy="1666875"/>
          </a:xfrm>
          <a:prstGeom prst="rect">
            <a:avLst/>
          </a:prstGeom>
        </p:spPr>
      </p:pic>
      <p:sp>
        <p:nvSpPr>
          <p:cNvPr id="76" name="圆角矩形标注 75"/>
          <p:cNvSpPr/>
          <p:nvPr/>
        </p:nvSpPr>
        <p:spPr>
          <a:xfrm>
            <a:off x="8511540" y="2186305"/>
            <a:ext cx="3147695" cy="1355725"/>
          </a:xfrm>
          <a:prstGeom prst="wedgeRoundRectCallout">
            <a:avLst>
              <a:gd name="adj1" fmla="val -69326"/>
              <a:gd name="adj2" fmla="val 37119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黄纸条比红纸条长，结果大于1。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5125" y="4486275"/>
            <a:ext cx="3808730" cy="2305050"/>
            <a:chOff x="2839" y="7435"/>
            <a:chExt cx="5998" cy="3630"/>
          </a:xfrm>
        </p:grpSpPr>
        <p:pic>
          <p:nvPicPr>
            <p:cNvPr id="15" name="Picture 2" descr="\\Yy-3\本地磁盘（E）\徐菲\数学\2016春下\北六数下\53.tif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839" y="7435"/>
              <a:ext cx="2970" cy="36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AutoShape 27"/>
            <p:cNvSpPr>
              <a:spLocks noChangeArrowheads="1"/>
            </p:cNvSpPr>
            <p:nvPr/>
          </p:nvSpPr>
          <p:spPr bwMode="auto">
            <a:xfrm>
              <a:off x="5371" y="7435"/>
              <a:ext cx="3466" cy="2415"/>
            </a:xfrm>
            <a:prstGeom prst="wedgeRoundRectCallout">
              <a:avLst>
                <a:gd name="adj1" fmla="val -67805"/>
                <a:gd name="adj2" fmla="val 12079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可以用</a:t>
              </a:r>
              <a:r>
                <a:rPr lang="zh-CN" altLang="en-US" sz="2800" smtClean="0">
                  <a:solidFill>
                    <a:srgbClr val="1D41D5"/>
                  </a:solidFill>
                </a:rPr>
                <a:t>除法</a:t>
              </a:r>
              <a:r>
                <a:rPr lang="zh-CN" altLang="en-US" sz="2800" smtClean="0"/>
                <a:t>计算。</a:t>
              </a:r>
              <a:endParaRPr lang="en-US" altLang="zh-CN" sz="2800" smtClean="0"/>
            </a:p>
          </p:txBody>
        </p:sp>
      </p:grpSp>
      <p:sp>
        <p:nvSpPr>
          <p:cNvPr id="52" name="Rectangle 64"/>
          <p:cNvSpPr>
            <a:spLocks noChangeArrowheads="1"/>
          </p:cNvSpPr>
          <p:nvPr/>
        </p:nvSpPr>
        <p:spPr bwMode="auto">
          <a:xfrm>
            <a:off x="5358765" y="435356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294755" y="4344035"/>
            <a:ext cx="1428750" cy="953135"/>
            <a:chOff x="11362" y="5409"/>
            <a:chExt cx="2250" cy="1501"/>
          </a:xfrm>
        </p:grpSpPr>
        <p:sp>
          <p:nvSpPr>
            <p:cNvPr id="54" name="Text Box 5"/>
            <p:cNvSpPr txBox="1"/>
            <p:nvPr/>
          </p:nvSpPr>
          <p:spPr>
            <a:xfrm>
              <a:off x="11362" y="5409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ine 21"/>
            <p:cNvSpPr/>
            <p:nvPr/>
          </p:nvSpPr>
          <p:spPr>
            <a:xfrm flipV="1">
              <a:off x="11641" y="6145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290060" y="5607685"/>
            <a:ext cx="6217285" cy="953135"/>
            <a:chOff x="5942" y="7109"/>
            <a:chExt cx="9791" cy="1501"/>
          </a:xfrm>
        </p:grpSpPr>
        <p:sp>
          <p:nvSpPr>
            <p:cNvPr id="57" name="文本框 56"/>
            <p:cNvSpPr txBox="1"/>
            <p:nvPr/>
          </p:nvSpPr>
          <p:spPr>
            <a:xfrm>
              <a:off x="5942" y="7448"/>
              <a:ext cx="979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答：黄纸条的长是红纸条的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</a:t>
              </a: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。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2782" y="7109"/>
              <a:ext cx="2250" cy="1501"/>
              <a:chOff x="16388" y="5531"/>
              <a:chExt cx="2250" cy="1501"/>
            </a:xfrm>
          </p:grpSpPr>
          <p:sp>
            <p:nvSpPr>
              <p:cNvPr id="59" name="Text Box 5"/>
              <p:cNvSpPr txBox="1"/>
              <p:nvPr/>
            </p:nvSpPr>
            <p:spPr>
              <a:xfrm>
                <a:off x="16388" y="5531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4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Line 21"/>
              <p:cNvSpPr/>
              <p:nvPr/>
            </p:nvSpPr>
            <p:spPr>
              <a:xfrm flipV="1">
                <a:off x="16554" y="627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2505" y="2411730"/>
            <a:ext cx="9599930" cy="282956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1305560" y="3362960"/>
            <a:ext cx="92297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求一个数是另一个数的几分之几，用</a:t>
            </a:r>
            <a:r>
              <a:rPr kumimoji="1" sz="2800" dirty="0" err="1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除法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64"/>
          <p:cNvSpPr>
            <a:spLocks noChangeArrowheads="1"/>
          </p:cNvSpPr>
          <p:nvPr/>
        </p:nvSpPr>
        <p:spPr bwMode="auto">
          <a:xfrm>
            <a:off x="638810" y="3764915"/>
            <a:ext cx="55378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）÷（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9636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1.填一填。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Rectangle 64"/>
          <p:cNvSpPr>
            <a:spLocks noChangeArrowheads="1"/>
          </p:cNvSpPr>
          <p:nvPr/>
        </p:nvSpPr>
        <p:spPr bwMode="auto">
          <a:xfrm>
            <a:off x="638175" y="2533015"/>
            <a:ext cx="35623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÷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5=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317115" y="2494915"/>
            <a:ext cx="2618740" cy="952500"/>
            <a:chOff x="11179" y="2996"/>
            <a:chExt cx="4124" cy="1500"/>
          </a:xfrm>
        </p:grpSpPr>
        <p:sp>
          <p:nvSpPr>
            <p:cNvPr id="19" name="Text Box 5"/>
            <p:cNvSpPr txBox="1"/>
            <p:nvPr/>
          </p:nvSpPr>
          <p:spPr>
            <a:xfrm>
              <a:off x="11179" y="2996"/>
              <a:ext cx="4125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    ）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（        ）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Line 21"/>
            <p:cNvSpPr/>
            <p:nvPr/>
          </p:nvSpPr>
          <p:spPr>
            <a:xfrm flipV="1">
              <a:off x="11624" y="3757"/>
              <a:ext cx="2525" cy="12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" name="Rectangle 64"/>
          <p:cNvSpPr>
            <a:spLocks noChangeArrowheads="1"/>
          </p:cNvSpPr>
          <p:nvPr/>
        </p:nvSpPr>
        <p:spPr bwMode="auto">
          <a:xfrm>
            <a:off x="6614160" y="2540635"/>
            <a:ext cx="31711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13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÷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33=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816215" y="2533015"/>
            <a:ext cx="2618740" cy="952500"/>
            <a:chOff x="11179" y="2996"/>
            <a:chExt cx="4124" cy="1500"/>
          </a:xfrm>
        </p:grpSpPr>
        <p:sp>
          <p:nvSpPr>
            <p:cNvPr id="24" name="Text Box 5"/>
            <p:cNvSpPr txBox="1"/>
            <p:nvPr/>
          </p:nvSpPr>
          <p:spPr>
            <a:xfrm>
              <a:off x="11179" y="2996"/>
              <a:ext cx="4125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     ）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（        ）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Line 21"/>
            <p:cNvSpPr/>
            <p:nvPr/>
          </p:nvSpPr>
          <p:spPr>
            <a:xfrm flipV="1">
              <a:off x="11624" y="3757"/>
              <a:ext cx="2525" cy="12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27480" y="3764915"/>
            <a:ext cx="1428750" cy="953135"/>
            <a:chOff x="11473" y="5550"/>
            <a:chExt cx="2250" cy="1501"/>
          </a:xfrm>
        </p:grpSpPr>
        <p:sp>
          <p:nvSpPr>
            <p:cNvPr id="2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74790" y="3774440"/>
            <a:ext cx="1428750" cy="953135"/>
            <a:chOff x="11473" y="5550"/>
            <a:chExt cx="2250" cy="1501"/>
          </a:xfrm>
        </p:grpSpPr>
        <p:sp>
          <p:nvSpPr>
            <p:cNvPr id="33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5" name="Rectangle 64"/>
          <p:cNvSpPr>
            <a:spLocks noChangeArrowheads="1"/>
          </p:cNvSpPr>
          <p:nvPr/>
        </p:nvSpPr>
        <p:spPr bwMode="auto">
          <a:xfrm>
            <a:off x="7258050" y="3777933"/>
            <a:ext cx="385635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=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）÷（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7" name="Rectangle 64"/>
          <p:cNvSpPr>
            <a:spLocks noChangeArrowheads="1"/>
          </p:cNvSpPr>
          <p:nvPr/>
        </p:nvSpPr>
        <p:spPr bwMode="auto">
          <a:xfrm>
            <a:off x="638175" y="4718050"/>
            <a:ext cx="10985500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）修一条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千米长的水渠，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天休完。平均每天修（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）千米，相当于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千米的（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）。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8" name="Text Box 5"/>
          <p:cNvSpPr txBox="1"/>
          <p:nvPr/>
        </p:nvSpPr>
        <p:spPr>
          <a:xfrm>
            <a:off x="3034665" y="3001645"/>
            <a:ext cx="6896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5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 Box 5"/>
          <p:cNvSpPr txBox="1"/>
          <p:nvPr/>
        </p:nvSpPr>
        <p:spPr>
          <a:xfrm>
            <a:off x="3019425" y="2494280"/>
            <a:ext cx="122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4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 Box 5"/>
          <p:cNvSpPr txBox="1"/>
          <p:nvPr/>
        </p:nvSpPr>
        <p:spPr>
          <a:xfrm>
            <a:off x="8428990" y="3047365"/>
            <a:ext cx="8509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33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 Box 5"/>
          <p:cNvSpPr txBox="1"/>
          <p:nvPr/>
        </p:nvSpPr>
        <p:spPr>
          <a:xfrm>
            <a:off x="8413750" y="2540000"/>
            <a:ext cx="122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13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 Box 5"/>
          <p:cNvSpPr txBox="1"/>
          <p:nvPr/>
        </p:nvSpPr>
        <p:spPr>
          <a:xfrm>
            <a:off x="2856230" y="3952240"/>
            <a:ext cx="122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9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 Box 5"/>
          <p:cNvSpPr txBox="1"/>
          <p:nvPr/>
        </p:nvSpPr>
        <p:spPr>
          <a:xfrm>
            <a:off x="4622800" y="3952240"/>
            <a:ext cx="122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7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 Box 5"/>
          <p:cNvSpPr txBox="1"/>
          <p:nvPr/>
        </p:nvSpPr>
        <p:spPr>
          <a:xfrm>
            <a:off x="8018780" y="3952240"/>
            <a:ext cx="122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5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 Box 5"/>
          <p:cNvSpPr txBox="1"/>
          <p:nvPr/>
        </p:nvSpPr>
        <p:spPr>
          <a:xfrm>
            <a:off x="9785350" y="3952240"/>
            <a:ext cx="122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13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9164955" y="4895215"/>
            <a:ext cx="1428750" cy="953135"/>
            <a:chOff x="11473" y="5520"/>
            <a:chExt cx="2250" cy="1501"/>
          </a:xfrm>
        </p:grpSpPr>
        <p:sp>
          <p:nvSpPr>
            <p:cNvPr id="63" name="Text Box 5"/>
            <p:cNvSpPr txBox="1"/>
            <p:nvPr/>
          </p:nvSpPr>
          <p:spPr>
            <a:xfrm>
              <a:off x="11473" y="552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5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96030" y="5736590"/>
            <a:ext cx="1428750" cy="953135"/>
            <a:chOff x="11473" y="5520"/>
            <a:chExt cx="2250" cy="1501"/>
          </a:xfrm>
        </p:grpSpPr>
        <p:sp>
          <p:nvSpPr>
            <p:cNvPr id="66" name="Text Box 5"/>
            <p:cNvSpPr txBox="1"/>
            <p:nvPr/>
          </p:nvSpPr>
          <p:spPr>
            <a:xfrm>
              <a:off x="11473" y="552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5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638175" y="1497965"/>
            <a:ext cx="109150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2.把下面相等的分数连一连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0262" name="Picture 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7545" y="2573020"/>
            <a:ext cx="1771015" cy="10998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6" name="组合 25"/>
          <p:cNvGrpSpPr/>
          <p:nvPr/>
        </p:nvGrpSpPr>
        <p:grpSpPr>
          <a:xfrm>
            <a:off x="1341755" y="2646680"/>
            <a:ext cx="1428750" cy="953135"/>
            <a:chOff x="11473" y="5550"/>
            <a:chExt cx="2250" cy="1501"/>
          </a:xfrm>
        </p:grpSpPr>
        <p:sp>
          <p:nvSpPr>
            <p:cNvPr id="2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4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1095375" y="2640330"/>
            <a:ext cx="5149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Picture 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8645" y="2646045"/>
            <a:ext cx="1771015" cy="10998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3745230" y="2719705"/>
            <a:ext cx="1428750" cy="953135"/>
            <a:chOff x="11473" y="5550"/>
            <a:chExt cx="2250" cy="1501"/>
          </a:xfrm>
        </p:grpSpPr>
        <p:sp>
          <p:nvSpPr>
            <p:cNvPr id="12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3498850" y="2713355"/>
            <a:ext cx="5149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" name="Picture 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0220" y="2646045"/>
            <a:ext cx="1771015" cy="10998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" name="组合 20"/>
          <p:cNvGrpSpPr/>
          <p:nvPr/>
        </p:nvGrpSpPr>
        <p:grpSpPr>
          <a:xfrm>
            <a:off x="6034405" y="2719705"/>
            <a:ext cx="1428750" cy="953135"/>
            <a:chOff x="11473" y="5550"/>
            <a:chExt cx="2250" cy="1501"/>
          </a:xfrm>
        </p:grpSpPr>
        <p:sp>
          <p:nvSpPr>
            <p:cNvPr id="22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868920" y="2700020"/>
            <a:ext cx="1892935" cy="1099820"/>
            <a:chOff x="12512" y="4252"/>
            <a:chExt cx="2981" cy="1732"/>
          </a:xfrm>
        </p:grpSpPr>
        <p:pic>
          <p:nvPicPr>
            <p:cNvPr id="24" name="Picture 77" descr="30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512" y="4252"/>
              <a:ext cx="2789" cy="173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5" name="组合 24"/>
            <p:cNvGrpSpPr/>
            <p:nvPr/>
          </p:nvGrpSpPr>
          <p:grpSpPr>
            <a:xfrm>
              <a:off x="13243" y="4368"/>
              <a:ext cx="2250" cy="1501"/>
              <a:chOff x="11473" y="5550"/>
              <a:chExt cx="2250" cy="1501"/>
            </a:xfrm>
          </p:grpSpPr>
          <p:sp>
            <p:nvSpPr>
              <p:cNvPr id="28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32" name="Picture 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13645" y="2700020"/>
            <a:ext cx="1771015" cy="10998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" name="组合 32"/>
          <p:cNvGrpSpPr/>
          <p:nvPr/>
        </p:nvGrpSpPr>
        <p:grpSpPr>
          <a:xfrm>
            <a:off x="10577830" y="2773680"/>
            <a:ext cx="1428750" cy="953135"/>
            <a:chOff x="11473" y="5550"/>
            <a:chExt cx="2250" cy="1501"/>
          </a:xfrm>
        </p:grpSpPr>
        <p:sp>
          <p:nvSpPr>
            <p:cNvPr id="34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0294" name="Picture 5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0580" y="5060315"/>
            <a:ext cx="1431290" cy="1311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6" name="组合 35"/>
          <p:cNvGrpSpPr/>
          <p:nvPr/>
        </p:nvGrpSpPr>
        <p:grpSpPr>
          <a:xfrm>
            <a:off x="1313180" y="5507355"/>
            <a:ext cx="1428750" cy="953135"/>
            <a:chOff x="11473" y="5550"/>
            <a:chExt cx="2250" cy="1501"/>
          </a:xfrm>
        </p:grpSpPr>
        <p:sp>
          <p:nvSpPr>
            <p:cNvPr id="3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" name="Rectangle 64"/>
          <p:cNvSpPr>
            <a:spLocks noChangeArrowheads="1"/>
          </p:cNvSpPr>
          <p:nvPr/>
        </p:nvSpPr>
        <p:spPr bwMode="auto">
          <a:xfrm>
            <a:off x="1095375" y="5539105"/>
            <a:ext cx="5149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0" name="Picture 5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29280" y="5092065"/>
            <a:ext cx="1431290" cy="1311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" name="组合 40"/>
          <p:cNvGrpSpPr/>
          <p:nvPr/>
        </p:nvGrpSpPr>
        <p:grpSpPr>
          <a:xfrm>
            <a:off x="3611880" y="5539105"/>
            <a:ext cx="1428750" cy="953135"/>
            <a:chOff x="11473" y="5550"/>
            <a:chExt cx="2250" cy="1501"/>
          </a:xfrm>
        </p:grpSpPr>
        <p:sp>
          <p:nvSpPr>
            <p:cNvPr id="42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4" name="Rectangle 64"/>
          <p:cNvSpPr>
            <a:spLocks noChangeArrowheads="1"/>
          </p:cNvSpPr>
          <p:nvPr/>
        </p:nvSpPr>
        <p:spPr bwMode="auto">
          <a:xfrm>
            <a:off x="3394075" y="5570855"/>
            <a:ext cx="5149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5" name="Picture 5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51805" y="5092065"/>
            <a:ext cx="1431290" cy="1311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6" name="组合 45"/>
          <p:cNvGrpSpPr/>
          <p:nvPr/>
        </p:nvGrpSpPr>
        <p:grpSpPr>
          <a:xfrm>
            <a:off x="5872480" y="5546725"/>
            <a:ext cx="1428750" cy="953135"/>
            <a:chOff x="11473" y="5550"/>
            <a:chExt cx="2250" cy="1501"/>
          </a:xfrm>
        </p:grpSpPr>
        <p:sp>
          <p:nvSpPr>
            <p:cNvPr id="47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4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50" name="Picture 5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012430" y="5144770"/>
            <a:ext cx="1431290" cy="1311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" name="组合 50"/>
          <p:cNvGrpSpPr/>
          <p:nvPr/>
        </p:nvGrpSpPr>
        <p:grpSpPr>
          <a:xfrm>
            <a:off x="8333105" y="5599430"/>
            <a:ext cx="1428750" cy="953135"/>
            <a:chOff x="11473" y="5550"/>
            <a:chExt cx="2250" cy="1501"/>
          </a:xfrm>
        </p:grpSpPr>
        <p:sp>
          <p:nvSpPr>
            <p:cNvPr id="52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54" name="Picture 5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01910" y="5152390"/>
            <a:ext cx="1431290" cy="1311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5" name="组合 54"/>
          <p:cNvGrpSpPr/>
          <p:nvPr/>
        </p:nvGrpSpPr>
        <p:grpSpPr>
          <a:xfrm>
            <a:off x="10684510" y="5599430"/>
            <a:ext cx="1428750" cy="953135"/>
            <a:chOff x="11473" y="5550"/>
            <a:chExt cx="2250" cy="1501"/>
          </a:xfrm>
        </p:grpSpPr>
        <p:sp>
          <p:nvSpPr>
            <p:cNvPr id="56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8" name="Rectangle 64"/>
          <p:cNvSpPr>
            <a:spLocks noChangeArrowheads="1"/>
          </p:cNvSpPr>
          <p:nvPr/>
        </p:nvSpPr>
        <p:spPr bwMode="auto">
          <a:xfrm>
            <a:off x="10466705" y="5631180"/>
            <a:ext cx="5149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kumimoji="1" 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>
            <a:stCxn id="27" idx="2"/>
            <a:endCxn id="45" idx="0"/>
          </p:cNvCxnSpPr>
          <p:nvPr/>
        </p:nvCxnSpPr>
        <p:spPr>
          <a:xfrm>
            <a:off x="2056130" y="3599815"/>
            <a:ext cx="4211320" cy="1492250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50" idx="0"/>
          </p:cNvCxnSpPr>
          <p:nvPr/>
        </p:nvCxnSpPr>
        <p:spPr>
          <a:xfrm>
            <a:off x="4013835" y="3726815"/>
            <a:ext cx="4714240" cy="1417955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54" idx="0"/>
          </p:cNvCxnSpPr>
          <p:nvPr/>
        </p:nvCxnSpPr>
        <p:spPr>
          <a:xfrm>
            <a:off x="6397625" y="3734435"/>
            <a:ext cx="4519930" cy="1417955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1769110" y="3745865"/>
            <a:ext cx="6887210" cy="1311910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4140835" y="3748405"/>
            <a:ext cx="6957060" cy="1414145"/>
          </a:xfrm>
          <a:prstGeom prst="line">
            <a:avLst/>
          </a:prstGeom>
          <a:ln w="28575">
            <a:solidFill>
              <a:srgbClr val="1D41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175" y="1435100"/>
            <a:ext cx="1091501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kumimoji="1" lang="zh-CN" alt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五年级完成一项任务计划用时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kumimoji="1" lang="zh-CN" alt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天，实际用了</a:t>
            </a: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kumimoji="1" lang="zh-CN" alt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天就完成了，实际用的时间是计划的几分之几？</a:t>
            </a:r>
            <a:endParaRPr kumimoji="1" lang="zh-CN" altLang="en-US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2" name="Rectangle 64"/>
          <p:cNvSpPr>
            <a:spLocks noChangeArrowheads="1"/>
          </p:cNvSpPr>
          <p:nvPr/>
        </p:nvSpPr>
        <p:spPr bwMode="auto">
          <a:xfrm>
            <a:off x="7463790" y="362458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399780" y="3615055"/>
            <a:ext cx="1428750" cy="953135"/>
            <a:chOff x="11362" y="5409"/>
            <a:chExt cx="2250" cy="1501"/>
          </a:xfrm>
        </p:grpSpPr>
        <p:sp>
          <p:nvSpPr>
            <p:cNvPr id="54" name="Text Box 5"/>
            <p:cNvSpPr txBox="1"/>
            <p:nvPr/>
          </p:nvSpPr>
          <p:spPr>
            <a:xfrm>
              <a:off x="11362" y="5409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5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ine 21"/>
            <p:cNvSpPr/>
            <p:nvPr/>
          </p:nvSpPr>
          <p:spPr>
            <a:xfrm flipV="1">
              <a:off x="11641" y="6145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95085" y="4878705"/>
            <a:ext cx="6217285" cy="953135"/>
            <a:chOff x="5942" y="7109"/>
            <a:chExt cx="9791" cy="1501"/>
          </a:xfrm>
        </p:grpSpPr>
        <p:sp>
          <p:nvSpPr>
            <p:cNvPr id="57" name="文本框 56"/>
            <p:cNvSpPr txBox="1"/>
            <p:nvPr/>
          </p:nvSpPr>
          <p:spPr>
            <a:xfrm>
              <a:off x="5942" y="7448"/>
              <a:ext cx="979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答：实际用的时间是计划的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    </a:t>
              </a: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。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2782" y="7109"/>
              <a:ext cx="2250" cy="1501"/>
              <a:chOff x="16388" y="5531"/>
              <a:chExt cx="2250" cy="1501"/>
            </a:xfrm>
          </p:grpSpPr>
          <p:sp>
            <p:nvSpPr>
              <p:cNvPr id="59" name="Text Box 5"/>
              <p:cNvSpPr txBox="1"/>
              <p:nvPr/>
            </p:nvSpPr>
            <p:spPr>
              <a:xfrm>
                <a:off x="16388" y="5531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5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Line 21"/>
              <p:cNvSpPr/>
              <p:nvPr/>
            </p:nvSpPr>
            <p:spPr>
              <a:xfrm flipV="1">
                <a:off x="16554" y="627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131889" y="3811514"/>
            <a:ext cx="5776164" cy="2547333"/>
            <a:chOff x="577" y="5477"/>
            <a:chExt cx="9097" cy="4011"/>
          </a:xfrm>
        </p:grpSpPr>
        <p:sp>
          <p:nvSpPr>
            <p:cNvPr id="62" name="AutoShape 27"/>
            <p:cNvSpPr>
              <a:spLocks noChangeArrowheads="1"/>
            </p:cNvSpPr>
            <p:nvPr/>
          </p:nvSpPr>
          <p:spPr bwMode="auto">
            <a:xfrm flipH="1">
              <a:off x="3189" y="5477"/>
              <a:ext cx="6485" cy="2425"/>
            </a:xfrm>
            <a:prstGeom prst="wedgeRoundRectCallout">
              <a:avLst>
                <a:gd name="adj1" fmla="val 66804"/>
                <a:gd name="adj2" fmla="val 27780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求一个数是另一个数的几分之几，用除法</a:t>
              </a:r>
              <a:r>
                <a:rPr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4340" name="Picture 3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577" y="6331"/>
              <a:ext cx="2268" cy="3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38810" y="1362710"/>
            <a:ext cx="1091501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4.</a:t>
            </a:r>
            <a:r>
              <a:rPr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拓展应用：小明看一本书要</a:t>
            </a:r>
            <a:r>
              <a:rPr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天看完，小强看同样的一本书需要</a:t>
            </a:r>
            <a:r>
              <a:rPr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天看完。两人每天各看全书的几分之几？</a:t>
            </a:r>
            <a:endParaRPr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355" y="4252595"/>
            <a:ext cx="1635760" cy="1959610"/>
          </a:xfrm>
          <a:prstGeom prst="rect">
            <a:avLst/>
          </a:prstGeom>
        </p:spPr>
      </p:pic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2376170" y="3743960"/>
            <a:ext cx="3895725" cy="1533379"/>
          </a:xfrm>
          <a:prstGeom prst="wedgeRoundRectCallout">
            <a:avLst>
              <a:gd name="adj1" fmla="val -60797"/>
              <a:gd name="adj2" fmla="val 26163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此题把一本书的总页数看做单位</a:t>
            </a:r>
            <a:r>
              <a:rPr lang="en-US" altLang="zh-CN" sz="280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“1”</a:t>
            </a:r>
            <a:r>
              <a:rPr lang="zh-CN" altLang="zh-CN" sz="280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zh-CN" sz="2800" smtClean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2" name="Rectangle 64"/>
          <p:cNvSpPr>
            <a:spLocks noChangeArrowheads="1"/>
          </p:cNvSpPr>
          <p:nvPr/>
        </p:nvSpPr>
        <p:spPr bwMode="auto">
          <a:xfrm>
            <a:off x="7692390" y="307213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8647430" y="3072130"/>
            <a:ext cx="1428750" cy="953135"/>
            <a:chOff x="11407" y="5484"/>
            <a:chExt cx="2250" cy="1501"/>
          </a:xfrm>
        </p:grpSpPr>
        <p:sp>
          <p:nvSpPr>
            <p:cNvPr id="54" name="Text Box 5"/>
            <p:cNvSpPr txBox="1"/>
            <p:nvPr/>
          </p:nvSpPr>
          <p:spPr>
            <a:xfrm>
              <a:off x="11407" y="5484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8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ine 21"/>
            <p:cNvSpPr/>
            <p:nvPr/>
          </p:nvSpPr>
          <p:spPr>
            <a:xfrm flipV="1">
              <a:off x="11641" y="6205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" name="Rectangle 64"/>
          <p:cNvSpPr>
            <a:spLocks noChangeArrowheads="1"/>
          </p:cNvSpPr>
          <p:nvPr/>
        </p:nvSpPr>
        <p:spPr bwMode="auto">
          <a:xfrm>
            <a:off x="7692390" y="4148455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771255" y="4167505"/>
            <a:ext cx="1428750" cy="953135"/>
            <a:chOff x="11362" y="5499"/>
            <a:chExt cx="2250" cy="1501"/>
          </a:xfrm>
        </p:grpSpPr>
        <p:sp>
          <p:nvSpPr>
            <p:cNvPr id="19" name="Text Box 5"/>
            <p:cNvSpPr txBox="1"/>
            <p:nvPr/>
          </p:nvSpPr>
          <p:spPr>
            <a:xfrm>
              <a:off x="11362" y="5499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10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Line 21"/>
            <p:cNvSpPr/>
            <p:nvPr/>
          </p:nvSpPr>
          <p:spPr>
            <a:xfrm flipV="1">
              <a:off x="11641" y="6205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536565" y="5583555"/>
            <a:ext cx="6741160" cy="953135"/>
            <a:chOff x="8404" y="8808"/>
            <a:chExt cx="10616" cy="1501"/>
          </a:xfrm>
        </p:grpSpPr>
        <p:grpSp>
          <p:nvGrpSpPr>
            <p:cNvPr id="56" name="组合 55"/>
            <p:cNvGrpSpPr/>
            <p:nvPr/>
          </p:nvGrpSpPr>
          <p:grpSpPr>
            <a:xfrm>
              <a:off x="8404" y="8808"/>
              <a:ext cx="10616" cy="1501"/>
              <a:chOff x="5942" y="7139"/>
              <a:chExt cx="10616" cy="1501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5942" y="7448"/>
                <a:ext cx="10616" cy="8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en-US" sz="2800">
                    <a:solidFill>
                      <a:srgbClr val="1D41D5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rPr>
                  <a:t>答：</a:t>
                </a:r>
                <a:r>
                  <a:rPr sz="2800">
                    <a:solidFill>
                      <a:srgbClr val="1D41D5"/>
                    </a:solidFill>
                    <a:ea typeface="微软雅黑" panose="020B0503020204020204" pitchFamily="34" charset="-122"/>
                  </a:rPr>
                  <a:t>两人每天各看全书的</a:t>
                </a:r>
                <a:r>
                  <a:rPr lang="en-US" sz="2800">
                    <a:solidFill>
                      <a:srgbClr val="1D41D5"/>
                    </a:solidFill>
                    <a:ea typeface="微软雅黑" panose="020B0503020204020204" pitchFamily="34" charset="-122"/>
                  </a:rPr>
                  <a:t>       </a:t>
                </a:r>
                <a:r>
                  <a:rPr lang="zh-CN" altLang="en-US" sz="2800">
                    <a:solidFill>
                      <a:srgbClr val="1D41D5"/>
                    </a:solidFill>
                    <a:ea typeface="微软雅黑" panose="020B0503020204020204" pitchFamily="34" charset="-122"/>
                  </a:rPr>
                  <a:t>、</a:t>
                </a:r>
                <a:r>
                  <a:rPr kumimoji="1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    </a:t>
                </a:r>
                <a:r>
                  <a:rPr kumimoji="1" 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 pitchFamily="18" charset="0"/>
                    <a:sym typeface="+mn-ea"/>
                  </a:rPr>
                  <a:t>。</a:t>
                </a:r>
                <a:endPara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12080" y="7139"/>
                <a:ext cx="2250" cy="1501"/>
                <a:chOff x="15686" y="5561"/>
                <a:chExt cx="2250" cy="1501"/>
              </a:xfrm>
            </p:grpSpPr>
            <p:sp>
              <p:nvSpPr>
                <p:cNvPr id="59" name="Text Box 5"/>
                <p:cNvSpPr txBox="1"/>
                <p:nvPr/>
              </p:nvSpPr>
              <p:spPr>
                <a:xfrm>
                  <a:off x="15686" y="5561"/>
                  <a:ext cx="2250" cy="150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800">
                      <a:solidFill>
                        <a:srgbClr val="1D41D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1</a:t>
                  </a:r>
                  <a:endPara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r>
                    <a:rPr lang="en-US" altLang="zh-CN" sz="2800">
                      <a:solidFill>
                        <a:srgbClr val="1D41D5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  8</a:t>
                  </a:r>
                  <a:endPara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Line 21"/>
                <p:cNvSpPr/>
                <p:nvPr/>
              </p:nvSpPr>
              <p:spPr>
                <a:xfrm flipV="1">
                  <a:off x="15928" y="6275"/>
                  <a:ext cx="908" cy="12"/>
                </a:xfrm>
                <a:prstGeom prst="line">
                  <a:avLst/>
                </a:prstGeom>
                <a:ln w="38100" cap="flat" cmpd="sng">
                  <a:solidFill>
                    <a:srgbClr val="1D41D5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21" name="Text Box 5"/>
            <p:cNvSpPr txBox="1"/>
            <p:nvPr/>
          </p:nvSpPr>
          <p:spPr>
            <a:xfrm>
              <a:off x="15866" y="8809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10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Line 21"/>
            <p:cNvSpPr/>
            <p:nvPr/>
          </p:nvSpPr>
          <p:spPr>
            <a:xfrm flipV="1">
              <a:off x="16108" y="9523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2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课堂总结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10480" y="839470"/>
            <a:ext cx="5705475" cy="2771140"/>
            <a:chOff x="7866" y="1185"/>
            <a:chExt cx="8985" cy="4364"/>
          </a:xfrm>
        </p:grpSpPr>
        <p:pic>
          <p:nvPicPr>
            <p:cNvPr id="23557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819" y="1517"/>
              <a:ext cx="3032" cy="40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7866" y="1185"/>
              <a:ext cx="5953" cy="2656"/>
            </a:xfrm>
            <a:prstGeom prst="wedgeRoundRectCallout">
              <a:avLst>
                <a:gd name="adj1" fmla="val 63035"/>
                <a:gd name="adj2" fmla="val 24096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通过今天的学习，你有哪些收获？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圆角矩形标注 18"/>
          <p:cNvSpPr/>
          <p:nvPr/>
        </p:nvSpPr>
        <p:spPr>
          <a:xfrm>
            <a:off x="1280160" y="3117850"/>
            <a:ext cx="4070985" cy="1287145"/>
          </a:xfrm>
          <a:prstGeom prst="wedgeRoundRectCallout">
            <a:avLst>
              <a:gd name="adj1" fmla="val -43008"/>
              <a:gd name="adj2" fmla="val 66542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知道了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分数与除法的关系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613410" y="4404995"/>
            <a:ext cx="153098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331765" y="4862050"/>
            <a:ext cx="1495427" cy="179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/>
          <p:nvPr/>
        </p:nvSpPr>
        <p:spPr>
          <a:xfrm>
            <a:off x="6536055" y="3176270"/>
            <a:ext cx="4138930" cy="1349375"/>
          </a:xfrm>
          <a:prstGeom prst="wedgeRoundRectCallout">
            <a:avLst>
              <a:gd name="adj1" fmla="val 38500"/>
              <a:gd name="adj2" fmla="val 72260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我还学会</a:t>
            </a:r>
            <a:r>
              <a:rPr lang="zh-CN" sz="2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了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假分数与带分数的互化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板书设计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453640" y="1064260"/>
            <a:ext cx="75063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/>
              <a:t>               </a:t>
            </a:r>
            <a:r>
              <a:rPr lang="zh-CN" altLang="en-US" sz="2800"/>
              <a:t>分数与除法</a:t>
            </a:r>
            <a:endParaRPr lang="zh-CN" altLang="en-US" sz="2800"/>
          </a:p>
        </p:txBody>
      </p:sp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767965" y="2099945"/>
            <a:ext cx="40792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2=</a:t>
            </a:r>
            <a:endParaRPr kumimoji="1"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925570" y="2077085"/>
            <a:ext cx="1428750" cy="1076325"/>
            <a:chOff x="11473" y="5409"/>
            <a:chExt cx="2250" cy="1695"/>
          </a:xfrm>
        </p:grpSpPr>
        <p:sp>
          <p:nvSpPr>
            <p:cNvPr id="30" name="Text Box 5"/>
            <p:cNvSpPr txBox="1"/>
            <p:nvPr/>
          </p:nvSpPr>
          <p:spPr>
            <a:xfrm>
              <a:off x="11473" y="5409"/>
              <a:ext cx="2250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1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2767965" y="3614420"/>
            <a:ext cx="40792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kumimoji="1"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3=</a:t>
            </a:r>
            <a:endParaRPr kumimoji="1" lang="en-US" altLang="zh-CN" sz="32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25570" y="3591560"/>
            <a:ext cx="1428750" cy="1076325"/>
            <a:chOff x="11473" y="5409"/>
            <a:chExt cx="2250" cy="1695"/>
          </a:xfrm>
        </p:grpSpPr>
        <p:sp>
          <p:nvSpPr>
            <p:cNvPr id="9" name="Text Box 5"/>
            <p:cNvSpPr txBox="1"/>
            <p:nvPr/>
          </p:nvSpPr>
          <p:spPr>
            <a:xfrm>
              <a:off x="11473" y="5409"/>
              <a:ext cx="2250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7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3</a:t>
              </a:r>
              <a:endParaRPr lang="en-US" altLang="zh-CN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" name="Rectangle 64"/>
          <p:cNvSpPr>
            <a:spLocks noChangeArrowheads="1"/>
          </p:cNvSpPr>
          <p:nvPr/>
        </p:nvSpPr>
        <p:spPr bwMode="auto">
          <a:xfrm>
            <a:off x="5554980" y="2854325"/>
            <a:ext cx="40792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r>
              <a:rPr kumimoji="1" lang="zh-CN" alt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b=</a:t>
            </a:r>
            <a:endParaRPr kumimoji="1" lang="zh-CN" altLang="en-US" sz="32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12585" y="2831465"/>
            <a:ext cx="1428750" cy="1076325"/>
            <a:chOff x="11473" y="5409"/>
            <a:chExt cx="2250" cy="1695"/>
          </a:xfrm>
        </p:grpSpPr>
        <p:sp>
          <p:nvSpPr>
            <p:cNvPr id="15" name="Text Box 5"/>
            <p:cNvSpPr txBox="1"/>
            <p:nvPr/>
          </p:nvSpPr>
          <p:spPr>
            <a:xfrm>
              <a:off x="11473" y="5409"/>
              <a:ext cx="2250" cy="16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32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32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b</a:t>
              </a:r>
              <a:endParaRPr lang="en-US" altLang="zh-CN" sz="32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70" name="文本框 11269"/>
          <p:cNvSpPr txBox="1"/>
          <p:nvPr/>
        </p:nvSpPr>
        <p:spPr>
          <a:xfrm>
            <a:off x="7502684" y="3076893"/>
            <a:ext cx="1791335" cy="584835"/>
          </a:xfrm>
          <a:prstGeom prst="rect">
            <a:avLst/>
          </a:prstGeom>
          <a:noFill/>
          <a:ln w="9525">
            <a:noFill/>
          </a:ln>
        </p:spPr>
        <p:txBody>
          <a:bodyPr vert="horz" wrap="none" lIns="90000" tIns="46800" rIns="90000" bIns="46800" anchor="t">
            <a:spAutoFit/>
          </a:bodyPr>
          <a:lstStyle/>
          <a:p>
            <a:pPr algn="ctr"/>
            <a:r>
              <a:rPr lang="zh-CN" alt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b≠0</a:t>
            </a:r>
            <a:r>
              <a:rPr lang="zh-CN" altLang="en-US" sz="3200">
                <a:solidFill>
                  <a:srgbClr val="120E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3200">
              <a:solidFill>
                <a:srgbClr val="120E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4849495" y="2486025"/>
            <a:ext cx="504825" cy="17907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50" name="组合 43"/>
          <p:cNvGrpSpPr/>
          <p:nvPr/>
        </p:nvGrpSpPr>
        <p:grpSpPr>
          <a:xfrm>
            <a:off x="1379855" y="5195574"/>
            <a:ext cx="1404302" cy="1024969"/>
            <a:chOff x="0" y="10175"/>
            <a:chExt cx="1403358" cy="1026129"/>
          </a:xfrm>
        </p:grpSpPr>
        <p:sp>
          <p:nvSpPr>
            <p:cNvPr id="10251" name="TextBox 38"/>
            <p:cNvSpPr txBox="1"/>
            <p:nvPr/>
          </p:nvSpPr>
          <p:spPr>
            <a:xfrm>
              <a:off x="0" y="22098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52" name="直接连接符 40"/>
            <p:cNvCxnSpPr/>
            <p:nvPr/>
          </p:nvCxnSpPr>
          <p:spPr>
            <a:xfrm>
              <a:off x="683753" y="513343"/>
              <a:ext cx="43151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0253" name="TextBox 41"/>
            <p:cNvSpPr txBox="1"/>
            <p:nvPr/>
          </p:nvSpPr>
          <p:spPr>
            <a:xfrm>
              <a:off x="396796" y="51374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4" name="TextBox 42"/>
            <p:cNvSpPr txBox="1"/>
            <p:nvPr/>
          </p:nvSpPr>
          <p:spPr>
            <a:xfrm>
              <a:off x="375575" y="10175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38575" y="5257165"/>
            <a:ext cx="2280285" cy="953135"/>
            <a:chOff x="2894" y="2956"/>
            <a:chExt cx="3591" cy="1501"/>
          </a:xfrm>
        </p:grpSpPr>
        <p:sp>
          <p:nvSpPr>
            <p:cNvPr id="21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44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831465" y="5232400"/>
            <a:ext cx="2398395" cy="953135"/>
            <a:chOff x="2686" y="2918"/>
            <a:chExt cx="3777" cy="1501"/>
          </a:xfrm>
        </p:grpSpPr>
        <p:sp>
          <p:nvSpPr>
            <p:cNvPr id="25" name="Rectangle 3"/>
            <p:cNvSpPr/>
            <p:nvPr/>
          </p:nvSpPr>
          <p:spPr>
            <a:xfrm>
              <a:off x="2894" y="306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endParaRPr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686" y="2918"/>
              <a:ext cx="2421" cy="1501"/>
              <a:chOff x="9924" y="5512"/>
              <a:chExt cx="2421" cy="1501"/>
            </a:xfrm>
          </p:grpSpPr>
          <p:sp>
            <p:nvSpPr>
              <p:cNvPr id="27" name="Text Box 5"/>
              <p:cNvSpPr txBox="1"/>
              <p:nvPr/>
            </p:nvSpPr>
            <p:spPr>
              <a:xfrm>
                <a:off x="9924" y="5512"/>
                <a:ext cx="2419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2</a:t>
                </a:r>
                <a:r>
                  <a:rPr lang="zh-CN" altLang="en-US" sz="280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</a:t>
                </a:r>
                <a:r>
                  <a:rPr lang="en-US" altLang="zh-CN" sz="280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3+1</a:t>
                </a:r>
                <a:endParaRPr lang="en-US" altLang="zh-CN" sz="28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3</a:t>
                </a:r>
                <a:endParaRPr lang="en-US" altLang="zh-CN" sz="28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Line 21"/>
              <p:cNvSpPr/>
              <p:nvPr/>
            </p:nvSpPr>
            <p:spPr>
              <a:xfrm flipH="1" flipV="1">
                <a:off x="10132" y="6251"/>
                <a:ext cx="2213" cy="1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3" name="Rectangle 64"/>
          <p:cNvSpPr>
            <a:spLocks noChangeArrowheads="1"/>
          </p:cNvSpPr>
          <p:nvPr/>
        </p:nvSpPr>
        <p:spPr bwMode="auto">
          <a:xfrm>
            <a:off x="2386965" y="5239385"/>
            <a:ext cx="8147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=</a:t>
            </a:r>
            <a:endParaRPr kumimoji="1" lang="en-US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471285" y="5262245"/>
            <a:ext cx="2372995" cy="953135"/>
            <a:chOff x="4235" y="2956"/>
            <a:chExt cx="3737" cy="1501"/>
          </a:xfrm>
        </p:grpSpPr>
        <p:sp>
          <p:nvSpPr>
            <p:cNvPr id="32" name="Rectangle 3"/>
            <p:cNvSpPr/>
            <p:nvPr/>
          </p:nvSpPr>
          <p:spPr>
            <a:xfrm>
              <a:off x="4403" y="3074"/>
              <a:ext cx="3569" cy="10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235" y="2956"/>
              <a:ext cx="2250" cy="1501"/>
              <a:chOff x="11473" y="5550"/>
              <a:chExt cx="2250" cy="1501"/>
            </a:xfrm>
          </p:grpSpPr>
          <p:sp>
            <p:nvSpPr>
              <p:cNvPr id="34" name="Text Box 5"/>
              <p:cNvSpPr txBox="1"/>
              <p:nvPr/>
            </p:nvSpPr>
            <p:spPr>
              <a:xfrm>
                <a:off x="1147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7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3</a:t>
                </a:r>
                <a:endPara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6" name="Rectangle 64"/>
          <p:cNvSpPr>
            <a:spLocks noChangeArrowheads="1"/>
          </p:cNvSpPr>
          <p:nvPr/>
        </p:nvSpPr>
        <p:spPr bwMode="auto">
          <a:xfrm>
            <a:off x="7386955" y="5287010"/>
            <a:ext cx="24911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kumimoji="1"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1"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endParaRPr kumimoji="1" lang="en-US" altLang="zh-CN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7" name="组合 43"/>
          <p:cNvGrpSpPr/>
          <p:nvPr/>
        </p:nvGrpSpPr>
        <p:grpSpPr>
          <a:xfrm>
            <a:off x="8251825" y="5297174"/>
            <a:ext cx="1404302" cy="1024969"/>
            <a:chOff x="0" y="10175"/>
            <a:chExt cx="1403358" cy="1026129"/>
          </a:xfrm>
        </p:grpSpPr>
        <p:sp>
          <p:nvSpPr>
            <p:cNvPr id="38" name="TextBox 38"/>
            <p:cNvSpPr txBox="1"/>
            <p:nvPr/>
          </p:nvSpPr>
          <p:spPr>
            <a:xfrm>
              <a:off x="0" y="22098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9" name="直接连接符 40"/>
            <p:cNvCxnSpPr/>
            <p:nvPr/>
          </p:nvCxnSpPr>
          <p:spPr>
            <a:xfrm>
              <a:off x="683753" y="513343"/>
              <a:ext cx="43151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0" name="TextBox 41"/>
            <p:cNvSpPr txBox="1"/>
            <p:nvPr/>
          </p:nvSpPr>
          <p:spPr>
            <a:xfrm>
              <a:off x="396796" y="513743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42"/>
            <p:cNvSpPr txBox="1"/>
            <p:nvPr/>
          </p:nvSpPr>
          <p:spPr>
            <a:xfrm>
              <a:off x="375575" y="10175"/>
              <a:ext cx="1006562" cy="5225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27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090400" y="11328400"/>
            <a:ext cx="342900" cy="2413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饼形 10"/>
          <p:cNvSpPr/>
          <p:nvPr/>
        </p:nvSpPr>
        <p:spPr>
          <a:xfrm>
            <a:off x="1478915" y="2454910"/>
            <a:ext cx="1701800" cy="1630680"/>
          </a:xfrm>
          <a:prstGeom prst="pie">
            <a:avLst>
              <a:gd name="adj1" fmla="val 21561541"/>
              <a:gd name="adj2" fmla="val 16200000"/>
            </a:avLst>
          </a:prstGeom>
          <a:solidFill>
            <a:srgbClr val="00B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32524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用分数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或带分数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表示涂色部分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86800" y="2877185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55430" y="2877185"/>
            <a:ext cx="46863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24060" y="2877185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92690" y="2877185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47740" y="2877185"/>
            <a:ext cx="2343150" cy="110299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78280" y="2454910"/>
            <a:ext cx="1701800" cy="1630680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>
            <a:stCxn id="21" idx="2"/>
            <a:endCxn id="21" idx="6"/>
          </p:cNvCxnSpPr>
          <p:nvPr/>
        </p:nvCxnSpPr>
        <p:spPr>
          <a:xfrm>
            <a:off x="1478280" y="3270250"/>
            <a:ext cx="1701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21" idx="0"/>
            <a:endCxn id="21" idx="4"/>
          </p:cNvCxnSpPr>
          <p:nvPr/>
        </p:nvCxnSpPr>
        <p:spPr>
          <a:xfrm flipH="1">
            <a:off x="2329180" y="2454910"/>
            <a:ext cx="0" cy="163068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0561320" y="2877185"/>
            <a:ext cx="468630" cy="11029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64"/>
          <p:cNvSpPr>
            <a:spLocks noChangeArrowheads="1"/>
          </p:cNvSpPr>
          <p:nvPr/>
        </p:nvSpPr>
        <p:spPr bwMode="auto">
          <a:xfrm>
            <a:off x="739775" y="4655820"/>
            <a:ext cx="1047051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</a:t>
            </a:r>
            <a:r>
              <a:rPr kumimoji="1" 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kumimoji="1" lang="en-US" altLang="zh-CN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910715" y="4655820"/>
            <a:ext cx="1428750" cy="953135"/>
            <a:chOff x="11473" y="5550"/>
            <a:chExt cx="2250" cy="1501"/>
          </a:xfrm>
        </p:grpSpPr>
        <p:sp>
          <p:nvSpPr>
            <p:cNvPr id="26" name="Text Box 5"/>
            <p:cNvSpPr txBox="1"/>
            <p:nvPr/>
          </p:nvSpPr>
          <p:spPr>
            <a:xfrm>
              <a:off x="11473" y="5550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4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Line 21"/>
            <p:cNvSpPr/>
            <p:nvPr/>
          </p:nvSpPr>
          <p:spPr>
            <a:xfrm flipV="1">
              <a:off x="11641" y="6250"/>
              <a:ext cx="908" cy="12"/>
            </a:xfrm>
            <a:prstGeom prst="line">
              <a:avLst/>
            </a:prstGeom>
            <a:ln w="38100" cap="flat" cmpd="sng">
              <a:solidFill>
                <a:srgbClr val="1D41D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68920" y="4655820"/>
            <a:ext cx="1845945" cy="952500"/>
            <a:chOff x="12392" y="7332"/>
            <a:chExt cx="2907" cy="1500"/>
          </a:xfrm>
        </p:grpSpPr>
        <p:grpSp>
          <p:nvGrpSpPr>
            <p:cNvPr id="13" name="组合 12"/>
            <p:cNvGrpSpPr/>
            <p:nvPr/>
          </p:nvGrpSpPr>
          <p:grpSpPr>
            <a:xfrm>
              <a:off x="13049" y="7332"/>
              <a:ext cx="2250" cy="1501"/>
              <a:chOff x="11413" y="5550"/>
              <a:chExt cx="2250" cy="1501"/>
            </a:xfrm>
          </p:grpSpPr>
          <p:sp>
            <p:nvSpPr>
              <p:cNvPr id="14" name="Text Box 5"/>
              <p:cNvSpPr txBox="1"/>
              <p:nvPr/>
            </p:nvSpPr>
            <p:spPr>
              <a:xfrm>
                <a:off x="11413" y="5550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5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Line 21"/>
              <p:cNvSpPr/>
              <p:nvPr/>
            </p:nvSpPr>
            <p:spPr>
              <a:xfrm flipV="1">
                <a:off x="11641" y="6250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7" name="Text Box 5"/>
            <p:cNvSpPr txBox="1"/>
            <p:nvPr/>
          </p:nvSpPr>
          <p:spPr>
            <a:xfrm>
              <a:off x="12392" y="7626"/>
              <a:ext cx="225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325245"/>
            <a:ext cx="10913110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（1）把6块蛋糕平均分给2个小朋友，每人分得几块？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endParaRPr kumimoji="1" lang="en-US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（2）把4块蛋糕平均分给2个小朋友，每人分得几块？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2" name="Rectangle 64"/>
          <p:cNvSpPr>
            <a:spLocks noChangeArrowheads="1"/>
          </p:cNvSpPr>
          <p:nvPr/>
        </p:nvSpPr>
        <p:spPr bwMode="auto">
          <a:xfrm>
            <a:off x="3472815" y="221488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kumimoji="1"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2=3</a:t>
            </a:r>
            <a:r>
              <a:rPr kumimoji="1"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（块）</a:t>
            </a:r>
            <a:endParaRPr kumimoji="1" lang="zh-CN" altLang="en-US" sz="2800" dirty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64"/>
          <p:cNvSpPr>
            <a:spLocks noChangeArrowheads="1"/>
          </p:cNvSpPr>
          <p:nvPr/>
        </p:nvSpPr>
        <p:spPr bwMode="auto">
          <a:xfrm>
            <a:off x="2990850" y="3060065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zh-CN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答：每人分得</a:t>
            </a:r>
            <a:r>
              <a:rPr kumimoji="1" lang="en-US" altLang="zh-CN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1"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块。</a:t>
            </a:r>
            <a:endParaRPr kumimoji="1" lang="zh-CN" altLang="en-US" sz="2800" dirty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3352165" y="4829175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kumimoji="1"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2=2</a:t>
            </a:r>
            <a:r>
              <a:rPr kumimoji="1"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（块）</a:t>
            </a:r>
            <a:endParaRPr kumimoji="1" lang="zh-CN" altLang="en-US" sz="2800" dirty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2924175" y="5665470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zh-CN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答：每人分得</a:t>
            </a:r>
            <a:r>
              <a:rPr kumimoji="1" lang="en-US" altLang="zh-CN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1" lang="zh-CN" altLang="en-US" sz="2800" dirty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块。</a:t>
            </a:r>
            <a:endParaRPr kumimoji="1" lang="zh-CN" altLang="en-US" sz="2800" dirty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2505" y="2411730"/>
            <a:ext cx="9599930" cy="2829560"/>
          </a:xfrm>
          <a:prstGeom prst="rect">
            <a:avLst/>
          </a:prstGeom>
          <a:solidFill>
            <a:srgbClr val="EDFFF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2" name="Rectangle 64"/>
          <p:cNvSpPr>
            <a:spLocks noChangeArrowheads="1"/>
          </p:cNvSpPr>
          <p:nvPr/>
        </p:nvSpPr>
        <p:spPr bwMode="auto">
          <a:xfrm>
            <a:off x="1305560" y="3362960"/>
            <a:ext cx="92297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把一个数平均分成几份，求每份是多少，用</a:t>
            </a:r>
            <a:r>
              <a:rPr kumimoji="1" sz="2800" dirty="0" err="1">
                <a:solidFill>
                  <a:srgbClr val="1D41D5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除法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340995" y="145859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把1块蛋糕平均分给2个小朋友，每人可以分到几块蛋糕？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图片 -214748217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040" y="3056255"/>
            <a:ext cx="2288540" cy="20212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圆角矩形 7"/>
          <p:cNvSpPr/>
          <p:nvPr/>
        </p:nvSpPr>
        <p:spPr>
          <a:xfrm>
            <a:off x="5835015" y="2951480"/>
            <a:ext cx="2455545" cy="788035"/>
          </a:xfrm>
          <a:prstGeom prst="roundRect">
            <a:avLst>
              <a:gd name="adj" fmla="val 25675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÷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85185" y="4657090"/>
            <a:ext cx="4610100" cy="1821180"/>
            <a:chOff x="5331" y="7334"/>
            <a:chExt cx="7260" cy="286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5331" y="7334"/>
              <a:ext cx="1938" cy="2869"/>
            </a:xfrm>
            <a:prstGeom prst="rect">
              <a:avLst/>
            </a:prstGeom>
          </p:spPr>
        </p:pic>
        <p:sp>
          <p:nvSpPr>
            <p:cNvPr id="14" name="AutoShape 27"/>
            <p:cNvSpPr>
              <a:spLocks noChangeArrowheads="1"/>
            </p:cNvSpPr>
            <p:nvPr/>
          </p:nvSpPr>
          <p:spPr bwMode="auto">
            <a:xfrm>
              <a:off x="7269" y="7334"/>
              <a:ext cx="5323" cy="1288"/>
            </a:xfrm>
            <a:prstGeom prst="wedgeRoundRectCallout">
              <a:avLst>
                <a:gd name="adj1" fmla="val -59468"/>
                <a:gd name="adj2" fmla="val 2299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每人能分到1块吗？</a:t>
              </a:r>
              <a:endParaRPr lang="zh-CN" altLang="en-US" sz="2800" smtClean="0"/>
            </a:p>
          </p:txBody>
        </p:sp>
      </p:grpSp>
      <p:sp>
        <p:nvSpPr>
          <p:cNvPr id="20" name="圆角矩形标注 19"/>
          <p:cNvSpPr/>
          <p:nvPr/>
        </p:nvSpPr>
        <p:spPr>
          <a:xfrm>
            <a:off x="8566785" y="2662555"/>
            <a:ext cx="2622550" cy="1227455"/>
          </a:xfrm>
          <a:prstGeom prst="wedgeRoundRectCallout">
            <a:avLst>
              <a:gd name="adj1" fmla="val -71186"/>
              <a:gd name="adj2" fmla="val 11355"/>
              <a:gd name="adj3" fmla="val 16667"/>
            </a:avLst>
          </a:prstGeom>
          <a:solidFill>
            <a:srgbClr val="92D050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怎样用分数表示1÷2的商呢？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1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7" name="组合 46"/>
          <p:cNvGrpSpPr/>
          <p:nvPr/>
        </p:nvGrpSpPr>
        <p:grpSpPr>
          <a:xfrm>
            <a:off x="4320540" y="2558415"/>
            <a:ext cx="7442835" cy="3149600"/>
            <a:chOff x="0" y="-405941"/>
            <a:chExt cx="8231068" cy="4111080"/>
          </a:xfrm>
        </p:grpSpPr>
        <p:pic>
          <p:nvPicPr>
            <p:cNvPr id="20" name="图片 42" descr="2.pn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 bwMode="auto">
            <a:xfrm>
              <a:off x="0" y="-405941"/>
              <a:ext cx="8231068" cy="411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44"/>
            <p:cNvSpPr txBox="1">
              <a:spLocks noChangeArrowheads="1"/>
            </p:cNvSpPr>
            <p:nvPr/>
          </p:nvSpPr>
          <p:spPr bwMode="auto">
            <a:xfrm>
              <a:off x="443308" y="211525"/>
              <a:ext cx="7344565" cy="34935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活动要求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：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 </a:t>
              </a:r>
              <a:r>
                <a:rPr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请拿出1张同样大的圆片，把它看做1块蛋糕，按题目要求把它分一分，看看结果是多少？</a:t>
              </a:r>
              <a:endParaRPr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1278890" y="1563370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把1块蛋糕平均分给2个小朋友，每人可以分到几块蛋糕？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-214748217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5065" y="3237230"/>
            <a:ext cx="2288540" cy="20212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340995" y="145859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把1块蛋糕平均分给2个小朋友，每人可以分到几块蛋糕？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-214748250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310" y="2791460"/>
            <a:ext cx="2382520" cy="21031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直接连接符 7171"/>
          <p:cNvSpPr/>
          <p:nvPr/>
        </p:nvSpPr>
        <p:spPr>
          <a:xfrm>
            <a:off x="1989455" y="3014663"/>
            <a:ext cx="1588" cy="12954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8" name="组合 7"/>
          <p:cNvGrpSpPr/>
          <p:nvPr/>
        </p:nvGrpSpPr>
        <p:grpSpPr>
          <a:xfrm>
            <a:off x="1415415" y="4894580"/>
            <a:ext cx="1428750" cy="953135"/>
            <a:chOff x="8475" y="7106"/>
            <a:chExt cx="2250" cy="1501"/>
          </a:xfrm>
        </p:grpSpPr>
        <p:sp>
          <p:nvSpPr>
            <p:cNvPr id="7175" name="文本框 7174"/>
            <p:cNvSpPr txBox="1"/>
            <p:nvPr/>
          </p:nvSpPr>
          <p:spPr>
            <a:xfrm>
              <a:off x="9710" y="7448"/>
              <a:ext cx="84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280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块</a:t>
              </a:r>
              <a:endParaRPr lang="zh-CN" altLang="en-US" sz="2800">
                <a:solidFill>
                  <a:srgbClr val="1D41D5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8475" y="7106"/>
              <a:ext cx="2250" cy="1501"/>
              <a:chOff x="12081" y="5528"/>
              <a:chExt cx="2250" cy="1501"/>
            </a:xfrm>
          </p:grpSpPr>
          <p:sp>
            <p:nvSpPr>
              <p:cNvPr id="21" name="Text Box 5"/>
              <p:cNvSpPr txBox="1"/>
              <p:nvPr/>
            </p:nvSpPr>
            <p:spPr>
              <a:xfrm>
                <a:off x="12081" y="5528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Line 21"/>
              <p:cNvSpPr/>
              <p:nvPr/>
            </p:nvSpPr>
            <p:spPr>
              <a:xfrm flipV="1">
                <a:off x="12285" y="6250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3656966" y="2616200"/>
            <a:ext cx="4070673" cy="1564640"/>
            <a:chOff x="11347" y="4193"/>
            <a:chExt cx="6111" cy="2464"/>
          </a:xfrm>
        </p:grpSpPr>
        <p:sp>
          <p:nvSpPr>
            <p:cNvPr id="10" name="圆角矩形标注 9"/>
            <p:cNvSpPr/>
            <p:nvPr/>
          </p:nvSpPr>
          <p:spPr>
            <a:xfrm>
              <a:off x="11347" y="4193"/>
              <a:ext cx="6111" cy="2277"/>
            </a:xfrm>
            <a:prstGeom prst="wedgeRoundRectCallout">
              <a:avLst>
                <a:gd name="adj1" fmla="val -71186"/>
                <a:gd name="adj2" fmla="val 11355"/>
                <a:gd name="adj3" fmla="val 16667"/>
              </a:avLst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1块蛋糕平均分给2个人，每人分到</a:t>
              </a: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      </a:t>
              </a:r>
              <a:r>
                <a:rPr kumimoji="0" sz="28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块。</a:t>
              </a:r>
              <a:endPara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Text Box 5"/>
            <p:cNvSpPr txBox="1"/>
            <p:nvPr/>
          </p:nvSpPr>
          <p:spPr>
            <a:xfrm>
              <a:off x="14217" y="5156"/>
              <a:ext cx="2250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8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2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2</a:t>
              </a:r>
              <a:endParaRPr lang="en-US" altLang="zh-CN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21"/>
            <p:cNvSpPr/>
            <p:nvPr/>
          </p:nvSpPr>
          <p:spPr>
            <a:xfrm flipV="1">
              <a:off x="14370" y="5901"/>
              <a:ext cx="908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" name="Rectangle 64"/>
          <p:cNvSpPr>
            <a:spLocks noChangeArrowheads="1"/>
          </p:cNvSpPr>
          <p:nvPr/>
        </p:nvSpPr>
        <p:spPr bwMode="auto">
          <a:xfrm>
            <a:off x="5503545" y="4463415"/>
            <a:ext cx="407924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kumimoji="1" lang="zh-CN" altLang="en-US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÷</a:t>
            </a:r>
            <a:r>
              <a:rPr kumimoji="1"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2=</a:t>
            </a:r>
            <a:endParaRPr kumimoji="1"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639560" y="4465955"/>
            <a:ext cx="1918970" cy="953135"/>
            <a:chOff x="10516" y="6485"/>
            <a:chExt cx="3022" cy="1501"/>
          </a:xfrm>
        </p:grpSpPr>
        <p:grpSp>
          <p:nvGrpSpPr>
            <p:cNvPr id="16" name="组合 15"/>
            <p:cNvGrpSpPr/>
            <p:nvPr/>
          </p:nvGrpSpPr>
          <p:grpSpPr>
            <a:xfrm>
              <a:off x="10516" y="6485"/>
              <a:ext cx="2250" cy="1501"/>
              <a:chOff x="11362" y="5409"/>
              <a:chExt cx="2250" cy="1501"/>
            </a:xfrm>
          </p:grpSpPr>
          <p:sp>
            <p:nvSpPr>
              <p:cNvPr id="17" name="Text Box 5"/>
              <p:cNvSpPr txBox="1"/>
              <p:nvPr/>
            </p:nvSpPr>
            <p:spPr>
              <a:xfrm>
                <a:off x="11362" y="5409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Line 21"/>
              <p:cNvSpPr/>
              <p:nvPr/>
            </p:nvSpPr>
            <p:spPr>
              <a:xfrm flipV="1">
                <a:off x="11581" y="614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5" name="Rectangle 64"/>
            <p:cNvSpPr>
              <a:spLocks noChangeArrowheads="1"/>
            </p:cNvSpPr>
            <p:nvPr/>
          </p:nvSpPr>
          <p:spPr bwMode="auto">
            <a:xfrm>
              <a:off x="11397" y="6511"/>
              <a:ext cx="2141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（块）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55820" y="5633720"/>
            <a:ext cx="6217285" cy="953135"/>
            <a:chOff x="5942" y="7131"/>
            <a:chExt cx="9791" cy="1501"/>
          </a:xfrm>
        </p:grpSpPr>
        <p:sp>
          <p:nvSpPr>
            <p:cNvPr id="24" name="文本框 23"/>
            <p:cNvSpPr txBox="1"/>
            <p:nvPr/>
          </p:nvSpPr>
          <p:spPr>
            <a:xfrm>
              <a:off x="5942" y="7448"/>
              <a:ext cx="979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>
                  <a:solidFill>
                    <a:srgbClr val="1D41D5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答：</a:t>
              </a:r>
              <a:r>
                <a:rPr kumimoji="1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每人可以分到       块蛋糕</a:t>
              </a:r>
              <a:r>
                <a:rPr kumimoji="1" 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。</a:t>
              </a:r>
              <a:endParaRPr kumimoji="1" 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0576" y="7131"/>
              <a:ext cx="2250" cy="1501"/>
              <a:chOff x="14182" y="5553"/>
              <a:chExt cx="2250" cy="1501"/>
            </a:xfrm>
          </p:grpSpPr>
          <p:sp>
            <p:nvSpPr>
              <p:cNvPr id="32" name="Text Box 5"/>
              <p:cNvSpPr txBox="1"/>
              <p:nvPr/>
            </p:nvSpPr>
            <p:spPr>
              <a:xfrm>
                <a:off x="14182" y="5553"/>
                <a:ext cx="2250" cy="15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1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en-US" altLang="zh-CN" sz="2800">
                    <a:solidFill>
                      <a:srgbClr val="1D41D5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2</a:t>
                </a:r>
                <a:endParaRPr lang="en-US" altLang="zh-CN" sz="2800">
                  <a:solidFill>
                    <a:srgbClr val="1D41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Line 21"/>
              <p:cNvSpPr/>
              <p:nvPr/>
            </p:nvSpPr>
            <p:spPr>
              <a:xfrm flipV="1">
                <a:off x="14386" y="6275"/>
                <a:ext cx="908" cy="12"/>
              </a:xfrm>
              <a:prstGeom prst="line">
                <a:avLst/>
              </a:prstGeom>
              <a:ln w="38100" cap="flat" cmpd="sng">
                <a:solidFill>
                  <a:srgbClr val="1D41D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506730" y="3033395"/>
            <a:ext cx="4509770" cy="2356485"/>
            <a:chOff x="933" y="4072"/>
            <a:chExt cx="10934" cy="5284"/>
          </a:xfrm>
        </p:grpSpPr>
        <p:pic>
          <p:nvPicPr>
            <p:cNvPr id="3" name="图片 -214748250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3" y="4117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" name="图片 -214748250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43" y="4072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图片 -214748250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99" y="4117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" name="图片 -214748250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11" y="4117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" name="图片 -214748250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87" y="6967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3" name="图片 -214748250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43" y="7012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" name="图片 -2147482504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5" y="7012"/>
              <a:ext cx="2656" cy="234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340995" y="1458595"/>
            <a:ext cx="10913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如果把7块蛋糕平均分给3个小朋友呢？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36" name="组合 46"/>
          <p:cNvGrpSpPr/>
          <p:nvPr/>
        </p:nvGrpSpPr>
        <p:grpSpPr>
          <a:xfrm>
            <a:off x="5587365" y="2625090"/>
            <a:ext cx="6024245" cy="3149600"/>
            <a:chOff x="0" y="-405941"/>
            <a:chExt cx="5693138" cy="4111080"/>
          </a:xfrm>
        </p:grpSpPr>
        <p:pic>
          <p:nvPicPr>
            <p:cNvPr id="37" name="图片 42" descr="2.pn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 bwMode="auto">
            <a:xfrm>
              <a:off x="0" y="-405941"/>
              <a:ext cx="5693138" cy="411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44"/>
            <p:cNvSpPr txBox="1">
              <a:spLocks noChangeArrowheads="1"/>
            </p:cNvSpPr>
            <p:nvPr/>
          </p:nvSpPr>
          <p:spPr bwMode="auto">
            <a:xfrm>
              <a:off x="244840" y="325102"/>
              <a:ext cx="5326478" cy="26498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活动要求：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       </a:t>
              </a:r>
              <a:r>
                <a:rPr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想想该怎么去分？与同伴交流自己的想法，并用圆片分一分。</a:t>
              </a:r>
              <a:endParaRPr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UNIT_PLACING_PICTURE_USER_VIEWPORT" val="{&quot;height&quot;:4960,&quot;width&quot;:11721}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UNIT_PLACING_PICTURE_USER_VIEWPORT" val="{&quot;height&quot;:4960,&quot;width&quot;:11721}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9.xml><?xml version="1.0" encoding="utf-8"?>
<p:tagLst xmlns:p="http://schemas.openxmlformats.org/presentationml/2006/main">
  <p:tag name="KSO_WM_UNIT_PLACING_PICTURE_USER_VIEWPORT" val="{&quot;height&quot;:3086,&quot;width&quot;:2576}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U1ODk0ZGEyODIwYzM3ODBmNjdmZmEwNzRlNDI1NjgifQ=="/>
  <p:tag name="KSO_WPP_MARK_KEY" val="73d08719-e8e5-4878-864d-2b79795c752f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2718</Words>
  <Application>WPS 演示</Application>
  <PresentationFormat>自定义</PresentationFormat>
  <Paragraphs>684</Paragraphs>
  <Slides>27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Wingdings</vt:lpstr>
      <vt:lpstr>Calibri</vt:lpstr>
      <vt:lpstr>汉仪中宋简</vt:lpstr>
      <vt:lpstr>思源黑体 CN Bold</vt:lpstr>
      <vt:lpstr>思源黑体 CN Normal</vt:lpstr>
      <vt:lpstr>黑体</vt:lpstr>
      <vt:lpstr>Times New Roman</vt:lpstr>
      <vt:lpstr>Arial Unicode MS</vt:lpstr>
      <vt:lpstr>Calibri</vt:lpstr>
      <vt:lpstr>Arial</vt:lpstr>
      <vt:lpstr>第一PPT模板网-WWW.1PPT.COM</vt:lpstr>
      <vt:lpstr>PowerPoint 演示文稿</vt:lpstr>
      <vt:lpstr>教学目标</vt:lpstr>
      <vt:lpstr>新知导入</vt:lpstr>
      <vt:lpstr>新知导入</vt:lpstr>
      <vt:lpstr>新知导入</vt:lpstr>
      <vt:lpstr>新知导入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课堂练习</vt:lpstr>
      <vt:lpstr>课堂练习</vt:lpstr>
      <vt:lpstr>课堂练习</vt:lpstr>
      <vt:lpstr>课堂练习</vt:lpstr>
      <vt:lpstr>课堂总结</vt:lpstr>
      <vt:lpstr>板书设计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2022-10-27T12:49:00Z</cp:lastPrinted>
  <dcterms:created xsi:type="dcterms:W3CDTF">2022-10-27T12:49:00Z</dcterms:created>
  <dcterms:modified xsi:type="dcterms:W3CDTF">2023-11-01T08:40:35Z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22227C88DB94455EAF6C40C080572998_12</vt:lpwstr>
  </property>
  <property fmtid="{D5CDD505-2E9C-101B-9397-08002B2CF9AE}" pid="3" name="KSOProductBuildVer">
    <vt:lpwstr>2052-12.1.0.15712</vt:lpwstr>
  </property>
</Properties>
</file>