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x" ContentType="application/vnd.openxmlformats-officedocument.wordprocessingml.documen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71" r:id="rId3"/>
    <p:sldId id="429" r:id="rId4"/>
    <p:sldId id="459" r:id="rId5"/>
    <p:sldId id="486" r:id="rId6"/>
    <p:sldId id="457" r:id="rId7"/>
    <p:sldId id="458" r:id="rId8"/>
    <p:sldId id="487" r:id="rId9"/>
    <p:sldId id="471" r:id="rId10"/>
    <p:sldId id="482" r:id="rId11"/>
    <p:sldId id="483" r:id="rId12"/>
    <p:sldId id="463" r:id="rId13"/>
    <p:sldId id="488" r:id="rId14"/>
    <p:sldId id="484" r:id="rId15"/>
    <p:sldId id="489" r:id="rId16"/>
    <p:sldId id="485" r:id="rId17"/>
    <p:sldId id="490" r:id="rId18"/>
    <p:sldId id="491" r:id="rId19"/>
    <p:sldId id="395" r:id="rId20"/>
  </p:sldIdLst>
  <p:sldSz cx="12192000" cy="685800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395" autoAdjust="0"/>
  </p:normalViewPr>
  <p:slideViewPr>
    <p:cSldViewPr>
      <p:cViewPr>
        <p:scale>
          <a:sx n="90" d="100"/>
          <a:sy n="90" d="100"/>
        </p:scale>
        <p:origin x="-1374" y="-660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500174"/>
            <a:ext cx="10358510" cy="4500594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930014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858576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file:///D:\qq&#25991;&#20214;\712321467\Image\C2C\Image2\%7b75232B38-A165-1FB7-499C-2E1C792CACB5%7d.png" TargetMode="Externa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第五单元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1025222" y="620368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6</a:t>
            </a:r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课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0" r:link="rId1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3.emf"/><Relationship Id="rId1" Type="http://schemas.openxmlformats.org/officeDocument/2006/relationships/package" Target="../embeddings/Document1.docx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4.emf"/><Relationship Id="rId1" Type="http://schemas.openxmlformats.org/officeDocument/2006/relationships/package" Target="../embeddings/Document2.docx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8.xml"/><Relationship Id="rId24" Type="http://schemas.openxmlformats.org/officeDocument/2006/relationships/image" Target="../media/image5.png"/><Relationship Id="rId23" Type="http://schemas.openxmlformats.org/officeDocument/2006/relationships/image" Target="../media/image1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2395294" y="2685922"/>
            <a:ext cx="7272808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530193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找</a:t>
                </a:r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最大公因数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631674" y="1263236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 smtClean="0">
                <a:solidFill>
                  <a:srgbClr val="FFFFFF"/>
                </a:solidFill>
              </a:rPr>
              <a:t>第五单元　分数的意义</a:t>
            </a:r>
            <a:endParaRPr lang="zh-CN" altLang="en-US" sz="280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3.</a:t>
            </a:r>
            <a:r>
              <a:rPr lang="zh-CN" altLang="zh-CN" dirty="0" smtClean="0"/>
              <a:t>重叠部分出现的数还需不需要在不重叠部分写出来</a:t>
            </a:r>
            <a:r>
              <a:rPr lang="en-US" altLang="zh-CN" dirty="0" smtClean="0"/>
              <a:t>?</a:t>
            </a:r>
            <a:endParaRPr lang="zh-CN" altLang="zh-CN" dirty="0" smtClean="0"/>
          </a:p>
          <a:p>
            <a:endParaRPr lang="en-US" altLang="zh-CN" dirty="0" smtClean="0"/>
          </a:p>
          <a:p>
            <a:r>
              <a:rPr lang="zh-CN" altLang="zh-CN" dirty="0" smtClean="0"/>
              <a:t>完成以上活动，小组内交流，准备展示。</a:t>
            </a:r>
            <a:endParaRPr lang="zh-CN" altLang="zh-CN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2"/>
          </p:nvPr>
        </p:nvSpPr>
        <p:spPr>
          <a:xfrm>
            <a:off x="1631504" y="1556792"/>
            <a:ext cx="4853224" cy="642942"/>
          </a:xfrm>
        </p:spPr>
        <p:txBody>
          <a:bodyPr/>
          <a:lstStyle/>
          <a:p>
            <a:r>
              <a:rPr lang="zh-CN" altLang="zh-CN" smtClean="0"/>
              <a:t>不需要再写。</a:t>
            </a:r>
            <a:endParaRPr lang="zh-CN" altLang="zh-CN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smtClean="0"/>
              <a:t>一、填一填。</a:t>
            </a:r>
            <a:endParaRPr lang="zh-CN" altLang="zh-CN" smtClean="0"/>
          </a:p>
          <a:p>
            <a:r>
              <a:rPr lang="en-US" altLang="zh-CN" smtClean="0"/>
              <a:t>1.10</a:t>
            </a:r>
            <a:r>
              <a:rPr lang="zh-CN" altLang="zh-CN" smtClean="0"/>
              <a:t>的因数有</a:t>
            </a:r>
            <a:r>
              <a:rPr lang="en-US" altLang="zh-CN" smtClean="0"/>
              <a:t>(</a:t>
            </a:r>
            <a:r>
              <a:rPr lang="zh-CN" altLang="zh-CN" smtClean="0"/>
              <a:t>　</a:t>
            </a:r>
            <a:r>
              <a:rPr lang="en-US" altLang="zh-CN" smtClean="0"/>
              <a:t>		     )</a:t>
            </a:r>
            <a:r>
              <a:rPr lang="zh-CN" altLang="zh-CN" smtClean="0"/>
              <a:t>，</a:t>
            </a:r>
            <a:r>
              <a:rPr lang="en-US" altLang="zh-CN" smtClean="0"/>
              <a:t>15</a:t>
            </a:r>
            <a:r>
              <a:rPr lang="zh-CN" altLang="zh-CN" smtClean="0"/>
              <a:t>的因数有</a:t>
            </a:r>
            <a:r>
              <a:rPr lang="en-US" altLang="zh-CN" smtClean="0"/>
              <a:t>(</a:t>
            </a:r>
            <a:r>
              <a:rPr lang="zh-CN" altLang="zh-CN" smtClean="0"/>
              <a:t>　</a:t>
            </a:r>
            <a:r>
              <a:rPr lang="en-US" altLang="zh-CN" smtClean="0"/>
              <a:t>			)</a:t>
            </a:r>
            <a:r>
              <a:rPr lang="zh-CN" altLang="zh-CN" smtClean="0"/>
              <a:t>，</a:t>
            </a:r>
            <a:r>
              <a:rPr lang="en-US" altLang="zh-CN" smtClean="0"/>
              <a:t>10</a:t>
            </a:r>
            <a:r>
              <a:rPr lang="zh-CN" altLang="zh-CN" smtClean="0"/>
              <a:t>和</a:t>
            </a:r>
            <a:r>
              <a:rPr lang="en-US" altLang="zh-CN" smtClean="0"/>
              <a:t>15</a:t>
            </a:r>
            <a:r>
              <a:rPr lang="zh-CN" altLang="zh-CN" smtClean="0"/>
              <a:t>的公因数有</a:t>
            </a:r>
            <a:r>
              <a:rPr lang="en-US" altLang="zh-CN" smtClean="0"/>
              <a:t>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，最大公因数是</a:t>
            </a:r>
            <a:r>
              <a:rPr lang="en-US" altLang="zh-CN" smtClean="0"/>
              <a:t>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。</a:t>
            </a:r>
            <a:endParaRPr lang="zh-CN" altLang="zh-CN" smtClean="0"/>
          </a:p>
          <a:p>
            <a:r>
              <a:rPr lang="en-US" altLang="zh-CN" smtClean="0"/>
              <a:t>2.18</a:t>
            </a:r>
            <a:r>
              <a:rPr lang="zh-CN" altLang="zh-CN" smtClean="0"/>
              <a:t>和</a:t>
            </a:r>
            <a:r>
              <a:rPr lang="en-US" altLang="zh-CN" smtClean="0"/>
              <a:t>24</a:t>
            </a:r>
            <a:r>
              <a:rPr lang="zh-CN" altLang="zh-CN" smtClean="0"/>
              <a:t>的公因数有</a:t>
            </a:r>
            <a:r>
              <a:rPr lang="en-US" altLang="zh-CN" smtClean="0"/>
              <a:t>(</a:t>
            </a:r>
            <a:r>
              <a:rPr lang="zh-CN" altLang="zh-CN" smtClean="0"/>
              <a:t>　</a:t>
            </a:r>
            <a:r>
              <a:rPr lang="en-US" altLang="zh-CN" smtClean="0"/>
              <a:t>			)</a:t>
            </a:r>
            <a:r>
              <a:rPr lang="zh-CN" altLang="zh-CN" smtClean="0"/>
              <a:t>，最大公因数是</a:t>
            </a:r>
            <a:r>
              <a:rPr lang="en-US" altLang="zh-CN" smtClean="0"/>
              <a:t>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。</a:t>
            </a:r>
            <a:endParaRPr lang="zh-CN" altLang="zh-CN" smtClean="0"/>
          </a:p>
          <a:p>
            <a:r>
              <a:rPr lang="en-US" altLang="zh-CN" smtClean="0"/>
              <a:t>3.</a:t>
            </a:r>
            <a:r>
              <a:rPr lang="zh-CN" altLang="zh-CN" smtClean="0"/>
              <a:t>在</a:t>
            </a:r>
            <a:r>
              <a:rPr lang="en-US" altLang="zh-CN" smtClean="0"/>
              <a:t>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里写出每组数的最大公因数，你发现了什么</a:t>
            </a:r>
            <a:r>
              <a:rPr lang="en-US" altLang="zh-CN" smtClean="0"/>
              <a:t>?</a:t>
            </a:r>
            <a:endParaRPr lang="zh-CN" altLang="zh-CN" smtClean="0"/>
          </a:p>
          <a:p>
            <a:r>
              <a:rPr lang="en-US" altLang="zh-CN" smtClean="0"/>
              <a:t>21</a:t>
            </a:r>
            <a:r>
              <a:rPr lang="zh-CN" altLang="zh-CN" smtClean="0"/>
              <a:t>和</a:t>
            </a:r>
            <a:r>
              <a:rPr lang="en-US" altLang="zh-CN" smtClean="0"/>
              <a:t>63(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　　　　　</a:t>
            </a:r>
            <a:r>
              <a:rPr lang="en-US" altLang="zh-CN" smtClean="0"/>
              <a:t>7</a:t>
            </a:r>
            <a:r>
              <a:rPr lang="zh-CN" altLang="zh-CN" smtClean="0"/>
              <a:t>和</a:t>
            </a:r>
            <a:r>
              <a:rPr lang="en-US" altLang="zh-CN" smtClean="0"/>
              <a:t>35(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endParaRPr lang="zh-CN" altLang="zh-CN" smtClean="0"/>
          </a:p>
          <a:p>
            <a:r>
              <a:rPr lang="en-US" altLang="zh-CN" smtClean="0"/>
              <a:t>48</a:t>
            </a:r>
            <a:r>
              <a:rPr lang="zh-CN" altLang="zh-CN" smtClean="0"/>
              <a:t>和</a:t>
            </a:r>
            <a:r>
              <a:rPr lang="en-US" altLang="zh-CN" smtClean="0"/>
              <a:t>12(</a:t>
            </a:r>
            <a:r>
              <a:rPr lang="zh-CN" altLang="zh-CN" smtClean="0"/>
              <a:t>　　</a:t>
            </a:r>
            <a:r>
              <a:rPr lang="en-US" altLang="zh-CN" smtClean="0"/>
              <a:t>)			24</a:t>
            </a:r>
            <a:r>
              <a:rPr lang="zh-CN" altLang="zh-CN" smtClean="0"/>
              <a:t>和</a:t>
            </a:r>
            <a:r>
              <a:rPr lang="en-US" altLang="zh-CN" smtClean="0"/>
              <a:t>72(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endParaRPr lang="zh-CN" altLang="zh-CN" smtClean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3719736" y="2065978"/>
            <a:ext cx="2736304" cy="642942"/>
          </a:xfrm>
        </p:spPr>
        <p:txBody>
          <a:bodyPr/>
          <a:lstStyle/>
          <a:p>
            <a:r>
              <a:rPr lang="en-US" altLang="zh-CN" smtClean="0"/>
              <a:t>1</a:t>
            </a:r>
            <a:r>
              <a:rPr lang="zh-CN" altLang="zh-CN" smtClean="0"/>
              <a:t>、</a:t>
            </a:r>
            <a:r>
              <a:rPr lang="en-US" altLang="zh-CN" smtClean="0"/>
              <a:t>2</a:t>
            </a:r>
            <a:r>
              <a:rPr lang="zh-CN" altLang="zh-CN" smtClean="0"/>
              <a:t>、</a:t>
            </a:r>
            <a:r>
              <a:rPr lang="en-US" altLang="zh-CN" smtClean="0"/>
              <a:t>5</a:t>
            </a:r>
            <a:r>
              <a:rPr lang="zh-CN" altLang="zh-CN" smtClean="0"/>
              <a:t>、</a:t>
            </a:r>
            <a:r>
              <a:rPr lang="en-US" altLang="zh-CN" smtClean="0"/>
              <a:t>10</a:t>
            </a:r>
            <a:r>
              <a:rPr lang="zh-CN" altLang="zh-CN" smtClean="0"/>
              <a:t>　</a:t>
            </a:r>
            <a:endParaRPr lang="zh-CN" altLang="en-US"/>
          </a:p>
        </p:txBody>
      </p:sp>
      <p:sp>
        <p:nvSpPr>
          <p:cNvPr id="8" name="文本占位符 4"/>
          <p:cNvSpPr txBox="1"/>
          <p:nvPr/>
        </p:nvSpPr>
        <p:spPr>
          <a:xfrm>
            <a:off x="8472264" y="1988840"/>
            <a:ext cx="288032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1</a:t>
            </a: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、</a:t>
            </a: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3</a:t>
            </a: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、</a:t>
            </a: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5</a:t>
            </a: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、</a:t>
            </a: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15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" name="文本占位符 4"/>
          <p:cNvSpPr txBox="1"/>
          <p:nvPr/>
        </p:nvSpPr>
        <p:spPr>
          <a:xfrm>
            <a:off x="3719736" y="2636912"/>
            <a:ext cx="129614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1</a:t>
            </a: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、</a:t>
            </a: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5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文本占位符 4"/>
          <p:cNvSpPr txBox="1"/>
          <p:nvPr/>
        </p:nvSpPr>
        <p:spPr>
          <a:xfrm>
            <a:off x="7464152" y="2714050"/>
            <a:ext cx="129614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5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" name="文本占位符 4"/>
          <p:cNvSpPr txBox="1"/>
          <p:nvPr/>
        </p:nvSpPr>
        <p:spPr>
          <a:xfrm>
            <a:off x="5087888" y="3284984"/>
            <a:ext cx="288032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1</a:t>
            </a: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、</a:t>
            </a: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2</a:t>
            </a: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、</a:t>
            </a: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3</a:t>
            </a: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、</a:t>
            </a: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6</a:t>
            </a: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　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0" name="文本占位符 4"/>
          <p:cNvSpPr txBox="1"/>
          <p:nvPr/>
        </p:nvSpPr>
        <p:spPr>
          <a:xfrm>
            <a:off x="10200456" y="3362122"/>
            <a:ext cx="129614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6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1" name="文本占位符 4"/>
          <p:cNvSpPr txBox="1"/>
          <p:nvPr/>
        </p:nvSpPr>
        <p:spPr>
          <a:xfrm>
            <a:off x="2855640" y="4581128"/>
            <a:ext cx="129614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21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2" name="文本占位符 4"/>
          <p:cNvSpPr txBox="1"/>
          <p:nvPr/>
        </p:nvSpPr>
        <p:spPr>
          <a:xfrm>
            <a:off x="6528048" y="4581128"/>
            <a:ext cx="129614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7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3" name="文本占位符 4"/>
          <p:cNvSpPr txBox="1"/>
          <p:nvPr/>
        </p:nvSpPr>
        <p:spPr>
          <a:xfrm>
            <a:off x="2855640" y="5234330"/>
            <a:ext cx="129614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12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4" name="文本占位符 4"/>
          <p:cNvSpPr txBox="1"/>
          <p:nvPr/>
        </p:nvSpPr>
        <p:spPr>
          <a:xfrm>
            <a:off x="6528048" y="5234330"/>
            <a:ext cx="129614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24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dirty="0" smtClean="0"/>
              <a:t>我发现：</a:t>
            </a:r>
            <a:r>
              <a:rPr lang="zh-CN" altLang="zh-CN" u="sng" dirty="0" smtClean="0"/>
              <a:t>　</a:t>
            </a:r>
            <a:r>
              <a:rPr lang="en-US" altLang="zh-CN" u="sng" dirty="0" smtClean="0"/>
              <a:t>											</a:t>
            </a:r>
            <a:r>
              <a:rPr lang="zh-CN" altLang="zh-CN" u="sng" dirty="0" smtClean="0"/>
              <a:t>　</a:t>
            </a:r>
            <a:r>
              <a:rPr lang="zh-CN" altLang="zh-CN" dirty="0" smtClean="0"/>
              <a:t>。</a:t>
            </a:r>
            <a:r>
              <a:rPr lang="en-US" altLang="zh-CN" dirty="0" smtClean="0"/>
              <a:t> </a:t>
            </a:r>
            <a:endParaRPr lang="zh-CN" altLang="zh-CN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2927648" y="1345898"/>
            <a:ext cx="8208912" cy="642942"/>
          </a:xfrm>
        </p:spPr>
        <p:txBody>
          <a:bodyPr/>
          <a:lstStyle/>
          <a:p>
            <a:r>
              <a:rPr lang="zh-CN" altLang="zh-CN" smtClean="0"/>
              <a:t>两个数有倍数关系时，较小数是它们的最大公因数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704850" y="1333500"/>
          <a:ext cx="10591800" cy="238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文档" r:id="rId1" imgW="10600055" imgH="2384425" progId="Word.Document.12">
                  <p:embed/>
                </p:oleObj>
              </mc:Choice>
              <mc:Fallback>
                <p:oleObj name="文档" r:id="rId1" imgW="10600055" imgH="238442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04850" y="1333500"/>
                        <a:ext cx="10591800" cy="23812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242776" y="1916832"/>
            <a:ext cx="748768" cy="642942"/>
          </a:xfrm>
        </p:spPr>
        <p:txBody>
          <a:bodyPr/>
          <a:lstStyle/>
          <a:p>
            <a:r>
              <a:rPr lang="en-US" altLang="zh-CN" smtClean="0"/>
              <a:t>7</a:t>
            </a:r>
            <a:endParaRPr lang="zh-CN" altLang="en-US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3979080" y="1916832"/>
            <a:ext cx="748768" cy="642942"/>
          </a:xfrm>
        </p:spPr>
        <p:txBody>
          <a:bodyPr/>
          <a:lstStyle/>
          <a:p>
            <a:r>
              <a:rPr lang="en-US" altLang="zh-CN" smtClean="0"/>
              <a:t>9</a:t>
            </a:r>
            <a:endParaRPr lang="zh-CN" altLang="en-US"/>
          </a:p>
        </p:txBody>
      </p:sp>
      <p:sp>
        <p:nvSpPr>
          <p:cNvPr id="5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715384" y="1916832"/>
            <a:ext cx="748768" cy="642942"/>
          </a:xfrm>
        </p:spPr>
        <p:txBody>
          <a:bodyPr/>
          <a:lstStyle/>
          <a:p>
            <a:r>
              <a:rPr lang="en-US" altLang="zh-CN" smtClean="0"/>
              <a:t>19</a:t>
            </a:r>
            <a:endParaRPr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199456" y="2708920"/>
            <a:ext cx="748768" cy="642942"/>
          </a:xfrm>
        </p:spPr>
        <p:txBody>
          <a:bodyPr/>
          <a:lstStyle/>
          <a:p>
            <a:r>
              <a:rPr lang="en-US" altLang="zh-CN" smtClean="0"/>
              <a:t>6</a:t>
            </a:r>
            <a:endParaRPr lang="zh-CN" altLang="en-US"/>
          </a:p>
        </p:txBody>
      </p:sp>
      <p:sp>
        <p:nvSpPr>
          <p:cNvPr id="7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3935760" y="2708920"/>
            <a:ext cx="748768" cy="642942"/>
          </a:xfrm>
        </p:spPr>
        <p:txBody>
          <a:bodyPr/>
          <a:lstStyle/>
          <a:p>
            <a:r>
              <a:rPr lang="en-US" altLang="zh-CN" smtClean="0"/>
              <a:t>8</a:t>
            </a:r>
            <a:endParaRPr lang="zh-CN" altLang="en-US"/>
          </a:p>
        </p:txBody>
      </p:sp>
      <p:sp>
        <p:nvSpPr>
          <p:cNvPr id="8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72064" y="2708920"/>
            <a:ext cx="748768" cy="642942"/>
          </a:xfrm>
        </p:spPr>
        <p:txBody>
          <a:bodyPr/>
          <a:lstStyle/>
          <a:p>
            <a:r>
              <a:rPr lang="en-US" altLang="zh-CN" smtClean="0"/>
              <a:t>5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7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smtClean="0"/>
              <a:t>三、选一选。</a:t>
            </a:r>
            <a:endParaRPr lang="zh-CN" altLang="zh-CN" smtClean="0"/>
          </a:p>
          <a:p>
            <a:r>
              <a:rPr lang="en-US" altLang="zh-CN" smtClean="0"/>
              <a:t>1.</a:t>
            </a:r>
            <a:r>
              <a:rPr lang="zh-CN" altLang="zh-CN" smtClean="0"/>
              <a:t>既有公因数</a:t>
            </a:r>
            <a:r>
              <a:rPr lang="en-US" altLang="zh-CN" smtClean="0"/>
              <a:t>2</a:t>
            </a:r>
            <a:r>
              <a:rPr lang="zh-CN" altLang="zh-CN" smtClean="0"/>
              <a:t>，又有公因数</a:t>
            </a:r>
            <a:r>
              <a:rPr lang="en-US" altLang="zh-CN" smtClean="0"/>
              <a:t>3</a:t>
            </a:r>
            <a:r>
              <a:rPr lang="zh-CN" altLang="zh-CN" smtClean="0"/>
              <a:t>的一组是</a:t>
            </a:r>
            <a:r>
              <a:rPr lang="en-US" altLang="zh-CN" smtClean="0"/>
              <a:t>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。</a:t>
            </a:r>
            <a:endParaRPr lang="zh-CN" altLang="zh-CN" smtClean="0"/>
          </a:p>
          <a:p>
            <a:r>
              <a:rPr lang="en-US" altLang="zh-CN" smtClean="0"/>
              <a:t>A.10</a:t>
            </a:r>
            <a:r>
              <a:rPr lang="zh-CN" altLang="zh-CN" smtClean="0"/>
              <a:t>和</a:t>
            </a:r>
            <a:r>
              <a:rPr lang="en-US" altLang="zh-CN" smtClean="0"/>
              <a:t>9</a:t>
            </a:r>
            <a:r>
              <a:rPr lang="zh-CN" altLang="zh-CN" smtClean="0"/>
              <a:t>　　　</a:t>
            </a:r>
            <a:r>
              <a:rPr lang="en-US" altLang="zh-CN" smtClean="0"/>
              <a:t>B.21</a:t>
            </a:r>
            <a:r>
              <a:rPr lang="zh-CN" altLang="zh-CN" smtClean="0"/>
              <a:t>和</a:t>
            </a:r>
            <a:r>
              <a:rPr lang="en-US" altLang="zh-CN" smtClean="0"/>
              <a:t>28</a:t>
            </a:r>
            <a:r>
              <a:rPr lang="zh-CN" altLang="zh-CN" smtClean="0"/>
              <a:t>　　　</a:t>
            </a:r>
            <a:r>
              <a:rPr lang="en-US" altLang="zh-CN" smtClean="0"/>
              <a:t>C.18</a:t>
            </a:r>
            <a:r>
              <a:rPr lang="zh-CN" altLang="zh-CN" smtClean="0"/>
              <a:t>和</a:t>
            </a:r>
            <a:r>
              <a:rPr lang="en-US" altLang="zh-CN" smtClean="0"/>
              <a:t>12</a:t>
            </a:r>
            <a:r>
              <a:rPr lang="zh-CN" altLang="zh-CN" smtClean="0"/>
              <a:t>　　　</a:t>
            </a:r>
            <a:r>
              <a:rPr lang="en-US" altLang="zh-CN" smtClean="0"/>
              <a:t>D.15</a:t>
            </a:r>
            <a:r>
              <a:rPr lang="zh-CN" altLang="zh-CN" smtClean="0"/>
              <a:t>和</a:t>
            </a:r>
            <a:r>
              <a:rPr lang="en-US" altLang="zh-CN" smtClean="0"/>
              <a:t>30</a:t>
            </a:r>
            <a:endParaRPr lang="zh-CN" altLang="zh-CN" smtClean="0"/>
          </a:p>
          <a:p>
            <a:r>
              <a:rPr lang="en-US" altLang="zh-CN" smtClean="0"/>
              <a:t>2.</a:t>
            </a:r>
            <a:r>
              <a:rPr lang="zh-CN" altLang="zh-CN" smtClean="0"/>
              <a:t>最大公因数是</a:t>
            </a:r>
            <a:r>
              <a:rPr lang="en-US" altLang="zh-CN" smtClean="0"/>
              <a:t>1</a:t>
            </a:r>
            <a:r>
              <a:rPr lang="zh-CN" altLang="zh-CN" smtClean="0"/>
              <a:t>的一组是</a:t>
            </a:r>
            <a:r>
              <a:rPr lang="en-US" altLang="zh-CN" smtClean="0"/>
              <a:t>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。</a:t>
            </a:r>
            <a:endParaRPr lang="zh-CN" altLang="zh-CN" smtClean="0"/>
          </a:p>
          <a:p>
            <a:r>
              <a:rPr lang="en-US" altLang="zh-CN" smtClean="0"/>
              <a:t>A.25</a:t>
            </a:r>
            <a:r>
              <a:rPr lang="zh-CN" altLang="zh-CN" smtClean="0"/>
              <a:t>和</a:t>
            </a:r>
            <a:r>
              <a:rPr lang="en-US" altLang="zh-CN" smtClean="0"/>
              <a:t>5	B.50</a:t>
            </a:r>
            <a:r>
              <a:rPr lang="zh-CN" altLang="zh-CN" smtClean="0"/>
              <a:t>和</a:t>
            </a:r>
            <a:r>
              <a:rPr lang="en-US" altLang="zh-CN" smtClean="0"/>
              <a:t>24		C.13</a:t>
            </a:r>
            <a:r>
              <a:rPr lang="zh-CN" altLang="zh-CN" smtClean="0"/>
              <a:t>和</a:t>
            </a:r>
            <a:r>
              <a:rPr lang="en-US" altLang="zh-CN" smtClean="0"/>
              <a:t>25		D.4</a:t>
            </a:r>
            <a:r>
              <a:rPr lang="zh-CN" altLang="zh-CN" smtClean="0"/>
              <a:t>和</a:t>
            </a:r>
            <a:r>
              <a:rPr lang="en-US" altLang="zh-CN" smtClean="0"/>
              <a:t>100</a:t>
            </a:r>
            <a:endParaRPr lang="zh-CN" altLang="zh-CN" smtClean="0"/>
          </a:p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7824192" y="1988840"/>
            <a:ext cx="460736" cy="642942"/>
          </a:xfrm>
        </p:spPr>
        <p:txBody>
          <a:bodyPr/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4" name="文本占位符 2"/>
          <p:cNvSpPr txBox="1"/>
          <p:nvPr/>
        </p:nvSpPr>
        <p:spPr>
          <a:xfrm>
            <a:off x="5879976" y="3356992"/>
            <a:ext cx="46073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C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695400" y="1340768"/>
          <a:ext cx="10591800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文档" r:id="rId1" imgW="10600055" imgH="2369185" progId="Word.Document.12">
                  <p:embed/>
                </p:oleObj>
              </mc:Choice>
              <mc:Fallback>
                <p:oleObj name="文档" r:id="rId1" imgW="10600055" imgH="236918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95400" y="1340768"/>
                        <a:ext cx="10591800" cy="23622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文本占位符 6"/>
          <p:cNvSpPr>
            <a:spLocks noGrp="1"/>
          </p:cNvSpPr>
          <p:nvPr>
            <p:ph type="body" sz="quarter" idx="12"/>
          </p:nvPr>
        </p:nvSpPr>
        <p:spPr>
          <a:xfrm>
            <a:off x="5442228" y="1340768"/>
            <a:ext cx="653772" cy="642942"/>
          </a:xfrm>
        </p:spPr>
        <p:txBody>
          <a:bodyPr/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dirty="0" smtClean="0"/>
              <a:t>四、解决问题。</a:t>
            </a:r>
            <a:endParaRPr lang="zh-CN" altLang="zh-CN" dirty="0" smtClean="0"/>
          </a:p>
          <a:p>
            <a:r>
              <a:rPr lang="en-US" altLang="zh-CN" dirty="0" smtClean="0"/>
              <a:t>1.</a:t>
            </a:r>
            <a:r>
              <a:rPr lang="zh-CN" altLang="zh-CN" dirty="0" smtClean="0"/>
              <a:t>某花店将</a:t>
            </a:r>
            <a:r>
              <a:rPr lang="en-US" altLang="zh-CN" dirty="0" smtClean="0"/>
              <a:t>28</a:t>
            </a:r>
            <a:r>
              <a:rPr lang="zh-CN" altLang="zh-CN" dirty="0" smtClean="0"/>
              <a:t>朵玫瑰和</a:t>
            </a:r>
            <a:r>
              <a:rPr lang="en-US" altLang="zh-CN" dirty="0" smtClean="0"/>
              <a:t>42</a:t>
            </a:r>
            <a:r>
              <a:rPr lang="zh-CN" altLang="zh-CN" dirty="0" smtClean="0"/>
              <a:t>朵康乃馨扎成花束。要求每束花中都有这两种花，并且每束花的数量相同，最多可以扎多少束</a:t>
            </a:r>
            <a:r>
              <a:rPr lang="en-US" altLang="zh-CN" dirty="0" smtClean="0"/>
              <a:t>?</a:t>
            </a:r>
            <a:r>
              <a:rPr lang="zh-CN" altLang="zh-CN" dirty="0" smtClean="0"/>
              <a:t>此时每束花中的玫瑰和康乃馨各有多少朵</a:t>
            </a:r>
            <a:r>
              <a:rPr lang="en-US" altLang="zh-CN" dirty="0" smtClean="0"/>
              <a:t>?</a:t>
            </a:r>
            <a:endParaRPr lang="zh-CN" altLang="zh-CN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810728" y="3794170"/>
            <a:ext cx="10037800" cy="642942"/>
          </a:xfrm>
        </p:spPr>
        <p:txBody>
          <a:bodyPr/>
          <a:lstStyle/>
          <a:p>
            <a:r>
              <a:rPr lang="en-US" altLang="zh-CN" smtClean="0"/>
              <a:t>28=2×2×7</a:t>
            </a:r>
            <a:r>
              <a:rPr lang="zh-CN" altLang="zh-CN" smtClean="0"/>
              <a:t>　</a:t>
            </a:r>
            <a:r>
              <a:rPr lang="en-US" altLang="zh-CN" smtClean="0"/>
              <a:t>42=2×3×7</a:t>
            </a:r>
            <a:r>
              <a:rPr lang="zh-CN" altLang="zh-CN" smtClean="0"/>
              <a:t>　</a:t>
            </a:r>
            <a:r>
              <a:rPr lang="en-US" altLang="zh-CN" smtClean="0"/>
              <a:t>28</a:t>
            </a:r>
            <a:r>
              <a:rPr lang="zh-CN" altLang="zh-CN" smtClean="0"/>
              <a:t>和</a:t>
            </a:r>
            <a:r>
              <a:rPr lang="en-US" altLang="zh-CN" smtClean="0"/>
              <a:t>42</a:t>
            </a:r>
            <a:r>
              <a:rPr lang="zh-CN" altLang="zh-CN" smtClean="0"/>
              <a:t>的最大公因数是</a:t>
            </a:r>
            <a:r>
              <a:rPr lang="en-US" altLang="zh-CN" smtClean="0"/>
              <a:t>2×7=14</a:t>
            </a:r>
            <a:r>
              <a:rPr lang="zh-CN" altLang="zh-CN" smtClean="0"/>
              <a:t>。</a:t>
            </a:r>
            <a:endParaRPr lang="zh-CN" altLang="zh-CN" smtClean="0"/>
          </a:p>
          <a:p>
            <a:r>
              <a:rPr lang="en-US" altLang="zh-CN" smtClean="0"/>
              <a:t>28÷14=2(</a:t>
            </a:r>
            <a:r>
              <a:rPr lang="zh-CN" altLang="zh-CN" smtClean="0"/>
              <a:t>朵</a:t>
            </a:r>
            <a:r>
              <a:rPr lang="en-US" altLang="zh-CN" smtClean="0"/>
              <a:t>)</a:t>
            </a:r>
            <a:r>
              <a:rPr lang="zh-CN" altLang="zh-CN" smtClean="0"/>
              <a:t>　</a:t>
            </a:r>
            <a:r>
              <a:rPr lang="en-US" altLang="zh-CN" smtClean="0"/>
              <a:t>42÷14=3(</a:t>
            </a:r>
            <a:r>
              <a:rPr lang="zh-CN" altLang="zh-CN" smtClean="0"/>
              <a:t>朵</a:t>
            </a:r>
            <a:r>
              <a:rPr lang="en-US" altLang="zh-CN" smtClean="0"/>
              <a:t>)</a:t>
            </a:r>
            <a:endParaRPr lang="zh-CN" altLang="zh-CN" smtClean="0"/>
          </a:p>
          <a:p>
            <a:r>
              <a:rPr lang="zh-CN" altLang="zh-CN" smtClean="0"/>
              <a:t>答：最多可以扎</a:t>
            </a:r>
            <a:r>
              <a:rPr lang="en-US" altLang="zh-CN" smtClean="0"/>
              <a:t>14</a:t>
            </a:r>
            <a:r>
              <a:rPr lang="zh-CN" altLang="zh-CN" smtClean="0"/>
              <a:t>束。每束花中的玫瑰有</a:t>
            </a:r>
            <a:r>
              <a:rPr lang="en-US" altLang="zh-CN" smtClean="0"/>
              <a:t>2</a:t>
            </a:r>
            <a:r>
              <a:rPr lang="zh-CN" altLang="zh-CN" smtClean="0"/>
              <a:t>朵，康乃馨有</a:t>
            </a:r>
            <a:r>
              <a:rPr lang="en-US" altLang="zh-CN" smtClean="0"/>
              <a:t>3</a:t>
            </a:r>
            <a:r>
              <a:rPr lang="zh-CN" altLang="zh-CN" smtClean="0"/>
              <a:t>朵。</a:t>
            </a:r>
            <a:endParaRPr lang="zh-CN" altLang="zh-CN" smtClean="0"/>
          </a:p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mtClean="0"/>
              <a:t>2.</a:t>
            </a:r>
            <a:r>
              <a:rPr lang="zh-CN" altLang="zh-CN" smtClean="0"/>
              <a:t>某小学实施小班化教学，每班人数在</a:t>
            </a:r>
            <a:r>
              <a:rPr lang="en-US" altLang="zh-CN" smtClean="0"/>
              <a:t>20~30</a:t>
            </a:r>
            <a:r>
              <a:rPr lang="zh-CN" altLang="zh-CN" smtClean="0"/>
              <a:t>之间。老师准备了</a:t>
            </a:r>
            <a:r>
              <a:rPr lang="en-US" altLang="zh-CN" smtClean="0"/>
              <a:t>72</a:t>
            </a:r>
            <a:r>
              <a:rPr lang="zh-CN" altLang="zh-CN" smtClean="0"/>
              <a:t>支铅笔和</a:t>
            </a:r>
            <a:r>
              <a:rPr lang="en-US" altLang="zh-CN" smtClean="0"/>
              <a:t>96</a:t>
            </a:r>
            <a:r>
              <a:rPr lang="zh-CN" altLang="zh-CN" smtClean="0"/>
              <a:t>块橡皮分给班里的同学，每位同学得到的铅笔和橡皮的数量都相同。那么，每位同学各拿了多少支铅笔</a:t>
            </a:r>
            <a:r>
              <a:rPr lang="en-US" altLang="zh-CN" smtClean="0"/>
              <a:t>?</a:t>
            </a:r>
            <a:r>
              <a:rPr lang="zh-CN" altLang="zh-CN" smtClean="0"/>
              <a:t>多少块橡皮</a:t>
            </a:r>
            <a:r>
              <a:rPr lang="en-US" altLang="zh-CN" smtClean="0"/>
              <a:t>?( </a:t>
            </a:r>
            <a:r>
              <a:rPr lang="zh-CN" altLang="zh-CN" smtClean="0"/>
              <a:t>综合类作业</a:t>
            </a:r>
            <a:r>
              <a:rPr lang="en-US" altLang="zh-CN" smtClean="0"/>
              <a:t>)</a:t>
            </a:r>
            <a:endParaRPr lang="zh-CN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810728" y="3794170"/>
            <a:ext cx="10037800" cy="642942"/>
          </a:xfrm>
        </p:spPr>
        <p:txBody>
          <a:bodyPr/>
          <a:lstStyle/>
          <a:p>
            <a:r>
              <a:rPr lang="en-US" altLang="zh-CN" smtClean="0"/>
              <a:t>72=2×2×2×3×3</a:t>
            </a:r>
            <a:r>
              <a:rPr lang="zh-CN" altLang="zh-CN" smtClean="0"/>
              <a:t>　</a:t>
            </a:r>
            <a:r>
              <a:rPr lang="en-US" altLang="zh-CN" smtClean="0"/>
              <a:t>96=2×2×2×2×2×3</a:t>
            </a:r>
            <a:endParaRPr lang="zh-CN" altLang="zh-CN" smtClean="0"/>
          </a:p>
          <a:p>
            <a:r>
              <a:rPr lang="en-US" altLang="zh-CN" smtClean="0"/>
              <a:t>72</a:t>
            </a:r>
            <a:r>
              <a:rPr lang="zh-CN" altLang="zh-CN" smtClean="0"/>
              <a:t>和</a:t>
            </a:r>
            <a:r>
              <a:rPr lang="en-US" altLang="zh-CN" smtClean="0"/>
              <a:t>96</a:t>
            </a:r>
            <a:r>
              <a:rPr lang="zh-CN" altLang="zh-CN" smtClean="0"/>
              <a:t>的最大公因数是</a:t>
            </a:r>
            <a:r>
              <a:rPr lang="en-US" altLang="zh-CN" smtClean="0"/>
              <a:t>2×2×2×3=24</a:t>
            </a:r>
            <a:r>
              <a:rPr lang="zh-CN" altLang="zh-CN" smtClean="0"/>
              <a:t>，且</a:t>
            </a:r>
            <a:r>
              <a:rPr lang="en-US" altLang="zh-CN" smtClean="0"/>
              <a:t>20&lt;24&lt;30</a:t>
            </a:r>
            <a:r>
              <a:rPr lang="zh-CN" altLang="zh-CN" smtClean="0"/>
              <a:t>。</a:t>
            </a:r>
            <a:endParaRPr lang="zh-CN" altLang="zh-CN" smtClean="0"/>
          </a:p>
          <a:p>
            <a:r>
              <a:rPr lang="en-US" altLang="zh-CN" smtClean="0"/>
              <a:t>72÷24=3(</a:t>
            </a:r>
            <a:r>
              <a:rPr lang="zh-CN" altLang="zh-CN" smtClean="0"/>
              <a:t>支</a:t>
            </a:r>
            <a:r>
              <a:rPr lang="en-US" altLang="zh-CN" smtClean="0"/>
              <a:t>)</a:t>
            </a:r>
            <a:r>
              <a:rPr lang="zh-CN" altLang="zh-CN" smtClean="0"/>
              <a:t>　</a:t>
            </a:r>
            <a:r>
              <a:rPr lang="en-US" altLang="zh-CN" smtClean="0"/>
              <a:t>96÷24=4(</a:t>
            </a:r>
            <a:r>
              <a:rPr lang="zh-CN" altLang="zh-CN" smtClean="0"/>
              <a:t>块</a:t>
            </a:r>
            <a:r>
              <a:rPr lang="en-US" altLang="zh-CN" smtClean="0"/>
              <a:t>)</a:t>
            </a:r>
            <a:endParaRPr lang="zh-CN" altLang="zh-CN" smtClean="0"/>
          </a:p>
          <a:p>
            <a:r>
              <a:rPr lang="zh-CN" altLang="zh-CN" smtClean="0"/>
              <a:t>答：每位同学各拿了</a:t>
            </a:r>
            <a:r>
              <a:rPr lang="en-US" altLang="zh-CN" smtClean="0"/>
              <a:t>3</a:t>
            </a:r>
            <a:r>
              <a:rPr lang="zh-CN" altLang="zh-CN" smtClean="0"/>
              <a:t>支铅笔，</a:t>
            </a:r>
            <a:r>
              <a:rPr lang="en-US" altLang="zh-CN" smtClean="0"/>
              <a:t>4</a:t>
            </a:r>
            <a:r>
              <a:rPr lang="zh-CN" altLang="zh-CN" smtClean="0"/>
              <a:t>块橡皮。</a:t>
            </a:r>
            <a:endParaRPr lang="zh-CN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2471400" y="119126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zh-CN" dirty="0" smtClean="0"/>
              <a:t>探索找两个数的公因数的方法，会用列举法找出两个数的公因数和最大公因数。</a:t>
            </a:r>
            <a:endParaRPr lang="zh-CN" altLang="zh-CN" dirty="0" smtClean="0"/>
          </a:p>
          <a:p>
            <a:r>
              <a:rPr lang="en-US" altLang="zh-CN" dirty="0" smtClean="0"/>
              <a:t>2.</a:t>
            </a:r>
            <a:r>
              <a:rPr lang="zh-CN" altLang="zh-CN" dirty="0" smtClean="0"/>
              <a:t>经历找两个数的公因数的过程，理解公因数和最大公因数的意义。</a:t>
            </a:r>
            <a:endParaRPr lang="zh-CN" altLang="zh-CN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smtClean="0"/>
              <a:t>一、填一填。</a:t>
            </a:r>
            <a:endParaRPr lang="zh-CN" altLang="zh-CN" smtClean="0"/>
          </a:p>
          <a:p>
            <a:r>
              <a:rPr lang="en-US" altLang="zh-CN" smtClean="0"/>
              <a:t>1.12</a:t>
            </a:r>
            <a:r>
              <a:rPr lang="zh-CN" altLang="zh-CN" smtClean="0"/>
              <a:t>的因数有</a:t>
            </a:r>
            <a:r>
              <a:rPr lang="en-US" altLang="zh-CN" smtClean="0"/>
              <a:t>(</a:t>
            </a:r>
            <a:r>
              <a:rPr lang="zh-CN" altLang="zh-CN" smtClean="0"/>
              <a:t>　</a:t>
            </a:r>
            <a:r>
              <a:rPr lang="en-US" altLang="zh-CN" smtClean="0"/>
              <a:t>				</a:t>
            </a:r>
            <a:r>
              <a:rPr lang="zh-CN" altLang="zh-CN" smtClean="0"/>
              <a:t>　</a:t>
            </a:r>
            <a:r>
              <a:rPr lang="en-US" altLang="zh-CN" smtClean="0"/>
              <a:t>)</a:t>
            </a:r>
            <a:r>
              <a:rPr lang="zh-CN" altLang="zh-CN" smtClean="0"/>
              <a:t>，其中最小的因数是</a:t>
            </a:r>
            <a:r>
              <a:rPr lang="en-US" altLang="zh-CN" smtClean="0"/>
              <a:t>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，最大的因数是</a:t>
            </a:r>
            <a:r>
              <a:rPr lang="en-US" altLang="zh-CN" smtClean="0"/>
              <a:t>(	</a:t>
            </a:r>
            <a:r>
              <a:rPr lang="zh-CN" altLang="zh-CN" smtClean="0"/>
              <a:t>　</a:t>
            </a:r>
            <a:r>
              <a:rPr lang="en-US" altLang="zh-CN" smtClean="0"/>
              <a:t>)</a:t>
            </a:r>
            <a:r>
              <a:rPr lang="zh-CN" altLang="zh-CN" smtClean="0"/>
              <a:t>。</a:t>
            </a:r>
            <a:endParaRPr lang="zh-CN" altLang="zh-CN" smtClean="0"/>
          </a:p>
          <a:p>
            <a:r>
              <a:rPr lang="en-US" altLang="zh-CN" smtClean="0"/>
              <a:t>2.18</a:t>
            </a:r>
            <a:r>
              <a:rPr lang="zh-CN" altLang="zh-CN" smtClean="0"/>
              <a:t>的因数有</a:t>
            </a:r>
            <a:r>
              <a:rPr lang="en-US" altLang="zh-CN" smtClean="0"/>
              <a:t>(</a:t>
            </a:r>
            <a:r>
              <a:rPr lang="zh-CN" altLang="zh-CN" smtClean="0"/>
              <a:t>　</a:t>
            </a:r>
            <a:r>
              <a:rPr lang="en-US" altLang="zh-CN" smtClean="0"/>
              <a:t>				</a:t>
            </a:r>
            <a:r>
              <a:rPr lang="zh-CN" altLang="zh-CN" smtClean="0"/>
              <a:t>　</a:t>
            </a:r>
            <a:r>
              <a:rPr lang="en-US" altLang="zh-CN" smtClean="0"/>
              <a:t>)</a:t>
            </a:r>
            <a:r>
              <a:rPr lang="zh-CN" altLang="zh-CN" smtClean="0"/>
              <a:t>，其中最小的因数是</a:t>
            </a:r>
            <a:r>
              <a:rPr lang="en-US" altLang="zh-CN" smtClean="0"/>
              <a:t>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，最大的因数是</a:t>
            </a:r>
            <a:r>
              <a:rPr lang="en-US" altLang="zh-CN" smtClean="0"/>
              <a:t>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。</a:t>
            </a:r>
            <a:endParaRPr lang="zh-CN" altLang="zh-CN" smtClean="0"/>
          </a:p>
          <a:p>
            <a:r>
              <a:rPr lang="zh-CN" altLang="zh-CN" smtClean="0"/>
              <a:t>与同伴交流一下自己是怎么找的。</a:t>
            </a:r>
            <a:endParaRPr lang="zh-CN" altLang="zh-CN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3935760" y="2060848"/>
            <a:ext cx="3672408" cy="642942"/>
          </a:xfrm>
        </p:spPr>
        <p:txBody>
          <a:bodyPr/>
          <a:lstStyle/>
          <a:p>
            <a:r>
              <a:rPr lang="en-US" altLang="zh-CN" smtClean="0"/>
              <a:t>1</a:t>
            </a:r>
            <a:r>
              <a:rPr lang="zh-CN" altLang="zh-CN" smtClean="0"/>
              <a:t>、</a:t>
            </a:r>
            <a:r>
              <a:rPr lang="en-US" altLang="zh-CN" smtClean="0"/>
              <a:t>2</a:t>
            </a:r>
            <a:r>
              <a:rPr lang="zh-CN" altLang="zh-CN" smtClean="0"/>
              <a:t>、</a:t>
            </a:r>
            <a:r>
              <a:rPr lang="en-US" altLang="zh-CN" smtClean="0"/>
              <a:t>3</a:t>
            </a:r>
            <a:r>
              <a:rPr lang="zh-CN" altLang="zh-CN" smtClean="0"/>
              <a:t>、</a:t>
            </a:r>
            <a:r>
              <a:rPr lang="en-US" altLang="zh-CN" smtClean="0"/>
              <a:t>4</a:t>
            </a:r>
            <a:r>
              <a:rPr lang="zh-CN" altLang="zh-CN" smtClean="0"/>
              <a:t>、</a:t>
            </a:r>
            <a:r>
              <a:rPr lang="en-US" altLang="zh-CN" smtClean="0"/>
              <a:t>6</a:t>
            </a:r>
            <a:r>
              <a:rPr lang="zh-CN" altLang="zh-CN" smtClean="0"/>
              <a:t>、</a:t>
            </a:r>
            <a:r>
              <a:rPr lang="en-US" altLang="zh-CN" smtClean="0"/>
              <a:t>12</a:t>
            </a:r>
            <a:endParaRPr lang="zh-CN" altLang="en-US"/>
          </a:p>
        </p:txBody>
      </p:sp>
      <p:sp>
        <p:nvSpPr>
          <p:cNvPr id="9" name="文本占位符 6"/>
          <p:cNvSpPr txBox="1"/>
          <p:nvPr/>
        </p:nvSpPr>
        <p:spPr>
          <a:xfrm>
            <a:off x="1127448" y="2708920"/>
            <a:ext cx="86409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</a:rPr>
              <a:t>1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0" name="文本占位符 6"/>
          <p:cNvSpPr txBox="1"/>
          <p:nvPr/>
        </p:nvSpPr>
        <p:spPr>
          <a:xfrm>
            <a:off x="4295800" y="2708920"/>
            <a:ext cx="86409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</a:rPr>
              <a:t>12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1" name="文本占位符 6"/>
          <p:cNvSpPr txBox="1"/>
          <p:nvPr/>
        </p:nvSpPr>
        <p:spPr>
          <a:xfrm>
            <a:off x="3935760" y="3356992"/>
            <a:ext cx="367240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</a:rPr>
              <a:t>1</a:t>
            </a:r>
            <a:r>
              <a:rPr lang="zh-CN" altLang="zh-CN" sz="2800" b="0" smtClean="0">
                <a:solidFill>
                  <a:srgbClr val="FF0000"/>
                </a:solidFill>
              </a:rPr>
              <a:t>、</a:t>
            </a:r>
            <a:r>
              <a:rPr lang="en-US" altLang="zh-CN" sz="2800" b="0" smtClean="0">
                <a:solidFill>
                  <a:srgbClr val="FF0000"/>
                </a:solidFill>
              </a:rPr>
              <a:t>2</a:t>
            </a:r>
            <a:r>
              <a:rPr lang="zh-CN" altLang="zh-CN" sz="2800" b="0" smtClean="0">
                <a:solidFill>
                  <a:srgbClr val="FF0000"/>
                </a:solidFill>
              </a:rPr>
              <a:t>、</a:t>
            </a:r>
            <a:r>
              <a:rPr lang="en-US" altLang="zh-CN" sz="2800" b="0" smtClean="0">
                <a:solidFill>
                  <a:srgbClr val="FF0000"/>
                </a:solidFill>
              </a:rPr>
              <a:t>3</a:t>
            </a:r>
            <a:r>
              <a:rPr lang="zh-CN" altLang="zh-CN" sz="2800" b="0" smtClean="0">
                <a:solidFill>
                  <a:srgbClr val="FF0000"/>
                </a:solidFill>
              </a:rPr>
              <a:t>、</a:t>
            </a:r>
            <a:r>
              <a:rPr lang="en-US" altLang="zh-CN" sz="2800" b="0" smtClean="0">
                <a:solidFill>
                  <a:srgbClr val="FF0000"/>
                </a:solidFill>
              </a:rPr>
              <a:t>6</a:t>
            </a:r>
            <a:r>
              <a:rPr lang="zh-CN" altLang="zh-CN" sz="2800" b="0" smtClean="0">
                <a:solidFill>
                  <a:srgbClr val="FF0000"/>
                </a:solidFill>
              </a:rPr>
              <a:t>、</a:t>
            </a:r>
            <a:r>
              <a:rPr lang="en-US" altLang="zh-CN" sz="2800" b="0" smtClean="0">
                <a:solidFill>
                  <a:srgbClr val="FF0000"/>
                </a:solidFill>
              </a:rPr>
              <a:t>9</a:t>
            </a:r>
            <a:r>
              <a:rPr lang="zh-CN" altLang="zh-CN" sz="2800" b="0" smtClean="0">
                <a:solidFill>
                  <a:srgbClr val="FF0000"/>
                </a:solidFill>
              </a:rPr>
              <a:t>、</a:t>
            </a:r>
            <a:r>
              <a:rPr lang="en-US" altLang="zh-CN" sz="2800" b="0" smtClean="0">
                <a:solidFill>
                  <a:srgbClr val="FF0000"/>
                </a:solidFill>
              </a:rPr>
              <a:t>18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2" name="文本占位符 6"/>
          <p:cNvSpPr txBox="1"/>
          <p:nvPr/>
        </p:nvSpPr>
        <p:spPr>
          <a:xfrm>
            <a:off x="1055440" y="4005064"/>
            <a:ext cx="86409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</a:rPr>
              <a:t>1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3" name="文本占位符 6"/>
          <p:cNvSpPr txBox="1"/>
          <p:nvPr/>
        </p:nvSpPr>
        <p:spPr>
          <a:xfrm>
            <a:off x="4367808" y="4005064"/>
            <a:ext cx="86409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</a:rPr>
              <a:t>18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build="p"/>
      <p:bldP spid="10" grpId="0" build="p"/>
      <p:bldP spid="11" grpId="0" build="p"/>
      <p:bldP spid="12" grpId="0" build="p"/>
      <p:bldP spid="1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smtClean="0"/>
              <a:t>二、选一选。</a:t>
            </a:r>
            <a:endParaRPr lang="zh-CN" altLang="zh-CN" smtClean="0"/>
          </a:p>
          <a:p>
            <a:r>
              <a:rPr lang="zh-CN" altLang="zh-CN" smtClean="0"/>
              <a:t>如果</a:t>
            </a:r>
            <a:r>
              <a:rPr lang="en-US" altLang="zh-CN" i="1" smtClean="0"/>
              <a:t>A</a:t>
            </a:r>
            <a:r>
              <a:rPr lang="en-US" altLang="zh-CN" smtClean="0"/>
              <a:t>=2×5×7</a:t>
            </a:r>
            <a:r>
              <a:rPr lang="zh-CN" altLang="zh-CN" smtClean="0"/>
              <a:t>，</a:t>
            </a:r>
            <a:r>
              <a:rPr lang="en-US" altLang="zh-CN" i="1" smtClean="0"/>
              <a:t>B</a:t>
            </a:r>
            <a:r>
              <a:rPr lang="en-US" altLang="zh-CN" smtClean="0"/>
              <a:t>=2×3×5</a:t>
            </a:r>
            <a:r>
              <a:rPr lang="zh-CN" altLang="zh-CN" smtClean="0"/>
              <a:t>，那</a:t>
            </a:r>
            <a:r>
              <a:rPr lang="en-US" altLang="zh-CN" i="1" smtClean="0"/>
              <a:t>A</a:t>
            </a:r>
            <a:r>
              <a:rPr lang="zh-CN" altLang="zh-CN" smtClean="0"/>
              <a:t>与</a:t>
            </a:r>
            <a:r>
              <a:rPr lang="en-US" altLang="zh-CN" i="1" smtClean="0"/>
              <a:t>B</a:t>
            </a:r>
            <a:r>
              <a:rPr lang="zh-CN" altLang="zh-CN" smtClean="0"/>
              <a:t>的最大公因数是</a:t>
            </a:r>
            <a:r>
              <a:rPr lang="en-US" altLang="zh-CN" smtClean="0"/>
              <a:t>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。</a:t>
            </a:r>
            <a:endParaRPr lang="zh-CN" altLang="zh-CN" smtClean="0"/>
          </a:p>
          <a:p>
            <a:r>
              <a:rPr lang="en-US" altLang="zh-CN" smtClean="0"/>
              <a:t>A.10	B.21	C.210</a:t>
            </a:r>
            <a:endParaRPr lang="zh-CN" altLang="zh-CN" smtClean="0"/>
          </a:p>
          <a:p>
            <a:r>
              <a:rPr lang="zh-CN" altLang="zh-CN" smtClean="0"/>
              <a:t>三、找出下面各组数的最大公因数。</a:t>
            </a:r>
            <a:endParaRPr lang="zh-CN" altLang="zh-CN" smtClean="0"/>
          </a:p>
          <a:p>
            <a:r>
              <a:rPr lang="en-US" altLang="zh-CN" smtClean="0"/>
              <a:t>6</a:t>
            </a:r>
            <a:r>
              <a:rPr lang="zh-CN" altLang="zh-CN" smtClean="0"/>
              <a:t>和</a:t>
            </a:r>
            <a:r>
              <a:rPr lang="en-US" altLang="zh-CN" smtClean="0"/>
              <a:t>18 ( 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　　　　</a:t>
            </a:r>
            <a:r>
              <a:rPr lang="en-US" altLang="zh-CN" smtClean="0"/>
              <a:t>20</a:t>
            </a:r>
            <a:r>
              <a:rPr lang="zh-CN" altLang="zh-CN" smtClean="0"/>
              <a:t>和</a:t>
            </a:r>
            <a:r>
              <a:rPr lang="en-US" altLang="zh-CN" smtClean="0"/>
              <a:t>25(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endParaRPr lang="zh-CN" altLang="zh-CN" smtClean="0"/>
          </a:p>
          <a:p>
            <a:r>
              <a:rPr lang="en-US" altLang="zh-CN" smtClean="0"/>
              <a:t>24</a:t>
            </a:r>
            <a:r>
              <a:rPr lang="zh-CN" altLang="zh-CN" smtClean="0"/>
              <a:t>和</a:t>
            </a:r>
            <a:r>
              <a:rPr lang="en-US" altLang="zh-CN" smtClean="0"/>
              <a:t>36(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endParaRPr lang="zh-CN" altLang="zh-CN" smtClean="0"/>
          </a:p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0194756" y="2060848"/>
            <a:ext cx="1445860" cy="642942"/>
          </a:xfrm>
        </p:spPr>
        <p:txBody>
          <a:bodyPr/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4" name="文本占位符 2"/>
          <p:cNvSpPr txBox="1"/>
          <p:nvPr/>
        </p:nvSpPr>
        <p:spPr>
          <a:xfrm>
            <a:off x="2783632" y="4077072"/>
            <a:ext cx="57606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6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5" name="文本占位符 2"/>
          <p:cNvSpPr txBox="1"/>
          <p:nvPr/>
        </p:nvSpPr>
        <p:spPr>
          <a:xfrm>
            <a:off x="6306324" y="4005064"/>
            <a:ext cx="1445860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5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" name="文本占位符 2"/>
          <p:cNvSpPr txBox="1"/>
          <p:nvPr/>
        </p:nvSpPr>
        <p:spPr>
          <a:xfrm>
            <a:off x="2783632" y="4653136"/>
            <a:ext cx="1445860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12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51384" y="1428736"/>
            <a:ext cx="11525288" cy="457203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☆任务驱动一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zh-CN" altLang="zh-CN" dirty="0" smtClean="0"/>
              <a:t>阅读教材的内容，尝试完成下列问题。</a:t>
            </a:r>
            <a:endParaRPr lang="zh-CN" altLang="zh-CN" dirty="0" smtClean="0"/>
          </a:p>
          <a:p>
            <a:r>
              <a:rPr lang="en-US" altLang="zh-CN" dirty="0" smtClean="0"/>
              <a:t>1.</a:t>
            </a:r>
            <a:r>
              <a:rPr lang="zh-CN" altLang="zh-CN" dirty="0" smtClean="0"/>
              <a:t>找一找</a:t>
            </a:r>
            <a:r>
              <a:rPr lang="en-US" altLang="zh-CN" dirty="0" smtClean="0"/>
              <a:t>12</a:t>
            </a:r>
            <a:r>
              <a:rPr lang="zh-CN" altLang="zh-CN" dirty="0" smtClean="0"/>
              <a:t>和</a:t>
            </a:r>
            <a:r>
              <a:rPr lang="en-US" altLang="zh-CN" dirty="0" smtClean="0"/>
              <a:t>18</a:t>
            </a:r>
            <a:r>
              <a:rPr lang="zh-CN" altLang="zh-CN" dirty="0" smtClean="0"/>
              <a:t>相同的因数有哪几个，并与同伴交流自己的做法。</a:t>
            </a:r>
            <a:endParaRPr lang="zh-CN" altLang="zh-CN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271464" y="3356992"/>
            <a:ext cx="10369152" cy="642942"/>
          </a:xfrm>
        </p:spPr>
        <p:txBody>
          <a:bodyPr/>
          <a:lstStyle/>
          <a:p>
            <a:r>
              <a:rPr lang="en-US" altLang="zh-CN" dirty="0" smtClean="0"/>
              <a:t>12</a:t>
            </a:r>
            <a:r>
              <a:rPr lang="zh-CN" altLang="zh-CN" dirty="0" smtClean="0"/>
              <a:t>和</a:t>
            </a:r>
            <a:r>
              <a:rPr lang="en-US" altLang="zh-CN" dirty="0" smtClean="0"/>
              <a:t>18</a:t>
            </a:r>
            <a:r>
              <a:rPr lang="zh-CN" altLang="zh-CN" dirty="0" smtClean="0"/>
              <a:t>相同的因数有</a:t>
            </a:r>
            <a:r>
              <a:rPr lang="en-US" altLang="zh-CN" dirty="0" smtClean="0"/>
              <a:t>1</a:t>
            </a:r>
            <a:r>
              <a:rPr lang="zh-CN" altLang="zh-CN" dirty="0" smtClean="0"/>
              <a:t>、</a:t>
            </a:r>
            <a:r>
              <a:rPr lang="en-US" altLang="zh-CN" dirty="0" smtClean="0"/>
              <a:t>2</a:t>
            </a:r>
            <a:r>
              <a:rPr lang="zh-CN" altLang="zh-CN" dirty="0" smtClean="0"/>
              <a:t>、</a:t>
            </a:r>
            <a:r>
              <a:rPr lang="en-US" altLang="zh-CN" dirty="0" smtClean="0"/>
              <a:t>3</a:t>
            </a:r>
            <a:r>
              <a:rPr lang="zh-CN" altLang="zh-CN" dirty="0" smtClean="0"/>
              <a:t>、</a:t>
            </a:r>
            <a:r>
              <a:rPr lang="en-US" altLang="zh-CN" dirty="0" smtClean="0"/>
              <a:t>6</a:t>
            </a:r>
            <a:r>
              <a:rPr lang="zh-CN" altLang="zh-CN" dirty="0" smtClean="0"/>
              <a:t>。</a:t>
            </a:r>
            <a:endParaRPr lang="zh-CN" altLang="zh-CN" dirty="0" smtClean="0"/>
          </a:p>
          <a:p>
            <a:r>
              <a:rPr lang="zh-CN" altLang="zh-CN" dirty="0" smtClean="0"/>
              <a:t>方法一：先分别把</a:t>
            </a:r>
            <a:r>
              <a:rPr lang="en-US" altLang="zh-CN" dirty="0" smtClean="0"/>
              <a:t>12</a:t>
            </a:r>
            <a:r>
              <a:rPr lang="zh-CN" altLang="zh-CN" dirty="0" smtClean="0"/>
              <a:t>和</a:t>
            </a:r>
            <a:r>
              <a:rPr lang="en-US" altLang="zh-CN" dirty="0" smtClean="0"/>
              <a:t>18</a:t>
            </a:r>
            <a:r>
              <a:rPr lang="zh-CN" altLang="zh-CN" dirty="0" smtClean="0"/>
              <a:t>的所有因数写出来，然后在里面找出它们的公因数。</a:t>
            </a:r>
            <a:endParaRPr lang="zh-CN" altLang="zh-CN" dirty="0" smtClean="0"/>
          </a:p>
          <a:p>
            <a:r>
              <a:rPr lang="zh-CN" altLang="zh-CN" dirty="0" smtClean="0"/>
              <a:t>方法二：先写出</a:t>
            </a:r>
            <a:r>
              <a:rPr lang="en-US" altLang="zh-CN" dirty="0" smtClean="0"/>
              <a:t>12</a:t>
            </a:r>
            <a:r>
              <a:rPr lang="zh-CN" altLang="zh-CN" dirty="0" smtClean="0"/>
              <a:t>的所有因数，再从中找出</a:t>
            </a:r>
            <a:r>
              <a:rPr lang="en-US" altLang="zh-CN" dirty="0" smtClean="0"/>
              <a:t>18</a:t>
            </a:r>
            <a:r>
              <a:rPr lang="zh-CN" altLang="zh-CN" dirty="0" smtClean="0"/>
              <a:t>也有的因数，即它们的公因数。</a:t>
            </a:r>
            <a:endParaRPr lang="zh-CN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zh-CN" dirty="0" smtClean="0"/>
              <a:t>认真阅读教材，说一说什么是公因数，什么是最大公因数。</a:t>
            </a:r>
            <a:endParaRPr lang="zh-CN" altLang="zh-CN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59496" y="1556792"/>
            <a:ext cx="9429816" cy="642942"/>
          </a:xfrm>
        </p:spPr>
        <p:txBody>
          <a:bodyPr/>
          <a:lstStyle/>
          <a:p>
            <a:r>
              <a:rPr lang="en-US" altLang="zh-CN" dirty="0" smtClean="0"/>
              <a:t>12</a:t>
            </a:r>
            <a:r>
              <a:rPr lang="zh-CN" altLang="zh-CN" dirty="0" smtClean="0"/>
              <a:t>和</a:t>
            </a:r>
            <a:r>
              <a:rPr lang="en-US" altLang="zh-CN" dirty="0" smtClean="0"/>
              <a:t>18</a:t>
            </a:r>
            <a:r>
              <a:rPr lang="zh-CN" altLang="zh-CN" dirty="0" smtClean="0"/>
              <a:t>相同的因数是它们的公因数，其中最大的一个是它们的最大公因数。</a:t>
            </a:r>
            <a:endParaRPr lang="zh-CN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mtClean="0"/>
              <a:t>3.</a:t>
            </a:r>
            <a:r>
              <a:rPr lang="zh-CN" altLang="zh-CN" smtClean="0"/>
              <a:t>填一填。</a:t>
            </a:r>
            <a:endParaRPr lang="zh-CN" altLang="zh-CN" smtClean="0"/>
          </a:p>
          <a:p>
            <a:r>
              <a:rPr lang="en-US" altLang="zh-CN" smtClean="0"/>
              <a:t>12</a:t>
            </a:r>
            <a:r>
              <a:rPr lang="zh-CN" altLang="zh-CN" smtClean="0"/>
              <a:t>和</a:t>
            </a:r>
            <a:r>
              <a:rPr lang="en-US" altLang="zh-CN" smtClean="0"/>
              <a:t>18</a:t>
            </a:r>
            <a:r>
              <a:rPr lang="zh-CN" altLang="zh-CN" smtClean="0"/>
              <a:t>的公因数有</a:t>
            </a:r>
            <a:r>
              <a:rPr lang="zh-CN" altLang="zh-CN" u="sng" smtClean="0"/>
              <a:t>　</a:t>
            </a:r>
            <a:r>
              <a:rPr lang="en-US" altLang="zh-CN" u="sng" smtClean="0"/>
              <a:t>			</a:t>
            </a:r>
            <a:r>
              <a:rPr lang="zh-CN" altLang="zh-CN" smtClean="0"/>
              <a:t>。</a:t>
            </a:r>
            <a:r>
              <a:rPr lang="en-US" altLang="zh-CN" smtClean="0"/>
              <a:t> </a:t>
            </a:r>
            <a:endParaRPr lang="zh-CN" altLang="zh-CN" smtClean="0"/>
          </a:p>
          <a:p>
            <a:r>
              <a:rPr lang="en-US" altLang="zh-CN" smtClean="0"/>
              <a:t>12</a:t>
            </a:r>
            <a:r>
              <a:rPr lang="zh-CN" altLang="zh-CN" smtClean="0"/>
              <a:t>和</a:t>
            </a:r>
            <a:r>
              <a:rPr lang="en-US" altLang="zh-CN" smtClean="0"/>
              <a:t>18</a:t>
            </a:r>
            <a:r>
              <a:rPr lang="zh-CN" altLang="zh-CN" smtClean="0"/>
              <a:t>的最大公因数是</a:t>
            </a:r>
            <a:r>
              <a:rPr lang="zh-CN" altLang="zh-CN" u="sng" smtClean="0"/>
              <a:t>　　</a:t>
            </a:r>
            <a:r>
              <a:rPr lang="zh-CN" altLang="zh-CN" smtClean="0"/>
              <a:t>。</a:t>
            </a:r>
            <a:r>
              <a:rPr lang="en-US" altLang="zh-CN" smtClean="0"/>
              <a:t> </a:t>
            </a:r>
            <a:endParaRPr lang="zh-CN" altLang="zh-CN" smtClean="0"/>
          </a:p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4583832" y="1412776"/>
            <a:ext cx="4714908" cy="642942"/>
          </a:xfrm>
        </p:spPr>
        <p:txBody>
          <a:bodyPr/>
          <a:lstStyle/>
          <a:p>
            <a:r>
              <a:rPr lang="en-US" altLang="zh-CN" smtClean="0"/>
              <a:t>1</a:t>
            </a:r>
            <a:r>
              <a:rPr lang="zh-CN" altLang="zh-CN" smtClean="0"/>
              <a:t>、</a:t>
            </a:r>
            <a:r>
              <a:rPr lang="en-US" altLang="zh-CN" smtClean="0"/>
              <a:t>2</a:t>
            </a:r>
            <a:r>
              <a:rPr lang="zh-CN" altLang="zh-CN" smtClean="0"/>
              <a:t>、</a:t>
            </a:r>
            <a:r>
              <a:rPr lang="en-US" altLang="zh-CN" smtClean="0"/>
              <a:t>3</a:t>
            </a:r>
            <a:r>
              <a:rPr lang="zh-CN" altLang="zh-CN" smtClean="0"/>
              <a:t>、</a:t>
            </a:r>
            <a:r>
              <a:rPr lang="en-US" altLang="zh-CN" smtClean="0"/>
              <a:t>6</a:t>
            </a:r>
            <a:r>
              <a:rPr lang="zh-CN" altLang="zh-CN" smtClean="0"/>
              <a:t>　</a:t>
            </a:r>
            <a:endParaRPr lang="zh-CN" altLang="en-US"/>
          </a:p>
        </p:txBody>
      </p:sp>
      <p:sp>
        <p:nvSpPr>
          <p:cNvPr id="4" name="文本占位符 2"/>
          <p:cNvSpPr txBox="1"/>
          <p:nvPr/>
        </p:nvSpPr>
        <p:spPr>
          <a:xfrm>
            <a:off x="5303912" y="2132856"/>
            <a:ext cx="4714908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6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☆任务驱动二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zh-CN" altLang="zh-CN" dirty="0" smtClean="0"/>
              <a:t>认真观察淘气用集合圈表示因数和公因数的方法，然后解决下列问题。</a:t>
            </a:r>
            <a:endParaRPr lang="zh-CN" altLang="zh-CN" dirty="0" smtClean="0"/>
          </a:p>
          <a:p>
            <a:r>
              <a:rPr lang="en-US" altLang="zh-CN" dirty="0" smtClean="0"/>
              <a:t>1.</a:t>
            </a:r>
            <a:r>
              <a:rPr lang="zh-CN" altLang="zh-CN" dirty="0" smtClean="0"/>
              <a:t>图中两个集合圈相交的部分填了哪些数</a:t>
            </a:r>
            <a:r>
              <a:rPr lang="en-US" altLang="zh-CN" dirty="0" smtClean="0"/>
              <a:t>?</a:t>
            </a:r>
            <a:r>
              <a:rPr lang="zh-CN" altLang="zh-CN" dirty="0" smtClean="0"/>
              <a:t>它们是</a:t>
            </a:r>
            <a:r>
              <a:rPr lang="en-US" altLang="zh-CN" dirty="0" smtClean="0"/>
              <a:t>12</a:t>
            </a:r>
            <a:r>
              <a:rPr lang="zh-CN" altLang="zh-CN" dirty="0" smtClean="0"/>
              <a:t>和</a:t>
            </a:r>
            <a:r>
              <a:rPr lang="en-US" altLang="zh-CN" dirty="0" smtClean="0"/>
              <a:t>18</a:t>
            </a:r>
            <a:r>
              <a:rPr lang="zh-CN" altLang="zh-CN" dirty="0" smtClean="0"/>
              <a:t>的什么</a:t>
            </a:r>
            <a:r>
              <a:rPr lang="en-US" altLang="zh-CN" dirty="0" smtClean="0"/>
              <a:t>?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zh-CN" dirty="0" smtClean="0"/>
          </a:p>
          <a:p>
            <a:endParaRPr lang="en-US" altLang="zh-CN" dirty="0" smtClean="0">
              <a:solidFill>
                <a:srgbClr val="0000FF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2"/>
          </p:nvPr>
        </p:nvSpPr>
        <p:spPr>
          <a:xfrm>
            <a:off x="1487488" y="4077072"/>
            <a:ext cx="9289032" cy="642942"/>
          </a:xfrm>
        </p:spPr>
        <p:txBody>
          <a:bodyPr/>
          <a:lstStyle/>
          <a:p>
            <a:r>
              <a:rPr lang="zh-CN" altLang="zh-CN" dirty="0" smtClean="0"/>
              <a:t>填了</a:t>
            </a:r>
            <a:r>
              <a:rPr lang="en-US" altLang="zh-CN" dirty="0" smtClean="0"/>
              <a:t>1</a:t>
            </a:r>
            <a:r>
              <a:rPr lang="zh-CN" altLang="zh-CN" dirty="0" smtClean="0"/>
              <a:t>、</a:t>
            </a:r>
            <a:r>
              <a:rPr lang="en-US" altLang="zh-CN" dirty="0" smtClean="0"/>
              <a:t>2</a:t>
            </a:r>
            <a:r>
              <a:rPr lang="zh-CN" altLang="zh-CN" dirty="0" smtClean="0"/>
              <a:t>、</a:t>
            </a:r>
            <a:r>
              <a:rPr lang="en-US" altLang="zh-CN" dirty="0" smtClean="0"/>
              <a:t>3</a:t>
            </a:r>
            <a:r>
              <a:rPr lang="zh-CN" altLang="zh-CN" dirty="0" smtClean="0"/>
              <a:t>、</a:t>
            </a:r>
            <a:r>
              <a:rPr lang="en-US" altLang="zh-CN" dirty="0" smtClean="0"/>
              <a:t>6</a:t>
            </a:r>
            <a:r>
              <a:rPr lang="zh-CN" altLang="zh-CN" dirty="0" smtClean="0"/>
              <a:t>，它们是</a:t>
            </a:r>
            <a:r>
              <a:rPr lang="en-US" altLang="zh-CN" dirty="0" smtClean="0"/>
              <a:t>12</a:t>
            </a:r>
            <a:r>
              <a:rPr lang="zh-CN" altLang="zh-CN" dirty="0" smtClean="0"/>
              <a:t>和</a:t>
            </a:r>
            <a:r>
              <a:rPr lang="en-US" altLang="zh-CN" dirty="0" smtClean="0"/>
              <a:t>18</a:t>
            </a:r>
            <a:r>
              <a:rPr lang="zh-CN" altLang="zh-CN" dirty="0" smtClean="0"/>
              <a:t>的公因数。</a:t>
            </a:r>
            <a:endParaRPr lang="zh-CN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zh-CN" dirty="0" smtClean="0"/>
              <a:t>左右两边的不重叠部分分别填了哪些数</a:t>
            </a:r>
            <a:r>
              <a:rPr lang="en-US" altLang="zh-CN" dirty="0" smtClean="0"/>
              <a:t>?</a:t>
            </a:r>
            <a:r>
              <a:rPr lang="zh-CN" altLang="zh-CN" dirty="0" smtClean="0"/>
              <a:t>它们是</a:t>
            </a:r>
            <a:r>
              <a:rPr lang="en-US" altLang="zh-CN" dirty="0" smtClean="0"/>
              <a:t>12</a:t>
            </a:r>
            <a:r>
              <a:rPr lang="zh-CN" altLang="zh-CN" dirty="0" smtClean="0"/>
              <a:t>和</a:t>
            </a:r>
            <a:r>
              <a:rPr lang="en-US" altLang="zh-CN" dirty="0" smtClean="0"/>
              <a:t>18</a:t>
            </a:r>
            <a:r>
              <a:rPr lang="zh-CN" altLang="zh-CN" dirty="0" smtClean="0"/>
              <a:t>的什么</a:t>
            </a:r>
            <a:r>
              <a:rPr lang="en-US" altLang="zh-CN" dirty="0" smtClean="0"/>
              <a:t>?</a:t>
            </a:r>
            <a:endParaRPr lang="zh-CN" altLang="zh-CN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738720" y="2132856"/>
            <a:ext cx="11117920" cy="642942"/>
          </a:xfrm>
        </p:spPr>
        <p:txBody>
          <a:bodyPr/>
          <a:lstStyle/>
          <a:p>
            <a:r>
              <a:rPr lang="zh-CN" altLang="zh-CN" dirty="0" smtClean="0"/>
              <a:t>左边填了</a:t>
            </a:r>
            <a:r>
              <a:rPr lang="en-US" altLang="zh-CN" dirty="0" smtClean="0"/>
              <a:t>4</a:t>
            </a:r>
            <a:r>
              <a:rPr lang="zh-CN" altLang="zh-CN" dirty="0" smtClean="0"/>
              <a:t>和</a:t>
            </a:r>
            <a:r>
              <a:rPr lang="en-US" altLang="zh-CN" dirty="0" smtClean="0"/>
              <a:t>12</a:t>
            </a:r>
            <a:r>
              <a:rPr lang="zh-CN" altLang="zh-CN" dirty="0" smtClean="0"/>
              <a:t>，右边填了</a:t>
            </a:r>
            <a:r>
              <a:rPr lang="en-US" altLang="zh-CN" dirty="0" smtClean="0"/>
              <a:t>9</a:t>
            </a:r>
            <a:r>
              <a:rPr lang="zh-CN" altLang="zh-CN" dirty="0" smtClean="0"/>
              <a:t>和</a:t>
            </a:r>
            <a:r>
              <a:rPr lang="en-US" altLang="zh-CN" dirty="0" smtClean="0"/>
              <a:t>18</a:t>
            </a:r>
            <a:r>
              <a:rPr lang="zh-CN" altLang="zh-CN" dirty="0" smtClean="0"/>
              <a:t>，它们分别是</a:t>
            </a:r>
            <a:r>
              <a:rPr lang="en-US" altLang="zh-CN" dirty="0" smtClean="0"/>
              <a:t>12</a:t>
            </a:r>
            <a:r>
              <a:rPr lang="zh-CN" altLang="zh-CN" dirty="0" smtClean="0"/>
              <a:t>和</a:t>
            </a:r>
            <a:r>
              <a:rPr lang="en-US" altLang="zh-CN" dirty="0" smtClean="0"/>
              <a:t>18</a:t>
            </a:r>
            <a:r>
              <a:rPr lang="zh-CN" altLang="zh-CN" dirty="0" smtClean="0"/>
              <a:t>独有的因数。</a:t>
            </a:r>
            <a:endParaRPr lang="zh-CN" altLang="zh-CN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2371</Words>
  <Application>WPS 演示</Application>
  <PresentationFormat>自定义</PresentationFormat>
  <Paragraphs>170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微软雅黑 Light</vt:lpstr>
      <vt:lpstr>Arial</vt:lpstr>
      <vt:lpstr>Franklin Gothic Book</vt:lpstr>
      <vt:lpstr>Arial Unicode MS</vt:lpstr>
      <vt:lpstr>第一PPT模板网-WWW.1PPT.COM</vt:lpstr>
      <vt:lpstr>Word.Document.12</vt:lpstr>
      <vt:lpstr>Word.Document.12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2023-02-18T21:37:00Z</cp:lastPrinted>
  <dcterms:created xsi:type="dcterms:W3CDTF">2023-02-18T21:37:00Z</dcterms:created>
  <dcterms:modified xsi:type="dcterms:W3CDTF">2023-11-01T08:42:16Z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7C7CE0CD487E42BC8E6802DF5D238576_12</vt:lpwstr>
  </property>
  <property fmtid="{D5CDD505-2E9C-101B-9397-08002B2CF9AE}" pid="3" name="KSOProductBuildVer">
    <vt:lpwstr>2052-12.1.0.15712</vt:lpwstr>
  </property>
</Properties>
</file>