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8" r:id="rId4"/>
    <p:sldId id="259" r:id="rId5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4" r:id="rId22"/>
    <p:sldId id="257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4660"/>
  </p:normalViewPr>
  <p:slideViewPr>
    <p:cSldViewPr snapToGrid="0">
      <p:cViewPr>
        <p:scale>
          <a:sx n="110" d="100"/>
          <a:sy n="110" d="100"/>
        </p:scale>
        <p:origin x="-768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5.vml.rels><?xml version="1.0" encoding="UTF-8" standalone="yes"?>
<Relationships xmlns="http://schemas.openxmlformats.org/package/2006/relationships"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课堂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3" hasCustomPrompt="1"/>
          </p:nvPr>
        </p:nvSpPr>
        <p:spPr>
          <a:xfrm>
            <a:off x="7852786" y="1"/>
            <a:ext cx="1291214" cy="10494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zh-CN" altLang="en-US"/>
              <a:t>留空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 anchorCtr="0"/>
          <a:lstStyle/>
          <a:p>
            <a:pPr algn="r">
              <a:buFont typeface="Arial" panose="020B0604020202020204" pitchFamily="34" charset="0"/>
            </a:pPr>
            <a:fld id="{9A0DB2DC-4C9A-4742-B13C-FB6460FD3503}" type="slidenum">
              <a:rPr lang="en-US" altLang="en-US">
                <a:latin typeface="Calibri" panose="020F0502020204030204"/>
                <a:ea typeface="宋体" panose="02010600030101010101" pitchFamily="2" charset="-122"/>
              </a:rPr>
            </a:fld>
            <a:endParaRPr lang="en-US" altLang="en-US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>
              <a:buClrTx/>
              <a:buFont typeface="Arial" panose="020B0604020202020204" pitchFamily="34" charset="0"/>
            </a:pPr>
            <a:fld id="{BB962C8B-B14F-4D97-AF65-F5344CB8AC3E}" type="datetime1">
              <a:rPr lang="zh-CN" altLang="en-US"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>
              <a:buClrTx/>
              <a:buFont typeface="Arial" panose="020B0604020202020204" pitchFamily="34" charset="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 anchorCtr="0"/>
          <a:lstStyle/>
          <a:p>
            <a:pPr algn="r">
              <a:buFont typeface="Arial" panose="020B0604020202020204" pitchFamily="34" charset="0"/>
            </a:pPr>
            <a:fld id="{9A0DB2DC-4C9A-4742-B13C-FB6460FD3503}" type="slidenum">
              <a:rPr lang="en-US" altLang="en-US">
                <a:latin typeface="Calibri" panose="020F0502020204030204"/>
                <a:ea typeface="宋体" panose="02010600030101010101" pitchFamily="2" charset="-122"/>
              </a:rPr>
            </a:fld>
            <a:endParaRPr lang="en-US" altLang="en-US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>
              <a:buClrTx/>
              <a:buFont typeface="Arial" panose="020B0604020202020204" pitchFamily="34" charset="0"/>
            </a:pPr>
            <a:fld id="{BB962C8B-B14F-4D97-AF65-F5344CB8AC3E}" type="datetime1">
              <a:rPr lang="zh-CN" altLang="en-US"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>
              <a:buClrTx/>
              <a:buFont typeface="Arial" panose="020B0604020202020204" pitchFamily="34" charset="0"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file:///D:\qq&#25991;&#20214;\712321467\Image\C2C\Image2\%7b75232B38-A165-1FB7-499C-2E1C792CACB5%7d.png" TargetMode="External"/><Relationship Id="rId18" Type="http://schemas.openxmlformats.org/officeDocument/2006/relationships/image" Target="../media/image2.png"/><Relationship Id="rId17" Type="http://schemas.openxmlformats.org/officeDocument/2006/relationships/image" Target="../media/image1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8" r:link="rId1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wmf"/><Relationship Id="rId8" Type="http://schemas.openxmlformats.org/officeDocument/2006/relationships/oleObject" Target="../embeddings/oleObject8.bin"/><Relationship Id="rId7" Type="http://schemas.openxmlformats.org/officeDocument/2006/relationships/image" Target="../media/image32.wmf"/><Relationship Id="rId6" Type="http://schemas.openxmlformats.org/officeDocument/2006/relationships/oleObject" Target="../embeddings/oleObject7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6.bin"/><Relationship Id="rId3" Type="http://schemas.openxmlformats.org/officeDocument/2006/relationships/image" Target="../media/image30.wmf"/><Relationship Id="rId2" Type="http://schemas.openxmlformats.org/officeDocument/2006/relationships/oleObject" Target="../embeddings/oleObject5.bin"/><Relationship Id="rId15" Type="http://schemas.openxmlformats.org/officeDocument/2006/relationships/vmlDrawing" Target="../drawings/vmlDrawing3.vml"/><Relationship Id="rId14" Type="http://schemas.openxmlformats.org/officeDocument/2006/relationships/slideLayout" Target="../slideLayouts/slideLayout7.xml"/><Relationship Id="rId13" Type="http://schemas.openxmlformats.org/officeDocument/2006/relationships/image" Target="../media/image35.wmf"/><Relationship Id="rId12" Type="http://schemas.openxmlformats.org/officeDocument/2006/relationships/oleObject" Target="../embeddings/oleObject10.bin"/><Relationship Id="rId11" Type="http://schemas.openxmlformats.org/officeDocument/2006/relationships/image" Target="../media/image34.wmf"/><Relationship Id="rId10" Type="http://schemas.openxmlformats.org/officeDocument/2006/relationships/oleObject" Target="../embeddings/oleObject9.bin"/><Relationship Id="rId1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4.png"/><Relationship Id="rId8" Type="http://schemas.openxmlformats.org/officeDocument/2006/relationships/image" Target="../media/image43.png"/><Relationship Id="rId7" Type="http://schemas.openxmlformats.org/officeDocument/2006/relationships/image" Target="../media/image42.png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46.png"/><Relationship Id="rId10" Type="http://schemas.openxmlformats.org/officeDocument/2006/relationships/image" Target="../media/image45.png"/><Relationship Id="rId1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2.bin"/><Relationship Id="rId8" Type="http://schemas.openxmlformats.org/officeDocument/2006/relationships/image" Target="../media/image52.wmf"/><Relationship Id="rId7" Type="http://schemas.openxmlformats.org/officeDocument/2006/relationships/oleObject" Target="../embeddings/oleObject11.bin"/><Relationship Id="rId6" Type="http://schemas.openxmlformats.org/officeDocument/2006/relationships/image" Target="../media/image51.png"/><Relationship Id="rId5" Type="http://schemas.openxmlformats.org/officeDocument/2006/relationships/image" Target="../media/image28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2" Type="http://schemas.openxmlformats.org/officeDocument/2006/relationships/vmlDrawing" Target="../drawings/vmlDrawing4.vml"/><Relationship Id="rId11" Type="http://schemas.openxmlformats.org/officeDocument/2006/relationships/slideLayout" Target="../slideLayouts/slideLayout13.xml"/><Relationship Id="rId10" Type="http://schemas.openxmlformats.org/officeDocument/2006/relationships/image" Target="../media/image53.wmf"/><Relationship Id="rId1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7.bin"/><Relationship Id="rId8" Type="http://schemas.openxmlformats.org/officeDocument/2006/relationships/oleObject" Target="../embeddings/oleObject16.bin"/><Relationship Id="rId7" Type="http://schemas.openxmlformats.org/officeDocument/2006/relationships/image" Target="../media/image61.wmf"/><Relationship Id="rId6" Type="http://schemas.openxmlformats.org/officeDocument/2006/relationships/oleObject" Target="../embeddings/oleObject15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14.bin"/><Relationship Id="rId3" Type="http://schemas.openxmlformats.org/officeDocument/2006/relationships/image" Target="../media/image59.wmf"/><Relationship Id="rId2" Type="http://schemas.openxmlformats.org/officeDocument/2006/relationships/oleObject" Target="../embeddings/oleObject13.bin"/><Relationship Id="rId18" Type="http://schemas.openxmlformats.org/officeDocument/2006/relationships/vmlDrawing" Target="../drawings/vmlDrawing5.vml"/><Relationship Id="rId17" Type="http://schemas.openxmlformats.org/officeDocument/2006/relationships/slideLayout" Target="../slideLayouts/slideLayout13.xml"/><Relationship Id="rId16" Type="http://schemas.openxmlformats.org/officeDocument/2006/relationships/image" Target="../media/image64.wmf"/><Relationship Id="rId15" Type="http://schemas.openxmlformats.org/officeDocument/2006/relationships/oleObject" Target="../embeddings/oleObject21.bin"/><Relationship Id="rId14" Type="http://schemas.openxmlformats.org/officeDocument/2006/relationships/oleObject" Target="../embeddings/oleObject20.bin"/><Relationship Id="rId13" Type="http://schemas.openxmlformats.org/officeDocument/2006/relationships/image" Target="../media/image63.wmf"/><Relationship Id="rId12" Type="http://schemas.openxmlformats.org/officeDocument/2006/relationships/oleObject" Target="../embeddings/oleObject19.bin"/><Relationship Id="rId11" Type="http://schemas.openxmlformats.org/officeDocument/2006/relationships/oleObject" Target="../embeddings/oleObject18.bin"/><Relationship Id="rId10" Type="http://schemas.openxmlformats.org/officeDocument/2006/relationships/image" Target="../media/image62.wmf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68.png"/><Relationship Id="rId1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openxmlformats.org/officeDocument/2006/relationships/image" Target="../media/image22.png"/><Relationship Id="rId7" Type="http://schemas.openxmlformats.org/officeDocument/2006/relationships/image" Target="../media/image21.png"/><Relationship Id="rId6" Type="http://schemas.openxmlformats.org/officeDocument/2006/relationships/image" Target="../media/image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4.xml"/><Relationship Id="rId11" Type="http://schemas.openxmlformats.org/officeDocument/2006/relationships/image" Target="../media/image25.png"/><Relationship Id="rId10" Type="http://schemas.openxmlformats.org/officeDocument/2006/relationships/image" Target="../media/image2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Relationship Id="rId3" Type="http://schemas.openxmlformats.org/officeDocument/2006/relationships/image" Target="../media/image16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61511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/>
              <a:t>约  分</a:t>
            </a:r>
            <a:endParaRPr lang="zh-CN" altLang="en-US" sz="80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2271" y="1194173"/>
            <a:ext cx="7572428" cy="264320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35885" y="3837379"/>
            <a:ext cx="3500462" cy="1828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胜的场数：</a:t>
            </a:r>
            <a:endParaRPr lang="en-US" altLang="zh-CN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平的场数：</a:t>
            </a:r>
            <a:endParaRPr lang="en-US" altLang="zh-CN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输的场数：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3536149" y="3980256"/>
          <a:ext cx="682123" cy="571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公式" r:id="rId2" imgW="11277600" imgH="9448800" progId="Equation.3">
                  <p:embed/>
                </p:oleObj>
              </mc:Choice>
              <mc:Fallback>
                <p:oleObj name="公式" r:id="rId2" imgW="11277600" imgH="9448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36149" y="3980256"/>
                        <a:ext cx="682123" cy="57150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489794" y="4622879"/>
          <a:ext cx="775015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公式" r:id="rId4" imgW="12801600" imgH="9448800" progId="Equation.3">
                  <p:embed/>
                </p:oleObj>
              </mc:Choice>
              <mc:Fallback>
                <p:oleObj name="公式" r:id="rId4" imgW="12801600" imgH="9448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89794" y="4622879"/>
                        <a:ext cx="775015" cy="5715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3536149" y="5309001"/>
          <a:ext cx="682117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公式" r:id="rId6" imgW="11277600" imgH="9448800" progId="Equation.3">
                  <p:embed/>
                </p:oleObj>
              </mc:Choice>
              <mc:Fallback>
                <p:oleObj name="公式" r:id="rId6" imgW="11277600" imgH="9448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36149" y="5309001"/>
                        <a:ext cx="682117" cy="5715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536413" y="4051693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6393669" y="4266007"/>
          <a:ext cx="357190" cy="651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公式" r:id="rId8" imgW="5181600" imgH="9448800" progId="Equation.3">
                  <p:embed/>
                </p:oleObj>
              </mc:Choice>
              <mc:Fallback>
                <p:oleObj name="公式" r:id="rId8" imgW="5181600" imgH="9448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393669" y="4266007"/>
                        <a:ext cx="357190" cy="65134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直接连接符 16"/>
          <p:cNvCxnSpPr/>
          <p:nvPr/>
        </p:nvCxnSpPr>
        <p:spPr>
          <a:xfrm>
            <a:off x="6393669" y="4337445"/>
            <a:ext cx="428628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393669" y="4694635"/>
            <a:ext cx="357190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65107" y="3908817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65107" y="4908949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200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99"/>
          <p:cNvSpPr txBox="1"/>
          <p:nvPr/>
        </p:nvSpPr>
        <p:spPr>
          <a:xfrm>
            <a:off x="7036611" y="5480453"/>
            <a:ext cx="2071702" cy="5539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约去最大公约数。</a:t>
            </a:r>
            <a:endParaRPr lang="en-US" altLang="zh-CN" sz="200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圆角矩形标注 3"/>
          <p:cNvSpPr/>
          <p:nvPr/>
        </p:nvSpPr>
        <p:spPr>
          <a:xfrm flipH="1">
            <a:off x="6965173" y="5480453"/>
            <a:ext cx="2214578" cy="571504"/>
          </a:xfrm>
          <a:prstGeom prst="wedgeRoundRectCallout">
            <a:avLst>
              <a:gd name="adj1" fmla="val -58839"/>
              <a:gd name="adj2" fmla="val -7820"/>
              <a:gd name="adj3" fmla="val 16667"/>
            </a:avLst>
          </a:prstGeom>
          <a:noFill/>
          <a:ln w="1587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algn="ctr"/>
            <a:r>
              <a:rPr lang="en-US" altLang="zh-CN" sz="28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2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/>
        </p:nvGraphicFramePr>
        <p:xfrm>
          <a:off x="7750991" y="4266007"/>
          <a:ext cx="357190" cy="651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公式" r:id="rId10" imgW="5181600" imgH="9448800" progId="Equation.3">
                  <p:embed/>
                </p:oleObj>
              </mc:Choice>
              <mc:Fallback>
                <p:oleObj name="公式" r:id="rId10" imgW="5181600" imgH="9448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750991" y="4266007"/>
                        <a:ext cx="357190" cy="65134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/>
          <p:cNvGraphicFramePr>
            <a:graphicFrameLocks noChangeAspect="1"/>
          </p:cNvGraphicFramePr>
          <p:nvPr/>
        </p:nvGraphicFramePr>
        <p:xfrm>
          <a:off x="9108313" y="4266007"/>
          <a:ext cx="357190" cy="651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公式" r:id="rId12" imgW="5181600" imgH="9448800" progId="Equation.3">
                  <p:embed/>
                </p:oleObj>
              </mc:Choice>
              <mc:Fallback>
                <p:oleObj name="公式" r:id="rId12" imgW="5181600" imgH="9448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108313" y="4266007"/>
                        <a:ext cx="357190" cy="65134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直接连接符 30"/>
          <p:cNvCxnSpPr/>
          <p:nvPr/>
        </p:nvCxnSpPr>
        <p:spPr>
          <a:xfrm>
            <a:off x="7679553" y="4337445"/>
            <a:ext cx="428628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7750991" y="4694635"/>
            <a:ext cx="428628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9108313" y="4694635"/>
            <a:ext cx="428628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9108313" y="4337445"/>
            <a:ext cx="428628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108313" y="3908817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79751" y="4908949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750991" y="4908949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750991" y="3908817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25" grpId="0"/>
      <p:bldP spid="26" grpId="0"/>
      <p:bldP spid="27" grpId="0"/>
      <p:bldP spid="28" grpId="0" animBg="1"/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1149631" y="949822"/>
            <a:ext cx="5841206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圈出最简分数，并把其余的分数约分。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1619" y="1707356"/>
            <a:ext cx="6182916" cy="515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2412206" y="1653778"/>
            <a:ext cx="485775" cy="5941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367213" y="1653778"/>
            <a:ext cx="485775" cy="5941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1337921" y="3137656"/>
                <a:ext cx="346249" cy="5786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7921" y="3137656"/>
                <a:ext cx="346249" cy="578620"/>
              </a:xfrm>
              <a:prstGeom prst="rect">
                <a:avLst/>
              </a:prstGeom>
              <a:blipFill rotWithShape="1">
                <a:blip r:embed="rId2"/>
                <a:stretch>
                  <a:fillRect l="-176" t="-21" r="-13895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直接连接符 11"/>
          <p:cNvCxnSpPr/>
          <p:nvPr/>
        </p:nvCxnSpPr>
        <p:spPr>
          <a:xfrm>
            <a:off x="1335780" y="3107081"/>
            <a:ext cx="310440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348082" y="3460684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348082" y="2755495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3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30700" y="3667386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4</a:t>
            </a:r>
            <a:endParaRPr lang="zh-CN" altLang="en-US" sz="20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1728051" y="3145930"/>
                <a:ext cx="455959" cy="5802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8051" y="3145930"/>
                <a:ext cx="455959" cy="580223"/>
              </a:xfrm>
              <a:prstGeom prst="rect">
                <a:avLst/>
              </a:prstGeom>
              <a:blipFill rotWithShape="1">
                <a:blip r:embed="rId3"/>
                <a:stretch>
                  <a:fillRect l="-47" t="-24" r="-10670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666225" y="3137656"/>
                <a:ext cx="346249" cy="5765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6225" y="3137656"/>
                <a:ext cx="346249" cy="576568"/>
              </a:xfrm>
              <a:prstGeom prst="rect">
                <a:avLst/>
              </a:prstGeom>
              <a:blipFill rotWithShape="1">
                <a:blip r:embed="rId4"/>
                <a:stretch>
                  <a:fillRect l="-143" t="-21" r="-13928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直接连接符 17"/>
          <p:cNvCxnSpPr/>
          <p:nvPr/>
        </p:nvCxnSpPr>
        <p:spPr>
          <a:xfrm>
            <a:off x="2664084" y="3107081"/>
            <a:ext cx="310440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676386" y="3460684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676386" y="2755495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5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659004" y="3667386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6</a:t>
            </a:r>
            <a:endParaRPr lang="zh-CN" altLang="en-US" sz="20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3056355" y="3145930"/>
                <a:ext cx="455959" cy="5802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6355" y="3145930"/>
                <a:ext cx="455959" cy="580223"/>
              </a:xfrm>
              <a:prstGeom prst="rect">
                <a:avLst/>
              </a:prstGeom>
              <a:blipFill rotWithShape="1">
                <a:blip r:embed="rId5"/>
                <a:stretch>
                  <a:fillRect l="-22" t="-24" r="-10695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/>
              <p:cNvSpPr txBox="1"/>
              <p:nvPr/>
            </p:nvSpPr>
            <p:spPr>
              <a:xfrm>
                <a:off x="4060073" y="3137656"/>
                <a:ext cx="371897" cy="5786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3" name="文本框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0073" y="3137656"/>
                <a:ext cx="371897" cy="578620"/>
              </a:xfrm>
              <a:prstGeom prst="rect">
                <a:avLst/>
              </a:prstGeom>
              <a:blipFill rotWithShape="1">
                <a:blip r:embed="rId6"/>
                <a:stretch>
                  <a:fillRect l="-139" t="-21" r="-9480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直接连接符 23"/>
          <p:cNvCxnSpPr/>
          <p:nvPr/>
        </p:nvCxnSpPr>
        <p:spPr>
          <a:xfrm>
            <a:off x="4057932" y="3107081"/>
            <a:ext cx="310440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070234" y="3460684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070234" y="2755495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1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052852" y="3667386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5</a:t>
            </a:r>
            <a:endParaRPr lang="zh-CN" altLang="en-US" sz="20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文本框 27"/>
              <p:cNvSpPr txBox="1"/>
              <p:nvPr/>
            </p:nvSpPr>
            <p:spPr>
              <a:xfrm>
                <a:off x="4450203" y="3145930"/>
                <a:ext cx="455959" cy="5802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8" name="文本框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203" y="3145930"/>
                <a:ext cx="455959" cy="580223"/>
              </a:xfrm>
              <a:prstGeom prst="rect">
                <a:avLst/>
              </a:prstGeom>
              <a:blipFill rotWithShape="1">
                <a:blip r:embed="rId7"/>
                <a:stretch>
                  <a:fillRect l="-27" t="-24" r="-10690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文本框 28"/>
              <p:cNvSpPr txBox="1"/>
              <p:nvPr/>
            </p:nvSpPr>
            <p:spPr>
              <a:xfrm>
                <a:off x="5500642" y="3146779"/>
                <a:ext cx="371897" cy="5786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9" name="文本框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642" y="3146779"/>
                <a:ext cx="371897" cy="578620"/>
              </a:xfrm>
              <a:prstGeom prst="rect">
                <a:avLst/>
              </a:prstGeom>
              <a:blipFill rotWithShape="1">
                <a:blip r:embed="rId8"/>
                <a:stretch>
                  <a:fillRect l="-73" t="-61" r="-9546" b="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直接连接符 29"/>
          <p:cNvCxnSpPr/>
          <p:nvPr/>
        </p:nvCxnSpPr>
        <p:spPr>
          <a:xfrm>
            <a:off x="5498501" y="3116204"/>
            <a:ext cx="310440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510803" y="3469807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5510803" y="2764618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2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493421" y="3676509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9</a:t>
            </a:r>
            <a:endParaRPr lang="zh-CN" altLang="en-US" sz="20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文本框 33"/>
              <p:cNvSpPr txBox="1"/>
              <p:nvPr/>
            </p:nvSpPr>
            <p:spPr>
              <a:xfrm>
                <a:off x="5890772" y="3155053"/>
                <a:ext cx="455959" cy="5802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4" name="文本框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0772" y="3155053"/>
                <a:ext cx="455959" cy="580223"/>
              </a:xfrm>
              <a:prstGeom prst="rect">
                <a:avLst/>
              </a:prstGeom>
              <a:blipFill rotWithShape="1">
                <a:blip r:embed="rId9"/>
                <a:stretch>
                  <a:fillRect l="-112" t="-64" r="-10605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文本框 34"/>
              <p:cNvSpPr txBox="1"/>
              <p:nvPr/>
            </p:nvSpPr>
            <p:spPr>
              <a:xfrm>
                <a:off x="6928159" y="3137656"/>
                <a:ext cx="371897" cy="5844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𝟐𝟓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𝟒𝟓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5" name="文本框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8159" y="3137656"/>
                <a:ext cx="371897" cy="584455"/>
              </a:xfrm>
              <a:prstGeom prst="rect">
                <a:avLst/>
              </a:prstGeom>
              <a:blipFill rotWithShape="1">
                <a:blip r:embed="rId10"/>
                <a:stretch>
                  <a:fillRect l="-83" t="-21" r="-9536" b="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直接连接符 35"/>
          <p:cNvCxnSpPr/>
          <p:nvPr/>
        </p:nvCxnSpPr>
        <p:spPr>
          <a:xfrm>
            <a:off x="6926018" y="3107081"/>
            <a:ext cx="310440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6938320" y="3460684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6938320" y="2755495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5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920938" y="3667386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9</a:t>
            </a:r>
            <a:endParaRPr lang="zh-CN" altLang="en-US" sz="20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文本框 39"/>
              <p:cNvSpPr txBox="1"/>
              <p:nvPr/>
            </p:nvSpPr>
            <p:spPr>
              <a:xfrm>
                <a:off x="7318289" y="3145930"/>
                <a:ext cx="455959" cy="5802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0" name="文本框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8289" y="3145930"/>
                <a:ext cx="455959" cy="580223"/>
              </a:xfrm>
              <a:prstGeom prst="rect">
                <a:avLst/>
              </a:prstGeom>
              <a:blipFill rotWithShape="1">
                <a:blip r:embed="rId11"/>
                <a:stretch>
                  <a:fillRect l="-120" t="-24" r="-10597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4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26" grpId="0"/>
      <p:bldP spid="27" grpId="0"/>
      <p:bldP spid="28" grpId="0"/>
      <p:bldP spid="29" grpId="0"/>
      <p:bldP spid="32" grpId="0"/>
      <p:bldP spid="33" grpId="0"/>
      <p:bldP spid="34" grpId="0"/>
      <p:bldP spid="35" grpId="0"/>
      <p:bldP spid="38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0"/>
          <p:cNvSpPr/>
          <p:nvPr/>
        </p:nvSpPr>
        <p:spPr>
          <a:xfrm>
            <a:off x="10296525" y="2116138"/>
            <a:ext cx="1200150" cy="5016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6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八五折</a:t>
            </a:r>
            <a:endParaRPr lang="zh-CN" altLang="en-US" sz="2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3" name="Object 1"/>
          <p:cNvSpPr>
            <a:spLocks noRot="1" noChangeAspect="1" noEditPoints="1" noTextEdit="1"/>
          </p:cNvSpPr>
          <p:nvPr/>
        </p:nvSpPr>
        <p:spPr>
          <a:xfrm>
            <a:off x="1935163" y="1811338"/>
            <a:ext cx="3219450" cy="1249362"/>
          </a:xfrm>
          <a:prstGeom prst="rect">
            <a:avLst/>
          </a:prstGeom>
          <a:blipFill rotWithShape="0">
            <a:blip r:embed="rId1" cstate="email"/>
            <a:stretch>
              <a:fillRect/>
            </a:stretch>
          </a:blipFill>
          <a:ln w="9525">
            <a:noFill/>
          </a:ln>
        </p:spPr>
        <p:txBody>
          <a:bodyPr anchor="t" anchorCtr="0"/>
          <a:lstStyle/>
          <a:p>
            <a:endParaRPr lang="zh-CN" altLang="zh-CN"/>
          </a:p>
        </p:txBody>
      </p:sp>
      <p:sp>
        <p:nvSpPr>
          <p:cNvPr id="20484" name="Object 2"/>
          <p:cNvSpPr>
            <a:spLocks noRot="1" noChangeAspect="1" noEditPoints="1" noTextEdit="1"/>
          </p:cNvSpPr>
          <p:nvPr/>
        </p:nvSpPr>
        <p:spPr>
          <a:xfrm>
            <a:off x="1774825" y="2841625"/>
            <a:ext cx="3338513" cy="1249363"/>
          </a:xfrm>
          <a:prstGeom prst="rect">
            <a:avLst/>
          </a:prstGeom>
          <a:blipFill rotWithShape="0">
            <a:blip r:embed="rId2" cstate="email"/>
            <a:stretch>
              <a:fillRect/>
            </a:stretch>
          </a:blipFill>
          <a:ln w="9525">
            <a:noFill/>
          </a:ln>
        </p:spPr>
        <p:txBody>
          <a:bodyPr anchor="t" anchorCtr="0"/>
          <a:lstStyle/>
          <a:p>
            <a:endParaRPr lang="zh-CN" altLang="zh-CN"/>
          </a:p>
        </p:txBody>
      </p:sp>
      <p:sp>
        <p:nvSpPr>
          <p:cNvPr id="20485" name="Object 3"/>
          <p:cNvSpPr>
            <a:spLocks noRot="1" noChangeAspect="1" noEditPoints="1" noTextEdit="1"/>
          </p:cNvSpPr>
          <p:nvPr/>
        </p:nvSpPr>
        <p:spPr>
          <a:xfrm>
            <a:off x="1897063" y="3983038"/>
            <a:ext cx="3024187" cy="1249362"/>
          </a:xfrm>
          <a:prstGeom prst="rect">
            <a:avLst/>
          </a:prstGeom>
          <a:blipFill rotWithShape="0">
            <a:blip r:embed="rId3" cstate="email"/>
            <a:stretch>
              <a:fillRect/>
            </a:stretch>
          </a:blipFill>
          <a:ln w="9525">
            <a:noFill/>
          </a:ln>
        </p:spPr>
        <p:txBody>
          <a:bodyPr anchor="t" anchorCtr="0"/>
          <a:lstStyle/>
          <a:p>
            <a:endParaRPr lang="zh-CN" altLang="zh-CN"/>
          </a:p>
        </p:txBody>
      </p:sp>
      <p:sp>
        <p:nvSpPr>
          <p:cNvPr id="20486" name="Object 4"/>
          <p:cNvSpPr>
            <a:spLocks noRot="1" noChangeAspect="1" noEditPoints="1" noTextEdit="1"/>
          </p:cNvSpPr>
          <p:nvPr/>
        </p:nvSpPr>
        <p:spPr>
          <a:xfrm>
            <a:off x="1739900" y="5146675"/>
            <a:ext cx="3340100" cy="1247775"/>
          </a:xfrm>
          <a:prstGeom prst="rect">
            <a:avLst/>
          </a:prstGeom>
          <a:blipFill rotWithShape="0">
            <a:blip r:embed="rId4" cstate="email"/>
            <a:stretch>
              <a:fillRect/>
            </a:stretch>
          </a:blipFill>
          <a:ln w="9525">
            <a:noFill/>
          </a:ln>
        </p:spPr>
        <p:txBody>
          <a:bodyPr anchor="t" anchorCtr="0"/>
          <a:lstStyle/>
          <a:p>
            <a:endParaRPr lang="zh-CN" altLang="zh-CN"/>
          </a:p>
        </p:txBody>
      </p:sp>
      <p:cxnSp>
        <p:nvCxnSpPr>
          <p:cNvPr id="20487" name="直接箭头连接符 15"/>
          <p:cNvCxnSpPr/>
          <p:nvPr/>
        </p:nvCxnSpPr>
        <p:spPr>
          <a:xfrm flipH="1">
            <a:off x="5605463" y="1778000"/>
            <a:ext cx="0" cy="4391025"/>
          </a:xfrm>
          <a:prstGeom prst="straightConnector1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20488" name="Object 5"/>
          <p:cNvSpPr/>
          <p:nvPr/>
        </p:nvSpPr>
        <p:spPr>
          <a:xfrm>
            <a:off x="8369300" y="4186238"/>
            <a:ext cx="606425" cy="1173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endParaRPr lang="zh-CN" altLang="en-US" sz="2600" b="1"/>
          </a:p>
        </p:txBody>
      </p:sp>
      <p:grpSp>
        <p:nvGrpSpPr>
          <p:cNvPr id="20490" name="组合 4"/>
          <p:cNvGrpSpPr/>
          <p:nvPr/>
        </p:nvGrpSpPr>
        <p:grpSpPr>
          <a:xfrm>
            <a:off x="798513" y="1120775"/>
            <a:ext cx="9650412" cy="736600"/>
            <a:chOff x="1257" y="1984"/>
            <a:chExt cx="15197" cy="1158"/>
          </a:xfrm>
        </p:grpSpPr>
        <p:pic>
          <p:nvPicPr>
            <p:cNvPr id="20491" name="图片 18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257" y="2367"/>
              <a:ext cx="670" cy="6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2" name="文本框 1"/>
            <p:cNvSpPr/>
            <p:nvPr/>
          </p:nvSpPr>
          <p:spPr>
            <a:xfrm>
              <a:off x="1998" y="1984"/>
              <a:ext cx="14456" cy="11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运用前面学过的知识解释笑笑的发现。</a:t>
              </a:r>
              <a:endPara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0493" name="组合 4"/>
          <p:cNvGrpSpPr/>
          <p:nvPr/>
        </p:nvGrpSpPr>
        <p:grpSpPr>
          <a:xfrm>
            <a:off x="6086475" y="1857375"/>
            <a:ext cx="5172075" cy="3946525"/>
            <a:chOff x="9585" y="2925"/>
            <a:chExt cx="8145" cy="6214"/>
          </a:xfrm>
        </p:grpSpPr>
        <p:pic>
          <p:nvPicPr>
            <p:cNvPr id="20494" name="图片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85" y="2925"/>
              <a:ext cx="8145" cy="621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5" name="文本框 2"/>
            <p:cNvSpPr/>
            <p:nvPr/>
          </p:nvSpPr>
          <p:spPr>
            <a:xfrm>
              <a:off x="10366" y="4000"/>
              <a:ext cx="6140" cy="36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最后一个式子的得数</a:t>
              </a:r>
              <a:endParaRPr lang="zh-CN" altLang="en-US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是  ，不能“再往下除了”。</a:t>
              </a:r>
              <a:r>
                <a:rPr lang="zh-CN" altLang="en-US" sz="28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即  不能再约分了，是最简分数。</a:t>
              </a:r>
              <a:endPara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0496" name="组合 5"/>
          <p:cNvGrpSpPr/>
          <p:nvPr/>
        </p:nvGrpSpPr>
        <p:grpSpPr>
          <a:xfrm>
            <a:off x="7065963" y="3109913"/>
            <a:ext cx="1966912" cy="1301750"/>
            <a:chOff x="11127" y="4898"/>
            <a:chExt cx="3099" cy="2050"/>
          </a:xfrm>
        </p:grpSpPr>
        <p:graphicFrame>
          <p:nvGraphicFramePr>
            <p:cNvPr id="20497" name="对象 2"/>
            <p:cNvGraphicFramePr>
              <a:graphicFrameLocks noChangeAspect="1"/>
            </p:cNvGraphicFramePr>
            <p:nvPr/>
          </p:nvGraphicFramePr>
          <p:xfrm>
            <a:off x="11127" y="4898"/>
            <a:ext cx="469" cy="11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5" name="" r:id="rId7" imgW="139700" imgH="393700" progId="Equation.KSEE3">
                    <p:embed/>
                  </p:oleObj>
                </mc:Choice>
                <mc:Fallback>
                  <p:oleObj name="" r:id="rId7" imgW="139700" imgH="393700" progId="Equation.KSEE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1127" y="4898"/>
                          <a:ext cx="469" cy="112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0498" name="组合 34"/>
            <p:cNvGrpSpPr/>
            <p:nvPr/>
          </p:nvGrpSpPr>
          <p:grpSpPr>
            <a:xfrm>
              <a:off x="12719" y="5628"/>
              <a:ext cx="1507" cy="1320"/>
              <a:chOff x="950775" y="3885535"/>
              <a:chExt cx="955122" cy="837522"/>
            </a:xfrm>
          </p:grpSpPr>
          <p:cxnSp>
            <p:nvCxnSpPr>
              <p:cNvPr id="20499" name="直接连接符 17"/>
              <p:cNvCxnSpPr/>
              <p:nvPr/>
            </p:nvCxnSpPr>
            <p:spPr>
              <a:xfrm>
                <a:off x="950775" y="4292989"/>
                <a:ext cx="467265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20500" name="TextBox 30"/>
              <p:cNvSpPr/>
              <p:nvPr/>
            </p:nvSpPr>
            <p:spPr>
              <a:xfrm>
                <a:off x="1034744" y="3885535"/>
                <a:ext cx="524898" cy="5220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501" name="TextBox 33"/>
              <p:cNvSpPr/>
              <p:nvPr/>
            </p:nvSpPr>
            <p:spPr>
              <a:xfrm>
                <a:off x="1022688" y="4200959"/>
                <a:ext cx="883209" cy="5220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0502" name="组合 6"/>
          <p:cNvGrpSpPr/>
          <p:nvPr/>
        </p:nvGrpSpPr>
        <p:grpSpPr>
          <a:xfrm>
            <a:off x="6054725" y="1935163"/>
            <a:ext cx="5172075" cy="3946525"/>
            <a:chOff x="9585" y="2925"/>
            <a:chExt cx="8145" cy="6214"/>
          </a:xfrm>
        </p:grpSpPr>
        <p:pic>
          <p:nvPicPr>
            <p:cNvPr id="20503" name="图片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85" y="2925"/>
              <a:ext cx="8145" cy="621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04" name="文本框 2"/>
            <p:cNvSpPr/>
            <p:nvPr/>
          </p:nvSpPr>
          <p:spPr>
            <a:xfrm>
              <a:off x="10366" y="4000"/>
              <a:ext cx="6140" cy="45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最后一个式子的得数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是  ，不能“再往下除了”因为分子分母的公因数是</a:t>
              </a:r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。</a:t>
              </a:r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即  不能再约分了，是最简分数。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20505" name="对象 10"/>
          <p:cNvGraphicFramePr>
            <a:graphicFrameLocks noChangeAspect="1"/>
          </p:cNvGraphicFramePr>
          <p:nvPr/>
        </p:nvGraphicFramePr>
        <p:xfrm>
          <a:off x="7051675" y="3055938"/>
          <a:ext cx="406400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" r:id="rId9" imgW="152400" imgH="393700" progId="Equation.KSEE3">
                  <p:embed/>
                </p:oleObj>
              </mc:Choice>
              <mc:Fallback>
                <p:oleObj name="" r:id="rId9" imgW="1524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051675" y="3055938"/>
                        <a:ext cx="406400" cy="8937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506" name="组合 34"/>
          <p:cNvGrpSpPr/>
          <p:nvPr/>
        </p:nvGrpSpPr>
        <p:grpSpPr>
          <a:xfrm>
            <a:off x="8588375" y="4187825"/>
            <a:ext cx="957263" cy="838200"/>
            <a:chOff x="950775" y="3885535"/>
            <a:chExt cx="955122" cy="837522"/>
          </a:xfrm>
        </p:grpSpPr>
        <p:cxnSp>
          <p:nvCxnSpPr>
            <p:cNvPr id="20507" name="直接连接符 14"/>
            <p:cNvCxnSpPr/>
            <p:nvPr/>
          </p:nvCxnSpPr>
          <p:spPr>
            <a:xfrm>
              <a:off x="950775" y="4292989"/>
              <a:ext cx="467265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0508" name="TextBox 30"/>
            <p:cNvSpPr/>
            <p:nvPr/>
          </p:nvSpPr>
          <p:spPr>
            <a:xfrm>
              <a:off x="1034744" y="3885535"/>
              <a:ext cx="524898" cy="5220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09" name="TextBox 33"/>
            <p:cNvSpPr/>
            <p:nvPr/>
          </p:nvSpPr>
          <p:spPr>
            <a:xfrm>
              <a:off x="1022688" y="4200959"/>
              <a:ext cx="883209" cy="5220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903095" y="802005"/>
            <a:ext cx="5429250" cy="444690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186555" y="1463040"/>
            <a:ext cx="934085" cy="445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150995" y="802005"/>
            <a:ext cx="934085" cy="445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027170" y="2553970"/>
            <a:ext cx="569595" cy="445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27170" y="2008505"/>
            <a:ext cx="569595" cy="445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332605" y="3762375"/>
            <a:ext cx="569595" cy="445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333240" y="3116580"/>
            <a:ext cx="569595" cy="445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79645" y="4885690"/>
            <a:ext cx="569595" cy="445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779645" y="4323715"/>
            <a:ext cx="569595" cy="445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877060" y="1094740"/>
            <a:ext cx="331470" cy="497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1803833" y="1425619"/>
            <a:ext cx="8390449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</a:rPr>
              <a:t>明明的头长是</a:t>
            </a:r>
            <a:r>
              <a:rPr lang="en-US" altLang="zh-CN" sz="2000" b="1">
                <a:latin typeface="Times New Roman" panose="02020603050405020304" pitchFamily="18" charset="0"/>
                <a:ea typeface="楷体" panose="02010609060101010101" pitchFamily="49" charset="-122"/>
              </a:rPr>
              <a:t>20cm</a:t>
            </a: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</a:rPr>
              <a:t>，身高是</a:t>
            </a:r>
            <a:r>
              <a:rPr lang="en-US" altLang="zh-CN" sz="2000" b="1">
                <a:latin typeface="Times New Roman" panose="02020603050405020304" pitchFamily="18" charset="0"/>
                <a:ea typeface="楷体" panose="02010609060101010101" pitchFamily="49" charset="-122"/>
              </a:rPr>
              <a:t>120cm</a:t>
            </a: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</a:rPr>
              <a:t>，明明头长是身高的几分之几？</a:t>
            </a:r>
            <a:endParaRPr lang="zh-CN" altLang="en-US" sz="2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785639" y="2298443"/>
            <a:ext cx="5559820" cy="2620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4298966" y="2999678"/>
            <a:ext cx="13566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>
                <a:latin typeface="Times New Roman" panose="02020603050405020304" pitchFamily="18" charset="0"/>
                <a:ea typeface="楷体" panose="02010609060101010101" pitchFamily="49" charset="-122"/>
              </a:rPr>
              <a:t>20÷120=</a:t>
            </a:r>
            <a:endParaRPr lang="zh-CN" altLang="en-US" sz="2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5477632" y="2934660"/>
                <a:ext cx="448841" cy="580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𝟐𝟎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𝟏𝟐𝟎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7632" y="2934660"/>
                <a:ext cx="448841" cy="580095"/>
              </a:xfrm>
              <a:prstGeom prst="rect">
                <a:avLst/>
              </a:prstGeom>
              <a:blipFill rotWithShape="1">
                <a:blip r:embed="rId2"/>
                <a:stretch>
                  <a:fillRect l="-27" t="-56" r="-17115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接连接符 13"/>
          <p:cNvCxnSpPr/>
          <p:nvPr/>
        </p:nvCxnSpPr>
        <p:spPr>
          <a:xfrm>
            <a:off x="5544363" y="3000147"/>
            <a:ext cx="310440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556665" y="3353750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556665" y="2648561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1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39283" y="3560452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6</a:t>
            </a:r>
            <a:endParaRPr lang="zh-CN" altLang="en-US" sz="20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17"/>
              <p:cNvSpPr txBox="1"/>
              <p:nvPr/>
            </p:nvSpPr>
            <p:spPr>
              <a:xfrm>
                <a:off x="5943855" y="2934660"/>
                <a:ext cx="455959" cy="5802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855" y="2934660"/>
                <a:ext cx="455959" cy="580223"/>
              </a:xfrm>
              <a:prstGeom prst="rect">
                <a:avLst/>
              </a:prstGeom>
              <a:blipFill rotWithShape="1">
                <a:blip r:embed="rId3"/>
                <a:stretch>
                  <a:fillRect l="-56" t="-56" r="-10661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矩形 18"/>
              <p:cNvSpPr/>
              <p:nvPr/>
            </p:nvSpPr>
            <p:spPr>
              <a:xfrm>
                <a:off x="4080542" y="3949238"/>
                <a:ext cx="3150221" cy="5860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>
                    <a:latin typeface="Times New Roman" panose="02020603050405020304" pitchFamily="18" charset="0"/>
                    <a:ea typeface="楷体" panose="02010609060101010101" pitchFamily="49" charset="-122"/>
                  </a:rPr>
                  <a:t>答：明明头长是身高的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000" b="1">
                            <a:latin typeface="Cambria Math" panose="02040503050406030204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>
                            <a:latin typeface="Cambria Math" panose="02040503050406030204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en-US" sz="2000"/>
                  <a:t>。</a:t>
                </a:r>
                <a:endParaRPr lang="zh-CN" altLang="en-US" sz="2000"/>
              </a:p>
            </p:txBody>
          </p:sp>
        </mc:Choice>
        <mc:Fallback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0542" y="3949238"/>
                <a:ext cx="3150221" cy="586058"/>
              </a:xfrm>
              <a:prstGeom prst="rect">
                <a:avLst/>
              </a:prstGeom>
              <a:blipFill rotWithShape="1">
                <a:blip r:embed="rId4"/>
                <a:stretch>
                  <a:fillRect l="-1" t="-30" r="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5" name="组合 4"/>
          <p:cNvGrpSpPr/>
          <p:nvPr/>
        </p:nvGrpSpPr>
        <p:grpSpPr>
          <a:xfrm>
            <a:off x="798513" y="1135063"/>
            <a:ext cx="9650412" cy="736600"/>
            <a:chOff x="1257" y="2006"/>
            <a:chExt cx="15197" cy="1158"/>
          </a:xfrm>
        </p:grpSpPr>
        <p:pic>
          <p:nvPicPr>
            <p:cNvPr id="23556" name="图片 1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57" y="2367"/>
              <a:ext cx="670" cy="6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557" name="文本框 1"/>
            <p:cNvSpPr/>
            <p:nvPr/>
          </p:nvSpPr>
          <p:spPr>
            <a:xfrm>
              <a:off x="1998" y="2006"/>
              <a:ext cx="14456" cy="11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把下面分数约分成最简分数，与同伴交流。</a:t>
              </a:r>
              <a:endParaRPr lang="zh-CN" altLang="en-US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23558" name="对象 1"/>
          <p:cNvGraphicFramePr>
            <a:graphicFrameLocks noChangeAspect="1"/>
          </p:cNvGraphicFramePr>
          <p:nvPr/>
        </p:nvGraphicFramePr>
        <p:xfrm>
          <a:off x="2030413" y="1871663"/>
          <a:ext cx="566737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" r:id="rId2" imgW="228600" imgH="393700" progId="Equation.KSEE3">
                  <p:embed/>
                </p:oleObj>
              </mc:Choice>
              <mc:Fallback>
                <p:oleObj name="" r:id="rId2" imgW="2286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30413" y="1871663"/>
                        <a:ext cx="566737" cy="9763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对象 2"/>
          <p:cNvGraphicFramePr>
            <a:graphicFrameLocks noChangeAspect="1"/>
          </p:cNvGraphicFramePr>
          <p:nvPr/>
        </p:nvGraphicFramePr>
        <p:xfrm>
          <a:off x="3459163" y="1917700"/>
          <a:ext cx="503237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name="" r:id="rId4" imgW="203200" imgH="393700" progId="Equation.KSEE3">
                  <p:embed/>
                </p:oleObj>
              </mc:Choice>
              <mc:Fallback>
                <p:oleObj name="" r:id="rId4" imgW="2032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59163" y="1917700"/>
                        <a:ext cx="503237" cy="974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0" name="对象 3"/>
          <p:cNvGraphicFramePr>
            <a:graphicFrameLocks noChangeAspect="1"/>
          </p:cNvGraphicFramePr>
          <p:nvPr/>
        </p:nvGraphicFramePr>
        <p:xfrm>
          <a:off x="4964113" y="1871663"/>
          <a:ext cx="566737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" r:id="rId6" imgW="228600" imgH="393700" progId="Equation.KSEE3">
                  <p:embed/>
                </p:oleObj>
              </mc:Choice>
              <mc:Fallback>
                <p:oleObj name="" r:id="rId6" imgW="2286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64113" y="1871663"/>
                        <a:ext cx="566737" cy="9763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1" name="文本框 99"/>
          <p:cNvSpPr/>
          <p:nvPr/>
        </p:nvSpPr>
        <p:spPr>
          <a:xfrm>
            <a:off x="779463" y="3179763"/>
            <a:ext cx="3582987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indent="266700"/>
            <a:r>
              <a:rPr lang="zh-CN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法一：除以公因数。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3562" name="对象 5"/>
          <p:cNvGraphicFramePr>
            <a:graphicFrameLocks noChangeAspect="1"/>
          </p:cNvGraphicFramePr>
          <p:nvPr/>
        </p:nvGraphicFramePr>
        <p:xfrm>
          <a:off x="4959350" y="4464050"/>
          <a:ext cx="566738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" r:id="rId8" imgW="228600" imgH="393700" progId="Equation.KSEE3">
                  <p:embed/>
                </p:oleObj>
              </mc:Choice>
              <mc:Fallback>
                <p:oleObj name="" r:id="rId8" imgW="2286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59350" y="4464050"/>
                        <a:ext cx="566738" cy="974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563" name="直接连接符 7"/>
          <p:cNvCxnSpPr/>
          <p:nvPr/>
        </p:nvCxnSpPr>
        <p:spPr>
          <a:xfrm>
            <a:off x="4960938" y="4532313"/>
            <a:ext cx="563562" cy="268287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64" name="直接连接符 8"/>
          <p:cNvCxnSpPr/>
          <p:nvPr/>
        </p:nvCxnSpPr>
        <p:spPr>
          <a:xfrm>
            <a:off x="4962525" y="5068888"/>
            <a:ext cx="565150" cy="268287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65" name="文本框 9"/>
          <p:cNvSpPr/>
          <p:nvPr/>
        </p:nvSpPr>
        <p:spPr>
          <a:xfrm>
            <a:off x="4922838" y="4089400"/>
            <a:ext cx="776287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6" name="文本框 10"/>
          <p:cNvSpPr/>
          <p:nvPr/>
        </p:nvSpPr>
        <p:spPr>
          <a:xfrm>
            <a:off x="4984750" y="5337175"/>
            <a:ext cx="77470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3567" name="直接连接符 11"/>
          <p:cNvCxnSpPr/>
          <p:nvPr/>
        </p:nvCxnSpPr>
        <p:spPr>
          <a:xfrm>
            <a:off x="4922838" y="4264025"/>
            <a:ext cx="565150" cy="26828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68" name="直接连接符 12"/>
          <p:cNvCxnSpPr/>
          <p:nvPr/>
        </p:nvCxnSpPr>
        <p:spPr>
          <a:xfrm>
            <a:off x="4984750" y="5464175"/>
            <a:ext cx="563563" cy="2667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69" name="文本框 13"/>
          <p:cNvSpPr/>
          <p:nvPr/>
        </p:nvSpPr>
        <p:spPr>
          <a:xfrm>
            <a:off x="4984750" y="3803650"/>
            <a:ext cx="77628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0" name="文本框 14"/>
          <p:cNvSpPr/>
          <p:nvPr/>
        </p:nvSpPr>
        <p:spPr>
          <a:xfrm>
            <a:off x="4989513" y="5616575"/>
            <a:ext cx="77470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3571" name="直接连接符 15"/>
          <p:cNvCxnSpPr/>
          <p:nvPr/>
        </p:nvCxnSpPr>
        <p:spPr>
          <a:xfrm>
            <a:off x="4922838" y="3930650"/>
            <a:ext cx="565150" cy="26828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72" name="直接连接符 16"/>
          <p:cNvCxnSpPr/>
          <p:nvPr/>
        </p:nvCxnSpPr>
        <p:spPr>
          <a:xfrm>
            <a:off x="4989513" y="5730875"/>
            <a:ext cx="563562" cy="26828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73" name="文本框 17"/>
          <p:cNvSpPr/>
          <p:nvPr/>
        </p:nvSpPr>
        <p:spPr>
          <a:xfrm>
            <a:off x="4970463" y="3517900"/>
            <a:ext cx="77470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4" name="文本框 19"/>
          <p:cNvSpPr/>
          <p:nvPr/>
        </p:nvSpPr>
        <p:spPr>
          <a:xfrm>
            <a:off x="5070475" y="5880100"/>
            <a:ext cx="4794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3575" name="直接连接符 20"/>
          <p:cNvCxnSpPr/>
          <p:nvPr/>
        </p:nvCxnSpPr>
        <p:spPr>
          <a:xfrm>
            <a:off x="4922838" y="3644900"/>
            <a:ext cx="565150" cy="2667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76" name="直接连接符 21"/>
          <p:cNvCxnSpPr/>
          <p:nvPr/>
        </p:nvCxnSpPr>
        <p:spPr>
          <a:xfrm>
            <a:off x="4989513" y="6007100"/>
            <a:ext cx="563562" cy="26828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77" name="文本框 22"/>
          <p:cNvSpPr/>
          <p:nvPr/>
        </p:nvSpPr>
        <p:spPr>
          <a:xfrm>
            <a:off x="4964113" y="3168650"/>
            <a:ext cx="77470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8" name="文本框 23"/>
          <p:cNvSpPr/>
          <p:nvPr/>
        </p:nvSpPr>
        <p:spPr>
          <a:xfrm>
            <a:off x="5095875" y="6169025"/>
            <a:ext cx="479425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3579" name="对象 24"/>
          <p:cNvGraphicFramePr>
            <a:graphicFrameLocks noChangeAspect="1"/>
          </p:cNvGraphicFramePr>
          <p:nvPr/>
        </p:nvGraphicFramePr>
        <p:xfrm>
          <a:off x="5575300" y="4464050"/>
          <a:ext cx="649288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" r:id="rId9" imgW="266700" imgH="393700" progId="Equation.KSEE3">
                  <p:embed/>
                </p:oleObj>
              </mc:Choice>
              <mc:Fallback>
                <p:oleObj name="" r:id="rId9" imgW="2667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75300" y="4464050"/>
                        <a:ext cx="649288" cy="9572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80" name="对象 28"/>
          <p:cNvGraphicFramePr>
            <a:graphicFrameLocks noChangeAspect="1"/>
          </p:cNvGraphicFramePr>
          <p:nvPr/>
        </p:nvGraphicFramePr>
        <p:xfrm>
          <a:off x="6958013" y="4446588"/>
          <a:ext cx="50482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" r:id="rId11" imgW="203200" imgH="393700" progId="Equation.KSEE3">
                  <p:embed/>
                </p:oleObj>
              </mc:Choice>
              <mc:Fallback>
                <p:oleObj name="" r:id="rId11" imgW="2032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58013" y="4446588"/>
                        <a:ext cx="504825" cy="974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581" name="直接连接符 30"/>
          <p:cNvCxnSpPr/>
          <p:nvPr/>
        </p:nvCxnSpPr>
        <p:spPr>
          <a:xfrm>
            <a:off x="6897688" y="5068888"/>
            <a:ext cx="565150" cy="268287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82" name="直接连接符 31"/>
          <p:cNvCxnSpPr/>
          <p:nvPr/>
        </p:nvCxnSpPr>
        <p:spPr>
          <a:xfrm>
            <a:off x="6897688" y="4532313"/>
            <a:ext cx="565150" cy="268287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83" name="文本框 32"/>
          <p:cNvSpPr/>
          <p:nvPr/>
        </p:nvSpPr>
        <p:spPr>
          <a:xfrm>
            <a:off x="7029450" y="5311775"/>
            <a:ext cx="4794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4" name="文本框 33"/>
          <p:cNvSpPr/>
          <p:nvPr/>
        </p:nvSpPr>
        <p:spPr>
          <a:xfrm>
            <a:off x="6986588" y="4010025"/>
            <a:ext cx="477837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3585" name="直接连接符 34"/>
          <p:cNvCxnSpPr/>
          <p:nvPr/>
        </p:nvCxnSpPr>
        <p:spPr>
          <a:xfrm>
            <a:off x="6897688" y="4178300"/>
            <a:ext cx="565150" cy="26828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86" name="直接连接符 35"/>
          <p:cNvCxnSpPr/>
          <p:nvPr/>
        </p:nvCxnSpPr>
        <p:spPr>
          <a:xfrm>
            <a:off x="6897688" y="5421313"/>
            <a:ext cx="565150" cy="268287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87" name="文本框 36"/>
          <p:cNvSpPr/>
          <p:nvPr/>
        </p:nvSpPr>
        <p:spPr>
          <a:xfrm>
            <a:off x="7046913" y="5624513"/>
            <a:ext cx="47942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88" name="文本框 37"/>
          <p:cNvSpPr/>
          <p:nvPr/>
        </p:nvSpPr>
        <p:spPr>
          <a:xfrm>
            <a:off x="6986588" y="3675063"/>
            <a:ext cx="477837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3589" name="对象 38"/>
          <p:cNvGraphicFramePr>
            <a:graphicFrameLocks noChangeAspect="1"/>
          </p:cNvGraphicFramePr>
          <p:nvPr/>
        </p:nvGraphicFramePr>
        <p:xfrm>
          <a:off x="7480300" y="4454525"/>
          <a:ext cx="649288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" r:id="rId12" imgW="266700" imgH="393700" progId="Equation.KSEE3">
                  <p:embed/>
                </p:oleObj>
              </mc:Choice>
              <mc:Fallback>
                <p:oleObj name="" r:id="rId12" imgW="2667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480300" y="4454525"/>
                        <a:ext cx="649288" cy="958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90" name="对象 41"/>
          <p:cNvGraphicFramePr>
            <a:graphicFrameLocks noChangeAspect="1"/>
          </p:cNvGraphicFramePr>
          <p:nvPr/>
        </p:nvGraphicFramePr>
        <p:xfrm>
          <a:off x="8780463" y="4360863"/>
          <a:ext cx="566737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" r:id="rId14" imgW="228600" imgH="393700" progId="Equation.KSEE3">
                  <p:embed/>
                </p:oleObj>
              </mc:Choice>
              <mc:Fallback>
                <p:oleObj name="" r:id="rId14" imgW="2286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780463" y="4360863"/>
                        <a:ext cx="566737" cy="9763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591" name="直接连接符 43"/>
          <p:cNvCxnSpPr/>
          <p:nvPr/>
        </p:nvCxnSpPr>
        <p:spPr>
          <a:xfrm>
            <a:off x="8780463" y="4464050"/>
            <a:ext cx="563562" cy="2667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92" name="直接连接符 44"/>
          <p:cNvCxnSpPr/>
          <p:nvPr/>
        </p:nvCxnSpPr>
        <p:spPr>
          <a:xfrm>
            <a:off x="8782050" y="5045075"/>
            <a:ext cx="565150" cy="2667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93" name="文本框 45"/>
          <p:cNvSpPr/>
          <p:nvPr/>
        </p:nvSpPr>
        <p:spPr>
          <a:xfrm>
            <a:off x="8794750" y="5311775"/>
            <a:ext cx="84296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94" name="文本框 46"/>
          <p:cNvSpPr/>
          <p:nvPr/>
        </p:nvSpPr>
        <p:spPr>
          <a:xfrm>
            <a:off x="8872538" y="3932238"/>
            <a:ext cx="842962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3595" name="对象 47"/>
          <p:cNvGraphicFramePr>
            <a:graphicFrameLocks noChangeAspect="1"/>
          </p:cNvGraphicFramePr>
          <p:nvPr/>
        </p:nvGraphicFramePr>
        <p:xfrm>
          <a:off x="9436100" y="4378325"/>
          <a:ext cx="6508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" r:id="rId15" imgW="266700" imgH="393700" progId="Equation.KSEE3">
                  <p:embed/>
                </p:oleObj>
              </mc:Choice>
              <mc:Fallback>
                <p:oleObj name="" r:id="rId15" imgW="2667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436100" y="4378325"/>
                        <a:ext cx="650875" cy="958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/>
      <p:bldP spid="23565" grpId="0"/>
      <p:bldP spid="23566" grpId="0"/>
      <p:bldP spid="23569" grpId="0"/>
      <p:bldP spid="23570" grpId="0"/>
      <p:bldP spid="23573" grpId="0"/>
      <p:bldP spid="23574" grpId="0"/>
      <p:bldP spid="23577" grpId="0"/>
      <p:bldP spid="23578" grpId="0"/>
      <p:bldP spid="23583" grpId="0"/>
      <p:bldP spid="23584" grpId="0"/>
      <p:bldP spid="23587" grpId="0"/>
      <p:bldP spid="23588" grpId="0"/>
      <p:bldP spid="23593" grpId="0"/>
      <p:bldP spid="235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15830" y="1348345"/>
            <a:ext cx="6506845" cy="396430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965055" y="2465310"/>
            <a:ext cx="2397760" cy="924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965055" y="3449560"/>
            <a:ext cx="2397760" cy="924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38410" y="4475720"/>
            <a:ext cx="2397760" cy="924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538835" y="2525000"/>
            <a:ext cx="2397760" cy="924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11885" y="3389870"/>
            <a:ext cx="2397760" cy="924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77620" y="4388090"/>
            <a:ext cx="2397760" cy="924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7" name="组合 15"/>
          <p:cNvGrpSpPr/>
          <p:nvPr/>
        </p:nvGrpSpPr>
        <p:grpSpPr>
          <a:xfrm>
            <a:off x="741363" y="1044635"/>
            <a:ext cx="11093450" cy="1384300"/>
            <a:chOff x="1198" y="2084"/>
            <a:chExt cx="14696" cy="2185"/>
          </a:xfrm>
        </p:grpSpPr>
        <p:pic>
          <p:nvPicPr>
            <p:cNvPr id="26628" name="图片 1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36" y="2084"/>
              <a:ext cx="2720" cy="13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29" name="文本框 2"/>
            <p:cNvSpPr/>
            <p:nvPr/>
          </p:nvSpPr>
          <p:spPr>
            <a:xfrm>
              <a:off x="1198" y="3445"/>
              <a:ext cx="14696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用最简分数表示，说一说你是怎样约分的。</a:t>
              </a:r>
              <a:endPara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2663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463" y="2909888"/>
            <a:ext cx="4614862" cy="3476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1" name="矩形 15"/>
          <p:cNvSpPr/>
          <p:nvPr/>
        </p:nvSpPr>
        <p:spPr>
          <a:xfrm>
            <a:off x="1524000" y="3136900"/>
            <a:ext cx="3589338" cy="828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本赛季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场比赛，我们胜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18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场，平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场，输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场。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632" name="Text Box 12"/>
          <p:cNvSpPr/>
          <p:nvPr/>
        </p:nvSpPr>
        <p:spPr>
          <a:xfrm>
            <a:off x="6321425" y="2654300"/>
            <a:ext cx="73183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胜： 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633" name="Text Box 12"/>
          <p:cNvSpPr/>
          <p:nvPr/>
        </p:nvSpPr>
        <p:spPr>
          <a:xfrm>
            <a:off x="6288088" y="3465513"/>
            <a:ext cx="735012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平： 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634" name="Text Box 12"/>
          <p:cNvSpPr/>
          <p:nvPr/>
        </p:nvSpPr>
        <p:spPr>
          <a:xfrm>
            <a:off x="6307138" y="4310063"/>
            <a:ext cx="615950" cy="523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输： 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6635" name="组合 34"/>
          <p:cNvGrpSpPr/>
          <p:nvPr/>
        </p:nvGrpSpPr>
        <p:grpSpPr>
          <a:xfrm>
            <a:off x="8391525" y="2457450"/>
            <a:ext cx="885825" cy="892175"/>
            <a:chOff x="891345" y="3828372"/>
            <a:chExt cx="883843" cy="890686"/>
          </a:xfrm>
        </p:grpSpPr>
        <p:cxnSp>
          <p:nvCxnSpPr>
            <p:cNvPr id="26636" name="直接连接符 8"/>
            <p:cNvCxnSpPr/>
            <p:nvPr/>
          </p:nvCxnSpPr>
          <p:spPr>
            <a:xfrm>
              <a:off x="950542" y="4292989"/>
              <a:ext cx="466931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6637" name="TextBox 30"/>
            <p:cNvSpPr/>
            <p:nvPr/>
          </p:nvSpPr>
          <p:spPr>
            <a:xfrm>
              <a:off x="891345" y="3828372"/>
              <a:ext cx="613499" cy="521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18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8" name="TextBox 33"/>
            <p:cNvSpPr/>
            <p:nvPr/>
          </p:nvSpPr>
          <p:spPr>
            <a:xfrm>
              <a:off x="891978" y="4197146"/>
              <a:ext cx="883210" cy="52191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30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6639" name="文本框 2"/>
          <p:cNvSpPr/>
          <p:nvPr/>
        </p:nvSpPr>
        <p:spPr>
          <a:xfrm>
            <a:off x="7092950" y="2640013"/>
            <a:ext cx="276225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18÷30=       = 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40" name="文本框 4"/>
          <p:cNvSpPr/>
          <p:nvPr/>
        </p:nvSpPr>
        <p:spPr>
          <a:xfrm>
            <a:off x="7092950" y="3479800"/>
            <a:ext cx="21844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2÷30=       =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6641" name="组合 34"/>
          <p:cNvGrpSpPr/>
          <p:nvPr/>
        </p:nvGrpSpPr>
        <p:grpSpPr>
          <a:xfrm>
            <a:off x="8194675" y="3282950"/>
            <a:ext cx="885825" cy="890588"/>
            <a:chOff x="891978" y="3828372"/>
            <a:chExt cx="883210" cy="890686"/>
          </a:xfrm>
        </p:grpSpPr>
        <p:cxnSp>
          <p:nvCxnSpPr>
            <p:cNvPr id="26642" name="直接连接符 6"/>
            <p:cNvCxnSpPr/>
            <p:nvPr/>
          </p:nvCxnSpPr>
          <p:spPr>
            <a:xfrm>
              <a:off x="950542" y="4292989"/>
              <a:ext cx="466931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6643" name="TextBox 30"/>
            <p:cNvSpPr/>
            <p:nvPr/>
          </p:nvSpPr>
          <p:spPr>
            <a:xfrm>
              <a:off x="980271" y="3828372"/>
              <a:ext cx="524899" cy="52191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44" name="TextBox 33"/>
            <p:cNvSpPr/>
            <p:nvPr/>
          </p:nvSpPr>
          <p:spPr>
            <a:xfrm>
              <a:off x="891978" y="4197146"/>
              <a:ext cx="883210" cy="52191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30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6645" name="组合 34"/>
          <p:cNvGrpSpPr/>
          <p:nvPr/>
        </p:nvGrpSpPr>
        <p:grpSpPr>
          <a:xfrm>
            <a:off x="8391525" y="4133850"/>
            <a:ext cx="885825" cy="890588"/>
            <a:chOff x="891345" y="3828372"/>
            <a:chExt cx="883843" cy="890686"/>
          </a:xfrm>
        </p:grpSpPr>
        <p:cxnSp>
          <p:nvCxnSpPr>
            <p:cNvPr id="26646" name="直接连接符 13"/>
            <p:cNvCxnSpPr/>
            <p:nvPr/>
          </p:nvCxnSpPr>
          <p:spPr>
            <a:xfrm>
              <a:off x="950542" y="4292989"/>
              <a:ext cx="466931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6647" name="TextBox 30"/>
            <p:cNvSpPr/>
            <p:nvPr/>
          </p:nvSpPr>
          <p:spPr>
            <a:xfrm>
              <a:off x="891345" y="3828372"/>
              <a:ext cx="613499" cy="521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10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48" name="TextBox 33"/>
            <p:cNvSpPr/>
            <p:nvPr/>
          </p:nvSpPr>
          <p:spPr>
            <a:xfrm>
              <a:off x="891978" y="4197146"/>
              <a:ext cx="883210" cy="52191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30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6649" name="文本框 17"/>
          <p:cNvSpPr/>
          <p:nvPr/>
        </p:nvSpPr>
        <p:spPr>
          <a:xfrm>
            <a:off x="7092950" y="4314825"/>
            <a:ext cx="24606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10÷30=       =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6650" name="组合 34"/>
          <p:cNvGrpSpPr/>
          <p:nvPr/>
        </p:nvGrpSpPr>
        <p:grpSpPr>
          <a:xfrm>
            <a:off x="9296400" y="2457450"/>
            <a:ext cx="949325" cy="892175"/>
            <a:chOff x="950542" y="3828372"/>
            <a:chExt cx="946206" cy="890616"/>
          </a:xfrm>
        </p:grpSpPr>
        <p:cxnSp>
          <p:nvCxnSpPr>
            <p:cNvPr id="26651" name="直接连接符 11"/>
            <p:cNvCxnSpPr/>
            <p:nvPr/>
          </p:nvCxnSpPr>
          <p:spPr>
            <a:xfrm>
              <a:off x="950542" y="4292989"/>
              <a:ext cx="466931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6652" name="TextBox 30"/>
            <p:cNvSpPr/>
            <p:nvPr/>
          </p:nvSpPr>
          <p:spPr>
            <a:xfrm>
              <a:off x="997710" y="3828372"/>
              <a:ext cx="613499" cy="5218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53" name="TextBox 33"/>
            <p:cNvSpPr/>
            <p:nvPr/>
          </p:nvSpPr>
          <p:spPr>
            <a:xfrm>
              <a:off x="1013538" y="4197146"/>
              <a:ext cx="883210" cy="5218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6654" name="组合 34"/>
          <p:cNvGrpSpPr/>
          <p:nvPr/>
        </p:nvGrpSpPr>
        <p:grpSpPr>
          <a:xfrm>
            <a:off x="9013825" y="3286125"/>
            <a:ext cx="885825" cy="890588"/>
            <a:chOff x="922368" y="3828372"/>
            <a:chExt cx="883210" cy="890616"/>
          </a:xfrm>
        </p:grpSpPr>
        <p:cxnSp>
          <p:nvCxnSpPr>
            <p:cNvPr id="26655" name="直接连接符 28"/>
            <p:cNvCxnSpPr/>
            <p:nvPr/>
          </p:nvCxnSpPr>
          <p:spPr>
            <a:xfrm>
              <a:off x="950542" y="4292989"/>
              <a:ext cx="466931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6656" name="TextBox 30"/>
            <p:cNvSpPr/>
            <p:nvPr/>
          </p:nvSpPr>
          <p:spPr>
            <a:xfrm>
              <a:off x="997710" y="3828372"/>
              <a:ext cx="613499" cy="5218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57" name="TextBox 33"/>
            <p:cNvSpPr/>
            <p:nvPr/>
          </p:nvSpPr>
          <p:spPr>
            <a:xfrm>
              <a:off x="922368" y="4197146"/>
              <a:ext cx="883210" cy="5218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15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6658" name="组合 34"/>
          <p:cNvGrpSpPr/>
          <p:nvPr/>
        </p:nvGrpSpPr>
        <p:grpSpPr>
          <a:xfrm>
            <a:off x="9220200" y="4125913"/>
            <a:ext cx="949325" cy="890587"/>
            <a:chOff x="950542" y="3828372"/>
            <a:chExt cx="946206" cy="890616"/>
          </a:xfrm>
        </p:grpSpPr>
        <p:cxnSp>
          <p:nvCxnSpPr>
            <p:cNvPr id="26659" name="直接连接符 34"/>
            <p:cNvCxnSpPr/>
            <p:nvPr/>
          </p:nvCxnSpPr>
          <p:spPr>
            <a:xfrm>
              <a:off x="950542" y="4292989"/>
              <a:ext cx="466931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6660" name="TextBox 30"/>
            <p:cNvSpPr/>
            <p:nvPr/>
          </p:nvSpPr>
          <p:spPr>
            <a:xfrm>
              <a:off x="997710" y="3828372"/>
              <a:ext cx="613499" cy="5218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61" name="TextBox 33"/>
            <p:cNvSpPr/>
            <p:nvPr/>
          </p:nvSpPr>
          <p:spPr>
            <a:xfrm>
              <a:off x="1013538" y="4197146"/>
              <a:ext cx="883210" cy="5218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6662" name="TextBox 38"/>
          <p:cNvSpPr/>
          <p:nvPr/>
        </p:nvSpPr>
        <p:spPr>
          <a:xfrm>
            <a:off x="6099175" y="5119688"/>
            <a:ext cx="5472113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分子、分母同时约去最大公因数，即可得到最简分数。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9" name="组合 15"/>
          <p:cNvGrpSpPr/>
          <p:nvPr/>
        </p:nvGrpSpPr>
        <p:grpSpPr>
          <a:xfrm>
            <a:off x="365125" y="1211263"/>
            <a:ext cx="11093450" cy="1384300"/>
            <a:chOff x="1198" y="2084"/>
            <a:chExt cx="14696" cy="2185"/>
          </a:xfrm>
        </p:grpSpPr>
        <p:pic>
          <p:nvPicPr>
            <p:cNvPr id="29700" name="图片 1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36" y="2084"/>
              <a:ext cx="2720" cy="13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701" name="文本框 2"/>
            <p:cNvSpPr/>
            <p:nvPr/>
          </p:nvSpPr>
          <p:spPr>
            <a:xfrm>
              <a:off x="1198" y="3445"/>
              <a:ext cx="14696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rPr>
                <a:t>连谜底</a:t>
              </a:r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。</a:t>
              </a:r>
              <a:endPara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2970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688" y="2595563"/>
            <a:ext cx="9499600" cy="337978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9703" name="直接连接符 2"/>
          <p:cNvCxnSpPr/>
          <p:nvPr/>
        </p:nvCxnSpPr>
        <p:spPr>
          <a:xfrm>
            <a:off x="8102600" y="4092575"/>
            <a:ext cx="1025525" cy="1296988"/>
          </a:xfrm>
          <a:prstGeom prst="line">
            <a:avLst/>
          </a:prstGeom>
          <a:ln w="63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9704" name="直接连接符 4"/>
          <p:cNvCxnSpPr/>
          <p:nvPr/>
        </p:nvCxnSpPr>
        <p:spPr>
          <a:xfrm flipV="1">
            <a:off x="1885950" y="3700463"/>
            <a:ext cx="995363" cy="693737"/>
          </a:xfrm>
          <a:prstGeom prst="line">
            <a:avLst/>
          </a:prstGeom>
          <a:ln w="63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9705" name="直接连接符 5"/>
          <p:cNvCxnSpPr/>
          <p:nvPr/>
        </p:nvCxnSpPr>
        <p:spPr>
          <a:xfrm>
            <a:off x="1914525" y="3286125"/>
            <a:ext cx="1046163" cy="1455738"/>
          </a:xfrm>
          <a:prstGeom prst="line">
            <a:avLst/>
          </a:prstGeom>
          <a:ln w="63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29706" name="组合 17"/>
          <p:cNvGrpSpPr/>
          <p:nvPr/>
        </p:nvGrpSpPr>
        <p:grpSpPr>
          <a:xfrm>
            <a:off x="4635500" y="2287588"/>
            <a:ext cx="4430713" cy="1008062"/>
            <a:chOff x="7301" y="3603"/>
            <a:chExt cx="6976" cy="1587"/>
          </a:xfrm>
        </p:grpSpPr>
        <p:cxnSp>
          <p:nvCxnSpPr>
            <p:cNvPr id="29707" name="直接连接符 13"/>
            <p:cNvCxnSpPr/>
            <p:nvPr/>
          </p:nvCxnSpPr>
          <p:spPr>
            <a:xfrm flipV="1">
              <a:off x="7301" y="3678"/>
              <a:ext cx="25" cy="947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9708" name="直接连接符 14"/>
            <p:cNvCxnSpPr/>
            <p:nvPr/>
          </p:nvCxnSpPr>
          <p:spPr>
            <a:xfrm>
              <a:off x="7305" y="3651"/>
              <a:ext cx="6184" cy="0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9709" name="直接连接符 15"/>
            <p:cNvCxnSpPr/>
            <p:nvPr/>
          </p:nvCxnSpPr>
          <p:spPr>
            <a:xfrm>
              <a:off x="13515" y="3603"/>
              <a:ext cx="25" cy="1587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9710" name="直接连接符 16"/>
            <p:cNvCxnSpPr/>
            <p:nvPr/>
          </p:nvCxnSpPr>
          <p:spPr>
            <a:xfrm flipV="1">
              <a:off x="13515" y="5161"/>
              <a:ext cx="762" cy="0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9711" name="组合 22"/>
          <p:cNvGrpSpPr/>
          <p:nvPr/>
        </p:nvGrpSpPr>
        <p:grpSpPr>
          <a:xfrm>
            <a:off x="1423988" y="5772150"/>
            <a:ext cx="4054475" cy="554038"/>
            <a:chOff x="2243" y="9089"/>
            <a:chExt cx="6384" cy="873"/>
          </a:xfrm>
        </p:grpSpPr>
        <p:cxnSp>
          <p:nvCxnSpPr>
            <p:cNvPr id="29712" name="直接连接符 19"/>
            <p:cNvCxnSpPr/>
            <p:nvPr/>
          </p:nvCxnSpPr>
          <p:spPr>
            <a:xfrm flipH="1">
              <a:off x="2243" y="9089"/>
              <a:ext cx="25" cy="873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9713" name="直接连接符 20"/>
            <p:cNvCxnSpPr/>
            <p:nvPr/>
          </p:nvCxnSpPr>
          <p:spPr>
            <a:xfrm flipV="1">
              <a:off x="2243" y="9912"/>
              <a:ext cx="6359" cy="50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9714" name="直接连接符 21"/>
            <p:cNvCxnSpPr/>
            <p:nvPr/>
          </p:nvCxnSpPr>
          <p:spPr>
            <a:xfrm flipH="1">
              <a:off x="8627" y="9164"/>
              <a:ext cx="0" cy="748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9715" name="组合 29"/>
          <p:cNvGrpSpPr/>
          <p:nvPr/>
        </p:nvGrpSpPr>
        <p:grpSpPr>
          <a:xfrm>
            <a:off x="6159500" y="3840163"/>
            <a:ext cx="4416425" cy="2341562"/>
            <a:chOff x="9699" y="6047"/>
            <a:chExt cx="6957" cy="3689"/>
          </a:xfrm>
        </p:grpSpPr>
        <p:cxnSp>
          <p:nvCxnSpPr>
            <p:cNvPr id="29716" name="直接连接符 23"/>
            <p:cNvCxnSpPr/>
            <p:nvPr/>
          </p:nvCxnSpPr>
          <p:spPr>
            <a:xfrm flipH="1">
              <a:off x="9699" y="6047"/>
              <a:ext cx="0" cy="3666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9717" name="直接连接符 24"/>
            <p:cNvCxnSpPr/>
            <p:nvPr/>
          </p:nvCxnSpPr>
          <p:spPr>
            <a:xfrm flipV="1">
              <a:off x="9699" y="9638"/>
              <a:ext cx="6932" cy="99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9718" name="直接连接符 25"/>
            <p:cNvCxnSpPr/>
            <p:nvPr/>
          </p:nvCxnSpPr>
          <p:spPr>
            <a:xfrm>
              <a:off x="15484" y="6920"/>
              <a:ext cx="1172" cy="25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9719" name="直接连接符 26"/>
            <p:cNvCxnSpPr/>
            <p:nvPr/>
          </p:nvCxnSpPr>
          <p:spPr>
            <a:xfrm>
              <a:off x="16583" y="6895"/>
              <a:ext cx="50" cy="2743"/>
            </a:xfrm>
            <a:prstGeom prst="line">
              <a:avLst/>
            </a:prstGeom>
            <a:ln w="63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2181382" y="2092783"/>
            <a:ext cx="7432205" cy="878626"/>
            <a:chOff x="2253414" y="2099233"/>
            <a:chExt cx="6019046" cy="711564"/>
          </a:xfrm>
        </p:grpSpPr>
        <p:grpSp>
          <p:nvGrpSpPr>
            <p:cNvPr id="24" name="组合 23"/>
            <p:cNvGrpSpPr/>
            <p:nvPr/>
          </p:nvGrpSpPr>
          <p:grpSpPr>
            <a:xfrm>
              <a:off x="2253414" y="2099233"/>
              <a:ext cx="5503371" cy="711564"/>
              <a:chOff x="2253414" y="2099233"/>
              <a:chExt cx="5503371" cy="711564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2477785" y="2239045"/>
                <a:ext cx="5279000" cy="52473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2253414" y="2099233"/>
                <a:ext cx="711564" cy="711564"/>
                <a:chOff x="1569705" y="2061741"/>
                <a:chExt cx="711564" cy="711564"/>
              </a:xfrm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1569705" y="2061741"/>
                  <a:ext cx="711564" cy="71156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00B0F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9" name="组合 28"/>
                <p:cNvGrpSpPr/>
                <p:nvPr/>
              </p:nvGrpSpPr>
              <p:grpSpPr>
                <a:xfrm>
                  <a:off x="1587617" y="2164986"/>
                  <a:ext cx="562387" cy="557528"/>
                  <a:chOff x="8745538" y="2649538"/>
                  <a:chExt cx="309563" cy="285750"/>
                </a:xfrm>
                <a:solidFill>
                  <a:srgbClr val="00B0F0"/>
                </a:solidFill>
              </p:grpSpPr>
              <p:sp>
                <p:nvSpPr>
                  <p:cNvPr id="30" name="Freeform 313"/>
                  <p:cNvSpPr/>
                  <p:nvPr/>
                </p:nvSpPr>
                <p:spPr bwMode="auto">
                  <a:xfrm>
                    <a:off x="8745538" y="2649538"/>
                    <a:ext cx="309563" cy="238125"/>
                  </a:xfrm>
                  <a:custGeom>
                    <a:avLst/>
                    <a:gdLst>
                      <a:gd name="T0" fmla="*/ 197 w 198"/>
                      <a:gd name="T1" fmla="*/ 0 h 152"/>
                      <a:gd name="T2" fmla="*/ 195 w 198"/>
                      <a:gd name="T3" fmla="*/ 0 h 152"/>
                      <a:gd name="T4" fmla="*/ 1 w 198"/>
                      <a:gd name="T5" fmla="*/ 99 h 152"/>
                      <a:gd name="T6" fmla="*/ 0 w 198"/>
                      <a:gd name="T7" fmla="*/ 101 h 152"/>
                      <a:gd name="T8" fmla="*/ 2 w 198"/>
                      <a:gd name="T9" fmla="*/ 103 h 152"/>
                      <a:gd name="T10" fmla="*/ 67 w 198"/>
                      <a:gd name="T11" fmla="*/ 124 h 152"/>
                      <a:gd name="T12" fmla="*/ 68 w 198"/>
                      <a:gd name="T13" fmla="*/ 123 h 152"/>
                      <a:gd name="T14" fmla="*/ 158 w 198"/>
                      <a:gd name="T15" fmla="*/ 42 h 152"/>
                      <a:gd name="T16" fmla="*/ 87 w 198"/>
                      <a:gd name="T17" fmla="*/ 127 h 152"/>
                      <a:gd name="T18" fmla="*/ 86 w 198"/>
                      <a:gd name="T19" fmla="*/ 129 h 152"/>
                      <a:gd name="T20" fmla="*/ 88 w 198"/>
                      <a:gd name="T21" fmla="*/ 130 h 152"/>
                      <a:gd name="T22" fmla="*/ 160 w 198"/>
                      <a:gd name="T23" fmla="*/ 152 h 152"/>
                      <a:gd name="T24" fmla="*/ 160 w 198"/>
                      <a:gd name="T25" fmla="*/ 152 h 152"/>
                      <a:gd name="T26" fmla="*/ 161 w 198"/>
                      <a:gd name="T27" fmla="*/ 152 h 152"/>
                      <a:gd name="T28" fmla="*/ 162 w 198"/>
                      <a:gd name="T29" fmla="*/ 151 h 152"/>
                      <a:gd name="T30" fmla="*/ 198 w 198"/>
                      <a:gd name="T31" fmla="*/ 2 h 152"/>
                      <a:gd name="T32" fmla="*/ 197 w 198"/>
                      <a:gd name="T33" fmla="*/ 0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98" h="152">
                        <a:moveTo>
                          <a:pt x="197" y="0"/>
                        </a:moveTo>
                        <a:cubicBezTo>
                          <a:pt x="197" y="0"/>
                          <a:pt x="196" y="0"/>
                          <a:pt x="195" y="0"/>
                        </a:cubicBezTo>
                        <a:cubicBezTo>
                          <a:pt x="1" y="99"/>
                          <a:pt x="1" y="99"/>
                          <a:pt x="1" y="99"/>
                        </a:cubicBezTo>
                        <a:cubicBezTo>
                          <a:pt x="1" y="100"/>
                          <a:pt x="0" y="100"/>
                          <a:pt x="0" y="101"/>
                        </a:cubicBezTo>
                        <a:cubicBezTo>
                          <a:pt x="0" y="102"/>
                          <a:pt x="1" y="103"/>
                          <a:pt x="2" y="103"/>
                        </a:cubicBezTo>
                        <a:cubicBezTo>
                          <a:pt x="67" y="124"/>
                          <a:pt x="67" y="124"/>
                          <a:pt x="67" y="124"/>
                        </a:cubicBezTo>
                        <a:cubicBezTo>
                          <a:pt x="67" y="124"/>
                          <a:pt x="68" y="124"/>
                          <a:pt x="68" y="123"/>
                        </a:cubicBezTo>
                        <a:cubicBezTo>
                          <a:pt x="158" y="42"/>
                          <a:pt x="158" y="42"/>
                          <a:pt x="158" y="42"/>
                        </a:cubicBezTo>
                        <a:cubicBezTo>
                          <a:pt x="87" y="127"/>
                          <a:pt x="87" y="127"/>
                          <a:pt x="87" y="127"/>
                        </a:cubicBezTo>
                        <a:cubicBezTo>
                          <a:pt x="86" y="128"/>
                          <a:pt x="86" y="128"/>
                          <a:pt x="86" y="129"/>
                        </a:cubicBezTo>
                        <a:cubicBezTo>
                          <a:pt x="86" y="130"/>
                          <a:pt x="87" y="130"/>
                          <a:pt x="88" y="130"/>
                        </a:cubicBezTo>
                        <a:cubicBezTo>
                          <a:pt x="160" y="152"/>
                          <a:pt x="160" y="152"/>
                          <a:pt x="160" y="152"/>
                        </a:cubicBezTo>
                        <a:cubicBezTo>
                          <a:pt x="160" y="152"/>
                          <a:pt x="160" y="152"/>
                          <a:pt x="160" y="152"/>
                        </a:cubicBezTo>
                        <a:cubicBezTo>
                          <a:pt x="161" y="152"/>
                          <a:pt x="161" y="152"/>
                          <a:pt x="161" y="152"/>
                        </a:cubicBezTo>
                        <a:cubicBezTo>
                          <a:pt x="162" y="152"/>
                          <a:pt x="162" y="151"/>
                          <a:pt x="162" y="151"/>
                        </a:cubicBezTo>
                        <a:cubicBezTo>
                          <a:pt x="198" y="2"/>
                          <a:pt x="198" y="2"/>
                          <a:pt x="198" y="2"/>
                        </a:cubicBezTo>
                        <a:cubicBezTo>
                          <a:pt x="198" y="2"/>
                          <a:pt x="198" y="1"/>
                          <a:pt x="19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31" name="Freeform 314"/>
                  <p:cNvSpPr/>
                  <p:nvPr/>
                </p:nvSpPr>
                <p:spPr bwMode="auto">
                  <a:xfrm>
                    <a:off x="8880476" y="2868613"/>
                    <a:ext cx="36513" cy="66675"/>
                  </a:xfrm>
                  <a:custGeom>
                    <a:avLst/>
                    <a:gdLst>
                      <a:gd name="T0" fmla="*/ 23 w 24"/>
                      <a:gd name="T1" fmla="*/ 6 h 42"/>
                      <a:gd name="T2" fmla="*/ 3 w 24"/>
                      <a:gd name="T3" fmla="*/ 0 h 42"/>
                      <a:gd name="T4" fmla="*/ 1 w 24"/>
                      <a:gd name="T5" fmla="*/ 0 h 42"/>
                      <a:gd name="T6" fmla="*/ 0 w 24"/>
                      <a:gd name="T7" fmla="*/ 2 h 42"/>
                      <a:gd name="T8" fmla="*/ 0 w 24"/>
                      <a:gd name="T9" fmla="*/ 40 h 42"/>
                      <a:gd name="T10" fmla="*/ 2 w 24"/>
                      <a:gd name="T11" fmla="*/ 41 h 42"/>
                      <a:gd name="T12" fmla="*/ 2 w 24"/>
                      <a:gd name="T13" fmla="*/ 42 h 42"/>
                      <a:gd name="T14" fmla="*/ 4 w 24"/>
                      <a:gd name="T15" fmla="*/ 41 h 42"/>
                      <a:gd name="T16" fmla="*/ 24 w 24"/>
                      <a:gd name="T17" fmla="*/ 9 h 42"/>
                      <a:gd name="T18" fmla="*/ 24 w 24"/>
                      <a:gd name="T19" fmla="*/ 7 h 42"/>
                      <a:gd name="T20" fmla="*/ 23 w 24"/>
                      <a:gd name="T21" fmla="*/ 6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4" h="42">
                        <a:moveTo>
                          <a:pt x="23" y="6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40"/>
                          <a:pt x="0" y="40"/>
                          <a:pt x="0" y="40"/>
                        </a:cubicBezTo>
                        <a:cubicBezTo>
                          <a:pt x="0" y="40"/>
                          <a:pt x="1" y="41"/>
                          <a:pt x="2" y="41"/>
                        </a:cubicBezTo>
                        <a:cubicBezTo>
                          <a:pt x="2" y="42"/>
                          <a:pt x="2" y="42"/>
                          <a:pt x="2" y="42"/>
                        </a:cubicBezTo>
                        <a:cubicBezTo>
                          <a:pt x="3" y="42"/>
                          <a:pt x="3" y="41"/>
                          <a:pt x="4" y="41"/>
                        </a:cubicBezTo>
                        <a:cubicBezTo>
                          <a:pt x="24" y="9"/>
                          <a:pt x="24" y="9"/>
                          <a:pt x="24" y="9"/>
                        </a:cubicBezTo>
                        <a:cubicBezTo>
                          <a:pt x="24" y="9"/>
                          <a:pt x="24" y="8"/>
                          <a:pt x="24" y="7"/>
                        </a:cubicBezTo>
                        <a:cubicBezTo>
                          <a:pt x="24" y="7"/>
                          <a:pt x="23" y="6"/>
                          <a:pt x="2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</p:grpSp>
        </p:grpSp>
        <p:sp>
          <p:nvSpPr>
            <p:cNvPr id="25" name="矩形 24"/>
            <p:cNvSpPr/>
            <p:nvPr/>
          </p:nvSpPr>
          <p:spPr>
            <a:xfrm>
              <a:off x="2922630" y="2301239"/>
              <a:ext cx="5349830" cy="324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约分的方法一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：用两个数的公因数一个一个地去除。</a:t>
              </a:r>
              <a:endParaRPr lang="zh-CN" altLang="zh-CN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818852" y="3497040"/>
            <a:ext cx="7604483" cy="878626"/>
            <a:chOff x="2253414" y="2099233"/>
            <a:chExt cx="6158567" cy="711564"/>
          </a:xfrm>
        </p:grpSpPr>
        <p:grpSp>
          <p:nvGrpSpPr>
            <p:cNvPr id="33" name="组合 32"/>
            <p:cNvGrpSpPr/>
            <p:nvPr/>
          </p:nvGrpSpPr>
          <p:grpSpPr>
            <a:xfrm>
              <a:off x="2253414" y="2099233"/>
              <a:ext cx="5441162" cy="711564"/>
              <a:chOff x="2253414" y="2099233"/>
              <a:chExt cx="5441162" cy="711564"/>
            </a:xfrm>
          </p:grpSpPr>
          <p:sp>
            <p:nvSpPr>
              <p:cNvPr id="35" name="圆角矩形 34"/>
              <p:cNvSpPr/>
              <p:nvPr/>
            </p:nvSpPr>
            <p:spPr>
              <a:xfrm>
                <a:off x="2477785" y="2239045"/>
                <a:ext cx="5216791" cy="52473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6" name="组合 35"/>
              <p:cNvGrpSpPr/>
              <p:nvPr/>
            </p:nvGrpSpPr>
            <p:grpSpPr>
              <a:xfrm>
                <a:off x="2253414" y="2099233"/>
                <a:ext cx="711564" cy="711564"/>
                <a:chOff x="1569705" y="2061741"/>
                <a:chExt cx="711564" cy="711564"/>
              </a:xfrm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1569705" y="2061741"/>
                  <a:ext cx="711564" cy="711564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00B0F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8" name="组合 37"/>
                <p:cNvGrpSpPr/>
                <p:nvPr/>
              </p:nvGrpSpPr>
              <p:grpSpPr>
                <a:xfrm>
                  <a:off x="1587617" y="2164986"/>
                  <a:ext cx="562387" cy="557528"/>
                  <a:chOff x="8745538" y="2649538"/>
                  <a:chExt cx="309563" cy="285750"/>
                </a:xfrm>
                <a:solidFill>
                  <a:srgbClr val="00B0F0"/>
                </a:solidFill>
              </p:grpSpPr>
              <p:sp>
                <p:nvSpPr>
                  <p:cNvPr id="39" name="Freeform 313"/>
                  <p:cNvSpPr/>
                  <p:nvPr/>
                </p:nvSpPr>
                <p:spPr bwMode="auto">
                  <a:xfrm>
                    <a:off x="8745538" y="2649538"/>
                    <a:ext cx="309563" cy="238125"/>
                  </a:xfrm>
                  <a:custGeom>
                    <a:avLst/>
                    <a:gdLst>
                      <a:gd name="T0" fmla="*/ 197 w 198"/>
                      <a:gd name="T1" fmla="*/ 0 h 152"/>
                      <a:gd name="T2" fmla="*/ 195 w 198"/>
                      <a:gd name="T3" fmla="*/ 0 h 152"/>
                      <a:gd name="T4" fmla="*/ 1 w 198"/>
                      <a:gd name="T5" fmla="*/ 99 h 152"/>
                      <a:gd name="T6" fmla="*/ 0 w 198"/>
                      <a:gd name="T7" fmla="*/ 101 h 152"/>
                      <a:gd name="T8" fmla="*/ 2 w 198"/>
                      <a:gd name="T9" fmla="*/ 103 h 152"/>
                      <a:gd name="T10" fmla="*/ 67 w 198"/>
                      <a:gd name="T11" fmla="*/ 124 h 152"/>
                      <a:gd name="T12" fmla="*/ 68 w 198"/>
                      <a:gd name="T13" fmla="*/ 123 h 152"/>
                      <a:gd name="T14" fmla="*/ 158 w 198"/>
                      <a:gd name="T15" fmla="*/ 42 h 152"/>
                      <a:gd name="T16" fmla="*/ 87 w 198"/>
                      <a:gd name="T17" fmla="*/ 127 h 152"/>
                      <a:gd name="T18" fmla="*/ 86 w 198"/>
                      <a:gd name="T19" fmla="*/ 129 h 152"/>
                      <a:gd name="T20" fmla="*/ 88 w 198"/>
                      <a:gd name="T21" fmla="*/ 130 h 152"/>
                      <a:gd name="T22" fmla="*/ 160 w 198"/>
                      <a:gd name="T23" fmla="*/ 152 h 152"/>
                      <a:gd name="T24" fmla="*/ 160 w 198"/>
                      <a:gd name="T25" fmla="*/ 152 h 152"/>
                      <a:gd name="T26" fmla="*/ 161 w 198"/>
                      <a:gd name="T27" fmla="*/ 152 h 152"/>
                      <a:gd name="T28" fmla="*/ 162 w 198"/>
                      <a:gd name="T29" fmla="*/ 151 h 152"/>
                      <a:gd name="T30" fmla="*/ 198 w 198"/>
                      <a:gd name="T31" fmla="*/ 2 h 152"/>
                      <a:gd name="T32" fmla="*/ 197 w 198"/>
                      <a:gd name="T33" fmla="*/ 0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98" h="152">
                        <a:moveTo>
                          <a:pt x="197" y="0"/>
                        </a:moveTo>
                        <a:cubicBezTo>
                          <a:pt x="197" y="0"/>
                          <a:pt x="196" y="0"/>
                          <a:pt x="195" y="0"/>
                        </a:cubicBezTo>
                        <a:cubicBezTo>
                          <a:pt x="1" y="99"/>
                          <a:pt x="1" y="99"/>
                          <a:pt x="1" y="99"/>
                        </a:cubicBezTo>
                        <a:cubicBezTo>
                          <a:pt x="1" y="100"/>
                          <a:pt x="0" y="100"/>
                          <a:pt x="0" y="101"/>
                        </a:cubicBezTo>
                        <a:cubicBezTo>
                          <a:pt x="0" y="102"/>
                          <a:pt x="1" y="103"/>
                          <a:pt x="2" y="103"/>
                        </a:cubicBezTo>
                        <a:cubicBezTo>
                          <a:pt x="67" y="124"/>
                          <a:pt x="67" y="124"/>
                          <a:pt x="67" y="124"/>
                        </a:cubicBezTo>
                        <a:cubicBezTo>
                          <a:pt x="67" y="124"/>
                          <a:pt x="68" y="124"/>
                          <a:pt x="68" y="123"/>
                        </a:cubicBezTo>
                        <a:cubicBezTo>
                          <a:pt x="158" y="42"/>
                          <a:pt x="158" y="42"/>
                          <a:pt x="158" y="42"/>
                        </a:cubicBezTo>
                        <a:cubicBezTo>
                          <a:pt x="87" y="127"/>
                          <a:pt x="87" y="127"/>
                          <a:pt x="87" y="127"/>
                        </a:cubicBezTo>
                        <a:cubicBezTo>
                          <a:pt x="86" y="128"/>
                          <a:pt x="86" y="128"/>
                          <a:pt x="86" y="129"/>
                        </a:cubicBezTo>
                        <a:cubicBezTo>
                          <a:pt x="86" y="130"/>
                          <a:pt x="87" y="130"/>
                          <a:pt x="88" y="130"/>
                        </a:cubicBezTo>
                        <a:cubicBezTo>
                          <a:pt x="160" y="152"/>
                          <a:pt x="160" y="152"/>
                          <a:pt x="160" y="152"/>
                        </a:cubicBezTo>
                        <a:cubicBezTo>
                          <a:pt x="160" y="152"/>
                          <a:pt x="160" y="152"/>
                          <a:pt x="160" y="152"/>
                        </a:cubicBezTo>
                        <a:cubicBezTo>
                          <a:pt x="161" y="152"/>
                          <a:pt x="161" y="152"/>
                          <a:pt x="161" y="152"/>
                        </a:cubicBezTo>
                        <a:cubicBezTo>
                          <a:pt x="162" y="152"/>
                          <a:pt x="162" y="151"/>
                          <a:pt x="162" y="151"/>
                        </a:cubicBezTo>
                        <a:cubicBezTo>
                          <a:pt x="198" y="2"/>
                          <a:pt x="198" y="2"/>
                          <a:pt x="198" y="2"/>
                        </a:cubicBezTo>
                        <a:cubicBezTo>
                          <a:pt x="198" y="2"/>
                          <a:pt x="198" y="1"/>
                          <a:pt x="19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40" name="Freeform 314"/>
                  <p:cNvSpPr/>
                  <p:nvPr/>
                </p:nvSpPr>
                <p:spPr bwMode="auto">
                  <a:xfrm>
                    <a:off x="8880476" y="2868613"/>
                    <a:ext cx="36513" cy="66675"/>
                  </a:xfrm>
                  <a:custGeom>
                    <a:avLst/>
                    <a:gdLst>
                      <a:gd name="T0" fmla="*/ 23 w 24"/>
                      <a:gd name="T1" fmla="*/ 6 h 42"/>
                      <a:gd name="T2" fmla="*/ 3 w 24"/>
                      <a:gd name="T3" fmla="*/ 0 h 42"/>
                      <a:gd name="T4" fmla="*/ 1 w 24"/>
                      <a:gd name="T5" fmla="*/ 0 h 42"/>
                      <a:gd name="T6" fmla="*/ 0 w 24"/>
                      <a:gd name="T7" fmla="*/ 2 h 42"/>
                      <a:gd name="T8" fmla="*/ 0 w 24"/>
                      <a:gd name="T9" fmla="*/ 40 h 42"/>
                      <a:gd name="T10" fmla="*/ 2 w 24"/>
                      <a:gd name="T11" fmla="*/ 41 h 42"/>
                      <a:gd name="T12" fmla="*/ 2 w 24"/>
                      <a:gd name="T13" fmla="*/ 42 h 42"/>
                      <a:gd name="T14" fmla="*/ 4 w 24"/>
                      <a:gd name="T15" fmla="*/ 41 h 42"/>
                      <a:gd name="T16" fmla="*/ 24 w 24"/>
                      <a:gd name="T17" fmla="*/ 9 h 42"/>
                      <a:gd name="T18" fmla="*/ 24 w 24"/>
                      <a:gd name="T19" fmla="*/ 7 h 42"/>
                      <a:gd name="T20" fmla="*/ 23 w 24"/>
                      <a:gd name="T21" fmla="*/ 6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4" h="42">
                        <a:moveTo>
                          <a:pt x="23" y="6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40"/>
                          <a:pt x="0" y="40"/>
                          <a:pt x="0" y="40"/>
                        </a:cubicBezTo>
                        <a:cubicBezTo>
                          <a:pt x="0" y="40"/>
                          <a:pt x="1" y="41"/>
                          <a:pt x="2" y="41"/>
                        </a:cubicBezTo>
                        <a:cubicBezTo>
                          <a:pt x="2" y="42"/>
                          <a:pt x="2" y="42"/>
                          <a:pt x="2" y="42"/>
                        </a:cubicBezTo>
                        <a:cubicBezTo>
                          <a:pt x="3" y="42"/>
                          <a:pt x="3" y="41"/>
                          <a:pt x="4" y="41"/>
                        </a:cubicBezTo>
                        <a:cubicBezTo>
                          <a:pt x="24" y="9"/>
                          <a:pt x="24" y="9"/>
                          <a:pt x="24" y="9"/>
                        </a:cubicBezTo>
                        <a:cubicBezTo>
                          <a:pt x="24" y="9"/>
                          <a:pt x="24" y="8"/>
                          <a:pt x="24" y="7"/>
                        </a:cubicBezTo>
                        <a:cubicBezTo>
                          <a:pt x="24" y="7"/>
                          <a:pt x="23" y="6"/>
                          <a:pt x="2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</p:grpSp>
        </p:grpSp>
        <p:sp>
          <p:nvSpPr>
            <p:cNvPr id="34" name="矩形 33"/>
            <p:cNvSpPr/>
            <p:nvPr/>
          </p:nvSpPr>
          <p:spPr>
            <a:xfrm>
              <a:off x="2956274" y="2244217"/>
              <a:ext cx="5455707" cy="4486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约分的方法二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：直接用两个数的最大公因数去除。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" name="TextBox 2"/>
          <p:cNvSpPr txBox="1"/>
          <p:nvPr/>
        </p:nvSpPr>
        <p:spPr>
          <a:xfrm>
            <a:off x="1674540" y="1022791"/>
            <a:ext cx="1429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知识总结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"/>
          <p:cNvSpPr txBox="1"/>
          <p:nvPr/>
        </p:nvSpPr>
        <p:spPr>
          <a:xfrm>
            <a:off x="1267201" y="818818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76775" y="2277457"/>
            <a:ext cx="896536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．结合直观图，经过知识的形成过程，理解约分的含义。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．探索并掌握约分的方法，能正确地进行约分。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05148" y="4874414"/>
            <a:ext cx="4440908" cy="5553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1123354">
            <a:off x="9434034" y="1085881"/>
            <a:ext cx="492435" cy="7363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76975" y="2884113"/>
            <a:ext cx="3190843" cy="2158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45508" y="2273114"/>
            <a:ext cx="3359701" cy="136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295"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82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772900" y="10160000"/>
            <a:ext cx="317500" cy="228600"/>
          </a:xfrm>
          <a:prstGeom prst="cube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693400" y="122809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1190439" y="1312260"/>
            <a:ext cx="1107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比一比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2237101" y="2012027"/>
          <a:ext cx="1134666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222"/>
                <a:gridCol w="378222"/>
                <a:gridCol w="378222"/>
              </a:tblGrid>
              <a:tr h="161925"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3798265" y="2012027"/>
          <a:ext cx="1133475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825"/>
                <a:gridCol w="377825"/>
                <a:gridCol w="377825"/>
              </a:tblGrid>
              <a:tr h="323850"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549" marR="68549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5358238" y="2012027"/>
          <a:ext cx="1134666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222"/>
                <a:gridCol w="378222"/>
                <a:gridCol w="378222"/>
              </a:tblGrid>
              <a:tr h="647700"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6919402" y="2012027"/>
          <a:ext cx="1134666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222"/>
                <a:gridCol w="378222"/>
                <a:gridCol w="378222"/>
              </a:tblGrid>
              <a:tr h="1295400"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500" b="1"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L="68621" marR="68621" marT="34274" marB="34274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2237101" y="1341771"/>
            <a:ext cx="30655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/>
              <a:t>用分数表示阴影部分。</a:t>
            </a:r>
            <a:endParaRPr lang="zh-CN" alt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/>
              <p:cNvSpPr txBox="1"/>
              <p:nvPr/>
            </p:nvSpPr>
            <p:spPr>
              <a:xfrm>
                <a:off x="2628188" y="3545207"/>
                <a:ext cx="320601" cy="57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188" y="3545207"/>
                <a:ext cx="320601" cy="575927"/>
              </a:xfrm>
              <a:prstGeom prst="rect">
                <a:avLst/>
              </a:prstGeom>
              <a:blipFill rotWithShape="1">
                <a:blip r:embed="rId1"/>
                <a:stretch>
                  <a:fillRect l="-174" r="-19061" b="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/>
              <p:cNvSpPr txBox="1"/>
              <p:nvPr/>
            </p:nvSpPr>
            <p:spPr>
              <a:xfrm>
                <a:off x="4280913" y="3545207"/>
                <a:ext cx="320601" cy="57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0913" y="3545207"/>
                <a:ext cx="320601" cy="575927"/>
              </a:xfrm>
              <a:prstGeom prst="rect">
                <a:avLst/>
              </a:prstGeom>
              <a:blipFill rotWithShape="1">
                <a:blip r:embed="rId2"/>
                <a:stretch>
                  <a:fillRect l="-118" r="-19118" b="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/>
              <p:cNvSpPr txBox="1"/>
              <p:nvPr/>
            </p:nvSpPr>
            <p:spPr>
              <a:xfrm>
                <a:off x="5933638" y="3545207"/>
                <a:ext cx="192360" cy="580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文本框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638" y="3545207"/>
                <a:ext cx="192360" cy="580095"/>
              </a:xfrm>
              <a:prstGeom prst="rect">
                <a:avLst/>
              </a:prstGeom>
              <a:blipFill rotWithShape="1">
                <a:blip r:embed="rId3"/>
                <a:stretch>
                  <a:fillRect l="-103" r="-2566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7458121" y="3545207"/>
                <a:ext cx="192360" cy="580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8121" y="3545207"/>
                <a:ext cx="192360" cy="580095"/>
              </a:xfrm>
              <a:prstGeom prst="rect">
                <a:avLst/>
              </a:prstGeom>
              <a:blipFill rotWithShape="1">
                <a:blip r:embed="rId4"/>
                <a:stretch>
                  <a:fillRect l="-24" r="-25748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组合 22"/>
          <p:cNvGrpSpPr/>
          <p:nvPr/>
        </p:nvGrpSpPr>
        <p:grpSpPr>
          <a:xfrm flipH="1">
            <a:off x="7481681" y="1152520"/>
            <a:ext cx="2269422" cy="906276"/>
            <a:chOff x="7468446" y="1730894"/>
            <a:chExt cx="2260937" cy="1364776"/>
          </a:xfrm>
        </p:grpSpPr>
        <p:sp>
          <p:nvSpPr>
            <p:cNvPr id="24" name="云形标注 3"/>
            <p:cNvSpPr/>
            <p:nvPr/>
          </p:nvSpPr>
          <p:spPr>
            <a:xfrm>
              <a:off x="7468446" y="1730894"/>
              <a:ext cx="2260937" cy="1364776"/>
            </a:xfrm>
            <a:prstGeom prst="cloudCallout">
              <a:avLst>
                <a:gd name="adj1" fmla="val -11878"/>
                <a:gd name="adj2" fmla="val 55238"/>
              </a:avLst>
            </a:prstGeom>
            <a:solidFill>
              <a:schemeClr val="bg1"/>
            </a:solidFill>
            <a:ln w="19050">
              <a:solidFill>
                <a:srgbClr val="4896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825106" y="1907405"/>
              <a:ext cx="1422467" cy="1066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>
                  <a:latin typeface="Times New Roman" panose="02020603050405020304" pitchFamily="18" charset="0"/>
                  <a:ea typeface="楷体" panose="02010609060101010101" pitchFamily="49" charset="-122"/>
                  <a:sym typeface="Times New Roman" panose="02020603050405020304" pitchFamily="18" charset="0"/>
                </a:rPr>
                <a:t>涂色部分都相等</a:t>
              </a:r>
              <a:endParaRPr lang="zh-CN" altLang="en-US" sz="20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8206467" y="2169387"/>
            <a:ext cx="1397292" cy="1401488"/>
          </a:xfrm>
          <a:prstGeom prst="rect">
            <a:avLst/>
          </a:prstGeom>
        </p:spPr>
      </p:pic>
      <p:pic>
        <p:nvPicPr>
          <p:cNvPr id="31" name="矩形 51"/>
          <p:cNvPicPr>
            <a:picLocks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3043415" y="3338629"/>
            <a:ext cx="1215628" cy="87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矩形 52"/>
          <p:cNvPicPr>
            <a:picLocks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4497670" y="3307427"/>
            <a:ext cx="1215629" cy="87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矩形 53"/>
          <p:cNvPicPr>
            <a:picLocks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6311587" y="3306236"/>
            <a:ext cx="1215629" cy="87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34862" y="3310205"/>
            <a:ext cx="804264" cy="1739900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 flipH="1">
            <a:off x="1606110" y="4108382"/>
            <a:ext cx="3007071" cy="1316708"/>
            <a:chOff x="7039930" y="1730894"/>
            <a:chExt cx="2995825" cy="1982852"/>
          </a:xfrm>
        </p:grpSpPr>
        <p:sp>
          <p:nvSpPr>
            <p:cNvPr id="36" name="云形标注 3"/>
            <p:cNvSpPr/>
            <p:nvPr/>
          </p:nvSpPr>
          <p:spPr>
            <a:xfrm>
              <a:off x="7468446" y="1730894"/>
              <a:ext cx="2260937" cy="1364776"/>
            </a:xfrm>
            <a:prstGeom prst="cloudCallout">
              <a:avLst>
                <a:gd name="adj1" fmla="val 58633"/>
                <a:gd name="adj2" fmla="val -57395"/>
              </a:avLst>
            </a:prstGeom>
            <a:solidFill>
              <a:schemeClr val="bg1"/>
            </a:solidFill>
            <a:ln w="19050">
              <a:solidFill>
                <a:srgbClr val="4896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矩形 36"/>
                <p:cNvSpPr/>
                <p:nvPr/>
              </p:nvSpPr>
              <p:spPr>
                <a:xfrm>
                  <a:off x="7039930" y="1904028"/>
                  <a:ext cx="2995825" cy="1809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𝟐𝟒</m:t>
                          </m:r>
                        </m:den>
                      </m:f>
                    </m:oMath>
                  </a14:m>
                  <a:r>
                    <a:rPr lang="en-US" altLang="zh-CN"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" panose="02010609060101010101" pitchFamily="49" charset="-122"/>
                      <a:sym typeface="Times New Roman" panose="02020603050405020304" pitchFamily="18" charset="0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en-US" altLang="zh-CN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  <m:r>
                        <a:rPr lang="en-US" altLang="zh-CN" sz="20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a14:m>
                  <a:endParaRPr lang="zh-CN" altLang="en-US" sz="20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zh-CN" altLang="en-US" sz="20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zh-CN" altLang="en-US" sz="20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sym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7" name="矩形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39930" y="1904028"/>
                  <a:ext cx="2995825" cy="1809718"/>
                </a:xfrm>
                <a:prstGeom prst="rect">
                  <a:avLst/>
                </a:prstGeom>
                <a:blipFill rotWithShape="1">
                  <a:blip r:embed="rId10"/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6030913" y="2635250"/>
            <a:ext cx="3662362" cy="2868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75" y="2506663"/>
            <a:ext cx="2049463" cy="22653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269" name="组合 11"/>
          <p:cNvGrpSpPr/>
          <p:nvPr/>
        </p:nvGrpSpPr>
        <p:grpSpPr>
          <a:xfrm>
            <a:off x="3482975" y="1357313"/>
            <a:ext cx="5053013" cy="1149350"/>
            <a:chOff x="5485" y="2138"/>
            <a:chExt cx="7958" cy="1810"/>
          </a:xfrm>
        </p:grpSpPr>
        <p:sp>
          <p:nvSpPr>
            <p:cNvPr id="11270" name="云形标注 9"/>
            <p:cNvSpPr/>
            <p:nvPr/>
          </p:nvSpPr>
          <p:spPr>
            <a:xfrm>
              <a:off x="5485" y="2138"/>
              <a:ext cx="7959" cy="1810"/>
            </a:xfrm>
            <a:prstGeom prst="cloudCallout">
              <a:avLst>
                <a:gd name="adj1" fmla="val 16477"/>
                <a:gd name="adj2" fmla="val 114861"/>
              </a:avLst>
            </a:prstGeom>
            <a:solidFill>
              <a:srgbClr val="FBE5D6"/>
            </a:solidFill>
            <a:ln w="12700" cap="flat" cmpd="sng">
              <a:solidFill>
                <a:srgbClr val="C55A1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271" name="文本框 10"/>
            <p:cNvSpPr/>
            <p:nvPr/>
          </p:nvSpPr>
          <p:spPr>
            <a:xfrm>
              <a:off x="5665" y="2707"/>
              <a:ext cx="7458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zh-CN" altLang="en-US" sz="2800" b="1">
                  <a:latin typeface="宋体" panose="02010600030101010101" pitchFamily="2" charset="-122"/>
                  <a:ea typeface="宋体" panose="02010600030101010101" pitchFamily="2" charset="-122"/>
                </a:rPr>
                <a:t>要给师傅留一块，怎么分呢？</a:t>
              </a:r>
              <a:endParaRPr lang="zh-CN" altLang="en-US" sz="28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Box 16"/>
          <p:cNvSpPr txBox="1"/>
          <p:nvPr/>
        </p:nvSpPr>
        <p:spPr>
          <a:xfrm>
            <a:off x="3985577" y="5231424"/>
            <a:ext cx="309880" cy="73723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965642" y="2047851"/>
            <a:ext cx="7374890" cy="2896870"/>
            <a:chOff x="1531" y="3242"/>
            <a:chExt cx="11614" cy="4562"/>
          </a:xfrm>
        </p:grpSpPr>
        <p:sp>
          <p:nvSpPr>
            <p:cNvPr id="9" name="TextBox 8"/>
            <p:cNvSpPr txBox="1"/>
            <p:nvPr/>
          </p:nvSpPr>
          <p:spPr>
            <a:xfrm>
              <a:off x="2043" y="6385"/>
              <a:ext cx="2021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mtClean="0"/>
                <a:t>	</a:t>
              </a:r>
              <a:r>
                <a:rPr lang="zh-CN" altLang="en-US" sz="2000" smtClean="0"/>
                <a:t>（       ）</a:t>
              </a:r>
              <a:endParaRPr lang="zh-CN" altLang="en-US" sz="2000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531" y="3242"/>
              <a:ext cx="11614" cy="4562"/>
              <a:chOff x="1531" y="3242"/>
              <a:chExt cx="11614" cy="4095"/>
            </a:xfrm>
          </p:grpSpPr>
          <p:pic>
            <p:nvPicPr>
              <p:cNvPr id="14340" name="Picture 4" descr="http://www.shuxue9.com/beishida/xx5s/ebook/078.jpg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1531" y="3242"/>
                <a:ext cx="11615" cy="2947"/>
              </a:xfrm>
              <a:prstGeom prst="rect">
                <a:avLst/>
              </a:prstGeom>
              <a:noFill/>
            </p:spPr>
          </p:pic>
          <p:graphicFrame>
            <p:nvGraphicFramePr>
              <p:cNvPr id="10" name="对象 9"/>
              <p:cNvGraphicFramePr>
                <a:graphicFrameLocks noChangeAspect="1"/>
              </p:cNvGraphicFramePr>
              <p:nvPr/>
            </p:nvGraphicFramePr>
            <p:xfrm>
              <a:off x="2493" y="6023"/>
              <a:ext cx="872" cy="13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4" name="公式" r:id="rId2" imgW="5486400" imgH="9448800" progId="Equation.3">
                      <p:embed/>
                    </p:oleObj>
                  </mc:Choice>
                  <mc:Fallback>
                    <p:oleObj name="公式" r:id="rId2" imgW="5486400" imgH="9448800" progId="Equation.3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2493" y="6023"/>
                            <a:ext cx="872" cy="131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2" name="TextBox 11"/>
            <p:cNvSpPr txBox="1"/>
            <p:nvPr/>
          </p:nvSpPr>
          <p:spPr>
            <a:xfrm>
              <a:off x="4949" y="6516"/>
              <a:ext cx="180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mtClean="0"/>
                <a:t>	</a:t>
              </a:r>
              <a:r>
                <a:rPr lang="zh-CN" altLang="en-US" sz="2000" smtClean="0"/>
                <a:t>（       ）</a:t>
              </a:r>
              <a:endParaRPr lang="zh-CN" altLang="en-US" sz="20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679" y="6385"/>
              <a:ext cx="180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mtClean="0"/>
                <a:t>	</a:t>
              </a:r>
              <a:r>
                <a:rPr lang="zh-CN" altLang="en-US" sz="2000" smtClean="0"/>
                <a:t>（       ）</a:t>
              </a:r>
              <a:endParaRPr lang="zh-CN" altLang="en-US" sz="20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72" y="6367"/>
              <a:ext cx="180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mtClean="0"/>
                <a:t>	</a:t>
              </a:r>
              <a:r>
                <a:rPr lang="zh-CN" altLang="en-US" sz="2000" smtClean="0"/>
                <a:t>（       ）</a:t>
              </a:r>
              <a:endParaRPr lang="zh-CN" altLang="en-US" sz="200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710341" y="1275041"/>
            <a:ext cx="585791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请用分数表示图中的阴影部分。</a:t>
            </a:r>
            <a:endParaRPr lang="zh-CN" altLang="en-US" sz="3200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09122" y="3941421"/>
            <a:ext cx="596900" cy="1098550"/>
            <a:chOff x="3127" y="7163"/>
            <a:chExt cx="940" cy="1730"/>
          </a:xfrm>
        </p:grpSpPr>
        <p:sp>
          <p:nvSpPr>
            <p:cNvPr id="4" name="文本框 3"/>
            <p:cNvSpPr txBox="1"/>
            <p:nvPr/>
          </p:nvSpPr>
          <p:spPr>
            <a:xfrm>
              <a:off x="3279" y="7163"/>
              <a:ext cx="63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27" y="8071"/>
              <a:ext cx="94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endPara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310" y="8082"/>
              <a:ext cx="567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6475412" y="4032226"/>
            <a:ext cx="596900" cy="1098550"/>
            <a:chOff x="3240" y="7163"/>
            <a:chExt cx="940" cy="1730"/>
          </a:xfrm>
        </p:grpSpPr>
        <p:sp>
          <p:nvSpPr>
            <p:cNvPr id="11" name="文本框 10"/>
            <p:cNvSpPr txBox="1"/>
            <p:nvPr/>
          </p:nvSpPr>
          <p:spPr>
            <a:xfrm>
              <a:off x="3279" y="7163"/>
              <a:ext cx="63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40" y="8071"/>
              <a:ext cx="94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3310" y="8082"/>
              <a:ext cx="567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8223567" y="3996031"/>
            <a:ext cx="596900" cy="1098550"/>
            <a:chOff x="3240" y="7163"/>
            <a:chExt cx="940" cy="1730"/>
          </a:xfrm>
        </p:grpSpPr>
        <p:sp>
          <p:nvSpPr>
            <p:cNvPr id="27" name="文本框 26"/>
            <p:cNvSpPr txBox="1"/>
            <p:nvPr/>
          </p:nvSpPr>
          <p:spPr>
            <a:xfrm>
              <a:off x="3279" y="7163"/>
              <a:ext cx="637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240" y="8071"/>
              <a:ext cx="94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3310" y="8082"/>
              <a:ext cx="567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3382327" y="5088231"/>
            <a:ext cx="4653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从上面你能有什么发现？</a:t>
            </a:r>
            <a:endParaRPr lang="zh-CN" altLang="en-US" sz="320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15931" y="1131658"/>
            <a:ext cx="41640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/>
              <a:t>用前面学过的知识解释笑笑的发现。</a:t>
            </a:r>
            <a:endParaRPr lang="zh-CN" altLang="en-US" sz="2000" dirty="0"/>
          </a:p>
        </p:txBody>
      </p:sp>
      <p:sp>
        <p:nvSpPr>
          <p:cNvPr id="5" name="椭圆 4"/>
          <p:cNvSpPr/>
          <p:nvPr/>
        </p:nvSpPr>
        <p:spPr>
          <a:xfrm>
            <a:off x="1595189" y="1204713"/>
            <a:ext cx="254000" cy="254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2154779" y="2050239"/>
                <a:ext cx="320601" cy="57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779" y="2050239"/>
                <a:ext cx="320601" cy="575927"/>
              </a:xfrm>
              <a:prstGeom prst="rect">
                <a:avLst/>
              </a:prstGeom>
              <a:blipFill rotWithShape="1">
                <a:blip r:embed="rId1"/>
                <a:stretch>
                  <a:fillRect l="-70" t="-80" r="-19166" b="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2899732" y="2050239"/>
                <a:ext cx="637995" cy="57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𝟖</m:t>
                          </m:r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÷</m:t>
                          </m:r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𝟐𝟒</m:t>
                          </m:r>
                          <m:r>
                            <a:rPr lang="en-US" altLang="zh-CN" sz="2000" b="1" i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÷</m:t>
                          </m:r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732" y="2050239"/>
                <a:ext cx="637995" cy="575927"/>
              </a:xfrm>
              <a:prstGeom prst="rect">
                <a:avLst/>
              </a:prstGeom>
              <a:blipFill rotWithShape="1">
                <a:blip r:embed="rId2"/>
                <a:stretch>
                  <a:fillRect l="-50" t="-80" r="-29837" b="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3831045" y="2050239"/>
                <a:ext cx="320601" cy="57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045" y="2050239"/>
                <a:ext cx="320601" cy="575927"/>
              </a:xfrm>
              <a:prstGeom prst="rect">
                <a:avLst/>
              </a:prstGeom>
              <a:blipFill rotWithShape="1">
                <a:blip r:embed="rId3"/>
                <a:stretch>
                  <a:fillRect l="-28" t="-80" r="-19207" b="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 flipH="1">
                <a:off x="2195812" y="4109216"/>
                <a:ext cx="238535" cy="5800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195812" y="4109216"/>
                <a:ext cx="238535" cy="580095"/>
              </a:xfrm>
              <a:prstGeom prst="rect">
                <a:avLst/>
              </a:prstGeom>
              <a:blipFill rotWithShape="1">
                <a:blip r:embed="rId4"/>
                <a:stretch>
                  <a:fillRect l="-259" t="-23" r="164" b="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3895165" y="4109216"/>
                <a:ext cx="192360" cy="580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5165" y="4109216"/>
                <a:ext cx="192360" cy="580095"/>
              </a:xfrm>
              <a:prstGeom prst="rect">
                <a:avLst/>
              </a:prstGeom>
              <a:blipFill rotWithShape="1">
                <a:blip r:embed="rId5"/>
                <a:stretch>
                  <a:fillRect l="-39" t="-23" r="-25733" b="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2154779" y="3107137"/>
                <a:ext cx="320601" cy="57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779" y="3107137"/>
                <a:ext cx="320601" cy="575927"/>
              </a:xfrm>
              <a:prstGeom prst="rect">
                <a:avLst/>
              </a:prstGeom>
              <a:blipFill rotWithShape="1">
                <a:blip r:embed="rId6"/>
                <a:stretch>
                  <a:fillRect l="-70" t="-14" r="-19166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2905342" y="3106816"/>
                <a:ext cx="626775" cy="5765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𝟒</m:t>
                          </m:r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÷</m:t>
                          </m:r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𝟏𝟐</m:t>
                          </m:r>
                          <m:r>
                            <a:rPr lang="en-US" altLang="zh-CN" sz="2000" b="1" i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÷</m:t>
                          </m:r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342" y="3106816"/>
                <a:ext cx="626775" cy="576568"/>
              </a:xfrm>
              <a:prstGeom prst="rect">
                <a:avLst/>
              </a:prstGeom>
              <a:blipFill rotWithShape="1">
                <a:blip r:embed="rId7"/>
                <a:stretch>
                  <a:fillRect l="-35" t="-69" r="-32178" b="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3895165" y="3105053"/>
                <a:ext cx="192360" cy="580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5165" y="3105053"/>
                <a:ext cx="192360" cy="580095"/>
              </a:xfrm>
              <a:prstGeom prst="rect">
                <a:avLst/>
              </a:prstGeom>
              <a:blipFill rotWithShape="1">
                <a:blip r:embed="rId8"/>
                <a:stretch>
                  <a:fillRect l="-39" t="-93" r="-25733" b="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/>
              <p:cNvSpPr txBox="1"/>
              <p:nvPr/>
            </p:nvSpPr>
            <p:spPr>
              <a:xfrm>
                <a:off x="2969463" y="4109216"/>
                <a:ext cx="498533" cy="5800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÷</m:t>
                          </m:r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𝟔</m:t>
                          </m:r>
                          <m:r>
                            <a:rPr lang="en-US" altLang="zh-CN" sz="2000" b="1" i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÷</m:t>
                          </m:r>
                          <m:r>
                            <a:rPr lang="en-US" altLang="zh-CN" sz="2000" b="1" i="0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9463" y="4109216"/>
                <a:ext cx="498533" cy="580095"/>
              </a:xfrm>
              <a:prstGeom prst="rect">
                <a:avLst/>
              </a:prstGeom>
              <a:blipFill rotWithShape="1">
                <a:blip r:embed="rId9"/>
                <a:stretch>
                  <a:fillRect l="-41" t="-23" r="-35740" b="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/>
          <p:cNvSpPr txBox="1"/>
          <p:nvPr/>
        </p:nvSpPr>
        <p:spPr>
          <a:xfrm>
            <a:off x="2545549" y="2138147"/>
            <a:ext cx="278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=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26002" y="2138147"/>
            <a:ext cx="278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=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45549" y="3195045"/>
            <a:ext cx="278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=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26002" y="3195045"/>
            <a:ext cx="278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=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45549" y="4199208"/>
            <a:ext cx="278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=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526002" y="4199208"/>
            <a:ext cx="278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=</a:t>
            </a:r>
            <a:endParaRPr lang="zh-CN" altLang="en-US" sz="2000">
              <a:solidFill>
                <a:srgbClr val="FF0000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247056" y="2126477"/>
            <a:ext cx="1593694" cy="2966057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 flipH="1">
            <a:off x="4731870" y="1664628"/>
            <a:ext cx="3516972" cy="2549556"/>
            <a:chOff x="7468446" y="1730894"/>
            <a:chExt cx="2260937" cy="2477492"/>
          </a:xfrm>
        </p:grpSpPr>
        <p:sp>
          <p:nvSpPr>
            <p:cNvPr id="24" name="云形标注 3"/>
            <p:cNvSpPr/>
            <p:nvPr/>
          </p:nvSpPr>
          <p:spPr>
            <a:xfrm>
              <a:off x="7468446" y="1730894"/>
              <a:ext cx="2260937" cy="2477492"/>
            </a:xfrm>
            <a:prstGeom prst="cloudCallout">
              <a:avLst>
                <a:gd name="adj1" fmla="val -53405"/>
                <a:gd name="adj2" fmla="val 15886"/>
              </a:avLst>
            </a:prstGeom>
            <a:solidFill>
              <a:schemeClr val="bg1"/>
            </a:solidFill>
            <a:ln w="19050">
              <a:solidFill>
                <a:srgbClr val="4896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矩形 24"/>
                <p:cNvSpPr/>
                <p:nvPr/>
              </p:nvSpPr>
              <p:spPr>
                <a:xfrm>
                  <a:off x="7627246" y="2219461"/>
                  <a:ext cx="2001883" cy="15292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a14:m>
                  <a:r>
                    <a:rPr lang="zh-CN" altLang="en-US" sz="2000" b="1" dirty="0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的分子和分母继续</a:t>
                  </a:r>
                  <a:r>
                    <a:rPr lang="zh-CN" altLang="en-US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同时除以公因数 2</a:t>
                  </a:r>
                  <a:r>
                    <a:rPr lang="zh-CN" altLang="en-US" sz="2000" b="1" dirty="0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，</a:t>
                  </a:r>
                  <a:r>
                    <a:rPr lang="zh-CN" altLang="en-US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得到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a14:m>
                  <a:r>
                    <a:rPr lang="zh-CN" altLang="en-US" sz="2000" b="1" dirty="0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 ，即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a14:m>
                  <a:r>
                    <a:rPr lang="en-US" altLang="zh-CN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>
                              <a:solidFill>
                                <a:srgbClr val="FF0000"/>
                              </a:solidFill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a14:m>
                  <a:r>
                    <a:rPr lang="zh-CN" altLang="en-US" sz="2000" b="1" dirty="0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。</a:t>
                  </a:r>
                  <a:endParaRPr lang="zh-CN" altLang="en-US" sz="2000" b="1" dirty="0">
                    <a:latin typeface="Times New Roman" panose="02020603050405020304" pitchFamily="18" charset="0"/>
                    <a:ea typeface="楷体" panose="02010609060101010101" pitchFamily="49" charset="-122"/>
                  </a:endParaRPr>
                </a:p>
              </p:txBody>
            </p:sp>
          </mc:Choice>
          <mc:Fallback>
            <p:sp>
              <p:nvSpPr>
                <p:cNvPr id="25" name="矩形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7246" y="2219461"/>
                  <a:ext cx="2001883" cy="1529281"/>
                </a:xfrm>
                <a:prstGeom prst="rect">
                  <a:avLst/>
                </a:prstGeom>
                <a:blipFill rotWithShape="1">
                  <a:blip r:embed="rId11"/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矩形 25"/>
          <p:cNvSpPr/>
          <p:nvPr/>
        </p:nvSpPr>
        <p:spPr>
          <a:xfrm>
            <a:off x="1376612" y="638170"/>
            <a:ext cx="2895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认识约分。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70355" y="1641475"/>
            <a:ext cx="7076440" cy="1454785"/>
            <a:chOff x="2812" y="3150"/>
            <a:chExt cx="11144" cy="2291"/>
          </a:xfrm>
        </p:grpSpPr>
        <p:sp>
          <p:nvSpPr>
            <p:cNvPr id="27" name="文本框 55326"/>
            <p:cNvSpPr txBox="1"/>
            <p:nvPr/>
          </p:nvSpPr>
          <p:spPr>
            <a:xfrm>
              <a:off x="3150" y="3262"/>
              <a:ext cx="8888" cy="21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把   的分子、分母同时除以公因数</a:t>
              </a:r>
              <a:r>
                <a:rPr 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，连续除</a:t>
              </a:r>
              <a:r>
                <a:rPr 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次，就可以得到。</a:t>
              </a:r>
              <a:endPara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方正黑体简体" panose="02000000000000000000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812" y="3150"/>
              <a:ext cx="11144" cy="2250"/>
              <a:chOff x="2812" y="3150"/>
              <a:chExt cx="11144" cy="2250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2150" y="3262"/>
                <a:ext cx="1806" cy="2138"/>
              </a:xfrm>
              <a:prstGeom prst="rect">
                <a:avLst/>
              </a:prstGeom>
            </p:spPr>
          </p:pic>
          <p:sp>
            <p:nvSpPr>
              <p:cNvPr id="25" name="圆角矩形标注 7"/>
              <p:cNvSpPr/>
              <p:nvPr/>
            </p:nvSpPr>
            <p:spPr>
              <a:xfrm>
                <a:off x="2812" y="3150"/>
                <a:ext cx="8888" cy="2250"/>
              </a:xfrm>
              <a:prstGeom prst="wedgeRoundRectCallout">
                <a:avLst>
                  <a:gd name="adj1" fmla="val 56449"/>
                  <a:gd name="adj2" fmla="val -11599"/>
                  <a:gd name="adj3" fmla="val 16667"/>
                </a:avLst>
              </a:prstGeom>
              <a:noFill/>
              <a:ln w="15875" cap="flat" cmpd="sng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p:spPr>
            <p:txBody>
              <a:bodyPr anchor="ctr"/>
              <a:lstStyle/>
              <a:p>
                <a:pPr algn="ctr"/>
                <a:r>
                  <a:rPr lang="en-US" altLang="zh-CN" sz="2800">
                    <a:solidFill>
                      <a:srgbClr val="FFFFFF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 </a:t>
                </a:r>
                <a:endParaRPr lang="zh-CN" altLang="en-US" sz="28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aphicFrame>
            <p:nvGraphicFramePr>
              <p:cNvPr id="11265" name="Object 1"/>
              <p:cNvGraphicFramePr>
                <a:graphicFrameLocks noChangeAspect="1"/>
              </p:cNvGraphicFramePr>
              <p:nvPr/>
            </p:nvGraphicFramePr>
            <p:xfrm>
              <a:off x="3825" y="3263"/>
              <a:ext cx="812" cy="1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1" name="公式" r:id="rId2" imgW="5486400" imgH="9448800" progId="Equation.3">
                      <p:embed/>
                    </p:oleObj>
                  </mc:Choice>
                  <mc:Fallback>
                    <p:oleObj name="公式" r:id="rId2" imgW="5486400" imgH="9448800" progId="Equation.3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3825" y="3263"/>
                            <a:ext cx="812" cy="1209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4" name="组合 3"/>
          <p:cNvGrpSpPr/>
          <p:nvPr/>
        </p:nvGrpSpPr>
        <p:grpSpPr>
          <a:xfrm>
            <a:off x="1515110" y="3852158"/>
            <a:ext cx="6037580" cy="1627257"/>
            <a:chOff x="3150" y="6627"/>
            <a:chExt cx="8624" cy="2780"/>
          </a:xfrm>
        </p:grpSpPr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3262" y="6628"/>
              <a:ext cx="8512" cy="236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marL="0" marR="0" lvl="0" indent="266700" algn="l" defTabSz="914400" rtl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我是把</a:t>
              </a:r>
              <a:r>
                <a:rPr kumimoji="0" lang="en-US" alt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</a:t>
              </a:r>
              <a:r>
                <a: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的分子、分母同时除以它们的最大公因数</a:t>
              </a:r>
              <a:r>
                <a:rPr kumimoji="0" lang="en-US" alt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8</a:t>
              </a:r>
              <a:r>
                <a:rPr kumimoji="0" lang="zh-CN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，就可以得到   。</a:t>
              </a:r>
              <a:endPara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圆角矩形标注 43"/>
            <p:cNvSpPr/>
            <p:nvPr/>
          </p:nvSpPr>
          <p:spPr>
            <a:xfrm>
              <a:off x="3150" y="6627"/>
              <a:ext cx="8550" cy="2780"/>
            </a:xfrm>
            <a:prstGeom prst="wedgeRoundRectCallout">
              <a:avLst>
                <a:gd name="adj1" fmla="val 55146"/>
                <a:gd name="adj2" fmla="val 26728"/>
                <a:gd name="adj3" fmla="val 16667"/>
              </a:avLst>
            </a:prstGeom>
            <a:noFill/>
            <a:ln w="1587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txBody>
            <a:bodyPr anchor="ctr"/>
            <a:lstStyle/>
            <a:p>
              <a:pPr algn="ctr"/>
              <a:r>
                <a:rPr lang="en-US" altLang="zh-CN" sz="20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endParaRPr lang="zh-CN" altLang="en-US" sz="20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11272" name="Object 8"/>
            <p:cNvGraphicFramePr>
              <a:graphicFrameLocks noChangeAspect="1"/>
            </p:cNvGraphicFramePr>
            <p:nvPr/>
          </p:nvGraphicFramePr>
          <p:xfrm>
            <a:off x="5309" y="6785"/>
            <a:ext cx="808" cy="1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2" name="公式" r:id="rId4" imgW="5486400" imgH="9448800" progId="Equation.3">
                    <p:embed/>
                  </p:oleObj>
                </mc:Choice>
                <mc:Fallback>
                  <p:oleObj name="公式" r:id="rId4" imgW="5486400" imgH="944880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5309" y="6785"/>
                          <a:ext cx="808" cy="120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3" name="Object 9"/>
            <p:cNvGraphicFramePr>
              <a:graphicFrameLocks noChangeAspect="1"/>
            </p:cNvGraphicFramePr>
            <p:nvPr/>
          </p:nvGraphicFramePr>
          <p:xfrm>
            <a:off x="10885" y="7715"/>
            <a:ext cx="593" cy="12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3" name="公式" r:id="rId5" imgW="3352800" imgH="9448800" progId="Equation.3">
                    <p:embed/>
                  </p:oleObj>
                </mc:Choice>
                <mc:Fallback>
                  <p:oleObj name="公式" r:id="rId5" imgW="3352800" imgH="944880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885" y="7715"/>
                          <a:ext cx="593" cy="129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文本框 4"/>
          <p:cNvSpPr txBox="1"/>
          <p:nvPr/>
        </p:nvSpPr>
        <p:spPr>
          <a:xfrm>
            <a:off x="2350770" y="542290"/>
            <a:ext cx="4653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想一想，可以怎样约分？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27152" y="1409969"/>
            <a:ext cx="41640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/>
              <a:t>看一看，说一说可以如何约分。</a:t>
            </a:r>
            <a:endParaRPr lang="zh-CN" altLang="en-US" sz="2000" dirty="0"/>
          </a:p>
        </p:txBody>
      </p:sp>
      <p:sp>
        <p:nvSpPr>
          <p:cNvPr id="5" name="椭圆 4"/>
          <p:cNvSpPr/>
          <p:nvPr/>
        </p:nvSpPr>
        <p:spPr>
          <a:xfrm>
            <a:off x="2406410" y="1483024"/>
            <a:ext cx="254000" cy="254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368649" y="925697"/>
            <a:ext cx="2895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约分的方法。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68649" y="2024039"/>
            <a:ext cx="4076700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方法一 ：</a:t>
            </a: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分子除以公因数后的商</a:t>
            </a:r>
            <a:endParaRPr lang="en-US" altLang="zh-CN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要写在分子的上面，划去原来的分</a:t>
            </a:r>
            <a:endParaRPr lang="en-US" altLang="zh-CN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子；分母除以公因数后的商要写在</a:t>
            </a:r>
            <a:endParaRPr lang="en-US" altLang="zh-CN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分母的下面，划去原来的分母，这样用公因数连续去除，一直到不能约分为止。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文本框 26"/>
              <p:cNvSpPr txBox="1"/>
              <p:nvPr/>
            </p:nvSpPr>
            <p:spPr>
              <a:xfrm>
                <a:off x="8225632" y="3091950"/>
                <a:ext cx="320601" cy="57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 panose="02040503050406030204"/>
                              <a:cs typeface="Times New Roman" panose="020206030504050203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zh-CN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7" name="文本框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5632" y="3091950"/>
                <a:ext cx="320601" cy="575927"/>
              </a:xfrm>
              <a:prstGeom prst="rect">
                <a:avLst/>
              </a:prstGeom>
              <a:blipFill rotWithShape="1">
                <a:blip r:embed="rId1"/>
                <a:stretch>
                  <a:fillRect l="-149" t="-23" r="-19087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直接连接符 28"/>
          <p:cNvCxnSpPr/>
          <p:nvPr/>
        </p:nvCxnSpPr>
        <p:spPr>
          <a:xfrm>
            <a:off x="8230712" y="3091950"/>
            <a:ext cx="310440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8201028" y="2729595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4</a:t>
            </a:r>
            <a:endParaRPr lang="zh-CN" altLang="en-US" sz="2000">
              <a:solidFill>
                <a:srgbClr val="FF0000"/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8243014" y="3445553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8143086" y="3627716"/>
            <a:ext cx="4856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12</a:t>
            </a:r>
            <a:endParaRPr lang="zh-CN" altLang="en-US" sz="2000">
              <a:solidFill>
                <a:srgbClr val="FF0000"/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8243014" y="2806393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8201028" y="2444038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2</a:t>
            </a:r>
            <a:endParaRPr lang="zh-CN" altLang="en-US" sz="2000">
              <a:solidFill>
                <a:srgbClr val="FF0000"/>
              </a:solidFill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8243014" y="3695762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8201028" y="3877925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6</a:t>
            </a:r>
            <a:endParaRPr lang="zh-CN" altLang="en-US" sz="2000">
              <a:solidFill>
                <a:srgbClr val="FF0000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8243014" y="2512083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8201028" y="2149728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1</a:t>
            </a:r>
            <a:endParaRPr lang="zh-CN" altLang="en-US" sz="2000">
              <a:solidFill>
                <a:srgbClr val="FF0000"/>
              </a:solidFill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8243014" y="3981319"/>
            <a:ext cx="285836" cy="2879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8201028" y="4163482"/>
            <a:ext cx="3698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500" b="1"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</a:rPr>
              <a:t>3</a:t>
            </a:r>
            <a:endParaRPr lang="zh-CN" altLang="en-US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7" grpId="0"/>
      <p:bldP spid="30" grpId="0"/>
      <p:bldP spid="32" grpId="0"/>
      <p:bldP spid="34" grpId="0"/>
      <p:bldP spid="36" grpId="0"/>
      <p:bldP spid="38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51"/>
          <p:cNvGrpSpPr/>
          <p:nvPr/>
        </p:nvGrpSpPr>
        <p:grpSpPr>
          <a:xfrm>
            <a:off x="8688388" y="2271713"/>
            <a:ext cx="1728787" cy="1728787"/>
            <a:chOff x="6516216" y="915566"/>
            <a:chExt cx="1296144" cy="1296144"/>
          </a:xfrm>
        </p:grpSpPr>
        <p:sp>
          <p:nvSpPr>
            <p:cNvPr id="17411" name="矩形 13"/>
            <p:cNvSpPr/>
            <p:nvPr/>
          </p:nvSpPr>
          <p:spPr>
            <a:xfrm>
              <a:off x="6516216" y="915566"/>
              <a:ext cx="432048" cy="1296144"/>
            </a:xfrm>
            <a:prstGeom prst="rect">
              <a:avLst/>
            </a:prstGeom>
            <a:solidFill>
              <a:srgbClr val="FAD5E5"/>
            </a:solidFill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12" name="矩形 14"/>
            <p:cNvSpPr/>
            <p:nvPr/>
          </p:nvSpPr>
          <p:spPr>
            <a:xfrm>
              <a:off x="6948264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13" name="矩形 18"/>
            <p:cNvSpPr/>
            <p:nvPr/>
          </p:nvSpPr>
          <p:spPr>
            <a:xfrm>
              <a:off x="7380312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7414" name="组合 48"/>
          <p:cNvGrpSpPr/>
          <p:nvPr/>
        </p:nvGrpSpPr>
        <p:grpSpPr>
          <a:xfrm>
            <a:off x="1487488" y="2271713"/>
            <a:ext cx="1728787" cy="1728787"/>
            <a:chOff x="1115616" y="915566"/>
            <a:chExt cx="1296144" cy="1296144"/>
          </a:xfrm>
        </p:grpSpPr>
        <p:sp>
          <p:nvSpPr>
            <p:cNvPr id="17415" name="矩形 19"/>
            <p:cNvSpPr/>
            <p:nvPr/>
          </p:nvSpPr>
          <p:spPr>
            <a:xfrm>
              <a:off x="1115616" y="915566"/>
              <a:ext cx="432048" cy="1296144"/>
            </a:xfrm>
            <a:prstGeom prst="rect">
              <a:avLst/>
            </a:prstGeom>
            <a:solidFill>
              <a:srgbClr val="FF0000"/>
            </a:solidFill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16" name="矩形 20"/>
            <p:cNvSpPr/>
            <p:nvPr/>
          </p:nvSpPr>
          <p:spPr>
            <a:xfrm>
              <a:off x="1547664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17" name="矩形 23"/>
            <p:cNvSpPr/>
            <p:nvPr/>
          </p:nvSpPr>
          <p:spPr>
            <a:xfrm>
              <a:off x="1979712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17418" name="直接连接符 35"/>
            <p:cNvCxnSpPr/>
            <p:nvPr/>
          </p:nvCxnSpPr>
          <p:spPr>
            <a:xfrm>
              <a:off x="1115616" y="1563638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19" name="直接连接符 36"/>
            <p:cNvCxnSpPr/>
            <p:nvPr/>
          </p:nvCxnSpPr>
          <p:spPr>
            <a:xfrm>
              <a:off x="1115616" y="1243707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20" name="直接连接符 37"/>
            <p:cNvCxnSpPr/>
            <p:nvPr/>
          </p:nvCxnSpPr>
          <p:spPr>
            <a:xfrm>
              <a:off x="1115616" y="1080848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21" name="直接连接符 38"/>
            <p:cNvCxnSpPr/>
            <p:nvPr/>
          </p:nvCxnSpPr>
          <p:spPr>
            <a:xfrm>
              <a:off x="1115616" y="1398356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22" name="直接连接符 39"/>
            <p:cNvCxnSpPr/>
            <p:nvPr/>
          </p:nvCxnSpPr>
          <p:spPr>
            <a:xfrm>
              <a:off x="1115616" y="1891779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23" name="直接连接符 42"/>
            <p:cNvCxnSpPr/>
            <p:nvPr/>
          </p:nvCxnSpPr>
          <p:spPr>
            <a:xfrm>
              <a:off x="1115616" y="1728920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24" name="直接连接符 43"/>
            <p:cNvCxnSpPr/>
            <p:nvPr/>
          </p:nvCxnSpPr>
          <p:spPr>
            <a:xfrm>
              <a:off x="1115616" y="2046428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7425" name="组合 49"/>
          <p:cNvGrpSpPr/>
          <p:nvPr/>
        </p:nvGrpSpPr>
        <p:grpSpPr>
          <a:xfrm>
            <a:off x="3887788" y="2271713"/>
            <a:ext cx="1728787" cy="1728787"/>
            <a:chOff x="2915816" y="915566"/>
            <a:chExt cx="1296144" cy="1296144"/>
          </a:xfrm>
        </p:grpSpPr>
        <p:sp>
          <p:nvSpPr>
            <p:cNvPr id="17426" name="矩形 24"/>
            <p:cNvSpPr/>
            <p:nvPr/>
          </p:nvSpPr>
          <p:spPr>
            <a:xfrm>
              <a:off x="2915816" y="915566"/>
              <a:ext cx="432048" cy="1296144"/>
            </a:xfrm>
            <a:prstGeom prst="rect">
              <a:avLst/>
            </a:prstGeom>
            <a:solidFill>
              <a:srgbClr val="FAD5E5"/>
            </a:solidFill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27" name="矩形 25"/>
            <p:cNvSpPr/>
            <p:nvPr/>
          </p:nvSpPr>
          <p:spPr>
            <a:xfrm>
              <a:off x="3347864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28" name="矩形 26"/>
            <p:cNvSpPr/>
            <p:nvPr/>
          </p:nvSpPr>
          <p:spPr>
            <a:xfrm>
              <a:off x="3779912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17429" name="直接连接符 44"/>
            <p:cNvCxnSpPr/>
            <p:nvPr/>
          </p:nvCxnSpPr>
          <p:spPr>
            <a:xfrm>
              <a:off x="2915816" y="1566061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30" name="直接连接符 45"/>
            <p:cNvCxnSpPr/>
            <p:nvPr/>
          </p:nvCxnSpPr>
          <p:spPr>
            <a:xfrm>
              <a:off x="2915816" y="1246130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31" name="直接连接符 46"/>
            <p:cNvCxnSpPr/>
            <p:nvPr/>
          </p:nvCxnSpPr>
          <p:spPr>
            <a:xfrm>
              <a:off x="2915816" y="1894202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7432" name="组合 50"/>
          <p:cNvGrpSpPr/>
          <p:nvPr/>
        </p:nvGrpSpPr>
        <p:grpSpPr>
          <a:xfrm>
            <a:off x="6288088" y="2271713"/>
            <a:ext cx="1728787" cy="1728787"/>
            <a:chOff x="4716016" y="915566"/>
            <a:chExt cx="1296144" cy="1296144"/>
          </a:xfrm>
        </p:grpSpPr>
        <p:sp>
          <p:nvSpPr>
            <p:cNvPr id="17433" name="矩形 27"/>
            <p:cNvSpPr/>
            <p:nvPr/>
          </p:nvSpPr>
          <p:spPr>
            <a:xfrm>
              <a:off x="4716016" y="915566"/>
              <a:ext cx="432048" cy="1296144"/>
            </a:xfrm>
            <a:prstGeom prst="rect">
              <a:avLst/>
            </a:prstGeom>
            <a:solidFill>
              <a:srgbClr val="FAD5E5"/>
            </a:solidFill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34" name="矩形 33"/>
            <p:cNvSpPr/>
            <p:nvPr/>
          </p:nvSpPr>
          <p:spPr>
            <a:xfrm>
              <a:off x="5148064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35" name="矩形 34"/>
            <p:cNvSpPr/>
            <p:nvPr/>
          </p:nvSpPr>
          <p:spPr>
            <a:xfrm>
              <a:off x="5580112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17436" name="直接连接符 47"/>
            <p:cNvCxnSpPr/>
            <p:nvPr/>
          </p:nvCxnSpPr>
          <p:spPr>
            <a:xfrm>
              <a:off x="4716016" y="1563638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7437" name="组合 52"/>
          <p:cNvGrpSpPr/>
          <p:nvPr/>
        </p:nvGrpSpPr>
        <p:grpSpPr>
          <a:xfrm>
            <a:off x="1487488" y="2271713"/>
            <a:ext cx="1728787" cy="1728787"/>
            <a:chOff x="2915816" y="915566"/>
            <a:chExt cx="1296144" cy="1296144"/>
          </a:xfrm>
        </p:grpSpPr>
        <p:sp>
          <p:nvSpPr>
            <p:cNvPr id="17438" name="矩形 53"/>
            <p:cNvSpPr/>
            <p:nvPr/>
          </p:nvSpPr>
          <p:spPr>
            <a:xfrm>
              <a:off x="2915816" y="915566"/>
              <a:ext cx="432048" cy="1296144"/>
            </a:xfrm>
            <a:prstGeom prst="rect">
              <a:avLst/>
            </a:prstGeom>
            <a:solidFill>
              <a:srgbClr val="FF0000"/>
            </a:solidFill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39" name="矩形 54"/>
            <p:cNvSpPr/>
            <p:nvPr/>
          </p:nvSpPr>
          <p:spPr>
            <a:xfrm>
              <a:off x="3347864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40" name="矩形 55"/>
            <p:cNvSpPr/>
            <p:nvPr/>
          </p:nvSpPr>
          <p:spPr>
            <a:xfrm>
              <a:off x="3779912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17441" name="直接连接符 56"/>
            <p:cNvCxnSpPr/>
            <p:nvPr/>
          </p:nvCxnSpPr>
          <p:spPr>
            <a:xfrm>
              <a:off x="2915816" y="1566061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42" name="直接连接符 57"/>
            <p:cNvCxnSpPr/>
            <p:nvPr/>
          </p:nvCxnSpPr>
          <p:spPr>
            <a:xfrm>
              <a:off x="2915816" y="1246130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43" name="直接连接符 58"/>
            <p:cNvCxnSpPr/>
            <p:nvPr/>
          </p:nvCxnSpPr>
          <p:spPr>
            <a:xfrm>
              <a:off x="2915816" y="1894202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7444" name="组合 59"/>
          <p:cNvGrpSpPr/>
          <p:nvPr/>
        </p:nvGrpSpPr>
        <p:grpSpPr>
          <a:xfrm>
            <a:off x="1487488" y="2271713"/>
            <a:ext cx="1728787" cy="1728787"/>
            <a:chOff x="6516216" y="915566"/>
            <a:chExt cx="1296144" cy="1296144"/>
          </a:xfrm>
        </p:grpSpPr>
        <p:sp>
          <p:nvSpPr>
            <p:cNvPr id="17445" name="矩形 60"/>
            <p:cNvSpPr/>
            <p:nvPr/>
          </p:nvSpPr>
          <p:spPr>
            <a:xfrm>
              <a:off x="6516216" y="915566"/>
              <a:ext cx="432048" cy="1296144"/>
            </a:xfrm>
            <a:prstGeom prst="rect">
              <a:avLst/>
            </a:prstGeom>
            <a:solidFill>
              <a:srgbClr val="FF0000"/>
            </a:solidFill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46" name="矩形 61"/>
            <p:cNvSpPr/>
            <p:nvPr/>
          </p:nvSpPr>
          <p:spPr>
            <a:xfrm>
              <a:off x="6948264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47" name="矩形 62"/>
            <p:cNvSpPr/>
            <p:nvPr/>
          </p:nvSpPr>
          <p:spPr>
            <a:xfrm>
              <a:off x="7380312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7448" name="组合 63"/>
          <p:cNvGrpSpPr/>
          <p:nvPr/>
        </p:nvGrpSpPr>
        <p:grpSpPr>
          <a:xfrm>
            <a:off x="1487488" y="2271713"/>
            <a:ext cx="1728787" cy="1728787"/>
            <a:chOff x="4716016" y="915566"/>
            <a:chExt cx="1296144" cy="1296144"/>
          </a:xfrm>
        </p:grpSpPr>
        <p:sp>
          <p:nvSpPr>
            <p:cNvPr id="13352" name="矩形 64"/>
            <p:cNvSpPr/>
            <p:nvPr/>
          </p:nvSpPr>
          <p:spPr>
            <a:xfrm>
              <a:off x="4716016" y="915566"/>
              <a:ext cx="432048" cy="1296144"/>
            </a:xfrm>
            <a:prstGeom prst="rect">
              <a:avLst/>
            </a:prstGeom>
            <a:solidFill>
              <a:srgbClr val="FAD5E5"/>
            </a:solidFill>
            <a:ln w="12700" cap="flat" cmpd="sng" algn="ctr">
              <a:solidFill>
                <a:srgbClr val="5B9BD5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rtlCol="0"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50" name="矩形 65"/>
            <p:cNvSpPr/>
            <p:nvPr/>
          </p:nvSpPr>
          <p:spPr>
            <a:xfrm>
              <a:off x="5148064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51" name="矩形 66"/>
            <p:cNvSpPr/>
            <p:nvPr/>
          </p:nvSpPr>
          <p:spPr>
            <a:xfrm>
              <a:off x="5580112" y="915566"/>
              <a:ext cx="432048" cy="1296144"/>
            </a:xfrm>
            <a:prstGeom prst="rect">
              <a:avLst/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zh-CN" altLang="en-US" sz="1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17452" name="直接连接符 67"/>
            <p:cNvCxnSpPr/>
            <p:nvPr/>
          </p:nvCxnSpPr>
          <p:spPr>
            <a:xfrm>
              <a:off x="4716016" y="1563638"/>
              <a:ext cx="1296144" cy="0"/>
            </a:xfrm>
            <a:prstGeom prst="line">
              <a:avLst/>
            </a:prstGeom>
            <a:ln w="19050" cap="flat" cmpd="sng">
              <a:solidFill>
                <a:srgbClr val="5B9BD5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7454" name="组合 4"/>
          <p:cNvGrpSpPr/>
          <p:nvPr/>
        </p:nvGrpSpPr>
        <p:grpSpPr>
          <a:xfrm>
            <a:off x="798513" y="1120775"/>
            <a:ext cx="9650412" cy="736600"/>
            <a:chOff x="1257" y="1984"/>
            <a:chExt cx="15197" cy="1158"/>
          </a:xfrm>
        </p:grpSpPr>
        <p:pic>
          <p:nvPicPr>
            <p:cNvPr id="17455" name="图片 1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57" y="2367"/>
              <a:ext cx="670" cy="6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56" name="文本框 1"/>
            <p:cNvSpPr/>
            <p:nvPr/>
          </p:nvSpPr>
          <p:spPr>
            <a:xfrm>
              <a:off x="1998" y="1984"/>
              <a:ext cx="14456" cy="11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用分数表示阴影部分。认真观察，你发现了什么？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7457" name="组合 34"/>
          <p:cNvGrpSpPr/>
          <p:nvPr/>
        </p:nvGrpSpPr>
        <p:grpSpPr>
          <a:xfrm>
            <a:off x="4464050" y="4097338"/>
            <a:ext cx="885825" cy="866775"/>
            <a:chOff x="891978" y="3899508"/>
            <a:chExt cx="883210" cy="866672"/>
          </a:xfrm>
        </p:grpSpPr>
        <p:cxnSp>
          <p:nvCxnSpPr>
            <p:cNvPr id="17458" name="直接连接符 40"/>
            <p:cNvCxnSpPr/>
            <p:nvPr/>
          </p:nvCxnSpPr>
          <p:spPr>
            <a:xfrm>
              <a:off x="950543" y="4292989"/>
              <a:ext cx="466930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59" name="TextBox 30"/>
            <p:cNvSpPr/>
            <p:nvPr/>
          </p:nvSpPr>
          <p:spPr>
            <a:xfrm>
              <a:off x="981844" y="3899508"/>
              <a:ext cx="524899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7460" name="TextBox 33"/>
            <p:cNvSpPr/>
            <p:nvPr/>
          </p:nvSpPr>
          <p:spPr>
            <a:xfrm>
              <a:off x="891978" y="4242878"/>
              <a:ext cx="883210" cy="52330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12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7461" name="组合 34"/>
          <p:cNvGrpSpPr/>
          <p:nvPr/>
        </p:nvGrpSpPr>
        <p:grpSpPr>
          <a:xfrm>
            <a:off x="6932613" y="4094163"/>
            <a:ext cx="957262" cy="838200"/>
            <a:chOff x="950775" y="3885535"/>
            <a:chExt cx="955122" cy="838726"/>
          </a:xfrm>
        </p:grpSpPr>
        <p:cxnSp>
          <p:nvCxnSpPr>
            <p:cNvPr id="17462" name="直接连接符 2"/>
            <p:cNvCxnSpPr/>
            <p:nvPr/>
          </p:nvCxnSpPr>
          <p:spPr>
            <a:xfrm>
              <a:off x="950775" y="4292989"/>
              <a:ext cx="467265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63" name="TextBox 30"/>
            <p:cNvSpPr/>
            <p:nvPr/>
          </p:nvSpPr>
          <p:spPr>
            <a:xfrm>
              <a:off x="1034744" y="3885535"/>
              <a:ext cx="524898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7464" name="TextBox 33"/>
            <p:cNvSpPr/>
            <p:nvPr/>
          </p:nvSpPr>
          <p:spPr>
            <a:xfrm>
              <a:off x="1022688" y="4200959"/>
              <a:ext cx="883209" cy="52330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6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7465" name="矩形 5"/>
          <p:cNvSpPr/>
          <p:nvPr/>
        </p:nvSpPr>
        <p:spPr>
          <a:xfrm>
            <a:off x="3216275" y="4040188"/>
            <a:ext cx="881063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defTabSz="914400" eaLnBrk="0" hangingPunct="0">
              <a:buClrTx/>
              <a:buSzTx/>
              <a:buFontTx/>
              <a:buNone/>
            </a:pPr>
            <a:r>
              <a:rPr lang="zh-CN" altLang="en-US" sz="5400" b="1">
                <a:solidFill>
                  <a:srgbClr val="EFF8EB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endParaRPr lang="zh-CN" altLang="en-US" sz="5400" b="1">
              <a:solidFill>
                <a:srgbClr val="EFF8EB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66" name="矩形 6"/>
          <p:cNvSpPr/>
          <p:nvPr/>
        </p:nvSpPr>
        <p:spPr>
          <a:xfrm>
            <a:off x="5656263" y="4060825"/>
            <a:ext cx="881062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defTabSz="914400" eaLnBrk="0" hangingPunct="0">
              <a:buClrTx/>
              <a:buSzTx/>
              <a:buFontTx/>
              <a:buNone/>
            </a:pPr>
            <a:r>
              <a:rPr lang="zh-CN" altLang="en-US" sz="5400" b="1">
                <a:solidFill>
                  <a:srgbClr val="EFF8EB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endParaRPr lang="zh-CN" altLang="en-US" sz="5400" b="1">
              <a:solidFill>
                <a:srgbClr val="EFF8EB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7467" name="组合 34"/>
          <p:cNvGrpSpPr/>
          <p:nvPr/>
        </p:nvGrpSpPr>
        <p:grpSpPr>
          <a:xfrm>
            <a:off x="2081213" y="4037013"/>
            <a:ext cx="885825" cy="892175"/>
            <a:chOff x="891978" y="3828372"/>
            <a:chExt cx="883210" cy="892076"/>
          </a:xfrm>
        </p:grpSpPr>
        <p:cxnSp>
          <p:nvCxnSpPr>
            <p:cNvPr id="17468" name="直接连接符 8"/>
            <p:cNvCxnSpPr/>
            <p:nvPr/>
          </p:nvCxnSpPr>
          <p:spPr>
            <a:xfrm>
              <a:off x="950542" y="4292989"/>
              <a:ext cx="466931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69" name="TextBox 30"/>
            <p:cNvSpPr/>
            <p:nvPr/>
          </p:nvSpPr>
          <p:spPr>
            <a:xfrm>
              <a:off x="980271" y="3828372"/>
              <a:ext cx="524899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7470" name="TextBox 33"/>
            <p:cNvSpPr/>
            <p:nvPr/>
          </p:nvSpPr>
          <p:spPr>
            <a:xfrm>
              <a:off x="891978" y="4197146"/>
              <a:ext cx="883210" cy="52330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24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7471" name="组合 34"/>
          <p:cNvGrpSpPr/>
          <p:nvPr/>
        </p:nvGrpSpPr>
        <p:grpSpPr>
          <a:xfrm>
            <a:off x="9272588" y="4083050"/>
            <a:ext cx="957262" cy="838200"/>
            <a:chOff x="950775" y="3885535"/>
            <a:chExt cx="955122" cy="837522"/>
          </a:xfrm>
        </p:grpSpPr>
        <p:cxnSp>
          <p:nvCxnSpPr>
            <p:cNvPr id="17472" name="直接连接符 17"/>
            <p:cNvCxnSpPr/>
            <p:nvPr/>
          </p:nvCxnSpPr>
          <p:spPr>
            <a:xfrm>
              <a:off x="950775" y="4292989"/>
              <a:ext cx="467265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73" name="TextBox 30"/>
            <p:cNvSpPr/>
            <p:nvPr/>
          </p:nvSpPr>
          <p:spPr>
            <a:xfrm>
              <a:off x="1034744" y="3885535"/>
              <a:ext cx="524898" cy="5220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7474" name="TextBox 33"/>
            <p:cNvSpPr/>
            <p:nvPr/>
          </p:nvSpPr>
          <p:spPr>
            <a:xfrm>
              <a:off x="1022688" y="4200959"/>
              <a:ext cx="883209" cy="5220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7475" name="矩形 15"/>
          <p:cNvSpPr/>
          <p:nvPr/>
        </p:nvSpPr>
        <p:spPr>
          <a:xfrm>
            <a:off x="8016875" y="4008438"/>
            <a:ext cx="881063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defTabSz="914400" eaLnBrk="0" hangingPunct="0">
              <a:buClrTx/>
              <a:buSzTx/>
              <a:buFontTx/>
              <a:buNone/>
            </a:pPr>
            <a:r>
              <a:rPr lang="zh-CN" altLang="en-US" sz="5400" b="1">
                <a:solidFill>
                  <a:srgbClr val="EFF8EB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＝</a:t>
            </a:r>
            <a:endParaRPr lang="zh-CN" altLang="en-US" sz="5400" b="1">
              <a:solidFill>
                <a:srgbClr val="EFF8EB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7476" name="组合 87"/>
          <p:cNvGrpSpPr/>
          <p:nvPr/>
        </p:nvGrpSpPr>
        <p:grpSpPr>
          <a:xfrm>
            <a:off x="4770438" y="5130800"/>
            <a:ext cx="3729037" cy="958850"/>
            <a:chOff x="7512" y="8080"/>
            <a:chExt cx="5871" cy="1510"/>
          </a:xfrm>
        </p:grpSpPr>
        <p:grpSp>
          <p:nvGrpSpPr>
            <p:cNvPr id="17477" name="组合 30"/>
            <p:cNvGrpSpPr/>
            <p:nvPr/>
          </p:nvGrpSpPr>
          <p:grpSpPr>
            <a:xfrm>
              <a:off x="7512" y="8105"/>
              <a:ext cx="2261" cy="1404"/>
              <a:chOff x="7512" y="8105"/>
              <a:chExt cx="2261" cy="1404"/>
            </a:xfrm>
          </p:grpSpPr>
          <p:grpSp>
            <p:nvGrpSpPr>
              <p:cNvPr id="17478" name="组合 34"/>
              <p:cNvGrpSpPr/>
              <p:nvPr/>
            </p:nvGrpSpPr>
            <p:grpSpPr>
              <a:xfrm>
                <a:off x="7511" y="8104"/>
                <a:ext cx="1395" cy="1404"/>
                <a:chOff x="891978" y="3828372"/>
                <a:chExt cx="883210" cy="892076"/>
              </a:xfrm>
            </p:grpSpPr>
            <p:cxnSp>
              <p:nvCxnSpPr>
                <p:cNvPr id="17479" name="直接连接符 21"/>
                <p:cNvCxnSpPr/>
                <p:nvPr/>
              </p:nvCxnSpPr>
              <p:spPr>
                <a:xfrm>
                  <a:off x="950542" y="4292989"/>
                  <a:ext cx="466931" cy="0"/>
                </a:xfrm>
                <a:prstGeom prst="line">
                  <a:avLst/>
                </a:prstGeom>
                <a:ln w="1905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sp>
              <p:nvSpPr>
                <p:cNvPr id="17480" name="TextBox 30"/>
                <p:cNvSpPr/>
                <p:nvPr/>
              </p:nvSpPr>
              <p:spPr>
                <a:xfrm>
                  <a:off x="980271" y="3828372"/>
                  <a:ext cx="524899" cy="52322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 anchorCtr="0">
                  <a:spAutoFit/>
                </a:bodyPr>
                <a:lstStyle/>
                <a:p>
                  <a:r>
                    <a:rPr lang="en-US" altLang="zh-CN" sz="2800" b="1">
                      <a:solidFill>
                        <a:srgbClr val="FF0000"/>
                      </a:solidFill>
                      <a:latin typeface="Times New Roman" panose="02020603050405020304" pitchFamily="18" charset="0"/>
                    </a:rPr>
                    <a:t>8</a:t>
                  </a:r>
                  <a:endPara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17481" name="TextBox 33"/>
                <p:cNvSpPr/>
                <p:nvPr/>
              </p:nvSpPr>
              <p:spPr>
                <a:xfrm>
                  <a:off x="891978" y="4197146"/>
                  <a:ext cx="883210" cy="52330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 anchorCtr="0">
                  <a:spAutoFit/>
                </a:bodyPr>
                <a:lstStyle/>
                <a:p>
                  <a:r>
                    <a:rPr lang="en-US" altLang="zh-CN" sz="2800" b="1">
                      <a:solidFill>
                        <a:srgbClr val="FF0000"/>
                      </a:solidFill>
                      <a:latin typeface="Times New Roman" panose="02020603050405020304" pitchFamily="18" charset="0"/>
                    </a:rPr>
                    <a:t>24</a:t>
                  </a:r>
                  <a:endPara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7482" name="文本框 29"/>
              <p:cNvSpPr/>
              <p:nvPr/>
            </p:nvSpPr>
            <p:spPr>
              <a:xfrm>
                <a:off x="8427" y="8427"/>
                <a:ext cx="1347" cy="72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24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=</a:t>
                </a:r>
                <a:endPara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7483" name="文本框 31"/>
            <p:cNvSpPr/>
            <p:nvPr/>
          </p:nvSpPr>
          <p:spPr>
            <a:xfrm>
              <a:off x="10010" y="8427"/>
              <a:ext cx="1347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</a:rPr>
                <a:t>=</a:t>
              </a:r>
              <a:endParaRPr lang="en-US" altLang="zh-CN" sz="24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7484" name="组合 34"/>
            <p:cNvGrpSpPr/>
            <p:nvPr/>
          </p:nvGrpSpPr>
          <p:grpSpPr>
            <a:xfrm>
              <a:off x="8975" y="8080"/>
              <a:ext cx="1395" cy="1436"/>
              <a:chOff x="891978" y="3853513"/>
              <a:chExt cx="883210" cy="912667"/>
            </a:xfrm>
          </p:grpSpPr>
          <p:cxnSp>
            <p:nvCxnSpPr>
              <p:cNvPr id="17485" name="直接连接符 41"/>
              <p:cNvCxnSpPr/>
              <p:nvPr/>
            </p:nvCxnSpPr>
            <p:spPr>
              <a:xfrm>
                <a:off x="950543" y="4292989"/>
                <a:ext cx="466930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17486" name="TextBox 30"/>
              <p:cNvSpPr/>
              <p:nvPr/>
            </p:nvSpPr>
            <p:spPr>
              <a:xfrm>
                <a:off x="981844" y="3853513"/>
                <a:ext cx="524899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87" name="TextBox 33"/>
              <p:cNvSpPr/>
              <p:nvPr/>
            </p:nvSpPr>
            <p:spPr>
              <a:xfrm>
                <a:off x="891978" y="4242878"/>
                <a:ext cx="883210" cy="5233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12</a:t>
                </a:r>
                <a:endPara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7488" name="组合 34"/>
            <p:cNvGrpSpPr/>
            <p:nvPr/>
          </p:nvGrpSpPr>
          <p:grpSpPr>
            <a:xfrm>
              <a:off x="10508" y="8112"/>
              <a:ext cx="1507" cy="1466"/>
              <a:chOff x="950775" y="3885535"/>
              <a:chExt cx="955122" cy="931873"/>
            </a:xfrm>
          </p:grpSpPr>
          <p:cxnSp>
            <p:nvCxnSpPr>
              <p:cNvPr id="17489" name="直接连接符 71"/>
              <p:cNvCxnSpPr/>
              <p:nvPr/>
            </p:nvCxnSpPr>
            <p:spPr>
              <a:xfrm>
                <a:off x="950775" y="4292989"/>
                <a:ext cx="467265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17490" name="TextBox 30"/>
              <p:cNvSpPr/>
              <p:nvPr/>
            </p:nvSpPr>
            <p:spPr>
              <a:xfrm>
                <a:off x="1034744" y="3885535"/>
                <a:ext cx="52489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91" name="TextBox 33"/>
              <p:cNvSpPr/>
              <p:nvPr/>
            </p:nvSpPr>
            <p:spPr>
              <a:xfrm>
                <a:off x="1022688" y="4294106"/>
                <a:ext cx="883209" cy="5233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6</a:t>
                </a:r>
                <a:endPara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7492" name="文本框 82"/>
            <p:cNvSpPr/>
            <p:nvPr/>
          </p:nvSpPr>
          <p:spPr>
            <a:xfrm>
              <a:off x="11277" y="8451"/>
              <a:ext cx="1347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2400">
                  <a:solidFill>
                    <a:srgbClr val="FF0000"/>
                  </a:solidFill>
                  <a:latin typeface="Times New Roman" panose="02020603050405020304" pitchFamily="18" charset="0"/>
                </a:rPr>
                <a:t>=</a:t>
              </a:r>
              <a:endParaRPr lang="en-US" altLang="zh-CN" sz="24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7493" name="组合 34"/>
            <p:cNvGrpSpPr/>
            <p:nvPr/>
          </p:nvGrpSpPr>
          <p:grpSpPr>
            <a:xfrm>
              <a:off x="11877" y="8118"/>
              <a:ext cx="1506" cy="1471"/>
              <a:chOff x="950775" y="3900780"/>
              <a:chExt cx="955122" cy="935001"/>
            </a:xfrm>
          </p:grpSpPr>
          <p:cxnSp>
            <p:nvCxnSpPr>
              <p:cNvPr id="17494" name="直接连接符 84"/>
              <p:cNvCxnSpPr/>
              <p:nvPr/>
            </p:nvCxnSpPr>
            <p:spPr>
              <a:xfrm>
                <a:off x="950775" y="4292989"/>
                <a:ext cx="467265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17495" name="TextBox 30"/>
              <p:cNvSpPr/>
              <p:nvPr/>
            </p:nvSpPr>
            <p:spPr>
              <a:xfrm>
                <a:off x="1034744" y="3900780"/>
                <a:ext cx="524898" cy="5220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96" name="TextBox 33"/>
              <p:cNvSpPr/>
              <p:nvPr/>
            </p:nvSpPr>
            <p:spPr>
              <a:xfrm>
                <a:off x="1022688" y="4313683"/>
                <a:ext cx="883209" cy="5220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" dur="500" fill="hold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1000" fill="hold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5" dur="500" fill="hold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1000" fill="hold"/>
                                        <p:tgtEl>
                                          <p:spTgt spid="17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4" dur="5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" dur="1000" fill="hold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 fill="hold"/>
                                        <p:tgtEl>
                                          <p:spTgt spid="17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 fill="hold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 fill="hold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 fill="hold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fill="hold"/>
                                        <p:tgtEl>
                                          <p:spTgt spid="1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fill="hold"/>
                                        <p:tgtEl>
                                          <p:spTgt spid="1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fill="hold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1246</Words>
  <Application>WPS 演示</Application>
  <PresentationFormat>自定义</PresentationFormat>
  <Paragraphs>346</Paragraphs>
  <Slides>20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21</vt:i4>
      </vt:variant>
      <vt:variant>
        <vt:lpstr>幻灯片标题</vt:lpstr>
      </vt:variant>
      <vt:variant>
        <vt:i4>20</vt:i4>
      </vt:variant>
    </vt:vector>
  </HeadingPairs>
  <TitlesOfParts>
    <vt:vector size="55" baseType="lpstr">
      <vt:lpstr>Arial</vt:lpstr>
      <vt:lpstr>宋体</vt:lpstr>
      <vt:lpstr>Wingdings</vt:lpstr>
      <vt:lpstr>Calibri</vt:lpstr>
      <vt:lpstr>微软雅黑</vt:lpstr>
      <vt:lpstr>黑体</vt:lpstr>
      <vt:lpstr>楷体</vt:lpstr>
      <vt:lpstr>Times New Roman</vt:lpstr>
      <vt:lpstr>Cambria Math</vt:lpstr>
      <vt:lpstr>Cambria Math</vt:lpstr>
      <vt:lpstr>方正黑体简体</vt:lpstr>
      <vt:lpstr>Arial Unicode MS</vt:lpstr>
      <vt:lpstr>Arial</vt:lpstr>
      <vt:lpstr>第一PPT模板网-WWW.1PPT.COM</vt:lpstr>
      <vt:lpstr>Equation.3</vt:lpstr>
      <vt:lpstr>Equation.3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Equation.3</vt:lpstr>
      <vt:lpstr>Equation.KSEE3</vt:lpstr>
      <vt:lpstr>Equation.KSEE3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2022-06-04T10:51:00Z</cp:lastPrinted>
  <dcterms:created xsi:type="dcterms:W3CDTF">2022-06-04T10:51:00Z</dcterms:created>
  <dcterms:modified xsi:type="dcterms:W3CDTF">2023-11-01T08:43:04Z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AC89BD53FB5D4140BE506278323B6E1C_12</vt:lpwstr>
  </property>
  <property fmtid="{D5CDD505-2E9C-101B-9397-08002B2CF9AE}" pid="3" name="KSOProductBuildVer">
    <vt:lpwstr>2052-12.1.0.15712</vt:lpwstr>
  </property>
</Properties>
</file>