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326" r:id="rId5"/>
    <p:sldId id="271" r:id="rId6"/>
    <p:sldId id="548" r:id="rId8"/>
    <p:sldId id="641" r:id="rId9"/>
    <p:sldId id="684" r:id="rId10"/>
    <p:sldId id="685" r:id="rId11"/>
    <p:sldId id="619" r:id="rId12"/>
    <p:sldId id="687" r:id="rId13"/>
    <p:sldId id="688" r:id="rId14"/>
    <p:sldId id="689" r:id="rId15"/>
    <p:sldId id="690" r:id="rId16"/>
    <p:sldId id="691" r:id="rId17"/>
    <p:sldId id="264" r:id="rId18"/>
    <p:sldId id="483" r:id="rId19"/>
    <p:sldId id="675" r:id="rId20"/>
    <p:sldId id="313" r:id="rId21"/>
    <p:sldId id="269" r:id="rId22"/>
    <p:sldId id="703" r:id="rId23"/>
    <p:sldId id="704" r:id="rId24"/>
    <p:sldId id="705" r:id="rId25"/>
    <p:sldId id="676" r:id="rId26"/>
    <p:sldId id="706" r:id="rId27"/>
    <p:sldId id="314" r:id="rId28"/>
    <p:sldId id="260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7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288" y="-432"/>
      </p:cViewPr>
      <p:guideLst>
        <p:guide orient="horz" pos="2277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gs" Target="tags/tag9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9" Type="http://schemas.openxmlformats.org/officeDocument/2006/relationships/tags" Target="../tags/tag62.xml"/><Relationship Id="rId48" Type="http://schemas.openxmlformats.org/officeDocument/2006/relationships/image" Target="file:///D:\qq&#25991;&#20214;\712321467\Image\C2C\Image2\%7b75232B38-A165-1FB7-499C-2E1C792CACB5%7d.png" TargetMode="External"/><Relationship Id="rId47" Type="http://schemas.openxmlformats.org/officeDocument/2006/relationships/image" Target="../media/image2.png"/><Relationship Id="rId46" Type="http://schemas.openxmlformats.org/officeDocument/2006/relationships/tags" Target="../tags/tag61.xml"/><Relationship Id="rId45" Type="http://schemas.openxmlformats.org/officeDocument/2006/relationships/tags" Target="../tags/tag60.xml"/><Relationship Id="rId44" Type="http://schemas.openxmlformats.org/officeDocument/2006/relationships/tags" Target="../tags/tag59.xml"/><Relationship Id="rId43" Type="http://schemas.openxmlformats.org/officeDocument/2006/relationships/tags" Target="../tags/tag58.xml"/><Relationship Id="rId42" Type="http://schemas.openxmlformats.org/officeDocument/2006/relationships/tags" Target="../tags/tag57.xml"/><Relationship Id="rId41" Type="http://schemas.openxmlformats.org/officeDocument/2006/relationships/image" Target="../media/image1.jpeg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47" r:link="rId4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4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73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74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tags" Target="../tags/tag75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ags" Target="../tags/tag77.xml"/><Relationship Id="rId2" Type="http://schemas.openxmlformats.org/officeDocument/2006/relationships/image" Target="../media/image15.png"/><Relationship Id="rId1" Type="http://schemas.openxmlformats.org/officeDocument/2006/relationships/tags" Target="../tags/tag7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78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79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7.xml"/><Relationship Id="rId3" Type="http://schemas.openxmlformats.org/officeDocument/2006/relationships/tags" Target="../tags/tag80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8.xml"/><Relationship Id="rId3" Type="http://schemas.openxmlformats.org/officeDocument/2006/relationships/tags" Target="../tags/tag81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8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tags" Target="../tags/tag83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tags" Target="../tags/tag84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tags" Target="../tags/tag8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tags" Target="../tags/tag8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4.xml"/><Relationship Id="rId1" Type="http://schemas.openxmlformats.org/officeDocument/2006/relationships/tags" Target="../tags/tag8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tags" Target="../tags/tag88.xml"/><Relationship Id="rId1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6.xml"/><Relationship Id="rId4" Type="http://schemas.openxmlformats.org/officeDocument/2006/relationships/tags" Target="../tags/tag89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90.xml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5.xml"/><Relationship Id="rId3" Type="http://schemas.openxmlformats.org/officeDocument/2006/relationships/tags" Target="../tags/tag66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68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70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71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7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5"/>
          <p:cNvSpPr txBox="1"/>
          <p:nvPr/>
        </p:nvSpPr>
        <p:spPr>
          <a:xfrm>
            <a:off x="0" y="2685158"/>
            <a:ext cx="12192000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zh-CN" sz="7200" b="1" spc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ea"/>
                <a:ea typeface="+mn-ea"/>
                <a:sym typeface="+mn-ea"/>
              </a:rPr>
              <a:t>找最小公倍数</a:t>
            </a:r>
            <a:endParaRPr lang="zh-CN" altLang="zh-CN" sz="7200" b="1" spc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ea"/>
              <a:ea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08943" y="1515119"/>
            <a:ext cx="3400425" cy="521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思源黑体 CN Normal" panose="020B0400000000000000" charset="-122"/>
              </a:rPr>
              <a:t>北师大版五年级上册</a:t>
            </a:r>
            <a:endParaRPr kumimoji="0" lang="zh-CN" altLang="en-US" sz="28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思源黑体 CN Normal" panose="020B0400000000000000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0580" y="1748790"/>
            <a:ext cx="5936615" cy="2040255"/>
          </a:xfrm>
          <a:prstGeom prst="rect">
            <a:avLst/>
          </a:prstGeom>
        </p:spPr>
      </p:pic>
      <p:sp>
        <p:nvSpPr>
          <p:cNvPr id="9" name="TextBox 7"/>
          <p:cNvSpPr txBox="1"/>
          <p:nvPr/>
        </p:nvSpPr>
        <p:spPr>
          <a:xfrm>
            <a:off x="635635" y="4239260"/>
            <a:ext cx="109207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4的倍数有4，8，12，16，20，24，28，32，36，40，44，48</a:t>
            </a:r>
            <a:endParaRPr sz="2800">
              <a:solidFill>
                <a:srgbClr val="1D41D5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635635" y="5093970"/>
            <a:ext cx="109207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6的倍数有6，12，18，24，30，36，42，48</a:t>
            </a:r>
            <a:endParaRPr sz="2800">
              <a:solidFill>
                <a:srgbClr val="1D41D5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7083425" y="1954530"/>
            <a:ext cx="3385185" cy="1275715"/>
          </a:xfrm>
          <a:prstGeom prst="wedgeRoundRectCallout">
            <a:avLst>
              <a:gd name="adj1" fmla="val -65794"/>
              <a:gd name="adj2" fmla="val 18939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如果继续找下去，4和6的倍数还有吗？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74" name="TextBox 9"/>
          <p:cNvSpPr txBox="1"/>
          <p:nvPr/>
        </p:nvSpPr>
        <p:spPr>
          <a:xfrm>
            <a:off x="11013758" y="4115118"/>
            <a:ext cx="719137" cy="73088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8090218" y="4976178"/>
            <a:ext cx="719137" cy="73088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4" grpId="0" build="allAtOnce"/>
      <p:bldP spid="20" grpId="0" animBg="1"/>
      <p:bldP spid="717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38810" y="1365250"/>
            <a:ext cx="10914380" cy="736600"/>
            <a:chOff x="1006" y="2150"/>
            <a:chExt cx="17188" cy="1160"/>
          </a:xfrm>
        </p:grpSpPr>
        <p:sp>
          <p:nvSpPr>
            <p:cNvPr id="342" name="Rectangle 64"/>
            <p:cNvSpPr>
              <a:spLocks noChangeArrowheads="1"/>
            </p:cNvSpPr>
            <p:nvPr/>
          </p:nvSpPr>
          <p:spPr bwMode="auto">
            <a:xfrm>
              <a:off x="1006" y="2150"/>
              <a:ext cx="17189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哪些数既标有“</a:t>
              </a:r>
              <a:r>
                <a:rPr kumimoji="1" lang="en-US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”又标有“</a:t>
              </a:r>
              <a:r>
                <a:rPr kumimoji="1" lang="en-US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       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”？这些数有什么特点？</a:t>
              </a:r>
              <a:endParaRPr kumimoji="1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221" y="2572"/>
              <a:ext cx="618" cy="60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8958" y="2557"/>
              <a:ext cx="834" cy="618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6915" y="2447290"/>
            <a:ext cx="6993255" cy="2403475"/>
          </a:xfrm>
          <a:prstGeom prst="rect">
            <a:avLst/>
          </a:prstGeom>
        </p:spPr>
      </p:pic>
      <p:sp>
        <p:nvSpPr>
          <p:cNvPr id="20" name="圆角矩形标注 19"/>
          <p:cNvSpPr/>
          <p:nvPr/>
        </p:nvSpPr>
        <p:spPr>
          <a:xfrm>
            <a:off x="7710170" y="3290570"/>
            <a:ext cx="3385185" cy="1275715"/>
          </a:xfrm>
          <a:prstGeom prst="wedgeRoundRectCallout">
            <a:avLst>
              <a:gd name="adj1" fmla="val -62886"/>
              <a:gd name="adj2" fmla="val 22772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两种标记都有的数是12，24，</a:t>
            </a:r>
            <a:r>
              <a:rPr lang="en-US" altLang="zh-CN" sz="2800" spc="-15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36，48</a:t>
            </a:r>
            <a:r>
              <a:rPr lang="zh-CN" altLang="en-US" sz="2800" spc="-15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kumimoji="0" lang="zh-CN" altLang="en-US" sz="2800" i="0" u="none" strike="noStrike" kern="1200" cap="none" spc="-15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6915" y="5300345"/>
            <a:ext cx="9003985" cy="922020"/>
            <a:chOff x="2186" y="8222"/>
            <a:chExt cx="2456" cy="1452"/>
          </a:xfrm>
        </p:grpSpPr>
        <p:sp>
          <p:nvSpPr>
            <p:cNvPr id="5" name="圆角矩形 4"/>
            <p:cNvSpPr/>
            <p:nvPr/>
          </p:nvSpPr>
          <p:spPr>
            <a:xfrm>
              <a:off x="2186" y="8222"/>
              <a:ext cx="2456" cy="1452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211" y="8367"/>
              <a:ext cx="2431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12，24，36，48这些数既是4的倍数，又是6的倍数。</a:t>
              </a:r>
              <a:endParaRPr kumimoji="0" lang="en-US" altLang="zh-CN" sz="2800" i="0" u="none" strike="noStrike" kern="1200" cap="none" spc="-15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3695" y="1976755"/>
            <a:ext cx="5825490" cy="20021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376035" y="1677035"/>
            <a:ext cx="5674360" cy="2602230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6732270" y="1962785"/>
            <a:ext cx="477202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4和6相同的倍数就是它们的</a:t>
            </a: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公倍数</a:t>
            </a:r>
            <a:r>
              <a:rPr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，其中最小的一个是它们的</a:t>
            </a: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最小公倍数</a:t>
            </a:r>
            <a:r>
              <a:rPr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650" y="4672330"/>
            <a:ext cx="9004300" cy="1824355"/>
            <a:chOff x="2186" y="8222"/>
            <a:chExt cx="2456" cy="1452"/>
          </a:xfrm>
        </p:grpSpPr>
        <p:sp>
          <p:nvSpPr>
            <p:cNvPr id="5" name="圆角矩形 4"/>
            <p:cNvSpPr/>
            <p:nvPr/>
          </p:nvSpPr>
          <p:spPr>
            <a:xfrm>
              <a:off x="2186" y="8222"/>
              <a:ext cx="2456" cy="1452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211" y="8230"/>
              <a:ext cx="2431" cy="1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4和6的公倍数有______________</a:t>
              </a:r>
              <a:r>
                <a:rPr lang="en-US" altLang="zh-CN" sz="2800" spc="-15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sym typeface="+mn-ea"/>
                </a:rPr>
                <a:t>_________</a:t>
              </a: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______</a:t>
              </a:r>
              <a:endParaRPr kumimoji="0" lang="en-US" altLang="zh-CN" sz="2800" i="0" u="none" strike="noStrike" kern="1200" cap="none" spc="-15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4和6的最小公倍数是_____________</a:t>
              </a:r>
              <a:r>
                <a:rPr lang="en-US" altLang="zh-CN" sz="2800" spc="-15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sym typeface="+mn-ea"/>
                </a:rPr>
                <a:t>_________</a:t>
              </a: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_______</a:t>
              </a:r>
              <a:endParaRPr kumimoji="0" lang="en-US" altLang="zh-CN" sz="2800" i="0" u="none" strike="noStrike" kern="1200" cap="none" spc="-15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197" name="TextBox 51"/>
          <p:cNvSpPr txBox="1"/>
          <p:nvPr/>
        </p:nvSpPr>
        <p:spPr>
          <a:xfrm>
            <a:off x="3221990" y="4664710"/>
            <a:ext cx="4871085" cy="9531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TextBox 52"/>
          <p:cNvSpPr txBox="1"/>
          <p:nvPr/>
        </p:nvSpPr>
        <p:spPr>
          <a:xfrm>
            <a:off x="4293870" y="5560378"/>
            <a:ext cx="790575" cy="9531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7719695" y="4406265"/>
            <a:ext cx="4330700" cy="1620520"/>
          </a:xfrm>
          <a:prstGeom prst="wedgeRoundRectCallout">
            <a:avLst>
              <a:gd name="adj1" fmla="val -64970"/>
              <a:gd name="adj2" fmla="val 9051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一个数的倍数的个数是无限的</a:t>
            </a:r>
            <a:r>
              <a:rPr kumimoji="0" lang="zh-CN" sz="280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kumimoji="0" lang="zh-CN" sz="2800" i="0" u="none" strike="noStrike" cap="none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没有最大的公倍数</a:t>
            </a:r>
            <a:r>
              <a:rPr lang="zh-CN" altLang="en-US" sz="2800" spc="-15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kumimoji="0" lang="zh-CN" altLang="en-US" sz="2800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7174" name="TextBox 9"/>
          <p:cNvSpPr txBox="1"/>
          <p:nvPr/>
        </p:nvSpPr>
        <p:spPr>
          <a:xfrm>
            <a:off x="6166803" y="4765993"/>
            <a:ext cx="719137" cy="73088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197" grpId="0"/>
      <p:bldP spid="8198" grpId="0"/>
      <p:bldP spid="20" grpId="0" animBg="1"/>
      <p:bldP spid="71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01861" y="1252710"/>
            <a:ext cx="1762298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3546475" y="889635"/>
            <a:ext cx="4896485" cy="1463425"/>
          </a:xfrm>
          <a:prstGeom prst="wedgeRoundRectCallout">
            <a:avLst>
              <a:gd name="adj1" fmla="val 56250"/>
              <a:gd name="adj2" fmla="val 1823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28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大家回忆一下，我们是怎么找出4和6的最小公倍数的？</a:t>
            </a:r>
            <a:endParaRPr lang="zh-CN" sz="280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74140" y="2784475"/>
            <a:ext cx="10067290" cy="3582670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2171700" y="3165475"/>
            <a:ext cx="886460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找两个数的最小公倍数也可以用</a:t>
            </a:r>
            <a:r>
              <a:rPr sz="2800" dirty="0" err="1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列举法</a:t>
            </a:r>
            <a:r>
              <a:rPr lang="zh-CN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1.找各个数的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倍数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2.找出两个数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公有的倍数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3.确定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最小公倍数</a:t>
            </a:r>
            <a:endParaRPr sz="2800" dirty="0">
              <a:solidFill>
                <a:srgbClr val="1D41D5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638810" y="149288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淘气用下面的方法表示公倍数，你能看懂吗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195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7830" y="3382010"/>
            <a:ext cx="8859520" cy="23406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椭圆 2"/>
          <p:cNvSpPr/>
          <p:nvPr/>
        </p:nvSpPr>
        <p:spPr>
          <a:xfrm>
            <a:off x="535305" y="3829685"/>
            <a:ext cx="1369060" cy="684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974965" y="3829685"/>
            <a:ext cx="1369060" cy="684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224780" y="5172710"/>
            <a:ext cx="1052195" cy="684530"/>
          </a:xfrm>
          <a:prstGeom prst="ellipse">
            <a:avLst/>
          </a:prstGeom>
          <a:noFill/>
          <a:ln w="38100">
            <a:solidFill>
              <a:srgbClr val="120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标注 19"/>
          <p:cNvSpPr/>
          <p:nvPr/>
        </p:nvSpPr>
        <p:spPr>
          <a:xfrm>
            <a:off x="3644265" y="2356485"/>
            <a:ext cx="6390640" cy="816610"/>
          </a:xfrm>
          <a:prstGeom prst="wedgeRoundRectCallout">
            <a:avLst>
              <a:gd name="adj1" fmla="val -31210"/>
              <a:gd name="adj2" fmla="val 121928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cap="none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中间交叉区域表示的是</a:t>
            </a:r>
            <a:r>
              <a:rPr kumimoji="0" sz="2800" i="0" u="none" strike="noStrike" cap="none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4和6的公倍数</a:t>
            </a:r>
            <a:r>
              <a:rPr lang="zh-CN" altLang="en-US" sz="2800" spc="-15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kumimoji="0" lang="zh-CN" altLang="en-US" sz="2800" i="0" u="none" strike="noStrike" kern="1200" cap="none" spc="-15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7101840" y="4787900"/>
            <a:ext cx="3449320" cy="1169670"/>
          </a:xfrm>
          <a:prstGeom prst="wedgeRoundRectCallout">
            <a:avLst>
              <a:gd name="adj1" fmla="val -63052"/>
              <a:gd name="adj2" fmla="val -50814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cap="none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两侧表示的是</a:t>
            </a:r>
            <a:r>
              <a:rPr kumimoji="0" sz="2800" i="0" u="none" strike="noStrike" cap="none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4和6的独有的倍数</a:t>
            </a:r>
            <a:r>
              <a:rPr lang="zh-CN" altLang="en-US" sz="2800" spc="-15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kumimoji="0" lang="zh-CN" altLang="en-US" sz="2800" i="0" u="none" strike="noStrike" kern="1200" cap="none" spc="-15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  <p:bldP spid="3" grpId="0" animBg="1"/>
      <p:bldP spid="4" grpId="0" animBg="1"/>
      <p:bldP spid="5" grpId="0" animBg="1"/>
      <p:bldP spid="20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9636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1.找出6和8的最小公倍数，并完成下图。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638810" y="2277110"/>
            <a:ext cx="6289040" cy="353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6的倍数：（                                  ）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8的倍数：（                                 ）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6和8的公倍数：（                        ）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6和8的</a:t>
            </a: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最小公倍数</a:t>
            </a:r>
            <a:r>
              <a:rPr kumimoji="1" lang="zh-CN" alt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       ）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244" name="椭圆 26"/>
          <p:cNvSpPr/>
          <p:nvPr/>
        </p:nvSpPr>
        <p:spPr>
          <a:xfrm>
            <a:off x="8626475" y="2675255"/>
            <a:ext cx="3458845" cy="1880235"/>
          </a:xfrm>
          <a:prstGeom prst="ellipse">
            <a:avLst/>
          </a:prstGeom>
          <a:noFill/>
          <a:ln w="25400" cap="flat" cmpd="sng">
            <a:solidFill>
              <a:srgbClr val="0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14795" y="5097145"/>
            <a:ext cx="6974205" cy="650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6的倍数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</a:rPr>
              <a:t>   公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倍数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8的倍数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26"/>
          <p:cNvSpPr/>
          <p:nvPr/>
        </p:nvSpPr>
        <p:spPr>
          <a:xfrm>
            <a:off x="6751320" y="2675890"/>
            <a:ext cx="3526790" cy="1880235"/>
          </a:xfrm>
          <a:prstGeom prst="ellipse">
            <a:avLst/>
          </a:prstGeom>
          <a:noFill/>
          <a:ln w="25400" cap="flat" cmpd="sng">
            <a:solidFill>
              <a:srgbClr val="0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259" name="直接箭头连接符 53"/>
          <p:cNvCxnSpPr/>
          <p:nvPr/>
        </p:nvCxnSpPr>
        <p:spPr>
          <a:xfrm flipH="1">
            <a:off x="9463405" y="4422140"/>
            <a:ext cx="0" cy="852805"/>
          </a:xfrm>
          <a:prstGeom prst="straightConnector1">
            <a:avLst/>
          </a:prstGeom>
          <a:ln w="38100" cap="flat" cmpd="sng">
            <a:solidFill>
              <a:srgbClr val="0070C0"/>
            </a:solidFill>
            <a:prstDash val="solid"/>
            <a:bevel/>
            <a:headEnd type="none" w="med" len="med"/>
            <a:tailEnd type="arrow" w="med" len="med"/>
          </a:ln>
        </p:spPr>
      </p:cxnSp>
      <p:sp>
        <p:nvSpPr>
          <p:cNvPr id="6" name="TextBox 45"/>
          <p:cNvSpPr txBox="1"/>
          <p:nvPr/>
        </p:nvSpPr>
        <p:spPr>
          <a:xfrm>
            <a:off x="6927850" y="3138805"/>
            <a:ext cx="1779905" cy="9531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…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TextBox 45"/>
          <p:cNvSpPr txBox="1"/>
          <p:nvPr/>
        </p:nvSpPr>
        <p:spPr>
          <a:xfrm>
            <a:off x="10335260" y="3152775"/>
            <a:ext cx="1750060" cy="9531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32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…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TextBox 45"/>
          <p:cNvSpPr txBox="1"/>
          <p:nvPr/>
        </p:nvSpPr>
        <p:spPr>
          <a:xfrm>
            <a:off x="8900795" y="3354070"/>
            <a:ext cx="175006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24，…</a:t>
            </a:r>
            <a:endParaRPr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45"/>
          <p:cNvSpPr txBox="1"/>
          <p:nvPr/>
        </p:nvSpPr>
        <p:spPr>
          <a:xfrm>
            <a:off x="2575560" y="2616835"/>
            <a:ext cx="417639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24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…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TextBox 45"/>
          <p:cNvSpPr txBox="1"/>
          <p:nvPr/>
        </p:nvSpPr>
        <p:spPr>
          <a:xfrm>
            <a:off x="2589530" y="3514090"/>
            <a:ext cx="361886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24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32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…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TextBox 45"/>
          <p:cNvSpPr txBox="1"/>
          <p:nvPr/>
        </p:nvSpPr>
        <p:spPr>
          <a:xfrm>
            <a:off x="3888740" y="4326890"/>
            <a:ext cx="361886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24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…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4286885" y="5220970"/>
            <a:ext cx="361886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24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8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638810" y="139319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2.写出下面各组数的最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小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公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倍数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，并说说你发现了什么？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597660" y="5313045"/>
            <a:ext cx="9372600" cy="984933"/>
            <a:chOff x="1789" y="8473"/>
            <a:chExt cx="16816" cy="2000"/>
          </a:xfrm>
        </p:grpSpPr>
        <p:sp>
          <p:nvSpPr>
            <p:cNvPr id="36" name="圆角矩形 35"/>
            <p:cNvSpPr/>
            <p:nvPr/>
          </p:nvSpPr>
          <p:spPr>
            <a:xfrm>
              <a:off x="1789" y="8473"/>
              <a:ext cx="16180" cy="2000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107" y="8639"/>
              <a:ext cx="16498" cy="1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两个数是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倍数关系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时</a:t>
              </a:r>
              <a:r>
                <a:rPr kumimoji="0" 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，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较大数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是这两个数的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最小公倍数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-15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100" name="图片 99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8810" y="2000885"/>
            <a:ext cx="1291590" cy="17233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13280" y="2000885"/>
            <a:ext cx="1291590" cy="1723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2710" y="3430905"/>
            <a:ext cx="1291590" cy="1723390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418590" y="3543935"/>
            <a:ext cx="521335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2185670" y="3558540"/>
            <a:ext cx="521335" cy="4489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64"/>
          <p:cNvSpPr>
            <a:spLocks noChangeArrowheads="1"/>
          </p:cNvSpPr>
          <p:nvPr/>
        </p:nvSpPr>
        <p:spPr bwMode="auto">
          <a:xfrm>
            <a:off x="1075055" y="2581910"/>
            <a:ext cx="24295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7            14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23995" y="2000885"/>
            <a:ext cx="1291590" cy="172339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8465" y="2000885"/>
            <a:ext cx="1291590" cy="172339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47895" y="3430905"/>
            <a:ext cx="1291590" cy="1723390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4803775" y="3543935"/>
            <a:ext cx="521335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5570855" y="3558540"/>
            <a:ext cx="521335" cy="4489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64"/>
          <p:cNvSpPr>
            <a:spLocks noChangeArrowheads="1"/>
          </p:cNvSpPr>
          <p:nvPr/>
        </p:nvSpPr>
        <p:spPr bwMode="auto">
          <a:xfrm>
            <a:off x="4460240" y="2581910"/>
            <a:ext cx="24295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11          55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23760" y="2000885"/>
            <a:ext cx="1291590" cy="172339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98230" y="2000885"/>
            <a:ext cx="1291590" cy="172339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47660" y="3430905"/>
            <a:ext cx="1291590" cy="1723390"/>
          </a:xfrm>
          <a:prstGeom prst="rect">
            <a:avLst/>
          </a:prstGeom>
        </p:spPr>
      </p:pic>
      <p:cxnSp>
        <p:nvCxnSpPr>
          <p:cNvPr id="42" name="直接连接符 41"/>
          <p:cNvCxnSpPr/>
          <p:nvPr/>
        </p:nvCxnSpPr>
        <p:spPr>
          <a:xfrm>
            <a:off x="8003540" y="3543935"/>
            <a:ext cx="521335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8770620" y="3558540"/>
            <a:ext cx="521335" cy="4489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7703820" y="2611120"/>
            <a:ext cx="24295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9            36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1775460" y="4204335"/>
            <a:ext cx="81089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14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58740" y="4232275"/>
            <a:ext cx="81089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55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7" name="TextBox 45"/>
          <p:cNvSpPr txBox="1"/>
          <p:nvPr/>
        </p:nvSpPr>
        <p:spPr>
          <a:xfrm>
            <a:off x="8317230" y="4203065"/>
            <a:ext cx="81089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36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638810" y="139319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2.写出下面各组数的最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小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公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倍数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，并说说你发现了什么？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597660" y="5313045"/>
            <a:ext cx="9372600" cy="984933"/>
            <a:chOff x="1789" y="8473"/>
            <a:chExt cx="16816" cy="2000"/>
          </a:xfrm>
        </p:grpSpPr>
        <p:sp>
          <p:nvSpPr>
            <p:cNvPr id="36" name="圆角矩形 35"/>
            <p:cNvSpPr/>
            <p:nvPr/>
          </p:nvSpPr>
          <p:spPr>
            <a:xfrm>
              <a:off x="1789" y="8473"/>
              <a:ext cx="16180" cy="2000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107" y="8639"/>
              <a:ext cx="16498" cy="1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两个数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只有公因数1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时，最小公倍数是它们的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乘积</a:t>
              </a:r>
              <a:r>
                <a:rPr kumimoji="0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-15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100" name="图片 99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8810" y="2000885"/>
            <a:ext cx="1291590" cy="17233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13280" y="2000885"/>
            <a:ext cx="1291590" cy="1723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2710" y="3430905"/>
            <a:ext cx="1291590" cy="1723390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418590" y="3543935"/>
            <a:ext cx="521335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2185670" y="3558540"/>
            <a:ext cx="521335" cy="4489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64"/>
          <p:cNvSpPr>
            <a:spLocks noChangeArrowheads="1"/>
          </p:cNvSpPr>
          <p:nvPr/>
        </p:nvSpPr>
        <p:spPr bwMode="auto">
          <a:xfrm>
            <a:off x="1075055" y="2581910"/>
            <a:ext cx="24295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1            5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23995" y="2000885"/>
            <a:ext cx="1291590" cy="172339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8465" y="2000885"/>
            <a:ext cx="1291590" cy="172339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47895" y="3430905"/>
            <a:ext cx="1291590" cy="1723390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4803775" y="3543935"/>
            <a:ext cx="521335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5570855" y="3558540"/>
            <a:ext cx="521335" cy="4489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64"/>
          <p:cNvSpPr>
            <a:spLocks noChangeArrowheads="1"/>
          </p:cNvSpPr>
          <p:nvPr/>
        </p:nvSpPr>
        <p:spPr bwMode="auto">
          <a:xfrm>
            <a:off x="4460240" y="2581910"/>
            <a:ext cx="24295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6             7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23760" y="2000885"/>
            <a:ext cx="1291590" cy="172339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98230" y="2000885"/>
            <a:ext cx="1291590" cy="172339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988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47660" y="3430905"/>
            <a:ext cx="1291590" cy="1723390"/>
          </a:xfrm>
          <a:prstGeom prst="rect">
            <a:avLst/>
          </a:prstGeom>
        </p:spPr>
      </p:pic>
      <p:cxnSp>
        <p:nvCxnSpPr>
          <p:cNvPr id="42" name="直接连接符 41"/>
          <p:cNvCxnSpPr/>
          <p:nvPr/>
        </p:nvCxnSpPr>
        <p:spPr>
          <a:xfrm>
            <a:off x="8003540" y="3543935"/>
            <a:ext cx="521335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8770620" y="3558540"/>
            <a:ext cx="521335" cy="4489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7703820" y="2611120"/>
            <a:ext cx="24295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2            13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1775460" y="4204335"/>
            <a:ext cx="81089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 5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58740" y="4232275"/>
            <a:ext cx="81089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42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7" name="TextBox 45"/>
          <p:cNvSpPr txBox="1"/>
          <p:nvPr/>
        </p:nvSpPr>
        <p:spPr>
          <a:xfrm>
            <a:off x="8317230" y="4203065"/>
            <a:ext cx="810895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26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175" y="1435100"/>
            <a:ext cx="1091501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3.一种长方形地板的长是72厘米，宽是18厘米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用这种地板铺成一个正方形，至少要用多少块这样的地板？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" name="TextBox 45"/>
          <p:cNvSpPr txBox="1"/>
          <p:nvPr/>
        </p:nvSpPr>
        <p:spPr>
          <a:xfrm>
            <a:off x="1161415" y="3140075"/>
            <a:ext cx="11030585" cy="332295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的倍数，所以72和18的最小公倍数是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（72÷72）×（72÷18）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=1×4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=4（块）</a:t>
            </a:r>
            <a:endParaRPr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答：至少要用4块这样的地板</a:t>
            </a:r>
            <a:r>
              <a:rPr 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6271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843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065" y="2209800"/>
            <a:ext cx="9574530" cy="366585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3" name="Rectangle 64"/>
          <p:cNvSpPr>
            <a:spLocks noChangeArrowheads="1"/>
          </p:cNvSpPr>
          <p:nvPr/>
        </p:nvSpPr>
        <p:spPr bwMode="auto">
          <a:xfrm>
            <a:off x="830580" y="1252855"/>
            <a:ext cx="10913110" cy="52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1.学习目标描述：理解公倍数和最小公倍数的含义，会利用列举等方法找两个数的公倍数和最小公倍数，培养学生推理和抽象概括的能力。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.学习内容分析：最小公倍数是在学生掌握了倍数、因数和公因数概念的基础上进行教学的，主要是为以后学习通分做准备。这节课以概念教学为主，教材的编写意图是使抽象的数学知识与生活实际相联系，建立概念，用学生自己想到的方法尝试求两个数的最小公倍数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6271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361440" y="2442845"/>
            <a:ext cx="2546350" cy="1651635"/>
            <a:chOff x="1358" y="4140"/>
            <a:chExt cx="4010" cy="2601"/>
          </a:xfrm>
        </p:grpSpPr>
        <p:sp>
          <p:nvSpPr>
            <p:cNvPr id="3" name="矩形 2"/>
            <p:cNvSpPr/>
            <p:nvPr/>
          </p:nvSpPr>
          <p:spPr>
            <a:xfrm>
              <a:off x="2383" y="4140"/>
              <a:ext cx="2891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18     24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4" name="肘形连接符 3"/>
            <p:cNvCxnSpPr/>
            <p:nvPr/>
          </p:nvCxnSpPr>
          <p:spPr>
            <a:xfrm>
              <a:off x="2179" y="4297"/>
              <a:ext cx="2797" cy="766"/>
            </a:xfrm>
            <a:prstGeom prst="bentConnector3">
              <a:avLst>
                <a:gd name="adj1" fmla="val 176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1358" y="4240"/>
              <a:ext cx="1034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0" name="肘形连接符 9"/>
            <p:cNvCxnSpPr/>
            <p:nvPr/>
          </p:nvCxnSpPr>
          <p:spPr>
            <a:xfrm>
              <a:off x="2383" y="5062"/>
              <a:ext cx="2520" cy="789"/>
            </a:xfrm>
            <a:prstGeom prst="bentConnector3">
              <a:avLst>
                <a:gd name="adj1" fmla="val 5119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2569" y="4888"/>
              <a:ext cx="2799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9      12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890" y="4903"/>
              <a:ext cx="1034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569" y="5716"/>
              <a:ext cx="2799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3       4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流程图: 可选过程 18"/>
          <p:cNvSpPr>
            <a:spLocks noChangeArrowheads="1"/>
          </p:cNvSpPr>
          <p:nvPr/>
        </p:nvSpPr>
        <p:spPr bwMode="auto">
          <a:xfrm>
            <a:off x="830580" y="4386580"/>
            <a:ext cx="5194300" cy="1165225"/>
          </a:xfrm>
          <a:prstGeom prst="flowChartAlternateProcess">
            <a:avLst/>
          </a:prstGeom>
          <a:noFill/>
          <a:ln w="25400">
            <a:noFill/>
            <a:prstDash val="dash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的最小公倍数是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4=72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46"/>
          <p:cNvGrpSpPr/>
          <p:nvPr/>
        </p:nvGrpSpPr>
        <p:grpSpPr>
          <a:xfrm>
            <a:off x="5977255" y="1807845"/>
            <a:ext cx="5751830" cy="4355465"/>
            <a:chOff x="0" y="-1"/>
            <a:chExt cx="7699356" cy="4516381"/>
          </a:xfrm>
        </p:grpSpPr>
        <p:pic>
          <p:nvPicPr>
            <p:cNvPr id="21" name="图片 42" descr="2.png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0" y="-1"/>
              <a:ext cx="7699356" cy="4516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44"/>
            <p:cNvSpPr txBox="1">
              <a:spLocks noChangeArrowheads="1"/>
            </p:cNvSpPr>
            <p:nvPr/>
          </p:nvSpPr>
          <p:spPr bwMode="auto">
            <a:xfrm>
              <a:off x="421448" y="833841"/>
              <a:ext cx="6856810" cy="277541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思考提示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1.每次用什么做除数去除。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2.除到什么时候为止。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3.怎样求出</a:t>
              </a:r>
              <a:r>
                <a:rPr lang="zh-CN" altLang="en-US" sz="2800" dirty="0">
                  <a:latin typeface="微软雅黑" panose="020B0503020204020204" pitchFamily="34" charset="-122"/>
                  <a:sym typeface="+mn-ea"/>
                </a:rPr>
                <a:t>最小公倍数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6271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流程图: 可选过程 4"/>
          <p:cNvSpPr>
            <a:spLocks noChangeArrowheads="1"/>
          </p:cNvSpPr>
          <p:nvPr/>
        </p:nvSpPr>
        <p:spPr bwMode="auto">
          <a:xfrm>
            <a:off x="581025" y="4597400"/>
            <a:ext cx="6890385" cy="1165225"/>
          </a:xfrm>
          <a:prstGeom prst="flowChartAlternateProcess">
            <a:avLst/>
          </a:prstGeom>
          <a:noFill/>
          <a:ln w="25400">
            <a:noFill/>
            <a:prstDash val="dash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18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24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的最小公倍数是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4=72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001322" y="2608473"/>
            <a:ext cx="3724951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r>
              <a:rPr lang="zh-CN" altLang="en-US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同时除以</a:t>
            </a:r>
            <a:r>
              <a:rPr lang="zh-CN" altLang="en-US"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公因数</a:t>
            </a:r>
            <a:r>
              <a:rPr lang="en-US" altLang="zh-CN"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2800" smtClean="0">
              <a:solidFill>
                <a:srgbClr val="1D41D5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001306" y="3184361"/>
            <a:ext cx="3724951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r>
              <a:rPr lang="zh-CN" altLang="en-US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同时除以</a:t>
            </a:r>
            <a:r>
              <a:rPr lang="zh-CN" altLang="en-US"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公因数</a:t>
            </a:r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1306" y="3760728"/>
            <a:ext cx="6047036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r>
              <a:rPr lang="zh-CN" altLang="en-US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除到两数的商</a:t>
            </a:r>
            <a:r>
              <a:rPr lang="zh-CN" altLang="en-US"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只有公因数</a:t>
            </a:r>
            <a:r>
              <a:rPr lang="en-US" altLang="zh-CN"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为止</a:t>
            </a:r>
            <a:endParaRPr lang="zh-CN" altLang="en-US" sz="2800" smtClean="0">
              <a:solidFill>
                <a:schemeClr val="tx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354797" y="2673966"/>
            <a:ext cx="1835964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18     24</a:t>
            </a:r>
            <a:endParaRPr lang="en-US" altLang="zh-CN" sz="2800" smtClean="0">
              <a:solidFill>
                <a:schemeClr val="tx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9" name="肘形连接符 38"/>
          <p:cNvCxnSpPr/>
          <p:nvPr/>
        </p:nvCxnSpPr>
        <p:spPr>
          <a:xfrm>
            <a:off x="2225005" y="2773447"/>
            <a:ext cx="1776049" cy="486195"/>
          </a:xfrm>
          <a:prstGeom prst="bentConnector3">
            <a:avLst>
              <a:gd name="adj1" fmla="val 176"/>
            </a:avLst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703778" y="2737767"/>
            <a:ext cx="656798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2800" smtClean="0">
              <a:solidFill>
                <a:schemeClr val="tx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9" name="肘形连接符 8"/>
          <p:cNvCxnSpPr/>
          <p:nvPr/>
        </p:nvCxnSpPr>
        <p:spPr>
          <a:xfrm>
            <a:off x="2362835" y="3272790"/>
            <a:ext cx="1591945" cy="630555"/>
          </a:xfrm>
          <a:prstGeom prst="bentConnector3">
            <a:avLst>
              <a:gd name="adj1" fmla="val -518"/>
            </a:avLst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461895" y="3277235"/>
            <a:ext cx="1777365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9      12</a:t>
            </a:r>
            <a:endParaRPr lang="en-US" altLang="zh-CN" sz="2800" smtClean="0">
              <a:solidFill>
                <a:schemeClr val="tx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34283" y="3277517"/>
            <a:ext cx="656798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2800" smtClean="0">
              <a:solidFill>
                <a:schemeClr val="tx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51100" y="3836670"/>
            <a:ext cx="1777365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3       4</a:t>
            </a:r>
            <a:endParaRPr lang="en-US" altLang="zh-CN" sz="2800" smtClean="0">
              <a:solidFill>
                <a:schemeClr val="tx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382135" y="4846955"/>
            <a:ext cx="2315210" cy="480695"/>
          </a:xfrm>
          <a:prstGeom prst="roundRect">
            <a:avLst/>
          </a:prstGeom>
          <a:noFill/>
          <a:ln w="28575">
            <a:solidFill>
              <a:srgbClr val="1D41D5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72471" y="4734183"/>
            <a:ext cx="6047036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r>
              <a:rPr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把</a:t>
            </a:r>
            <a:r>
              <a:rPr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所有的除</a:t>
            </a:r>
            <a:r>
              <a:rPr lang="zh-CN"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数和商</a:t>
            </a:r>
            <a:r>
              <a:rPr sz="2800" smtClean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连乘</a:t>
            </a:r>
            <a:r>
              <a:rPr sz="2800" smtClean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起来</a:t>
            </a:r>
            <a:endParaRPr sz="2800" smtClean="0">
              <a:solidFill>
                <a:schemeClr val="tx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5" grpId="0"/>
      <p:bldP spid="70" grpId="0"/>
      <p:bldP spid="6" grpId="0"/>
      <p:bldP spid="37" grpId="0"/>
      <p:bldP spid="40" grpId="0"/>
      <p:bldP spid="11" grpId="0"/>
      <p:bldP spid="13" grpId="0"/>
      <p:bldP spid="16" grpId="0"/>
      <p:bldP spid="18" grpId="0" animBg="1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6271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3930" y="2402205"/>
            <a:ext cx="10067290" cy="3582670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1565275" y="3041015"/>
            <a:ext cx="886460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用短除法求最</a:t>
            </a:r>
            <a:r>
              <a:rPr lang="zh-CN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小公倍数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：①先用这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几个数的公因数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连续去除，一直除到所有的商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只有公因数1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为止。②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然后把</a:t>
            </a:r>
            <a:r>
              <a:rPr sz="2800" dirty="0" err="1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所有的除数和商连乘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起来，所得的积就是这几个数的最小公倍数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6271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拓展应用：用短除法求出下面各组数的最大公因数和最小公倍数。</a:t>
            </a:r>
            <a:endParaRPr 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2" name="Rectangle 64"/>
          <p:cNvSpPr>
            <a:spLocks noChangeArrowheads="1"/>
          </p:cNvSpPr>
          <p:nvPr/>
        </p:nvSpPr>
        <p:spPr bwMode="auto">
          <a:xfrm>
            <a:off x="1740535" y="2254885"/>
            <a:ext cx="85267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cs typeface="微软雅黑" panose="020B0503020204020204" pitchFamily="34" charset="-122"/>
              </a:rPr>
              <a:t>12和18</a:t>
            </a:r>
            <a:r>
              <a:rPr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                     24和36</a:t>
            </a:r>
            <a:endParaRPr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" name="TextBox 45"/>
          <p:cNvSpPr txBox="1"/>
          <p:nvPr/>
        </p:nvSpPr>
        <p:spPr>
          <a:xfrm>
            <a:off x="1740535" y="2957830"/>
            <a:ext cx="213995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12       18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40535" y="3071495"/>
            <a:ext cx="1852930" cy="623570"/>
            <a:chOff x="7136" y="5968"/>
            <a:chExt cx="2918" cy="1005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7137" y="5968"/>
              <a:ext cx="0" cy="1004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7136" y="6973"/>
              <a:ext cx="2919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45"/>
          <p:cNvSpPr txBox="1"/>
          <p:nvPr/>
        </p:nvSpPr>
        <p:spPr>
          <a:xfrm>
            <a:off x="1276350" y="2972435"/>
            <a:ext cx="57658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45"/>
          <p:cNvSpPr txBox="1"/>
          <p:nvPr/>
        </p:nvSpPr>
        <p:spPr>
          <a:xfrm>
            <a:off x="1824990" y="3526790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45"/>
          <p:cNvSpPr txBox="1"/>
          <p:nvPr/>
        </p:nvSpPr>
        <p:spPr>
          <a:xfrm>
            <a:off x="3031490" y="3526790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45"/>
          <p:cNvSpPr txBox="1"/>
          <p:nvPr/>
        </p:nvSpPr>
        <p:spPr>
          <a:xfrm>
            <a:off x="830580" y="4593590"/>
            <a:ext cx="4485005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的最大公因数是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45"/>
          <p:cNvSpPr txBox="1"/>
          <p:nvPr/>
        </p:nvSpPr>
        <p:spPr>
          <a:xfrm>
            <a:off x="830580" y="5340350"/>
            <a:ext cx="5671185" cy="13836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的最小公倍数是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3=36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6863080" y="2873375"/>
            <a:ext cx="213995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24       36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863080" y="2987040"/>
            <a:ext cx="1852930" cy="623570"/>
            <a:chOff x="7136" y="5968"/>
            <a:chExt cx="2918" cy="1005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7137" y="5968"/>
              <a:ext cx="0" cy="1004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7136" y="6973"/>
              <a:ext cx="2919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45"/>
          <p:cNvSpPr txBox="1"/>
          <p:nvPr/>
        </p:nvSpPr>
        <p:spPr>
          <a:xfrm>
            <a:off x="6398895" y="2887980"/>
            <a:ext cx="57658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45"/>
          <p:cNvSpPr txBox="1"/>
          <p:nvPr/>
        </p:nvSpPr>
        <p:spPr>
          <a:xfrm>
            <a:off x="6947535" y="3442335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45"/>
          <p:cNvSpPr txBox="1"/>
          <p:nvPr/>
        </p:nvSpPr>
        <p:spPr>
          <a:xfrm>
            <a:off x="8154035" y="3442335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006590" y="3635375"/>
            <a:ext cx="1710055" cy="522605"/>
            <a:chOff x="7136" y="5968"/>
            <a:chExt cx="2918" cy="1005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7137" y="5968"/>
              <a:ext cx="0" cy="1004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136" y="6973"/>
              <a:ext cx="2919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45"/>
          <p:cNvSpPr txBox="1"/>
          <p:nvPr/>
        </p:nvSpPr>
        <p:spPr>
          <a:xfrm>
            <a:off x="6501765" y="3526790"/>
            <a:ext cx="57658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45"/>
          <p:cNvSpPr txBox="1"/>
          <p:nvPr/>
        </p:nvSpPr>
        <p:spPr>
          <a:xfrm>
            <a:off x="6947535" y="3945890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45"/>
          <p:cNvSpPr txBox="1"/>
          <p:nvPr/>
        </p:nvSpPr>
        <p:spPr>
          <a:xfrm>
            <a:off x="8154035" y="3945890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45"/>
          <p:cNvSpPr txBox="1"/>
          <p:nvPr/>
        </p:nvSpPr>
        <p:spPr>
          <a:xfrm>
            <a:off x="5730875" y="4605020"/>
            <a:ext cx="6207125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24和36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的最大公因数是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5"/>
          <p:cNvSpPr txBox="1"/>
          <p:nvPr/>
        </p:nvSpPr>
        <p:spPr>
          <a:xfrm>
            <a:off x="5730875" y="5351780"/>
            <a:ext cx="5671185" cy="13836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的最小公倍数是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3=72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1899920" y="2009775"/>
            <a:ext cx="213995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24       36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899920" y="2123440"/>
            <a:ext cx="1852930" cy="623570"/>
            <a:chOff x="7136" y="5968"/>
            <a:chExt cx="2918" cy="1005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7137" y="5968"/>
              <a:ext cx="0" cy="1004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7136" y="6973"/>
              <a:ext cx="2919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45"/>
          <p:cNvSpPr txBox="1"/>
          <p:nvPr/>
        </p:nvSpPr>
        <p:spPr>
          <a:xfrm>
            <a:off x="1435735" y="2024380"/>
            <a:ext cx="57658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45"/>
          <p:cNvSpPr txBox="1"/>
          <p:nvPr/>
        </p:nvSpPr>
        <p:spPr>
          <a:xfrm>
            <a:off x="1984375" y="2578735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45"/>
          <p:cNvSpPr txBox="1"/>
          <p:nvPr/>
        </p:nvSpPr>
        <p:spPr>
          <a:xfrm>
            <a:off x="3190875" y="2578735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043430" y="2771775"/>
            <a:ext cx="1710055" cy="522605"/>
            <a:chOff x="7136" y="5968"/>
            <a:chExt cx="2918" cy="1005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7137" y="5968"/>
              <a:ext cx="0" cy="1004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136" y="6973"/>
              <a:ext cx="2919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45"/>
          <p:cNvSpPr txBox="1"/>
          <p:nvPr/>
        </p:nvSpPr>
        <p:spPr>
          <a:xfrm>
            <a:off x="1538605" y="2663190"/>
            <a:ext cx="57658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45"/>
          <p:cNvSpPr txBox="1"/>
          <p:nvPr/>
        </p:nvSpPr>
        <p:spPr>
          <a:xfrm>
            <a:off x="1984375" y="3082290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45"/>
          <p:cNvSpPr txBox="1"/>
          <p:nvPr/>
        </p:nvSpPr>
        <p:spPr>
          <a:xfrm>
            <a:off x="3190875" y="3082290"/>
            <a:ext cx="506730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45"/>
          <p:cNvSpPr txBox="1"/>
          <p:nvPr/>
        </p:nvSpPr>
        <p:spPr>
          <a:xfrm>
            <a:off x="767715" y="3741420"/>
            <a:ext cx="6207125" cy="737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24和36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的最大公因数是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5"/>
          <p:cNvSpPr txBox="1"/>
          <p:nvPr/>
        </p:nvSpPr>
        <p:spPr>
          <a:xfrm>
            <a:off x="767715" y="4498340"/>
            <a:ext cx="5671185" cy="13836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的最小公倍数是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3=72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409065" y="2054225"/>
            <a:ext cx="436245" cy="168719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1244600" y="1946275"/>
            <a:ext cx="2410460" cy="1842135"/>
          </a:xfrm>
          <a:custGeom>
            <a:avLst/>
            <a:gdLst>
              <a:gd name="connisteX0" fmla="*/ 285326 w 2410340"/>
              <a:gd name="connsiteY0" fmla="*/ 113164 h 1842269"/>
              <a:gd name="connisteX1" fmla="*/ 206586 w 2410340"/>
              <a:gd name="connsiteY1" fmla="*/ 162694 h 1842269"/>
              <a:gd name="connisteX2" fmla="*/ 49741 w 2410340"/>
              <a:gd name="connsiteY2" fmla="*/ 319539 h 1842269"/>
              <a:gd name="connisteX3" fmla="*/ 20531 w 2410340"/>
              <a:gd name="connsiteY3" fmla="*/ 388119 h 1842269"/>
              <a:gd name="connisteX4" fmla="*/ 20531 w 2410340"/>
              <a:gd name="connsiteY4" fmla="*/ 456699 h 1842269"/>
              <a:gd name="connisteX5" fmla="*/ 20531 w 2410340"/>
              <a:gd name="connsiteY5" fmla="*/ 525279 h 1842269"/>
              <a:gd name="connisteX6" fmla="*/ 10371 w 2410340"/>
              <a:gd name="connsiteY6" fmla="*/ 604019 h 1842269"/>
              <a:gd name="connisteX7" fmla="*/ 846 w 2410340"/>
              <a:gd name="connsiteY7" fmla="*/ 672599 h 1842269"/>
              <a:gd name="connisteX8" fmla="*/ 846 w 2410340"/>
              <a:gd name="connsiteY8" fmla="*/ 741179 h 1842269"/>
              <a:gd name="connisteX9" fmla="*/ 846 w 2410340"/>
              <a:gd name="connsiteY9" fmla="*/ 809759 h 1842269"/>
              <a:gd name="connisteX10" fmla="*/ 846 w 2410340"/>
              <a:gd name="connsiteY10" fmla="*/ 878339 h 1842269"/>
              <a:gd name="connisteX11" fmla="*/ 846 w 2410340"/>
              <a:gd name="connsiteY11" fmla="*/ 946919 h 1842269"/>
              <a:gd name="connisteX12" fmla="*/ 846 w 2410340"/>
              <a:gd name="connsiteY12" fmla="*/ 1016134 h 1842269"/>
              <a:gd name="connisteX13" fmla="*/ 846 w 2410340"/>
              <a:gd name="connsiteY13" fmla="*/ 1084714 h 1842269"/>
              <a:gd name="connisteX14" fmla="*/ 10371 w 2410340"/>
              <a:gd name="connsiteY14" fmla="*/ 1153294 h 1842269"/>
              <a:gd name="connisteX15" fmla="*/ 30056 w 2410340"/>
              <a:gd name="connsiteY15" fmla="*/ 1221874 h 1842269"/>
              <a:gd name="connisteX16" fmla="*/ 59901 w 2410340"/>
              <a:gd name="connsiteY16" fmla="*/ 1290454 h 1842269"/>
              <a:gd name="connisteX17" fmla="*/ 89111 w 2410340"/>
              <a:gd name="connsiteY17" fmla="*/ 1359034 h 1842269"/>
              <a:gd name="connisteX18" fmla="*/ 128481 w 2410340"/>
              <a:gd name="connsiteY18" fmla="*/ 1427614 h 1842269"/>
              <a:gd name="connisteX19" fmla="*/ 167851 w 2410340"/>
              <a:gd name="connsiteY19" fmla="*/ 1496194 h 1842269"/>
              <a:gd name="connisteX20" fmla="*/ 216746 w 2410340"/>
              <a:gd name="connsiteY20" fmla="*/ 1565409 h 1842269"/>
              <a:gd name="connisteX21" fmla="*/ 285326 w 2410340"/>
              <a:gd name="connsiteY21" fmla="*/ 1623829 h 1842269"/>
              <a:gd name="connisteX22" fmla="*/ 353906 w 2410340"/>
              <a:gd name="connsiteY22" fmla="*/ 1682884 h 1842269"/>
              <a:gd name="connisteX23" fmla="*/ 432646 w 2410340"/>
              <a:gd name="connsiteY23" fmla="*/ 1741939 h 1842269"/>
              <a:gd name="connisteX24" fmla="*/ 520911 w 2410340"/>
              <a:gd name="connsiteY24" fmla="*/ 1771149 h 1842269"/>
              <a:gd name="connisteX25" fmla="*/ 618701 w 2410340"/>
              <a:gd name="connsiteY25" fmla="*/ 1790834 h 1842269"/>
              <a:gd name="connisteX26" fmla="*/ 706966 w 2410340"/>
              <a:gd name="connsiteY26" fmla="*/ 1830204 h 1842269"/>
              <a:gd name="connisteX27" fmla="*/ 775546 w 2410340"/>
              <a:gd name="connsiteY27" fmla="*/ 1830204 h 1842269"/>
              <a:gd name="connisteX28" fmla="*/ 854286 w 2410340"/>
              <a:gd name="connsiteY28" fmla="*/ 1830204 h 1842269"/>
              <a:gd name="connisteX29" fmla="*/ 922866 w 2410340"/>
              <a:gd name="connsiteY29" fmla="*/ 1830204 h 1842269"/>
              <a:gd name="connisteX30" fmla="*/ 991446 w 2410340"/>
              <a:gd name="connsiteY30" fmla="*/ 1830204 h 1842269"/>
              <a:gd name="connisteX31" fmla="*/ 1089871 w 2410340"/>
              <a:gd name="connsiteY31" fmla="*/ 1830204 h 1842269"/>
              <a:gd name="connisteX32" fmla="*/ 1167976 w 2410340"/>
              <a:gd name="connsiteY32" fmla="*/ 1830204 h 1842269"/>
              <a:gd name="connisteX33" fmla="*/ 1246716 w 2410340"/>
              <a:gd name="connsiteY33" fmla="*/ 1830204 h 1842269"/>
              <a:gd name="connisteX34" fmla="*/ 1315296 w 2410340"/>
              <a:gd name="connsiteY34" fmla="*/ 1839729 h 1842269"/>
              <a:gd name="connisteX35" fmla="*/ 1383876 w 2410340"/>
              <a:gd name="connsiteY35" fmla="*/ 1839729 h 1842269"/>
              <a:gd name="connisteX36" fmla="*/ 1472141 w 2410340"/>
              <a:gd name="connsiteY36" fmla="*/ 1839729 h 1842269"/>
              <a:gd name="connisteX37" fmla="*/ 1540721 w 2410340"/>
              <a:gd name="connsiteY37" fmla="*/ 1839729 h 1842269"/>
              <a:gd name="connisteX38" fmla="*/ 1609301 w 2410340"/>
              <a:gd name="connsiteY38" fmla="*/ 1839729 h 1842269"/>
              <a:gd name="connisteX39" fmla="*/ 1688041 w 2410340"/>
              <a:gd name="connsiteY39" fmla="*/ 1839729 h 1842269"/>
              <a:gd name="connisteX40" fmla="*/ 1766146 w 2410340"/>
              <a:gd name="connsiteY40" fmla="*/ 1839729 h 1842269"/>
              <a:gd name="connisteX41" fmla="*/ 1844886 w 2410340"/>
              <a:gd name="connsiteY41" fmla="*/ 1839729 h 1842269"/>
              <a:gd name="connisteX42" fmla="*/ 1913466 w 2410340"/>
              <a:gd name="connsiteY42" fmla="*/ 1839729 h 1842269"/>
              <a:gd name="connisteX43" fmla="*/ 1992206 w 2410340"/>
              <a:gd name="connsiteY43" fmla="*/ 1839729 h 1842269"/>
              <a:gd name="connisteX44" fmla="*/ 2070311 w 2410340"/>
              <a:gd name="connsiteY44" fmla="*/ 1839729 h 1842269"/>
              <a:gd name="connisteX45" fmla="*/ 2138891 w 2410340"/>
              <a:gd name="connsiteY45" fmla="*/ 1839729 h 1842269"/>
              <a:gd name="connisteX46" fmla="*/ 2207471 w 2410340"/>
              <a:gd name="connsiteY46" fmla="*/ 1810519 h 1842269"/>
              <a:gd name="connisteX47" fmla="*/ 2276686 w 2410340"/>
              <a:gd name="connsiteY47" fmla="*/ 1790834 h 1842269"/>
              <a:gd name="connisteX48" fmla="*/ 2345266 w 2410340"/>
              <a:gd name="connsiteY48" fmla="*/ 1751464 h 1842269"/>
              <a:gd name="connisteX49" fmla="*/ 2374476 w 2410340"/>
              <a:gd name="connsiteY49" fmla="*/ 1682884 h 1842269"/>
              <a:gd name="connisteX50" fmla="*/ 2394161 w 2410340"/>
              <a:gd name="connsiteY50" fmla="*/ 1614304 h 1842269"/>
              <a:gd name="connisteX51" fmla="*/ 2403686 w 2410340"/>
              <a:gd name="connsiteY51" fmla="*/ 1545724 h 1842269"/>
              <a:gd name="connisteX52" fmla="*/ 2403686 w 2410340"/>
              <a:gd name="connsiteY52" fmla="*/ 1477144 h 1842269"/>
              <a:gd name="connisteX53" fmla="*/ 2335106 w 2410340"/>
              <a:gd name="connsiteY53" fmla="*/ 1418089 h 1842269"/>
              <a:gd name="connisteX54" fmla="*/ 2266526 w 2410340"/>
              <a:gd name="connsiteY54" fmla="*/ 1378719 h 1842269"/>
              <a:gd name="connisteX55" fmla="*/ 2168736 w 2410340"/>
              <a:gd name="connsiteY55" fmla="*/ 1378719 h 1842269"/>
              <a:gd name="connisteX56" fmla="*/ 2100156 w 2410340"/>
              <a:gd name="connsiteY56" fmla="*/ 1378719 h 1842269"/>
              <a:gd name="connisteX57" fmla="*/ 2030941 w 2410340"/>
              <a:gd name="connsiteY57" fmla="*/ 1378719 h 1842269"/>
              <a:gd name="connisteX58" fmla="*/ 1962361 w 2410340"/>
              <a:gd name="connsiteY58" fmla="*/ 1378719 h 1842269"/>
              <a:gd name="connisteX59" fmla="*/ 1884256 w 2410340"/>
              <a:gd name="connsiteY59" fmla="*/ 1378719 h 1842269"/>
              <a:gd name="connisteX60" fmla="*/ 1815676 w 2410340"/>
              <a:gd name="connsiteY60" fmla="*/ 1378719 h 1842269"/>
              <a:gd name="connisteX61" fmla="*/ 1736936 w 2410340"/>
              <a:gd name="connsiteY61" fmla="*/ 1378719 h 1842269"/>
              <a:gd name="connisteX62" fmla="*/ 1658196 w 2410340"/>
              <a:gd name="connsiteY62" fmla="*/ 1378719 h 1842269"/>
              <a:gd name="connisteX63" fmla="*/ 1569931 w 2410340"/>
              <a:gd name="connsiteY63" fmla="*/ 1378719 h 1842269"/>
              <a:gd name="connisteX64" fmla="*/ 1472141 w 2410340"/>
              <a:gd name="connsiteY64" fmla="*/ 1359034 h 1842269"/>
              <a:gd name="connisteX65" fmla="*/ 1403561 w 2410340"/>
              <a:gd name="connsiteY65" fmla="*/ 1359034 h 1842269"/>
              <a:gd name="connisteX66" fmla="*/ 1324821 w 2410340"/>
              <a:gd name="connsiteY66" fmla="*/ 1349509 h 1842269"/>
              <a:gd name="connisteX67" fmla="*/ 1256241 w 2410340"/>
              <a:gd name="connsiteY67" fmla="*/ 1339349 h 1842269"/>
              <a:gd name="connisteX68" fmla="*/ 1178136 w 2410340"/>
              <a:gd name="connsiteY68" fmla="*/ 1339349 h 1842269"/>
              <a:gd name="connisteX69" fmla="*/ 1108921 w 2410340"/>
              <a:gd name="connsiteY69" fmla="*/ 1339349 h 1842269"/>
              <a:gd name="connisteX70" fmla="*/ 1040341 w 2410340"/>
              <a:gd name="connsiteY70" fmla="*/ 1339349 h 1842269"/>
              <a:gd name="connisteX71" fmla="*/ 971761 w 2410340"/>
              <a:gd name="connsiteY71" fmla="*/ 1329824 h 1842269"/>
              <a:gd name="connisteX72" fmla="*/ 893656 w 2410340"/>
              <a:gd name="connsiteY72" fmla="*/ 1329824 h 1842269"/>
              <a:gd name="connisteX73" fmla="*/ 814916 w 2410340"/>
              <a:gd name="connsiteY73" fmla="*/ 1329824 h 1842269"/>
              <a:gd name="connisteX74" fmla="*/ 746336 w 2410340"/>
              <a:gd name="connsiteY74" fmla="*/ 1329824 h 1842269"/>
              <a:gd name="connisteX75" fmla="*/ 677756 w 2410340"/>
              <a:gd name="connsiteY75" fmla="*/ 1123449 h 1842269"/>
              <a:gd name="connisteX76" fmla="*/ 687281 w 2410340"/>
              <a:gd name="connsiteY76" fmla="*/ 1054869 h 1842269"/>
              <a:gd name="connisteX77" fmla="*/ 667596 w 2410340"/>
              <a:gd name="connsiteY77" fmla="*/ 613544 h 1842269"/>
              <a:gd name="connisteX78" fmla="*/ 658071 w 2410340"/>
              <a:gd name="connsiteY78" fmla="*/ 544964 h 1842269"/>
              <a:gd name="connisteX79" fmla="*/ 638386 w 2410340"/>
              <a:gd name="connsiteY79" fmla="*/ 476384 h 1842269"/>
              <a:gd name="connisteX80" fmla="*/ 618701 w 2410340"/>
              <a:gd name="connsiteY80" fmla="*/ 407804 h 1842269"/>
              <a:gd name="connisteX81" fmla="*/ 442171 w 2410340"/>
              <a:gd name="connsiteY81" fmla="*/ 44584 h 1842269"/>
              <a:gd name="connisteX82" fmla="*/ 363431 w 2410340"/>
              <a:gd name="connsiteY82" fmla="*/ 15374 h 1842269"/>
              <a:gd name="connisteX83" fmla="*/ 275166 w 2410340"/>
              <a:gd name="connsiteY83" fmla="*/ 44584 h 1842269"/>
              <a:gd name="connisteX84" fmla="*/ 236431 w 2410340"/>
              <a:gd name="connsiteY84" fmla="*/ 113164 h 184226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</a:cxnLst>
            <a:rect l="l" t="t" r="r" b="b"/>
            <a:pathLst>
              <a:path w="2410341" h="1842270">
                <a:moveTo>
                  <a:pt x="285327" y="113165"/>
                </a:moveTo>
                <a:cubicBezTo>
                  <a:pt x="272627" y="120150"/>
                  <a:pt x="253577" y="121420"/>
                  <a:pt x="206587" y="162695"/>
                </a:cubicBezTo>
                <a:cubicBezTo>
                  <a:pt x="159597" y="203970"/>
                  <a:pt x="87207" y="274455"/>
                  <a:pt x="49742" y="319540"/>
                </a:cubicBezTo>
                <a:cubicBezTo>
                  <a:pt x="12277" y="364625"/>
                  <a:pt x="26247" y="360815"/>
                  <a:pt x="20532" y="388120"/>
                </a:cubicBezTo>
                <a:cubicBezTo>
                  <a:pt x="14817" y="415425"/>
                  <a:pt x="20532" y="429395"/>
                  <a:pt x="20532" y="456700"/>
                </a:cubicBezTo>
                <a:cubicBezTo>
                  <a:pt x="20532" y="484005"/>
                  <a:pt x="22437" y="496070"/>
                  <a:pt x="20532" y="525280"/>
                </a:cubicBezTo>
                <a:cubicBezTo>
                  <a:pt x="18627" y="554490"/>
                  <a:pt x="14182" y="574810"/>
                  <a:pt x="10372" y="604020"/>
                </a:cubicBezTo>
                <a:cubicBezTo>
                  <a:pt x="6562" y="633230"/>
                  <a:pt x="2752" y="645295"/>
                  <a:pt x="847" y="672600"/>
                </a:cubicBezTo>
                <a:cubicBezTo>
                  <a:pt x="-1058" y="699905"/>
                  <a:pt x="847" y="713875"/>
                  <a:pt x="847" y="741180"/>
                </a:cubicBezTo>
                <a:cubicBezTo>
                  <a:pt x="847" y="768485"/>
                  <a:pt x="847" y="782455"/>
                  <a:pt x="847" y="809760"/>
                </a:cubicBezTo>
                <a:cubicBezTo>
                  <a:pt x="847" y="837065"/>
                  <a:pt x="847" y="851035"/>
                  <a:pt x="847" y="878340"/>
                </a:cubicBezTo>
                <a:cubicBezTo>
                  <a:pt x="847" y="905645"/>
                  <a:pt x="847" y="919615"/>
                  <a:pt x="847" y="946920"/>
                </a:cubicBezTo>
                <a:cubicBezTo>
                  <a:pt x="847" y="974225"/>
                  <a:pt x="847" y="988830"/>
                  <a:pt x="847" y="1016135"/>
                </a:cubicBezTo>
                <a:cubicBezTo>
                  <a:pt x="847" y="1043440"/>
                  <a:pt x="-1058" y="1057410"/>
                  <a:pt x="847" y="1084715"/>
                </a:cubicBezTo>
                <a:cubicBezTo>
                  <a:pt x="2752" y="1112020"/>
                  <a:pt x="4657" y="1125990"/>
                  <a:pt x="10372" y="1153295"/>
                </a:cubicBezTo>
                <a:cubicBezTo>
                  <a:pt x="16087" y="1180600"/>
                  <a:pt x="19897" y="1194570"/>
                  <a:pt x="30057" y="1221875"/>
                </a:cubicBezTo>
                <a:cubicBezTo>
                  <a:pt x="40217" y="1249180"/>
                  <a:pt x="47837" y="1263150"/>
                  <a:pt x="59902" y="1290455"/>
                </a:cubicBezTo>
                <a:cubicBezTo>
                  <a:pt x="71967" y="1317760"/>
                  <a:pt x="75142" y="1331730"/>
                  <a:pt x="89112" y="1359035"/>
                </a:cubicBezTo>
                <a:cubicBezTo>
                  <a:pt x="103082" y="1386340"/>
                  <a:pt x="112607" y="1400310"/>
                  <a:pt x="128482" y="1427615"/>
                </a:cubicBezTo>
                <a:cubicBezTo>
                  <a:pt x="144357" y="1454920"/>
                  <a:pt x="150072" y="1468890"/>
                  <a:pt x="167852" y="1496195"/>
                </a:cubicBezTo>
                <a:cubicBezTo>
                  <a:pt x="185632" y="1523500"/>
                  <a:pt x="193252" y="1540010"/>
                  <a:pt x="216747" y="1565410"/>
                </a:cubicBezTo>
                <a:cubicBezTo>
                  <a:pt x="240242" y="1590810"/>
                  <a:pt x="258022" y="1600335"/>
                  <a:pt x="285327" y="1623830"/>
                </a:cubicBezTo>
                <a:cubicBezTo>
                  <a:pt x="312632" y="1647325"/>
                  <a:pt x="324697" y="1659390"/>
                  <a:pt x="353907" y="1682885"/>
                </a:cubicBezTo>
                <a:cubicBezTo>
                  <a:pt x="383117" y="1706380"/>
                  <a:pt x="398992" y="1724160"/>
                  <a:pt x="432647" y="1741940"/>
                </a:cubicBezTo>
                <a:cubicBezTo>
                  <a:pt x="466302" y="1759720"/>
                  <a:pt x="483447" y="1761625"/>
                  <a:pt x="520912" y="1771150"/>
                </a:cubicBezTo>
                <a:cubicBezTo>
                  <a:pt x="558377" y="1780675"/>
                  <a:pt x="581237" y="1778770"/>
                  <a:pt x="618702" y="1790835"/>
                </a:cubicBezTo>
                <a:cubicBezTo>
                  <a:pt x="656167" y="1802900"/>
                  <a:pt x="675852" y="1822585"/>
                  <a:pt x="706967" y="1830205"/>
                </a:cubicBezTo>
                <a:cubicBezTo>
                  <a:pt x="738082" y="1837825"/>
                  <a:pt x="746337" y="1830205"/>
                  <a:pt x="775547" y="1830205"/>
                </a:cubicBezTo>
                <a:cubicBezTo>
                  <a:pt x="804757" y="1830205"/>
                  <a:pt x="825077" y="1830205"/>
                  <a:pt x="854287" y="1830205"/>
                </a:cubicBezTo>
                <a:cubicBezTo>
                  <a:pt x="883497" y="1830205"/>
                  <a:pt x="895562" y="1830205"/>
                  <a:pt x="922867" y="1830205"/>
                </a:cubicBezTo>
                <a:cubicBezTo>
                  <a:pt x="950172" y="1830205"/>
                  <a:pt x="957792" y="1830205"/>
                  <a:pt x="991447" y="1830205"/>
                </a:cubicBezTo>
                <a:cubicBezTo>
                  <a:pt x="1025102" y="1830205"/>
                  <a:pt x="1054312" y="1830205"/>
                  <a:pt x="1089872" y="1830205"/>
                </a:cubicBezTo>
                <a:cubicBezTo>
                  <a:pt x="1125432" y="1830205"/>
                  <a:pt x="1136862" y="1830205"/>
                  <a:pt x="1167977" y="1830205"/>
                </a:cubicBezTo>
                <a:cubicBezTo>
                  <a:pt x="1199092" y="1830205"/>
                  <a:pt x="1217507" y="1828300"/>
                  <a:pt x="1246717" y="1830205"/>
                </a:cubicBezTo>
                <a:cubicBezTo>
                  <a:pt x="1275927" y="1832110"/>
                  <a:pt x="1287992" y="1837825"/>
                  <a:pt x="1315297" y="1839730"/>
                </a:cubicBezTo>
                <a:cubicBezTo>
                  <a:pt x="1342602" y="1841635"/>
                  <a:pt x="1352762" y="1839730"/>
                  <a:pt x="1383877" y="1839730"/>
                </a:cubicBezTo>
                <a:cubicBezTo>
                  <a:pt x="1414992" y="1839730"/>
                  <a:pt x="1441027" y="1839730"/>
                  <a:pt x="1472142" y="1839730"/>
                </a:cubicBezTo>
                <a:cubicBezTo>
                  <a:pt x="1503257" y="1839730"/>
                  <a:pt x="1513417" y="1839730"/>
                  <a:pt x="1540722" y="1839730"/>
                </a:cubicBezTo>
                <a:cubicBezTo>
                  <a:pt x="1568027" y="1839730"/>
                  <a:pt x="1580092" y="1839730"/>
                  <a:pt x="1609302" y="1839730"/>
                </a:cubicBezTo>
                <a:cubicBezTo>
                  <a:pt x="1638512" y="1839730"/>
                  <a:pt x="1656927" y="1839730"/>
                  <a:pt x="1688042" y="1839730"/>
                </a:cubicBezTo>
                <a:cubicBezTo>
                  <a:pt x="1719157" y="1839730"/>
                  <a:pt x="1735032" y="1839730"/>
                  <a:pt x="1766147" y="1839730"/>
                </a:cubicBezTo>
                <a:cubicBezTo>
                  <a:pt x="1797262" y="1839730"/>
                  <a:pt x="1815677" y="1839730"/>
                  <a:pt x="1844887" y="1839730"/>
                </a:cubicBezTo>
                <a:cubicBezTo>
                  <a:pt x="1874097" y="1839730"/>
                  <a:pt x="1884257" y="1839730"/>
                  <a:pt x="1913467" y="1839730"/>
                </a:cubicBezTo>
                <a:cubicBezTo>
                  <a:pt x="1942677" y="1839730"/>
                  <a:pt x="1961092" y="1839730"/>
                  <a:pt x="1992207" y="1839730"/>
                </a:cubicBezTo>
                <a:cubicBezTo>
                  <a:pt x="2023322" y="1839730"/>
                  <a:pt x="2041102" y="1839730"/>
                  <a:pt x="2070312" y="1839730"/>
                </a:cubicBezTo>
                <a:cubicBezTo>
                  <a:pt x="2099522" y="1839730"/>
                  <a:pt x="2111587" y="1845445"/>
                  <a:pt x="2138892" y="1839730"/>
                </a:cubicBezTo>
                <a:cubicBezTo>
                  <a:pt x="2166197" y="1834015"/>
                  <a:pt x="2180167" y="1820045"/>
                  <a:pt x="2207472" y="1810520"/>
                </a:cubicBezTo>
                <a:cubicBezTo>
                  <a:pt x="2234777" y="1800995"/>
                  <a:pt x="2249382" y="1802900"/>
                  <a:pt x="2276687" y="1790835"/>
                </a:cubicBezTo>
                <a:cubicBezTo>
                  <a:pt x="2303992" y="1778770"/>
                  <a:pt x="2325582" y="1773055"/>
                  <a:pt x="2345267" y="1751465"/>
                </a:cubicBezTo>
                <a:cubicBezTo>
                  <a:pt x="2364952" y="1729875"/>
                  <a:pt x="2364952" y="1710190"/>
                  <a:pt x="2374477" y="1682885"/>
                </a:cubicBezTo>
                <a:cubicBezTo>
                  <a:pt x="2384002" y="1655580"/>
                  <a:pt x="2388447" y="1641610"/>
                  <a:pt x="2394162" y="1614305"/>
                </a:cubicBezTo>
                <a:cubicBezTo>
                  <a:pt x="2399877" y="1587000"/>
                  <a:pt x="2401782" y="1573030"/>
                  <a:pt x="2403687" y="1545725"/>
                </a:cubicBezTo>
                <a:cubicBezTo>
                  <a:pt x="2405592" y="1518420"/>
                  <a:pt x="2417657" y="1502545"/>
                  <a:pt x="2403687" y="1477145"/>
                </a:cubicBezTo>
                <a:cubicBezTo>
                  <a:pt x="2389717" y="1451745"/>
                  <a:pt x="2362412" y="1437775"/>
                  <a:pt x="2335107" y="1418090"/>
                </a:cubicBezTo>
                <a:cubicBezTo>
                  <a:pt x="2307802" y="1398405"/>
                  <a:pt x="2299547" y="1386340"/>
                  <a:pt x="2266527" y="1378720"/>
                </a:cubicBezTo>
                <a:cubicBezTo>
                  <a:pt x="2233507" y="1371100"/>
                  <a:pt x="2201757" y="1378720"/>
                  <a:pt x="2168737" y="1378720"/>
                </a:cubicBezTo>
                <a:cubicBezTo>
                  <a:pt x="2135717" y="1378720"/>
                  <a:pt x="2127462" y="1378720"/>
                  <a:pt x="2100157" y="1378720"/>
                </a:cubicBezTo>
                <a:cubicBezTo>
                  <a:pt x="2072852" y="1378720"/>
                  <a:pt x="2058247" y="1378720"/>
                  <a:pt x="2030942" y="1378720"/>
                </a:cubicBezTo>
                <a:cubicBezTo>
                  <a:pt x="2003637" y="1378720"/>
                  <a:pt x="1991572" y="1378720"/>
                  <a:pt x="1962362" y="1378720"/>
                </a:cubicBezTo>
                <a:cubicBezTo>
                  <a:pt x="1933152" y="1378720"/>
                  <a:pt x="1913467" y="1378720"/>
                  <a:pt x="1884257" y="1378720"/>
                </a:cubicBezTo>
                <a:cubicBezTo>
                  <a:pt x="1855047" y="1378720"/>
                  <a:pt x="1844887" y="1378720"/>
                  <a:pt x="1815677" y="1378720"/>
                </a:cubicBezTo>
                <a:cubicBezTo>
                  <a:pt x="1786467" y="1378720"/>
                  <a:pt x="1768687" y="1378720"/>
                  <a:pt x="1736937" y="1378720"/>
                </a:cubicBezTo>
                <a:cubicBezTo>
                  <a:pt x="1705187" y="1378720"/>
                  <a:pt x="1691852" y="1378720"/>
                  <a:pt x="1658197" y="1378720"/>
                </a:cubicBezTo>
                <a:cubicBezTo>
                  <a:pt x="1624542" y="1378720"/>
                  <a:pt x="1607397" y="1382530"/>
                  <a:pt x="1569932" y="1378720"/>
                </a:cubicBezTo>
                <a:cubicBezTo>
                  <a:pt x="1532467" y="1374910"/>
                  <a:pt x="1505162" y="1362845"/>
                  <a:pt x="1472142" y="1359035"/>
                </a:cubicBezTo>
                <a:cubicBezTo>
                  <a:pt x="1439122" y="1355225"/>
                  <a:pt x="1432772" y="1360940"/>
                  <a:pt x="1403562" y="1359035"/>
                </a:cubicBezTo>
                <a:cubicBezTo>
                  <a:pt x="1374352" y="1357130"/>
                  <a:pt x="1354032" y="1353320"/>
                  <a:pt x="1324822" y="1349510"/>
                </a:cubicBezTo>
                <a:cubicBezTo>
                  <a:pt x="1295612" y="1345700"/>
                  <a:pt x="1285452" y="1341255"/>
                  <a:pt x="1256242" y="1339350"/>
                </a:cubicBezTo>
                <a:cubicBezTo>
                  <a:pt x="1227032" y="1337445"/>
                  <a:pt x="1207347" y="1339350"/>
                  <a:pt x="1178137" y="1339350"/>
                </a:cubicBezTo>
                <a:cubicBezTo>
                  <a:pt x="1148927" y="1339350"/>
                  <a:pt x="1136227" y="1339350"/>
                  <a:pt x="1108922" y="1339350"/>
                </a:cubicBezTo>
                <a:cubicBezTo>
                  <a:pt x="1081617" y="1339350"/>
                  <a:pt x="1067647" y="1341255"/>
                  <a:pt x="1040342" y="1339350"/>
                </a:cubicBezTo>
                <a:cubicBezTo>
                  <a:pt x="1013037" y="1337445"/>
                  <a:pt x="1000972" y="1331730"/>
                  <a:pt x="971762" y="1329825"/>
                </a:cubicBezTo>
                <a:cubicBezTo>
                  <a:pt x="942552" y="1327920"/>
                  <a:pt x="924772" y="1329825"/>
                  <a:pt x="893657" y="1329825"/>
                </a:cubicBezTo>
                <a:cubicBezTo>
                  <a:pt x="862542" y="1329825"/>
                  <a:pt x="844127" y="1329825"/>
                  <a:pt x="814917" y="1329825"/>
                </a:cubicBezTo>
                <a:cubicBezTo>
                  <a:pt x="785707" y="1329825"/>
                  <a:pt x="773642" y="1371100"/>
                  <a:pt x="746337" y="1329825"/>
                </a:cubicBezTo>
                <a:cubicBezTo>
                  <a:pt x="719032" y="1288550"/>
                  <a:pt x="689822" y="1178695"/>
                  <a:pt x="677757" y="1123450"/>
                </a:cubicBezTo>
                <a:cubicBezTo>
                  <a:pt x="665692" y="1068205"/>
                  <a:pt x="689187" y="1157105"/>
                  <a:pt x="687282" y="1054870"/>
                </a:cubicBezTo>
                <a:cubicBezTo>
                  <a:pt x="685377" y="952635"/>
                  <a:pt x="673312" y="715780"/>
                  <a:pt x="667597" y="613545"/>
                </a:cubicBezTo>
                <a:cubicBezTo>
                  <a:pt x="661882" y="511310"/>
                  <a:pt x="663787" y="572270"/>
                  <a:pt x="658072" y="544965"/>
                </a:cubicBezTo>
                <a:cubicBezTo>
                  <a:pt x="652357" y="517660"/>
                  <a:pt x="646007" y="503690"/>
                  <a:pt x="638387" y="476385"/>
                </a:cubicBezTo>
                <a:cubicBezTo>
                  <a:pt x="630767" y="449080"/>
                  <a:pt x="658072" y="494165"/>
                  <a:pt x="618702" y="407805"/>
                </a:cubicBezTo>
                <a:cubicBezTo>
                  <a:pt x="579332" y="321445"/>
                  <a:pt x="492972" y="123325"/>
                  <a:pt x="442172" y="44585"/>
                </a:cubicBezTo>
                <a:cubicBezTo>
                  <a:pt x="391372" y="-34155"/>
                  <a:pt x="397087" y="15375"/>
                  <a:pt x="363432" y="15375"/>
                </a:cubicBezTo>
                <a:cubicBezTo>
                  <a:pt x="329777" y="15375"/>
                  <a:pt x="300567" y="24900"/>
                  <a:pt x="275167" y="44585"/>
                </a:cubicBezTo>
                <a:cubicBezTo>
                  <a:pt x="249767" y="64270"/>
                  <a:pt x="242147" y="99830"/>
                  <a:pt x="236432" y="113165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378575" y="2211070"/>
            <a:ext cx="4671695" cy="3608705"/>
            <a:chOff x="9000" y="4078"/>
            <a:chExt cx="9319" cy="6363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00" y="4078"/>
              <a:ext cx="9319" cy="6363"/>
            </a:xfrm>
            <a:prstGeom prst="rect">
              <a:avLst/>
            </a:prstGeom>
          </p:spPr>
        </p:pic>
        <p:sp>
          <p:nvSpPr>
            <p:cNvPr id="34" name="TextBox 7"/>
            <p:cNvSpPr txBox="1"/>
            <p:nvPr/>
          </p:nvSpPr>
          <p:spPr>
            <a:xfrm>
              <a:off x="10248" y="5279"/>
              <a:ext cx="7957" cy="39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2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sz="280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sym typeface="+mn-ea"/>
                </a:rPr>
                <a:t>求最大公约数乘</a:t>
              </a:r>
              <a:r>
                <a:rPr sz="28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sym typeface="+mn-ea"/>
                </a:rPr>
                <a:t>一边</a:t>
              </a:r>
              <a:r>
                <a:rPr sz="280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sym typeface="+mn-ea"/>
                </a:rPr>
                <a:t>，求最小公倍数乘</a:t>
              </a:r>
              <a:r>
                <a:rPr sz="28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sym typeface="+mn-ea"/>
                </a:rPr>
                <a:t>一圈</a:t>
              </a:r>
              <a:r>
                <a:rPr lang="zh-CN" altLang="en-US" sz="2800" spc="-15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sym typeface="+mn-ea"/>
                </a:rPr>
                <a:t>。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 animBg="1"/>
      <p:bldP spid="29" grpId="1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课堂总结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10480" y="839470"/>
            <a:ext cx="5705475" cy="2771140"/>
            <a:chOff x="7866" y="1185"/>
            <a:chExt cx="8985" cy="4364"/>
          </a:xfrm>
        </p:grpSpPr>
        <p:pic>
          <p:nvPicPr>
            <p:cNvPr id="23557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819" y="1517"/>
              <a:ext cx="3032" cy="40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圆角矩形标注 12"/>
            <p:cNvSpPr/>
            <p:nvPr/>
          </p:nvSpPr>
          <p:spPr>
            <a:xfrm>
              <a:off x="7866" y="1185"/>
              <a:ext cx="5953" cy="2656"/>
            </a:xfrm>
            <a:prstGeom prst="wedgeRoundRectCallout">
              <a:avLst>
                <a:gd name="adj1" fmla="val 63035"/>
                <a:gd name="adj2" fmla="val 24096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通过今天的学习，你有哪些收获？</a:t>
              </a: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圆角矩形标注 18"/>
          <p:cNvSpPr/>
          <p:nvPr/>
        </p:nvSpPr>
        <p:spPr>
          <a:xfrm>
            <a:off x="1280160" y="3117850"/>
            <a:ext cx="4070985" cy="1287145"/>
          </a:xfrm>
          <a:prstGeom prst="wedgeRoundRectCallout">
            <a:avLst>
              <a:gd name="adj1" fmla="val -43008"/>
              <a:gd name="adj2" fmla="val 66542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会用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列举法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找两个数的最小公倍数了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613410" y="4404995"/>
            <a:ext cx="153098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331765" y="4862050"/>
            <a:ext cx="1495427" cy="179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标注 6"/>
          <p:cNvSpPr/>
          <p:nvPr/>
        </p:nvSpPr>
        <p:spPr>
          <a:xfrm>
            <a:off x="6536055" y="3176270"/>
            <a:ext cx="4138930" cy="1349375"/>
          </a:xfrm>
          <a:prstGeom prst="wedgeRoundRectCallout">
            <a:avLst>
              <a:gd name="adj1" fmla="val 38500"/>
              <a:gd name="adj2" fmla="val 72260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我还会解决有关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找最小公倍数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的问题了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板书设计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2453640" y="1064260"/>
            <a:ext cx="75063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/>
              <a:t>               </a:t>
            </a:r>
            <a:r>
              <a:rPr lang="zh-CN" altLang="en-US" sz="2800"/>
              <a:t>找最小公倍数</a:t>
            </a:r>
            <a:endParaRPr lang="zh-CN" altLang="en-US" sz="2800"/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427355" y="2303780"/>
            <a:ext cx="9532620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dirty="0"/>
              <a:t>4的倍数：4，8，12，16，20， 24，</a:t>
            </a:r>
            <a:r>
              <a:rPr sz="2800" dirty="0">
                <a:sym typeface="+mn-ea"/>
              </a:rPr>
              <a:t>42，48…</a:t>
            </a:r>
            <a:endParaRPr sz="2800" dirty="0"/>
          </a:p>
          <a:p>
            <a:pPr>
              <a:lnSpc>
                <a:spcPct val="150000"/>
              </a:lnSpc>
            </a:pPr>
            <a:r>
              <a:rPr sz="2800" dirty="0"/>
              <a:t>6的倍数：6，12，18，24，30，36</a:t>
            </a:r>
            <a:r>
              <a:rPr sz="2800" dirty="0">
                <a:sym typeface="+mn-ea"/>
              </a:rPr>
              <a:t>…</a:t>
            </a:r>
            <a:endParaRPr sz="2800" dirty="0"/>
          </a:p>
          <a:p>
            <a:pPr>
              <a:lnSpc>
                <a:spcPct val="150000"/>
              </a:lnSpc>
            </a:pPr>
            <a:r>
              <a:rPr sz="2800" dirty="0"/>
              <a:t>4和6的公倍数：12、24、36、48…</a:t>
            </a:r>
            <a:endParaRPr sz="2800" dirty="0"/>
          </a:p>
          <a:p>
            <a:pPr>
              <a:lnSpc>
                <a:spcPct val="150000"/>
              </a:lnSpc>
            </a:pPr>
            <a:r>
              <a:rPr sz="2800" dirty="0"/>
              <a:t>4和6的最小公倍数</a:t>
            </a:r>
            <a:r>
              <a:rPr lang="zh-CN" sz="2800" dirty="0"/>
              <a:t>是：</a:t>
            </a:r>
            <a:r>
              <a:rPr sz="2800" dirty="0"/>
              <a:t>12 </a:t>
            </a:r>
            <a:endParaRPr sz="2800" dirty="0"/>
          </a:p>
          <a:p>
            <a:pPr>
              <a:lnSpc>
                <a:spcPct val="150000"/>
              </a:lnSpc>
            </a:pPr>
            <a:r>
              <a:rPr sz="2800" dirty="0"/>
              <a:t>找</a:t>
            </a:r>
            <a:r>
              <a:rPr lang="zh-CN" altLang="en-US" sz="2800" dirty="0">
                <a:sym typeface="+mn-ea"/>
              </a:rPr>
              <a:t>倍数</a:t>
            </a:r>
            <a:r>
              <a:rPr sz="2800" dirty="0"/>
              <a:t>→</a:t>
            </a:r>
            <a:r>
              <a:rPr sz="2800" dirty="0" err="1"/>
              <a:t>找公</a:t>
            </a:r>
            <a:r>
              <a:rPr lang="zh-CN" altLang="en-US" sz="2800" dirty="0">
                <a:sym typeface="+mn-ea"/>
              </a:rPr>
              <a:t>倍数</a:t>
            </a:r>
            <a:r>
              <a:rPr sz="2800" dirty="0"/>
              <a:t>→</a:t>
            </a:r>
            <a:r>
              <a:rPr sz="2800" dirty="0" err="1"/>
              <a:t>找最</a:t>
            </a:r>
            <a:r>
              <a:rPr lang="zh-CN" sz="2800" dirty="0"/>
              <a:t>小</a:t>
            </a:r>
            <a:r>
              <a:rPr lang="zh-CN" altLang="en-US" sz="2800" dirty="0">
                <a:sym typeface="+mn-ea"/>
              </a:rPr>
              <a:t>倍数</a:t>
            </a:r>
            <a:endParaRPr lang="zh-CN" sz="28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8413750" y="2602865"/>
            <a:ext cx="2546350" cy="1651635"/>
            <a:chOff x="1358" y="4140"/>
            <a:chExt cx="4010" cy="2601"/>
          </a:xfrm>
        </p:grpSpPr>
        <p:sp>
          <p:nvSpPr>
            <p:cNvPr id="3" name="矩形 2"/>
            <p:cNvSpPr/>
            <p:nvPr/>
          </p:nvSpPr>
          <p:spPr>
            <a:xfrm>
              <a:off x="2383" y="4140"/>
              <a:ext cx="2891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18     24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5" name="肘形连接符 4"/>
            <p:cNvCxnSpPr/>
            <p:nvPr/>
          </p:nvCxnSpPr>
          <p:spPr>
            <a:xfrm>
              <a:off x="2179" y="4297"/>
              <a:ext cx="2797" cy="766"/>
            </a:xfrm>
            <a:prstGeom prst="bentConnector3">
              <a:avLst>
                <a:gd name="adj1" fmla="val 176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1358" y="4240"/>
              <a:ext cx="1034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0" name="肘形连接符 9"/>
            <p:cNvCxnSpPr/>
            <p:nvPr/>
          </p:nvCxnSpPr>
          <p:spPr>
            <a:xfrm>
              <a:off x="2383" y="5062"/>
              <a:ext cx="2520" cy="789"/>
            </a:xfrm>
            <a:prstGeom prst="bentConnector3">
              <a:avLst>
                <a:gd name="adj1" fmla="val 5119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2569" y="4888"/>
              <a:ext cx="2799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9      12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890" y="4903"/>
              <a:ext cx="1034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569" y="5716"/>
              <a:ext cx="2799" cy="1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smtClean="0">
                  <a:solidFill>
                    <a:schemeClr val="tx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3       4</a:t>
              </a:r>
              <a:endParaRPr lang="en-US" altLang="zh-CN" sz="2800" smtClean="0">
                <a:solidFill>
                  <a:schemeClr val="tx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流程图: 可选过程 18"/>
          <p:cNvSpPr>
            <a:spLocks noChangeArrowheads="1"/>
          </p:cNvSpPr>
          <p:nvPr/>
        </p:nvSpPr>
        <p:spPr bwMode="auto">
          <a:xfrm>
            <a:off x="7154545" y="4201160"/>
            <a:ext cx="5194300" cy="1165225"/>
          </a:xfrm>
          <a:prstGeom prst="flowChartAlternateProcess">
            <a:avLst/>
          </a:prstGeom>
          <a:noFill/>
          <a:ln w="25400">
            <a:noFill/>
            <a:prstDash val="dash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的最小公倍数是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4=72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37900" y="12471400"/>
            <a:ext cx="317500" cy="2413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21" name="TextBox 44"/>
          <p:cNvSpPr txBox="1">
            <a:spLocks noChangeArrowheads="1"/>
          </p:cNvSpPr>
          <p:nvPr/>
        </p:nvSpPr>
        <p:spPr bwMode="auto">
          <a:xfrm>
            <a:off x="830580" y="1964055"/>
            <a:ext cx="10601960" cy="3322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kumimoji="1" sz="2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.核心素养分析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最小公倍数是在学生掌握了倍数、因数和公因数概念的基础上进行教学的，主要是为以后学习通分做准备。这节课以概念教学为主，教材的编写意图是使抽象的数学知识与生活实际相联系，建立概念，用学生自己想到的方法尝试求两个数的最小公倍数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kumimoji="1" lang="zh-CN" sz="280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340995" y="132524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下面哪些数是5的倍数，圈一圈。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236662" y="2957195"/>
            <a:ext cx="1466215" cy="1186180"/>
            <a:chOff x="2142" y="6893"/>
            <a:chExt cx="2309" cy="1868"/>
          </a:xfrm>
        </p:grpSpPr>
        <p:pic>
          <p:nvPicPr>
            <p:cNvPr id="64" name="图片 63" descr="OKA8BVA](Z2)S5{(Z3{GD@J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65" name="矩形 64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34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03307" y="2654935"/>
            <a:ext cx="1466215" cy="1186180"/>
            <a:chOff x="2142" y="6893"/>
            <a:chExt cx="2309" cy="1868"/>
          </a:xfrm>
        </p:grpSpPr>
        <p:pic>
          <p:nvPicPr>
            <p:cNvPr id="4" name="图片 3" descr="OKA8BVA](Z2)S5{(Z3{GD@J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50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11867" y="4862195"/>
            <a:ext cx="1466215" cy="1186180"/>
            <a:chOff x="2142" y="6893"/>
            <a:chExt cx="2309" cy="1868"/>
          </a:xfrm>
        </p:grpSpPr>
        <p:pic>
          <p:nvPicPr>
            <p:cNvPr id="13" name="图片 12" descr="OKA8BVA](Z2)S5{(Z3{GD@J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100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73407" y="3255010"/>
            <a:ext cx="1466215" cy="1186180"/>
            <a:chOff x="2142" y="6893"/>
            <a:chExt cx="2309" cy="1868"/>
          </a:xfrm>
        </p:grpSpPr>
        <p:pic>
          <p:nvPicPr>
            <p:cNvPr id="17" name="图片 16" descr="OKA8BVA](Z2)S5{(Z3{GD@J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9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370127" y="2171700"/>
            <a:ext cx="1466215" cy="1186180"/>
            <a:chOff x="2142" y="6893"/>
            <a:chExt cx="2309" cy="1868"/>
          </a:xfrm>
        </p:grpSpPr>
        <p:pic>
          <p:nvPicPr>
            <p:cNvPr id="21" name="图片 20" descr="OKA8BVA](Z2)S5{(Z3{GD@J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25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034972" y="5164455"/>
            <a:ext cx="1466215" cy="1186180"/>
            <a:chOff x="2142" y="6893"/>
            <a:chExt cx="2309" cy="1868"/>
          </a:xfrm>
        </p:grpSpPr>
        <p:pic>
          <p:nvPicPr>
            <p:cNvPr id="25" name="图片 24" descr="OKA8BVA](Z2)S5{(Z3{GD@J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337992" y="3543300"/>
            <a:ext cx="1466215" cy="1186180"/>
            <a:chOff x="2142" y="6893"/>
            <a:chExt cx="2309" cy="1868"/>
          </a:xfrm>
        </p:grpSpPr>
        <p:pic>
          <p:nvPicPr>
            <p:cNvPr id="29" name="图片 28" descr="OKA8BVA](Z2)S5{(Z3{GD@J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30" name="矩形 29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99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36027" y="5027295"/>
            <a:ext cx="1466215" cy="1186180"/>
            <a:chOff x="2142" y="6893"/>
            <a:chExt cx="2309" cy="1868"/>
          </a:xfrm>
        </p:grpSpPr>
        <p:pic>
          <p:nvPicPr>
            <p:cNvPr id="33" name="图片 32" descr="OKA8BVA](Z2)S5{(Z3{GD@J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674677" y="5211445"/>
            <a:ext cx="1466215" cy="1186180"/>
            <a:chOff x="2142" y="6893"/>
            <a:chExt cx="2309" cy="1868"/>
          </a:xfrm>
        </p:grpSpPr>
        <p:pic>
          <p:nvPicPr>
            <p:cNvPr id="37" name="图片 36" descr="OKA8BVA](Z2)S5{(Z3{GD@J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CFEFF">
                    <a:alpha val="100000"/>
                  </a:srgbClr>
                </a:clrFrom>
                <a:clrTo>
                  <a:srgbClr val="FC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" y="6893"/>
              <a:ext cx="2020" cy="1868"/>
            </a:xfrm>
            <a:prstGeom prst="rect">
              <a:avLst/>
            </a:prstGeom>
          </p:spPr>
        </p:pic>
        <p:sp>
          <p:nvSpPr>
            <p:cNvPr id="38" name="矩形 37"/>
            <p:cNvSpPr/>
            <p:nvPr/>
          </p:nvSpPr>
          <p:spPr>
            <a:xfrm>
              <a:off x="2464" y="7443"/>
              <a:ext cx="1376" cy="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12"/>
            <p:cNvSpPr txBox="1">
              <a:spLocks noChangeArrowheads="1"/>
            </p:cNvSpPr>
            <p:nvPr/>
          </p:nvSpPr>
          <p:spPr bwMode="auto">
            <a:xfrm>
              <a:off x="2320" y="7369"/>
              <a:ext cx="2131" cy="9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15000"/>
                </a:lnSpc>
              </a:pP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13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3367405" y="2576830"/>
            <a:ext cx="1891665" cy="1371600"/>
          </a:xfrm>
          <a:prstGeom prst="ellipse">
            <a:avLst/>
          </a:prstGeom>
          <a:noFill/>
          <a:ln w="28575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065645" y="2095500"/>
            <a:ext cx="1891665" cy="1371600"/>
          </a:xfrm>
          <a:prstGeom prst="ellipse">
            <a:avLst/>
          </a:prstGeom>
          <a:noFill/>
          <a:ln w="28575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923290" y="4862195"/>
            <a:ext cx="1891665" cy="1371600"/>
          </a:xfrm>
          <a:prstGeom prst="ellipse">
            <a:avLst/>
          </a:prstGeom>
          <a:noFill/>
          <a:ln w="28575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3206750" y="4841875"/>
            <a:ext cx="1891665" cy="1371600"/>
          </a:xfrm>
          <a:prstGeom prst="ellipse">
            <a:avLst/>
          </a:prstGeom>
          <a:noFill/>
          <a:ln w="28575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829550" y="5074285"/>
            <a:ext cx="1891665" cy="1371600"/>
          </a:xfrm>
          <a:prstGeom prst="ellipse">
            <a:avLst/>
          </a:prstGeom>
          <a:noFill/>
          <a:ln w="28575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340995" y="132524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写出下面各数的倍数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041400" y="4852035"/>
            <a:ext cx="10387965" cy="1268499"/>
            <a:chOff x="1789" y="8473"/>
            <a:chExt cx="9052" cy="1171"/>
          </a:xfrm>
        </p:grpSpPr>
        <p:sp>
          <p:nvSpPr>
            <p:cNvPr id="77" name="圆角矩形 76"/>
            <p:cNvSpPr/>
            <p:nvPr/>
          </p:nvSpPr>
          <p:spPr>
            <a:xfrm>
              <a:off x="1789" y="8473"/>
              <a:ext cx="9052" cy="1171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1837" y="8679"/>
              <a:ext cx="8194" cy="6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   </a:t>
              </a:r>
              <a:r>
                <a:rPr kumimoji="0" lang="zh-CN" altLang="en-US" sz="280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找一个数的倍数，给这个数分别</a:t>
              </a:r>
              <a:r>
                <a:rPr kumimoji="0" lang="zh-CN" altLang="en-US" sz="2800" i="0" u="none" strike="noStrike" kern="1200" cap="none" spc="-15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依次乘以1、2、3…</a:t>
              </a:r>
              <a:r>
                <a:rPr kumimoji="0" sz="280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-15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340995" y="2437130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的倍数：</a:t>
            </a: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______________________________________________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340995" y="354901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的倍数：</a:t>
            </a: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______________________________________________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TextBox 45"/>
          <p:cNvSpPr txBox="1"/>
          <p:nvPr/>
        </p:nvSpPr>
        <p:spPr>
          <a:xfrm>
            <a:off x="2493645" y="2544445"/>
            <a:ext cx="748411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10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14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…</a:t>
            </a:r>
            <a:endParaRPr lang="en-US" altLang="zh-CN" sz="2800" b="1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TextBox 45"/>
          <p:cNvSpPr txBox="1"/>
          <p:nvPr/>
        </p:nvSpPr>
        <p:spPr>
          <a:xfrm>
            <a:off x="2493645" y="3698240"/>
            <a:ext cx="748411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9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12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15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18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21</a:t>
            </a: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，</a:t>
            </a: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sym typeface="+mn-ea"/>
              </a:rPr>
              <a:t>…</a:t>
            </a:r>
            <a:endParaRPr lang="en-US" altLang="zh-CN" sz="2800" b="1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7409180" y="940435"/>
            <a:ext cx="4272915" cy="1496695"/>
          </a:xfrm>
          <a:prstGeom prst="wedgeRoundRectCallout">
            <a:avLst>
              <a:gd name="adj1" fmla="val -46150"/>
              <a:gd name="adj2" fmla="val 83517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一个数的倍数的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个数是无限的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，所以要加省略号。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520" y="1708785"/>
            <a:ext cx="3216910" cy="419481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749800" y="1885950"/>
            <a:ext cx="6669405" cy="3840480"/>
            <a:chOff x="2892" y="1725"/>
            <a:chExt cx="10503" cy="768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892" y="1725"/>
              <a:ext cx="10503" cy="7680"/>
            </a:xfrm>
            <a:prstGeom prst="rect">
              <a:avLst/>
            </a:prstGeom>
          </p:spPr>
        </p:pic>
        <p:sp>
          <p:nvSpPr>
            <p:cNvPr id="19" name="Rectangle 64"/>
            <p:cNvSpPr>
              <a:spLocks noChangeArrowheads="1"/>
            </p:cNvSpPr>
            <p:nvPr/>
          </p:nvSpPr>
          <p:spPr bwMode="auto">
            <a:xfrm>
              <a:off x="4374" y="3534"/>
              <a:ext cx="8205" cy="4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     </a:t>
              </a:r>
              <a:r>
                <a:rPr kumimoji="1"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生命在于运动，运动让我们生命活力力十足，心情舒畅，远离疾病，健康长寿</a:t>
              </a:r>
              <a:r>
                <a:rPr kumimoji="1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。</a:t>
              </a:r>
              <a:endParaRPr kumimoji="1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7" name="组合 46"/>
          <p:cNvGrpSpPr/>
          <p:nvPr/>
        </p:nvGrpSpPr>
        <p:grpSpPr>
          <a:xfrm>
            <a:off x="6045835" y="1932305"/>
            <a:ext cx="5885815" cy="3659505"/>
            <a:chOff x="0" y="-405941"/>
            <a:chExt cx="6236679" cy="3189217"/>
          </a:xfrm>
        </p:grpSpPr>
        <p:pic>
          <p:nvPicPr>
            <p:cNvPr id="4" name="图片 42" descr="2.pn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 bwMode="auto">
            <a:xfrm>
              <a:off x="0" y="-405941"/>
              <a:ext cx="6236679" cy="3189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4"/>
            <p:cNvSpPr txBox="1">
              <a:spLocks noChangeArrowheads="1"/>
            </p:cNvSpPr>
            <p:nvPr/>
          </p:nvSpPr>
          <p:spPr bwMode="auto">
            <a:xfrm>
              <a:off x="277122" y="244687"/>
              <a:ext cx="5682489" cy="233256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思考：</a:t>
              </a:r>
              <a:endPara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如果爸爸和淘气同时起跑，至少多少分钟后两人在起点再次相遇？想想怎样解决这个问题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0650" y="1795780"/>
            <a:ext cx="5575300" cy="3716655"/>
            <a:chOff x="9000" y="4078"/>
            <a:chExt cx="8780" cy="546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00" y="4078"/>
              <a:ext cx="8780" cy="5468"/>
            </a:xfrm>
            <a:prstGeom prst="rect">
              <a:avLst/>
            </a:prstGeom>
          </p:spPr>
        </p:pic>
        <p:sp>
          <p:nvSpPr>
            <p:cNvPr id="11" name="TextBox 7"/>
            <p:cNvSpPr txBox="1"/>
            <p:nvPr/>
          </p:nvSpPr>
          <p:spPr>
            <a:xfrm>
              <a:off x="10264" y="5795"/>
              <a:ext cx="7075" cy="20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sz="2800" dirty="0">
                  <a:latin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爸爸跑一圈用4分钟，淘气跑一圈用6分钟。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9705" y="1825625"/>
            <a:ext cx="6202045" cy="3981623"/>
            <a:chOff x="9000" y="4078"/>
            <a:chExt cx="8780" cy="546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00" y="4078"/>
              <a:ext cx="8780" cy="5468"/>
            </a:xfrm>
            <a:prstGeom prst="rect">
              <a:avLst/>
            </a:prstGeom>
          </p:spPr>
        </p:pic>
        <p:sp>
          <p:nvSpPr>
            <p:cNvPr id="11" name="TextBox 7"/>
            <p:cNvSpPr txBox="1"/>
            <p:nvPr/>
          </p:nvSpPr>
          <p:spPr>
            <a:xfrm>
              <a:off x="10118" y="5030"/>
              <a:ext cx="7075" cy="36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sz="2800" dirty="0">
                  <a:latin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爸爸跑一圈用4分钟，淘气跑一圈用6分钟。如果爸爸和淘气同时起跑，至少多少分钟后两人在起点再次相遇？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06335" y="1651610"/>
            <a:ext cx="5685366" cy="2692767"/>
            <a:chOff x="7313" y="2366"/>
            <a:chExt cx="8954" cy="4240"/>
          </a:xfrm>
        </p:grpSpPr>
        <p:sp>
          <p:nvSpPr>
            <p:cNvPr id="7" name="AutoShape 27"/>
            <p:cNvSpPr>
              <a:spLocks noChangeArrowheads="1"/>
            </p:cNvSpPr>
            <p:nvPr/>
          </p:nvSpPr>
          <p:spPr bwMode="auto">
            <a:xfrm flipH="1">
              <a:off x="7313" y="2366"/>
              <a:ext cx="6686" cy="3322"/>
            </a:xfrm>
            <a:prstGeom prst="wedgeRoundRectCallout">
              <a:avLst>
                <a:gd name="adj1" fmla="val -60861"/>
                <a:gd name="adj2" fmla="val 13638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我认为爸爸用的时间应该是</a:t>
              </a:r>
              <a:r>
                <a:rPr sz="2800" dirty="0" smtClean="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4的倍数</a:t>
              </a:r>
              <a:r>
                <a:rPr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，淘气用的时间是</a:t>
              </a:r>
              <a:r>
                <a:rPr sz="2800" dirty="0" smtClean="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6的倍数</a:t>
              </a:r>
              <a:r>
                <a:rPr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sz="2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4340" name="Picture 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999" y="3449"/>
              <a:ext cx="2268" cy="3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7945" y="4680585"/>
            <a:ext cx="1635760" cy="1959610"/>
          </a:xfrm>
          <a:prstGeom prst="rect">
            <a:avLst/>
          </a:prstGeom>
        </p:spPr>
      </p:pic>
      <p:sp>
        <p:nvSpPr>
          <p:cNvPr id="8" name="AutoShape 27"/>
          <p:cNvSpPr>
            <a:spLocks noChangeArrowheads="1"/>
          </p:cNvSpPr>
          <p:nvPr/>
        </p:nvSpPr>
        <p:spPr bwMode="auto">
          <a:xfrm>
            <a:off x="6908165" y="4446270"/>
            <a:ext cx="5004435" cy="1533421"/>
          </a:xfrm>
          <a:prstGeom prst="wedgeRoundRectCallout">
            <a:avLst>
              <a:gd name="adj1" fmla="val -60797"/>
              <a:gd name="adj2" fmla="val 2616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 smtClean="0"/>
              <a:t>在起点再次相遇，说明两人用的时间是</a:t>
            </a:r>
            <a:r>
              <a:rPr lang="zh-CN" altLang="zh-CN" sz="2800" dirty="0" smtClean="0">
                <a:solidFill>
                  <a:srgbClr val="1D41D5"/>
                </a:solidFill>
              </a:rPr>
              <a:t>4和6相同的倍数</a:t>
            </a:r>
            <a:r>
              <a:rPr lang="zh-CN" altLang="zh-CN" sz="2800" dirty="0" smtClean="0"/>
              <a:t>。</a:t>
            </a:r>
            <a:endParaRPr lang="zh-CN" altLang="zh-CN" sz="2800" dirty="0" smtClean="0"/>
          </a:p>
        </p:txBody>
      </p:sp>
      <p:sp>
        <p:nvSpPr>
          <p:cNvPr id="10" name="圆角矩形 9"/>
          <p:cNvSpPr/>
          <p:nvPr/>
        </p:nvSpPr>
        <p:spPr>
          <a:xfrm>
            <a:off x="3824605" y="4016375"/>
            <a:ext cx="804545" cy="471170"/>
          </a:xfrm>
          <a:prstGeom prst="roundRect">
            <a:avLst/>
          </a:prstGeom>
          <a:noFill/>
          <a:ln w="38100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标注 19"/>
          <p:cNvSpPr/>
          <p:nvPr/>
        </p:nvSpPr>
        <p:spPr>
          <a:xfrm>
            <a:off x="2924175" y="2339340"/>
            <a:ext cx="3385185" cy="1275715"/>
          </a:xfrm>
          <a:prstGeom prst="wedgeRoundRectCallout">
            <a:avLst>
              <a:gd name="adj1" fmla="val -11039"/>
              <a:gd name="adj2" fmla="val 82005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是4和6相同倍数中最小的一个</a:t>
            </a:r>
            <a:r>
              <a:rPr kumimoji="0" 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aphicFrame>
        <p:nvGraphicFramePr>
          <p:cNvPr id="6147" name="表格 6146"/>
          <p:cNvGraphicFramePr>
            <a:graphicFrameLocks noGrp="1"/>
          </p:cNvGraphicFramePr>
          <p:nvPr/>
        </p:nvGraphicFramePr>
        <p:xfrm>
          <a:off x="1940560" y="1657350"/>
          <a:ext cx="7918450" cy="2593975"/>
        </p:xfrm>
        <a:graphic>
          <a:graphicData uri="http://schemas.openxmlformats.org/drawingml/2006/table">
            <a:tbl>
              <a:tblPr/>
              <a:tblGrid>
                <a:gridCol w="792163"/>
                <a:gridCol w="792162"/>
                <a:gridCol w="792163"/>
                <a:gridCol w="792162"/>
                <a:gridCol w="790575"/>
                <a:gridCol w="792163"/>
                <a:gridCol w="792162"/>
                <a:gridCol w="790575"/>
                <a:gridCol w="792163"/>
                <a:gridCol w="792162"/>
              </a:tblGrid>
              <a:tr h="519113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2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21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23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26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2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32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33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34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35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36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37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38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39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41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42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43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44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45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46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47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48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49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</a:t>
                      </a:r>
                      <a:endParaRPr lang="en-US" altLang="zh-CN" sz="24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70C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15" name="椭圆 25"/>
          <p:cNvSpPr/>
          <p:nvPr/>
        </p:nvSpPr>
        <p:spPr>
          <a:xfrm>
            <a:off x="4458335" y="1687513"/>
            <a:ext cx="504825" cy="503237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16" name="椭圆 26"/>
          <p:cNvSpPr/>
          <p:nvPr/>
        </p:nvSpPr>
        <p:spPr>
          <a:xfrm>
            <a:off x="7620635" y="1673225"/>
            <a:ext cx="504825" cy="50323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17" name="椭圆 29"/>
          <p:cNvSpPr/>
          <p:nvPr/>
        </p:nvSpPr>
        <p:spPr>
          <a:xfrm>
            <a:off x="2874010" y="2190750"/>
            <a:ext cx="504825" cy="504825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18" name="椭圆 30"/>
          <p:cNvSpPr/>
          <p:nvPr/>
        </p:nvSpPr>
        <p:spPr>
          <a:xfrm>
            <a:off x="6026785" y="2206625"/>
            <a:ext cx="501650" cy="50323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19" name="椭圆 33"/>
          <p:cNvSpPr/>
          <p:nvPr/>
        </p:nvSpPr>
        <p:spPr>
          <a:xfrm>
            <a:off x="9204960" y="2206625"/>
            <a:ext cx="504825" cy="50323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0" name="椭圆 34"/>
          <p:cNvSpPr/>
          <p:nvPr/>
        </p:nvSpPr>
        <p:spPr>
          <a:xfrm>
            <a:off x="4458335" y="2709863"/>
            <a:ext cx="504825" cy="504825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1" name="椭圆 35"/>
          <p:cNvSpPr/>
          <p:nvPr/>
        </p:nvSpPr>
        <p:spPr>
          <a:xfrm>
            <a:off x="7620635" y="2709863"/>
            <a:ext cx="504825" cy="504825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2" name="椭圆 36"/>
          <p:cNvSpPr/>
          <p:nvPr/>
        </p:nvSpPr>
        <p:spPr>
          <a:xfrm>
            <a:off x="2845435" y="3228975"/>
            <a:ext cx="504825" cy="50323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3" name="椭圆 37"/>
          <p:cNvSpPr/>
          <p:nvPr/>
        </p:nvSpPr>
        <p:spPr>
          <a:xfrm>
            <a:off x="6033135" y="3228975"/>
            <a:ext cx="504825" cy="50323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4" name="椭圆 38"/>
          <p:cNvSpPr/>
          <p:nvPr/>
        </p:nvSpPr>
        <p:spPr>
          <a:xfrm>
            <a:off x="9195435" y="3228975"/>
            <a:ext cx="504825" cy="50323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5" name="椭圆 39"/>
          <p:cNvSpPr/>
          <p:nvPr/>
        </p:nvSpPr>
        <p:spPr>
          <a:xfrm>
            <a:off x="4458335" y="3759200"/>
            <a:ext cx="504825" cy="504825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6" name="椭圆 40"/>
          <p:cNvSpPr/>
          <p:nvPr/>
        </p:nvSpPr>
        <p:spPr>
          <a:xfrm>
            <a:off x="7620635" y="3759200"/>
            <a:ext cx="504825" cy="504825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7" name="等腰三角形 41"/>
          <p:cNvSpPr/>
          <p:nvPr/>
        </p:nvSpPr>
        <p:spPr>
          <a:xfrm>
            <a:off x="6026785" y="1682750"/>
            <a:ext cx="501650" cy="434975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8" name="等腰三角形 42"/>
          <p:cNvSpPr/>
          <p:nvPr/>
        </p:nvSpPr>
        <p:spPr>
          <a:xfrm>
            <a:off x="2877185" y="2187575"/>
            <a:ext cx="501650" cy="433388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29" name="等腰三角形 43"/>
          <p:cNvSpPr/>
          <p:nvPr/>
        </p:nvSpPr>
        <p:spPr>
          <a:xfrm>
            <a:off x="7620635" y="2190750"/>
            <a:ext cx="504825" cy="434975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30" name="等腰三角形 44"/>
          <p:cNvSpPr/>
          <p:nvPr/>
        </p:nvSpPr>
        <p:spPr>
          <a:xfrm>
            <a:off x="4458335" y="2695575"/>
            <a:ext cx="504825" cy="433388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31" name="等腰三角形 45"/>
          <p:cNvSpPr/>
          <p:nvPr/>
        </p:nvSpPr>
        <p:spPr>
          <a:xfrm>
            <a:off x="9204960" y="2709863"/>
            <a:ext cx="504825" cy="434975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32" name="等腰三角形 46"/>
          <p:cNvSpPr/>
          <p:nvPr/>
        </p:nvSpPr>
        <p:spPr>
          <a:xfrm>
            <a:off x="6049010" y="3228975"/>
            <a:ext cx="501650" cy="434975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33" name="等腰三角形 47"/>
          <p:cNvSpPr/>
          <p:nvPr/>
        </p:nvSpPr>
        <p:spPr>
          <a:xfrm>
            <a:off x="2858135" y="3732213"/>
            <a:ext cx="504825" cy="434975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34" name="等腰三角形 48"/>
          <p:cNvSpPr/>
          <p:nvPr/>
        </p:nvSpPr>
        <p:spPr>
          <a:xfrm>
            <a:off x="7636510" y="3762375"/>
            <a:ext cx="504825" cy="434975"/>
          </a:xfrm>
          <a:prstGeom prst="triangle">
            <a:avLst>
              <a:gd name="adj" fmla="val 50000"/>
            </a:avLst>
          </a:prstGeom>
          <a:noFill/>
          <a:ln w="25400" cap="flat" cmpd="sng">
            <a:solidFill>
              <a:srgbClr val="008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35685" y="4506595"/>
            <a:ext cx="6897370" cy="2281555"/>
            <a:chOff x="1106" y="7082"/>
            <a:chExt cx="10862" cy="359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1106" y="7287"/>
              <a:ext cx="2290" cy="3389"/>
            </a:xfrm>
            <a:prstGeom prst="rect">
              <a:avLst/>
            </a:prstGeom>
          </p:spPr>
        </p:pic>
        <p:sp>
          <p:nvSpPr>
            <p:cNvPr id="6" name="AutoShape 27"/>
            <p:cNvSpPr>
              <a:spLocks noChangeArrowheads="1"/>
            </p:cNvSpPr>
            <p:nvPr/>
          </p:nvSpPr>
          <p:spPr bwMode="auto">
            <a:xfrm>
              <a:off x="3548" y="7082"/>
              <a:ext cx="8421" cy="2415"/>
            </a:xfrm>
            <a:prstGeom prst="wedgeRoundRectCallout">
              <a:avLst>
                <a:gd name="adj1" fmla="val -59167"/>
                <a:gd name="adj2" fmla="val 23180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/>
                <a:t>在上表中用“</a:t>
              </a:r>
              <a:r>
                <a:rPr lang="en-US" altLang="zh-CN" sz="2800" smtClean="0"/>
                <a:t>     </a:t>
              </a:r>
              <a:r>
                <a:rPr lang="zh-CN" altLang="en-US" sz="2800" smtClean="0"/>
                <a:t>”标出4的倍数，用“</a:t>
              </a:r>
              <a:r>
                <a:rPr lang="en-US" altLang="zh-CN" sz="2800" smtClean="0"/>
                <a:t>       </a:t>
              </a:r>
              <a:r>
                <a:rPr lang="zh-CN" altLang="en-US" sz="2800" smtClean="0"/>
                <a:t>”标出6的倍数。</a:t>
              </a:r>
              <a:endParaRPr lang="zh-CN" altLang="en-US" sz="2800" smtClean="0"/>
            </a:p>
          </p:txBody>
        </p:sp>
        <p:sp>
          <p:nvSpPr>
            <p:cNvPr id="7" name="椭圆 6"/>
            <p:cNvSpPr/>
            <p:nvPr/>
          </p:nvSpPr>
          <p:spPr>
            <a:xfrm>
              <a:off x="7198" y="7577"/>
              <a:ext cx="618" cy="60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5560" y="8580"/>
              <a:ext cx="834" cy="618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15" grpId="0" animBg="1"/>
      <p:bldP spid="6216" grpId="0" animBg="1"/>
      <p:bldP spid="6217" grpId="0" animBg="1"/>
      <p:bldP spid="6218" grpId="0" animBg="1"/>
      <p:bldP spid="6219" grpId="0" animBg="1"/>
      <p:bldP spid="6220" grpId="0" animBg="1"/>
      <p:bldP spid="6221" grpId="0" animBg="1"/>
      <p:bldP spid="6222" grpId="0" animBg="1"/>
      <p:bldP spid="6223" grpId="0" animBg="1"/>
      <p:bldP spid="6224" grpId="0" animBg="1"/>
      <p:bldP spid="6225" grpId="0" animBg="1"/>
      <p:bldP spid="6226" grpId="0" animBg="1"/>
      <p:bldP spid="6227" grpId="0" animBg="1"/>
      <p:bldP spid="6228" grpId="0" animBg="1"/>
      <p:bldP spid="6229" grpId="0" animBg="1"/>
      <p:bldP spid="6230" grpId="0" animBg="1"/>
      <p:bldP spid="6231" grpId="0" animBg="1"/>
      <p:bldP spid="6232" grpId="0" animBg="1"/>
      <p:bldP spid="6233" grpId="0" animBg="1"/>
      <p:bldP spid="6234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UNIT_PLACING_PICTURE_USER_VIEWPORT" val="{&quot;height&quot;:4960,&quot;width&quot;:11721}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UNIT_PLACING_PICTURE_USER_VIEWPORT" val="{&quot;height&quot;:1965,&quot;width&quot;:2775.272440944882}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U1ODk0ZGEyODIwYzM3ODBmNjdmZmEwNzRlNDI1NjgifQ=="/>
  <p:tag name="KSO_WPP_MARK_KEY" val="4694c366-585b-4fcc-bbdf-40c9606d5e60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2936</Words>
  <Application>WPS 演示</Application>
  <PresentationFormat>自定义</PresentationFormat>
  <Paragraphs>443</Paragraphs>
  <Slides>26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Wingdings</vt:lpstr>
      <vt:lpstr>Calibri</vt:lpstr>
      <vt:lpstr>思源黑体 CN Normal</vt:lpstr>
      <vt:lpstr>黑体</vt:lpstr>
      <vt:lpstr>思源黑体 CN Bold</vt:lpstr>
      <vt:lpstr>Times New Roman</vt:lpstr>
      <vt:lpstr>Arial Unicode MS</vt:lpstr>
      <vt:lpstr>Arial</vt:lpstr>
      <vt:lpstr>第一PPT模板网-WWW.1PPT.COM</vt:lpstr>
      <vt:lpstr>PowerPoint 演示文稿</vt:lpstr>
      <vt:lpstr>教学目标</vt:lpstr>
      <vt:lpstr>教学目标</vt:lpstr>
      <vt:lpstr>新知导入</vt:lpstr>
      <vt:lpstr>新知导入</vt:lpstr>
      <vt:lpstr>新知导入</vt:lpstr>
      <vt:lpstr>新知导入</vt:lpstr>
      <vt:lpstr>新知导入</vt:lpstr>
      <vt:lpstr>新知讲解</vt:lpstr>
      <vt:lpstr>新知讲解</vt:lpstr>
      <vt:lpstr>新知讲解</vt:lpstr>
      <vt:lpstr>新知讲解</vt:lpstr>
      <vt:lpstr>新知讲解</vt:lpstr>
      <vt:lpstr>新知讲解</vt:lpstr>
      <vt:lpstr>课堂练习</vt:lpstr>
      <vt:lpstr>课堂练习</vt:lpstr>
      <vt:lpstr>课堂练习</vt:lpstr>
      <vt:lpstr>课堂练习</vt:lpstr>
      <vt:lpstr>课堂练习</vt:lpstr>
      <vt:lpstr>课堂练习</vt:lpstr>
      <vt:lpstr>课堂练习</vt:lpstr>
      <vt:lpstr>课堂练习</vt:lpstr>
      <vt:lpstr>课堂练习</vt:lpstr>
      <vt:lpstr>课堂练习</vt:lpstr>
      <vt:lpstr>课堂总结</vt:lpstr>
      <vt:lpstr>板书设计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2022-10-27T12:49:00Z</cp:lastPrinted>
  <dcterms:created xsi:type="dcterms:W3CDTF">2022-10-27T12:49:00Z</dcterms:created>
  <dcterms:modified xsi:type="dcterms:W3CDTF">2023-11-01T08:43:55Z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DDD492AE8E934BFBBA9108A8ECE68D18_12</vt:lpwstr>
  </property>
  <property fmtid="{D5CDD505-2E9C-101B-9397-08002B2CF9AE}" pid="3" name="KSOProductBuildVer">
    <vt:lpwstr>2052-12.1.0.15712</vt:lpwstr>
  </property>
</Properties>
</file>