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docx" ContentType="application/vnd.openxmlformats-officedocument.wordprocessingml.documen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71" r:id="rId3"/>
    <p:sldId id="429" r:id="rId4"/>
    <p:sldId id="459" r:id="rId5"/>
    <p:sldId id="486" r:id="rId6"/>
    <p:sldId id="457" r:id="rId7"/>
    <p:sldId id="458" r:id="rId8"/>
    <p:sldId id="487" r:id="rId9"/>
    <p:sldId id="493" r:id="rId10"/>
    <p:sldId id="494" r:id="rId11"/>
    <p:sldId id="495" r:id="rId12"/>
    <p:sldId id="496" r:id="rId13"/>
    <p:sldId id="463" r:id="rId14"/>
    <p:sldId id="489" r:id="rId15"/>
    <p:sldId id="491" r:id="rId16"/>
    <p:sldId id="484" r:id="rId17"/>
    <p:sldId id="395" r:id="rId18"/>
  </p:sldIdLst>
  <p:sldSz cx="12192000" cy="6858000"/>
  <p:notesSz cx="6858000" cy="9144000"/>
  <p:custDataLst>
    <p:tags r:id="rId2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8" autoAdjust="0"/>
    <p:restoredTop sz="94395" autoAdjust="0"/>
  </p:normalViewPr>
  <p:slideViewPr>
    <p:cSldViewPr>
      <p:cViewPr>
        <p:scale>
          <a:sx n="100" d="100"/>
          <a:sy n="100" d="100"/>
        </p:scale>
        <p:origin x="-972" y="-43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81026" y="1500174"/>
            <a:ext cx="10358510" cy="4500594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428736"/>
            <a:ext cx="10930014" cy="4572032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预习导学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428736"/>
            <a:ext cx="10858576" cy="4572032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超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知识超市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课堂巩固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分层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分层作业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857232"/>
            <a:ext cx="10501386" cy="5500726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file:///D:\qq&#25991;&#20214;\712321467\Image\C2C\Image2\%7b75232B38-A165-1FB7-499C-2E1C792CACB5%7d.png" TargetMode="External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9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 userDrawn="1"/>
        </p:nvSpPr>
        <p:spPr>
          <a:xfrm>
            <a:off x="452398" y="500042"/>
            <a:ext cx="11358642" cy="5786478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 rot="-5400000">
            <a:off x="10999760" y="25512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" name="矩形 12"/>
          <p:cNvSpPr/>
          <p:nvPr/>
        </p:nvSpPr>
        <p:spPr>
          <a:xfrm>
            <a:off x="10239404" y="6488113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</a:fld>
            <a:r>
              <a:rPr lang="zh-CN" altLang="en-US" sz="1600" b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页</a:t>
            </a:r>
            <a:endParaRPr lang="zh-CN" altLang="en-US" sz="1600" b="0">
              <a:solidFill>
                <a:srgbClr val="0070C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 rot="-5400000">
            <a:off x="11002886" y="28688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/>
          <p:cNvSpPr txBox="1"/>
          <p:nvPr/>
        </p:nvSpPr>
        <p:spPr>
          <a:xfrm>
            <a:off x="11025272" y="179390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>
                <a:solidFill>
                  <a:srgbClr val="558335"/>
                </a:solidFill>
                <a:latin typeface="微软雅黑" panose="020B0503020204020204" pitchFamily="34" charset="-122"/>
              </a:rPr>
              <a:t>第五单元</a:t>
            </a:r>
            <a:endParaRPr lang="en-US" altLang="zh-CN" sz="16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11025222" y="620368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zh-CN" altLang="en-US" sz="1800" b="1">
                <a:solidFill>
                  <a:srgbClr val="558335"/>
                </a:solidFill>
                <a:latin typeface="微软雅黑" panose="020B0503020204020204" pitchFamily="34" charset="-122"/>
              </a:rPr>
              <a:t>第</a:t>
            </a:r>
            <a:r>
              <a:rPr lang="en-US" altLang="zh-CN" sz="1800" b="1">
                <a:solidFill>
                  <a:srgbClr val="558335"/>
                </a:solidFill>
                <a:latin typeface="微软雅黑" panose="020B0503020204020204" pitchFamily="34" charset="-122"/>
              </a:rPr>
              <a:t>9</a:t>
            </a:r>
            <a:r>
              <a:rPr lang="zh-CN" altLang="en-US" sz="1800" b="1">
                <a:solidFill>
                  <a:srgbClr val="558335"/>
                </a:solidFill>
                <a:latin typeface="微软雅黑" panose="020B0503020204020204" pitchFamily="34" charset="-122"/>
              </a:rPr>
              <a:t>课</a:t>
            </a:r>
            <a:endParaRPr lang="en-US" altLang="zh-CN" sz="18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1169735" y="542927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073743875" descr="学科网 zxxk.com"/>
          <p:cNvPicPr>
            <a:picLocks noChangeAspect="1"/>
          </p:cNvPicPr>
          <p:nvPr/>
        </p:nvPicPr>
        <p:blipFill>
          <a:blip r:embed="rId10" r:link="rId1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6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emf"/><Relationship Id="rId1" Type="http://schemas.openxmlformats.org/officeDocument/2006/relationships/package" Target="../embeddings/Document8.docx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7.v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1.emf"/><Relationship Id="rId1" Type="http://schemas.openxmlformats.org/officeDocument/2006/relationships/package" Target="../embeddings/Document9.docx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8.v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2.emf"/><Relationship Id="rId1" Type="http://schemas.openxmlformats.org/officeDocument/2006/relationships/package" Target="../embeddings/Document10.docx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9.v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14.emf"/><Relationship Id="rId3" Type="http://schemas.openxmlformats.org/officeDocument/2006/relationships/package" Target="../embeddings/Document12.docx"/><Relationship Id="rId2" Type="http://schemas.openxmlformats.org/officeDocument/2006/relationships/image" Target="../media/image13.emf"/><Relationship Id="rId1" Type="http://schemas.openxmlformats.org/officeDocument/2006/relationships/package" Target="../embeddings/Document11.docx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0.v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16.emf"/><Relationship Id="rId3" Type="http://schemas.openxmlformats.org/officeDocument/2006/relationships/package" Target="../embeddings/Document14.docx"/><Relationship Id="rId2" Type="http://schemas.openxmlformats.org/officeDocument/2006/relationships/image" Target="../media/image15.emf"/><Relationship Id="rId1" Type="http://schemas.openxmlformats.org/officeDocument/2006/relationships/package" Target="../embeddings/Document13.docx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1.xml"/><Relationship Id="rId25" Type="http://schemas.openxmlformats.org/officeDocument/2006/relationships/slideLayout" Target="../slideLayouts/slideLayout8.xml"/><Relationship Id="rId24" Type="http://schemas.openxmlformats.org/officeDocument/2006/relationships/image" Target="../media/image17.png"/><Relationship Id="rId23" Type="http://schemas.openxmlformats.org/officeDocument/2006/relationships/image" Target="../media/image1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emf"/><Relationship Id="rId3" Type="http://schemas.openxmlformats.org/officeDocument/2006/relationships/package" Target="../embeddings/Document2.docx"/><Relationship Id="rId2" Type="http://schemas.openxmlformats.org/officeDocument/2006/relationships/image" Target="../media/image3.emf"/><Relationship Id="rId1" Type="http://schemas.openxmlformats.org/officeDocument/2006/relationships/package" Target="../embeddings/Document1.docx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.emf"/><Relationship Id="rId3" Type="http://schemas.openxmlformats.org/officeDocument/2006/relationships/package" Target="../embeddings/Document4.docx"/><Relationship Id="rId2" Type="http://schemas.openxmlformats.org/officeDocument/2006/relationships/image" Target="../media/image5.emf"/><Relationship Id="rId1" Type="http://schemas.openxmlformats.org/officeDocument/2006/relationships/package" Target="../embeddings/Document3.docx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7.emf"/><Relationship Id="rId1" Type="http://schemas.openxmlformats.org/officeDocument/2006/relationships/package" Target="../embeddings/Document5.docx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4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emf"/><Relationship Id="rId1" Type="http://schemas.openxmlformats.org/officeDocument/2006/relationships/package" Target="../embeddings/Document6.docx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5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emf"/><Relationship Id="rId1" Type="http://schemas.openxmlformats.org/officeDocument/2006/relationships/package" Target="../embeddings/Document7.docx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2424162" y="2394455"/>
            <a:ext cx="7272808" cy="1044756"/>
            <a:chOff x="3179691" y="3386403"/>
            <a:chExt cx="5832618" cy="668253"/>
          </a:xfrm>
        </p:grpSpPr>
        <p:grpSp>
          <p:nvGrpSpPr>
            <p:cNvPr id="16" name="组合 19"/>
            <p:cNvGrpSpPr/>
            <p:nvPr/>
          </p:nvGrpSpPr>
          <p:grpSpPr>
            <a:xfrm>
              <a:off x="3179691" y="3386403"/>
              <a:ext cx="5832618" cy="668253"/>
              <a:chOff x="3179691" y="3386403"/>
              <a:chExt cx="5832618" cy="668253"/>
            </a:xfrm>
          </p:grpSpPr>
          <p:sp>
            <p:nvSpPr>
              <p:cNvPr id="20" name="矩形: 圆角 15"/>
              <p:cNvSpPr/>
              <p:nvPr/>
            </p:nvSpPr>
            <p:spPr>
              <a:xfrm>
                <a:off x="3179691" y="3471598"/>
                <a:ext cx="5832618" cy="504395"/>
              </a:xfrm>
              <a:prstGeom prst="roundRect">
                <a:avLst>
                  <a:gd name="adj" fmla="val 37116"/>
                </a:avLst>
              </a:prstGeom>
              <a:noFill/>
              <a:ln w="19050">
                <a:solidFill>
                  <a:srgbClr val="399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714750" y="3386403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8362952" y="3392934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18"/>
              <p:cNvSpPr txBox="1"/>
              <p:nvPr/>
            </p:nvSpPr>
            <p:spPr>
              <a:xfrm>
                <a:off x="3714749" y="3501958"/>
                <a:ext cx="4762502" cy="452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</a:rPr>
                  <a:t>分</a:t>
                </a:r>
                <a:r>
                  <a:rPr lang="zh-CN" altLang="en-US" sz="4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</a:rPr>
                  <a:t>数的大小</a:t>
                </a:r>
                <a:endPara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22"/>
            <p:cNvGrpSpPr/>
            <p:nvPr/>
          </p:nvGrpSpPr>
          <p:grpSpPr>
            <a:xfrm>
              <a:off x="3350780" y="3596731"/>
              <a:ext cx="5490441" cy="254127"/>
              <a:chOff x="3363876" y="3596731"/>
              <a:chExt cx="5490441" cy="254127"/>
            </a:xfrm>
          </p:grpSpPr>
          <p:sp>
            <p:nvSpPr>
              <p:cNvPr id="18" name="等腰三角形 17"/>
              <p:cNvSpPr/>
              <p:nvPr/>
            </p:nvSpPr>
            <p:spPr>
              <a:xfrm rot="16200000">
                <a:off x="3346350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8617716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1" name="PA_文本框 29"/>
          <p:cNvSpPr txBox="1"/>
          <p:nvPr/>
        </p:nvSpPr>
        <p:spPr>
          <a:xfrm>
            <a:off x="3631674" y="1429195"/>
            <a:ext cx="4857784" cy="5232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  <a:miter lim="400000"/>
          </a:ln>
        </p:spPr>
        <p:txBody>
          <a:bodyPr wrap="square" lIns="45719" rIns="45719">
            <a:sp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</a:rPr>
              <a:t>第五单元　分数的意义</a:t>
            </a:r>
            <a:endParaRPr lang="zh-CN" altLang="en-US" sz="2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7.</a:t>
            </a:r>
            <a:r>
              <a:rPr lang="zh-CN" altLang="zh-CN" dirty="0"/>
              <a:t>比一比宿舍楼和教学楼的占地面积，说一说自己是如何比较的。</a:t>
            </a:r>
            <a:endParaRPr lang="zh-CN" altLang="zh-CN" dirty="0"/>
          </a:p>
        </p:txBody>
      </p:sp>
      <p:graphicFrame>
        <p:nvGraphicFramePr>
          <p:cNvPr id="35841" name="Object 1"/>
          <p:cNvGraphicFramePr>
            <a:graphicFrameLocks noChangeAspect="1"/>
          </p:cNvGraphicFramePr>
          <p:nvPr/>
        </p:nvGraphicFramePr>
        <p:xfrm>
          <a:off x="1343472" y="2276872"/>
          <a:ext cx="9753600" cy="194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文档" r:id="rId1" imgW="9761855" imgH="1979295" progId="Word.Document.12">
                  <p:embed/>
                </p:oleObj>
              </mc:Choice>
              <mc:Fallback>
                <p:oleObj name="文档" r:id="rId1" imgW="9761855" imgH="1979295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343472" y="2276872"/>
                        <a:ext cx="9753600" cy="194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zh-CN" dirty="0"/>
              <a:t>先独立完成，再小组内交流，准备展示。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839416" y="1340768"/>
          <a:ext cx="10801350" cy="436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文档" r:id="rId1" imgW="10810240" imgH="4360545" progId="Word.Document.12">
                  <p:embed/>
                </p:oleObj>
              </mc:Choice>
              <mc:Fallback>
                <p:oleObj name="文档" r:id="rId1" imgW="10810240" imgH="4360545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839416" y="1340768"/>
                        <a:ext cx="10801350" cy="4362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文本占位符 5"/>
          <p:cNvSpPr>
            <a:spLocks noGrp="1"/>
          </p:cNvSpPr>
          <p:nvPr>
            <p:ph type="body" sz="quarter" idx="12"/>
          </p:nvPr>
        </p:nvSpPr>
        <p:spPr>
          <a:xfrm>
            <a:off x="4727848" y="1921962"/>
            <a:ext cx="1008112" cy="642942"/>
          </a:xfrm>
        </p:spPr>
        <p:txBody>
          <a:bodyPr/>
          <a:lstStyle/>
          <a:p>
            <a:r>
              <a:rPr lang="zh-CN" altLang="en-US"/>
              <a:t>分子</a:t>
            </a:r>
            <a:endParaRPr lang="zh-CN" altLang="en-US"/>
          </a:p>
        </p:txBody>
      </p:sp>
      <p:sp>
        <p:nvSpPr>
          <p:cNvPr id="7" name="文本占位符 5"/>
          <p:cNvSpPr>
            <a:spLocks noGrp="1"/>
          </p:cNvSpPr>
          <p:nvPr>
            <p:ph type="body" sz="quarter" idx="12"/>
          </p:nvPr>
        </p:nvSpPr>
        <p:spPr>
          <a:xfrm>
            <a:off x="4439816" y="2492896"/>
            <a:ext cx="1008112" cy="642942"/>
          </a:xfrm>
        </p:spPr>
        <p:txBody>
          <a:bodyPr/>
          <a:lstStyle/>
          <a:p>
            <a:r>
              <a:rPr lang="zh-CN" altLang="en-US"/>
              <a:t>分母</a:t>
            </a:r>
            <a:endParaRPr lang="zh-CN" altLang="en-US"/>
          </a:p>
        </p:txBody>
      </p:sp>
      <p:sp>
        <p:nvSpPr>
          <p:cNvPr id="8" name="文本占位符 5"/>
          <p:cNvSpPr>
            <a:spLocks noGrp="1"/>
          </p:cNvSpPr>
          <p:nvPr>
            <p:ph type="body" sz="quarter" idx="12"/>
          </p:nvPr>
        </p:nvSpPr>
        <p:spPr>
          <a:xfrm>
            <a:off x="8256240" y="2492896"/>
            <a:ext cx="1008112" cy="642942"/>
          </a:xfrm>
        </p:spPr>
        <p:txBody>
          <a:bodyPr/>
          <a:lstStyle/>
          <a:p>
            <a:r>
              <a:rPr lang="zh-CN" altLang="en-US"/>
              <a:t>小</a:t>
            </a:r>
            <a:endParaRPr lang="zh-CN" altLang="en-US"/>
          </a:p>
        </p:txBody>
      </p:sp>
      <p:sp>
        <p:nvSpPr>
          <p:cNvPr id="9" name="文本占位符 5"/>
          <p:cNvSpPr>
            <a:spLocks noGrp="1"/>
          </p:cNvSpPr>
          <p:nvPr>
            <p:ph type="body" sz="quarter" idx="12"/>
          </p:nvPr>
        </p:nvSpPr>
        <p:spPr>
          <a:xfrm>
            <a:off x="5159896" y="2996952"/>
            <a:ext cx="1008112" cy="642942"/>
          </a:xfrm>
        </p:spPr>
        <p:txBody>
          <a:bodyPr/>
          <a:lstStyle/>
          <a:p>
            <a:r>
              <a:rPr lang="zh-CN" altLang="en-US"/>
              <a:t>通分</a:t>
            </a:r>
            <a:endParaRPr lang="zh-CN" altLang="en-US"/>
          </a:p>
        </p:txBody>
      </p:sp>
      <p:sp>
        <p:nvSpPr>
          <p:cNvPr id="10" name="文本占位符 5"/>
          <p:cNvSpPr>
            <a:spLocks noGrp="1"/>
          </p:cNvSpPr>
          <p:nvPr>
            <p:ph type="body" sz="quarter" idx="12"/>
          </p:nvPr>
        </p:nvSpPr>
        <p:spPr>
          <a:xfrm>
            <a:off x="7176120" y="3068960"/>
            <a:ext cx="1368152" cy="642942"/>
          </a:xfrm>
        </p:spPr>
        <p:txBody>
          <a:bodyPr/>
          <a:lstStyle/>
          <a:p>
            <a:r>
              <a:rPr lang="zh-CN" altLang="en-US"/>
              <a:t>同分母</a:t>
            </a:r>
            <a:endParaRPr lang="zh-CN" altLang="en-US"/>
          </a:p>
        </p:txBody>
      </p:sp>
      <p:sp>
        <p:nvSpPr>
          <p:cNvPr id="11" name="文本占位符 5"/>
          <p:cNvSpPr>
            <a:spLocks noGrp="1"/>
          </p:cNvSpPr>
          <p:nvPr>
            <p:ph type="body" sz="quarter" idx="12"/>
          </p:nvPr>
        </p:nvSpPr>
        <p:spPr>
          <a:xfrm>
            <a:off x="10704512" y="3717032"/>
            <a:ext cx="1008112" cy="642942"/>
          </a:xfrm>
        </p:spPr>
        <p:txBody>
          <a:bodyPr/>
          <a:lstStyle/>
          <a:p>
            <a:r>
              <a:rPr lang="zh-CN" altLang="en-US"/>
              <a:t>食品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  <p:bldP spid="8" grpId="0" build="p"/>
      <p:bldP spid="9" grpId="0" build="p"/>
      <p:bldP spid="10" grpId="0" build="p"/>
      <p:bldP spid="1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990600" y="1276350"/>
          <a:ext cx="10591800" cy="474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文档" r:id="rId1" imgW="10600055" imgH="4759325" progId="Word.Document.12">
                  <p:embed/>
                </p:oleObj>
              </mc:Choice>
              <mc:Fallback>
                <p:oleObj name="文档" r:id="rId1" imgW="10600055" imgH="4759325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90600" y="1276350"/>
                        <a:ext cx="10591800" cy="4743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文本占位符 2"/>
          <p:cNvSpPr txBox="1"/>
          <p:nvPr/>
        </p:nvSpPr>
        <p:spPr>
          <a:xfrm>
            <a:off x="10776520" y="1777946"/>
            <a:ext cx="820776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800" b="0">
                <a:solidFill>
                  <a:srgbClr val="FF0000"/>
                </a:solidFill>
                <a:latin typeface="+mn-ea"/>
                <a:ea typeface="+mn-ea"/>
              </a:rPr>
              <a:t>√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1" name="文本占位符 2"/>
          <p:cNvSpPr txBox="1"/>
          <p:nvPr/>
        </p:nvSpPr>
        <p:spPr>
          <a:xfrm>
            <a:off x="10776520" y="2426018"/>
            <a:ext cx="820776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×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2" name="文本占位符 2"/>
          <p:cNvSpPr txBox="1"/>
          <p:nvPr/>
        </p:nvSpPr>
        <p:spPr>
          <a:xfrm>
            <a:off x="10776520" y="3074090"/>
            <a:ext cx="820776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800" b="0">
                <a:solidFill>
                  <a:srgbClr val="FF0000"/>
                </a:solidFill>
                <a:latin typeface="+mn-ea"/>
                <a:ea typeface="+mn-ea"/>
              </a:rPr>
              <a:t>√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3" name="文本占位符 2"/>
          <p:cNvSpPr txBox="1"/>
          <p:nvPr/>
        </p:nvSpPr>
        <p:spPr>
          <a:xfrm>
            <a:off x="10776520" y="3938186"/>
            <a:ext cx="820776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×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4" name="文本占位符 2"/>
          <p:cNvSpPr txBox="1"/>
          <p:nvPr/>
        </p:nvSpPr>
        <p:spPr>
          <a:xfrm>
            <a:off x="10776520" y="5085184"/>
            <a:ext cx="820776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800" b="0">
                <a:solidFill>
                  <a:srgbClr val="FF0000"/>
                </a:solidFill>
                <a:latin typeface="+mn-ea"/>
                <a:ea typeface="+mn-ea"/>
              </a:rPr>
              <a:t>√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  <p:bldP spid="21" grpId="0" build="p"/>
      <p:bldP spid="22" grpId="0" build="p"/>
      <p:bldP spid="23" grpId="0" build="p"/>
      <p:bldP spid="2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767408" y="1268760"/>
          <a:ext cx="10591800" cy="436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文档" r:id="rId1" imgW="10600055" imgH="4374515" progId="Word.Document.12">
                  <p:embed/>
                </p:oleObj>
              </mc:Choice>
              <mc:Fallback>
                <p:oleObj name="文档" r:id="rId1" imgW="10600055" imgH="4374515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67408" y="1268760"/>
                        <a:ext cx="10591800" cy="4362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628650" y="2815158"/>
          <a:ext cx="10915650" cy="428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文档" r:id="rId3" imgW="10923905" imgH="4284345" progId="Word.Document.12">
                  <p:embed/>
                </p:oleObj>
              </mc:Choice>
              <mc:Fallback>
                <p:oleObj name="文档" r:id="rId3" imgW="10923905" imgH="4284345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628650" y="2815158"/>
                        <a:ext cx="10915650" cy="42862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704850" y="1333500"/>
          <a:ext cx="10591800" cy="3829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文档" r:id="rId1" imgW="10600055" imgH="3830955" progId="Word.Document.12">
                  <p:embed/>
                </p:oleObj>
              </mc:Choice>
              <mc:Fallback>
                <p:oleObj name="文档" r:id="rId1" imgW="10600055" imgH="3830955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04850" y="1333500"/>
                        <a:ext cx="10591800" cy="38290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911424" y="3573016"/>
          <a:ext cx="10915650" cy="224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6" name="文档" r:id="rId3" imgW="10923905" imgH="2247265" progId="Word.Document.12">
                  <p:embed/>
                </p:oleObj>
              </mc:Choice>
              <mc:Fallback>
                <p:oleObj name="文档" r:id="rId3" imgW="10923905" imgH="2247265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11424" y="3573016"/>
                        <a:ext cx="10915650" cy="22479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51519" y="278092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文本框 17"/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noFill/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  <a:sym typeface="微软雅黑 Light" panose="020B0502040204020203" charset="-122"/>
              </a:defRPr>
            </a:pPr>
            <a:r>
              <a:rPr sz="8800">
                <a:solidFill>
                  <a:srgbClr val="EB6FC8"/>
                </a:solidFill>
              </a:rPr>
              <a:t>E</a:t>
            </a:r>
            <a:r>
              <a:rPr sz="4400">
                <a:solidFill>
                  <a:srgbClr val="000000"/>
                </a:solidFill>
              </a:rPr>
              <a:t>ND</a:t>
            </a:r>
            <a:endParaRPr sz="4400">
              <a:solidFill>
                <a:srgbClr val="00000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  <a:endParaRPr lang="zh-CN" altLang="en-US" sz="4800">
              <a:ea typeface="黑体" panose="02010609060101010101" pitchFamily="49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36" name="直接连接符 13"/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/>
        </p:txBody>
      </p:sp>
      <p:pic>
        <p:nvPicPr>
          <p:cNvPr id="37" name="New picture"/>
          <p:cNvPicPr/>
          <p:nvPr/>
        </p:nvPicPr>
        <p:blipFill>
          <a:blip r:embed="rId24"/>
          <a:stretch>
            <a:fillRect/>
          </a:stretch>
        </p:blipFill>
        <p:spPr>
          <a:xfrm>
            <a:off x="10896600" y="10820400"/>
            <a:ext cx="368300" cy="266700"/>
          </a:xfrm>
          <a:prstGeom prst="cube">
            <a:avLst/>
          </a:prstGeom>
        </p:spPr>
      </p:pic>
    </p:spTree>
  </p:cSld>
  <p:clrMapOvr>
    <a:masterClrMapping/>
  </p:clrMapOvr>
  <p:transition spd="slow" advTm="744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1.</a:t>
            </a:r>
            <a:r>
              <a:rPr lang="zh-CN" altLang="zh-CN" dirty="0"/>
              <a:t>探索比较分数大小的方法，会正确比较分母不相同的两个分数的大小。</a:t>
            </a:r>
            <a:endParaRPr lang="zh-CN" altLang="zh-CN" dirty="0"/>
          </a:p>
          <a:p>
            <a:r>
              <a:rPr lang="en-US" altLang="zh-CN" dirty="0"/>
              <a:t>2.</a:t>
            </a:r>
            <a:r>
              <a:rPr lang="zh-CN" altLang="zh-CN" dirty="0"/>
              <a:t>理解通分的含义，掌握通分的方法。</a:t>
            </a:r>
            <a:endParaRPr lang="zh-CN" altLang="zh-CN" dirty="0"/>
          </a:p>
          <a:p>
            <a:r>
              <a:rPr lang="en-US" altLang="zh-CN" dirty="0"/>
              <a:t>3.</a:t>
            </a:r>
            <a:r>
              <a:rPr lang="zh-CN" altLang="zh-CN" dirty="0"/>
              <a:t>能积极参与探索比较分数大小的方法的数学学习活动，增强探究意识，培养乐于思考的良好品质。</a:t>
            </a:r>
            <a:endParaRPr lang="zh-CN" altLang="zh-CN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1047750" y="1485900"/>
          <a:ext cx="10591800" cy="375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文档" r:id="rId1" imgW="10600055" imgH="3765550" progId="Word.Document.12">
                  <p:embed/>
                </p:oleObj>
              </mc:Choice>
              <mc:Fallback>
                <p:oleObj name="文档" r:id="rId1" imgW="10600055" imgH="3765550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047750" y="1485900"/>
                        <a:ext cx="10591800" cy="37528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文本占位符 10"/>
          <p:cNvSpPr>
            <a:spLocks noGrp="1"/>
          </p:cNvSpPr>
          <p:nvPr>
            <p:ph type="body" sz="quarter" idx="11"/>
          </p:nvPr>
        </p:nvSpPr>
        <p:spPr>
          <a:xfrm>
            <a:off x="4943872" y="2786058"/>
            <a:ext cx="792088" cy="642942"/>
          </a:xfrm>
        </p:spPr>
        <p:txBody>
          <a:bodyPr/>
          <a:lstStyle/>
          <a:p>
            <a:r>
              <a:rPr lang="en-US" altLang="zh-CN"/>
              <a:t>72</a:t>
            </a:r>
            <a:endParaRPr lang="zh-CN" altLang="en-US"/>
          </a:p>
        </p:txBody>
      </p:sp>
      <p:sp>
        <p:nvSpPr>
          <p:cNvPr id="13" name="文本占位符 10"/>
          <p:cNvSpPr>
            <a:spLocks noGrp="1"/>
          </p:cNvSpPr>
          <p:nvPr>
            <p:ph type="body" sz="quarter" idx="11"/>
          </p:nvPr>
        </p:nvSpPr>
        <p:spPr>
          <a:xfrm>
            <a:off x="6096000" y="2060848"/>
            <a:ext cx="504056" cy="642942"/>
          </a:xfrm>
        </p:spPr>
        <p:txBody>
          <a:bodyPr/>
          <a:lstStyle/>
          <a:p>
            <a:r>
              <a:rPr lang="en-US" altLang="zh-CN"/>
              <a:t>3</a:t>
            </a:r>
            <a:endParaRPr lang="zh-CN" altLang="en-US"/>
          </a:p>
        </p:txBody>
      </p:sp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3863752" y="2132856"/>
          <a:ext cx="100330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文档" r:id="rId3" imgW="1024255" imgH="798195" progId="Word.Document.12">
                  <p:embed/>
                </p:oleObj>
              </mc:Choice>
              <mc:Fallback>
                <p:oleObj name="文档" r:id="rId3" imgW="1024255" imgH="798195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863752" y="2132856"/>
                        <a:ext cx="1003300" cy="67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文本占位符 10"/>
          <p:cNvSpPr>
            <a:spLocks noGrp="1"/>
          </p:cNvSpPr>
          <p:nvPr>
            <p:ph type="body" sz="quarter" idx="11"/>
          </p:nvPr>
        </p:nvSpPr>
        <p:spPr>
          <a:xfrm>
            <a:off x="9984432" y="2708920"/>
            <a:ext cx="792088" cy="642942"/>
          </a:xfrm>
        </p:spPr>
        <p:txBody>
          <a:bodyPr/>
          <a:lstStyle/>
          <a:p>
            <a:r>
              <a:rPr lang="en-US" altLang="zh-CN"/>
              <a:t>36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3" grpId="0" build="p"/>
      <p:bldP spid="2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1047750" y="1485900"/>
          <a:ext cx="10591800" cy="375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文档" r:id="rId1" imgW="10600055" imgH="3768725" progId="Word.Document.12">
                  <p:embed/>
                </p:oleObj>
              </mc:Choice>
              <mc:Fallback>
                <p:oleObj name="文档" r:id="rId1" imgW="10600055" imgH="3768725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047750" y="1485900"/>
                        <a:ext cx="10591800" cy="37528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1055440" y="2924944"/>
          <a:ext cx="6991350" cy="224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文档" r:id="rId3" imgW="7147560" imgH="2292985" progId="Word.Document.12">
                  <p:embed/>
                </p:oleObj>
              </mc:Choice>
              <mc:Fallback>
                <p:oleObj name="文档" r:id="rId3" imgW="7147560" imgH="2292985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055440" y="2924944"/>
                        <a:ext cx="6991350" cy="22479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0000FF"/>
                </a:solidFill>
              </a:rPr>
              <a:t>☆任务驱动</a:t>
            </a:r>
            <a:endParaRPr lang="en-US" altLang="zh-CN" dirty="0">
              <a:solidFill>
                <a:srgbClr val="0000FF"/>
              </a:solidFill>
            </a:endParaRPr>
          </a:p>
          <a:p>
            <a:r>
              <a:rPr lang="zh-CN" altLang="zh-CN" dirty="0"/>
              <a:t>认真阅读教材的内容，尝试解决下列问题。</a:t>
            </a:r>
            <a:endParaRPr lang="zh-CN" altLang="zh-CN" dirty="0"/>
          </a:p>
          <a:p>
            <a:r>
              <a:rPr lang="en-US" altLang="zh-CN" dirty="0"/>
              <a:t>1.</a:t>
            </a:r>
            <a:r>
              <a:rPr lang="zh-CN" altLang="zh-CN" dirty="0"/>
              <a:t>从图中你知道了哪些数学信息</a:t>
            </a:r>
            <a:r>
              <a:rPr lang="en-US" altLang="zh-CN" dirty="0"/>
              <a:t>?</a:t>
            </a:r>
            <a:endParaRPr lang="zh-CN" altLang="zh-CN" dirty="0"/>
          </a:p>
          <a:p>
            <a:endParaRPr lang="zh-CN" altLang="zh-CN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409700" y="3429000"/>
          <a:ext cx="9753600" cy="194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文档" r:id="rId1" imgW="9761855" imgH="1941195" progId="Word.Document.12">
                  <p:embed/>
                </p:oleObj>
              </mc:Choice>
              <mc:Fallback>
                <p:oleObj name="文档" r:id="rId1" imgW="9761855" imgH="1941195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409700" y="3429000"/>
                        <a:ext cx="9753600" cy="194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2.</a:t>
            </a:r>
            <a:r>
              <a:rPr lang="zh-CN" altLang="zh-CN" dirty="0"/>
              <a:t>比较操场和宿舍楼的面积大小，也就是比较什么</a:t>
            </a:r>
            <a:r>
              <a:rPr lang="en-US" altLang="zh-CN" dirty="0"/>
              <a:t>?</a:t>
            </a:r>
            <a:endParaRPr lang="zh-CN" altLang="zh-CN" dirty="0"/>
          </a:p>
        </p:txBody>
      </p:sp>
      <p:graphicFrame>
        <p:nvGraphicFramePr>
          <p:cNvPr id="35841" name="Object 1"/>
          <p:cNvGraphicFramePr>
            <a:graphicFrameLocks noChangeAspect="1"/>
          </p:cNvGraphicFramePr>
          <p:nvPr/>
        </p:nvGraphicFramePr>
        <p:xfrm>
          <a:off x="1487488" y="1772816"/>
          <a:ext cx="9753600" cy="194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文档" r:id="rId1" imgW="9761855" imgH="1943100" progId="Word.Document.12">
                  <p:embed/>
                </p:oleObj>
              </mc:Choice>
              <mc:Fallback>
                <p:oleObj name="文档" r:id="rId1" imgW="9761855" imgH="1943100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487488" y="1772816"/>
                        <a:ext cx="9753600" cy="194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3.</a:t>
            </a:r>
            <a:r>
              <a:rPr lang="zh-CN" altLang="zh-CN" dirty="0"/>
              <a:t>我们会比较什么样的分数的大小</a:t>
            </a:r>
            <a:r>
              <a:rPr lang="en-US" altLang="zh-CN" dirty="0"/>
              <a:t>?</a:t>
            </a:r>
            <a:endParaRPr lang="zh-CN" altLang="zh-CN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631504" y="1556792"/>
            <a:ext cx="9649072" cy="642942"/>
          </a:xfrm>
        </p:spPr>
        <p:txBody>
          <a:bodyPr/>
          <a:lstStyle/>
          <a:p>
            <a:r>
              <a:rPr lang="zh-CN" altLang="zh-CN" dirty="0"/>
              <a:t>会比较同分母或同分子的分数的大小。</a:t>
            </a:r>
            <a:endParaRPr lang="zh-CN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1" name="Object 1"/>
          <p:cNvGraphicFramePr>
            <a:graphicFrameLocks noChangeAspect="1"/>
          </p:cNvGraphicFramePr>
          <p:nvPr/>
        </p:nvGraphicFramePr>
        <p:xfrm>
          <a:off x="1343472" y="1052736"/>
          <a:ext cx="9753600" cy="194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文档" r:id="rId1" imgW="9761855" imgH="1947545" progId="Word.Document.12">
                  <p:embed/>
                </p:oleObj>
              </mc:Choice>
              <mc:Fallback>
                <p:oleObj name="文档" r:id="rId1" imgW="9761855" imgH="1947545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343472" y="1052736"/>
                        <a:ext cx="9753600" cy="194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文本占位符 5"/>
          <p:cNvSpPr>
            <a:spLocks noGrp="1"/>
          </p:cNvSpPr>
          <p:nvPr>
            <p:ph type="body" sz="quarter" idx="12"/>
          </p:nvPr>
        </p:nvSpPr>
        <p:spPr>
          <a:xfrm>
            <a:off x="1199456" y="2492896"/>
            <a:ext cx="10009112" cy="642942"/>
          </a:xfrm>
        </p:spPr>
        <p:txBody>
          <a:bodyPr/>
          <a:lstStyle/>
          <a:p>
            <a:r>
              <a:rPr lang="zh-CN" altLang="zh-CN" dirty="0"/>
              <a:t>可以用画图的方法比较这两个分数的大小，也可以把这两个分数化成分母相同的分数进行比较。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5.</a:t>
            </a:r>
            <a:r>
              <a:rPr lang="zh-CN" altLang="zh-CN" dirty="0"/>
              <a:t>什么叫通分</a:t>
            </a:r>
            <a:r>
              <a:rPr lang="en-US" altLang="zh-CN" dirty="0"/>
              <a:t>?</a:t>
            </a:r>
            <a:r>
              <a:rPr lang="zh-CN" altLang="zh-CN" dirty="0"/>
              <a:t>通分的依据是什么</a:t>
            </a:r>
            <a:r>
              <a:rPr lang="en-US" altLang="zh-CN" dirty="0"/>
              <a:t>?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6.</a:t>
            </a:r>
            <a:r>
              <a:rPr lang="zh-CN" altLang="zh-CN" dirty="0"/>
              <a:t>通分时要用什么数作分母</a:t>
            </a:r>
            <a:r>
              <a:rPr lang="en-US" altLang="zh-CN" dirty="0"/>
              <a:t>?</a:t>
            </a:r>
            <a:r>
              <a:rPr lang="zh-CN" altLang="zh-CN" dirty="0"/>
              <a:t>分母相同也就是这两个分数的什么相同</a:t>
            </a:r>
            <a:r>
              <a:rPr lang="en-US" altLang="zh-CN" dirty="0"/>
              <a:t>?</a:t>
            </a:r>
            <a:endParaRPr lang="zh-CN" altLang="zh-CN" dirty="0"/>
          </a:p>
          <a:p>
            <a:endParaRPr lang="zh-CN" altLang="zh-CN" dirty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314784" y="1556792"/>
            <a:ext cx="10109808" cy="642942"/>
          </a:xfrm>
        </p:spPr>
        <p:txBody>
          <a:bodyPr/>
          <a:lstStyle/>
          <a:p>
            <a:r>
              <a:rPr lang="zh-CN" altLang="zh-CN" dirty="0"/>
              <a:t>把分母不同的分数化成和原来分数相等、并且分母相同的分数，这个过程叫作通分。通分的依据是分数的基本性质。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zh-CN" altLang="zh-CN" dirty="0"/>
              <a:t>要用两个分数分母的公倍数作分母。分母相同，也就是这两个分数的分数单位相同。分数单位相同就可以直接比较大小。</a:t>
            </a:r>
            <a:endParaRPr lang="zh-CN" altLang="zh-CN" dirty="0"/>
          </a:p>
          <a:p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暗香扑面">
      <a:majorFont>
        <a:latin typeface="Franklin Gothic Medium"/>
        <a:ea typeface="Arial"/>
        <a:cs typeface="Arial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Arial"/>
        <a:cs typeface="Arial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1321</Words>
  <Application>WPS 演示</Application>
  <PresentationFormat>自定义</PresentationFormat>
  <Paragraphs>86</Paragraphs>
  <Slides>16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14</vt:i4>
      </vt:variant>
      <vt:variant>
        <vt:lpstr>幻灯片标题</vt:lpstr>
      </vt:variant>
      <vt:variant>
        <vt:i4>16</vt:i4>
      </vt:variant>
    </vt:vector>
  </HeadingPairs>
  <TitlesOfParts>
    <vt:vector size="42" baseType="lpstr">
      <vt:lpstr>Arial</vt:lpstr>
      <vt:lpstr>宋体</vt:lpstr>
      <vt:lpstr>Wingdings</vt:lpstr>
      <vt:lpstr>Times New Roman</vt:lpstr>
      <vt:lpstr>微软雅黑</vt:lpstr>
      <vt:lpstr>黑体</vt:lpstr>
      <vt:lpstr>Calibri</vt:lpstr>
      <vt:lpstr>微软雅黑 Light</vt:lpstr>
      <vt:lpstr>Arial</vt:lpstr>
      <vt:lpstr>Franklin Gothic Book</vt:lpstr>
      <vt:lpstr>Arial Unicode MS</vt:lpstr>
      <vt:lpstr>第一PPT模板网-WWW.1PPT.COM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Word.Document.12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2023-02-18T21:37:00Z</cp:lastPrinted>
  <dcterms:created xsi:type="dcterms:W3CDTF">2023-02-18T21:37:00Z</dcterms:created>
  <dcterms:modified xsi:type="dcterms:W3CDTF">2023-11-01T08:44:45Z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1E42779D34CF45A187E8F5AA9F16DEC7_12</vt:lpwstr>
  </property>
  <property fmtid="{D5CDD505-2E9C-101B-9397-08002B2CF9AE}" pid="3" name="KSOProductBuildVer">
    <vt:lpwstr>2052-12.1.0.15712</vt:lpwstr>
  </property>
</Properties>
</file>