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71" r:id="rId3"/>
    <p:sldId id="429" r:id="rId4"/>
    <p:sldId id="459" r:id="rId5"/>
    <p:sldId id="482" r:id="rId6"/>
    <p:sldId id="457" r:id="rId7"/>
    <p:sldId id="458" r:id="rId8"/>
    <p:sldId id="471" r:id="rId9"/>
    <p:sldId id="485" r:id="rId10"/>
    <p:sldId id="463" r:id="rId11"/>
    <p:sldId id="464" r:id="rId12"/>
    <p:sldId id="395" r:id="rId13"/>
  </p:sldIdLst>
  <p:sldSz cx="12192000" cy="6858000"/>
  <p:notesSz cx="6858000" cy="9144000"/>
  <p:custDataLst>
    <p:tags r:id="rId1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200" b="1" kern="1200">
        <a:solidFill>
          <a:srgbClr val="000000"/>
        </a:solidFill>
        <a:latin typeface="Times New Roman" panose="02020603050405020304" pitchFamily="18" charset="0"/>
        <a:ea typeface="微软雅黑" panose="020B0503020204020204" pitchFamily="34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200" b="1" kern="1200">
        <a:solidFill>
          <a:srgbClr val="000000"/>
        </a:solidFill>
        <a:latin typeface="Times New Roman" panose="02020603050405020304" pitchFamily="18" charset="0"/>
        <a:ea typeface="微软雅黑" panose="020B0503020204020204" pitchFamily="34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200" b="1" kern="1200">
        <a:solidFill>
          <a:srgbClr val="000000"/>
        </a:solidFill>
        <a:latin typeface="Times New Roman" panose="02020603050405020304" pitchFamily="18" charset="0"/>
        <a:ea typeface="微软雅黑" panose="020B0503020204020204" pitchFamily="34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200" b="1" kern="1200">
        <a:solidFill>
          <a:srgbClr val="000000"/>
        </a:solidFill>
        <a:latin typeface="Times New Roman" panose="02020603050405020304" pitchFamily="18" charset="0"/>
        <a:ea typeface="微软雅黑" panose="020B0503020204020204" pitchFamily="34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200" b="1" kern="1200">
        <a:solidFill>
          <a:srgbClr val="000000"/>
        </a:solidFill>
        <a:latin typeface="Times New Roman" panose="02020603050405020304" pitchFamily="18" charset="0"/>
        <a:ea typeface="微软雅黑" panose="020B0503020204020204" pitchFamily="34" charset="-122"/>
        <a:cs typeface="+mn-cs"/>
      </a:defRPr>
    </a:lvl5pPr>
    <a:lvl6pPr marL="2286000" algn="l" defTabSz="914400" rtl="0" eaLnBrk="1" latinLnBrk="0" hangingPunct="1">
      <a:defRPr sz="2200" b="1" kern="1200">
        <a:solidFill>
          <a:srgbClr val="000000"/>
        </a:solidFill>
        <a:latin typeface="Times New Roman" panose="02020603050405020304" pitchFamily="18" charset="0"/>
        <a:ea typeface="微软雅黑" panose="020B0503020204020204" pitchFamily="34" charset="-122"/>
        <a:cs typeface="+mn-cs"/>
      </a:defRPr>
    </a:lvl6pPr>
    <a:lvl7pPr marL="2743200" algn="l" defTabSz="914400" rtl="0" eaLnBrk="1" latinLnBrk="0" hangingPunct="1">
      <a:defRPr sz="2200" b="1" kern="1200">
        <a:solidFill>
          <a:srgbClr val="000000"/>
        </a:solidFill>
        <a:latin typeface="Times New Roman" panose="02020603050405020304" pitchFamily="18" charset="0"/>
        <a:ea typeface="微软雅黑" panose="020B0503020204020204" pitchFamily="34" charset="-122"/>
        <a:cs typeface="+mn-cs"/>
      </a:defRPr>
    </a:lvl7pPr>
    <a:lvl8pPr marL="3200400" algn="l" defTabSz="914400" rtl="0" eaLnBrk="1" latinLnBrk="0" hangingPunct="1">
      <a:defRPr sz="2200" b="1" kern="1200">
        <a:solidFill>
          <a:srgbClr val="000000"/>
        </a:solidFill>
        <a:latin typeface="Times New Roman" panose="02020603050405020304" pitchFamily="18" charset="0"/>
        <a:ea typeface="微软雅黑" panose="020B0503020204020204" pitchFamily="34" charset="-122"/>
        <a:cs typeface="+mn-cs"/>
      </a:defRPr>
    </a:lvl8pPr>
    <a:lvl9pPr marL="3657600" algn="l" defTabSz="914400" rtl="0" eaLnBrk="1" latinLnBrk="0" hangingPunct="1">
      <a:defRPr sz="2200" b="1" kern="1200">
        <a:solidFill>
          <a:srgbClr val="000000"/>
        </a:solidFill>
        <a:latin typeface="Times New Roman" panose="02020603050405020304" pitchFamily="18" charset="0"/>
        <a:ea typeface="微软雅黑" panose="020B0503020204020204" pitchFamily="34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05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740" autoAdjust="0"/>
    <p:restoredTop sz="94395" autoAdjust="0"/>
  </p:normalViewPr>
  <p:slideViewPr>
    <p:cSldViewPr>
      <p:cViewPr>
        <p:scale>
          <a:sx n="100" d="100"/>
          <a:sy n="100" d="100"/>
        </p:scale>
        <p:origin x="-834" y="-432"/>
      </p:cViewPr>
      <p:guideLst>
        <p:guide orient="horz" pos="2205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8" d="100"/>
          <a:sy n="68" d="100"/>
        </p:scale>
        <p:origin x="-2856" y="-10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ct val="0"/>
              </a:spcBef>
              <a:spcAft>
                <a:spcPct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ct val="0"/>
              </a:spcBef>
              <a:spcAft>
                <a:spcPct val="0"/>
              </a:spcAft>
              <a:defRPr sz="1200" b="0" smtClean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367A1F79-9674-45EB-B8A6-1351A6753A23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ct val="0"/>
              </a:spcBef>
              <a:spcAft>
                <a:spcPct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ct val="0"/>
              </a:spcBef>
              <a:spcAft>
                <a:spcPct val="0"/>
              </a:spcAft>
              <a:defRPr sz="1200" b="0" smtClean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4A824B8-E200-4359-8853-E0F6A88E97BD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ct val="0"/>
              </a:spcBef>
              <a:spcAft>
                <a:spcPct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ct val="0"/>
              </a:spcBef>
              <a:spcAft>
                <a:spcPct val="0"/>
              </a:spcAft>
              <a:defRPr sz="1200" b="0" smtClean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6695BAE-1F34-42A7-8D3E-D1B8CD91B1BA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ct val="0"/>
              </a:spcBef>
              <a:spcAft>
                <a:spcPct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ct val="0"/>
              </a:spcBef>
              <a:spcAft>
                <a:spcPct val="0"/>
              </a:spcAft>
              <a:defRPr sz="1200" b="0" smtClean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51922F9-717D-48C6-9265-54BFA63D79CE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86019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/>
          </a:p>
        </p:txBody>
      </p:sp>
      <p:sp>
        <p:nvSpPr>
          <p:cNvPr id="8602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14CAB7FD-21D3-41BA-B92E-E96B567A9861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学习目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881026" y="1500174"/>
            <a:ext cx="10358510" cy="4500594"/>
          </a:xfrm>
          <a:prstGeom prst="rect">
            <a:avLst/>
          </a:prstGeom>
        </p:spPr>
        <p:txBody>
          <a:bodyPr/>
          <a:lstStyle>
            <a:lvl1pPr marL="0" indent="720090" hangingPunct="0">
              <a:lnSpc>
                <a:spcPct val="150000"/>
              </a:lnSpc>
              <a:spcBef>
                <a:spcPct val="0"/>
              </a:spcBef>
              <a:buFontTx/>
              <a:buNone/>
              <a:defRPr sz="2800" baseline="0"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8" name="文本框 4"/>
          <p:cNvSpPr txBox="1"/>
          <p:nvPr/>
        </p:nvSpPr>
        <p:spPr>
          <a:xfrm>
            <a:off x="666712" y="500042"/>
            <a:ext cx="181832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b="1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学习目标</a:t>
            </a:r>
            <a:endParaRPr lang="zh-CN" altLang="en-US" sz="3000" b="1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0" name="直接连接符 9"/>
          <p:cNvCxnSpPr/>
          <p:nvPr userDrawn="1"/>
        </p:nvCxnSpPr>
        <p:spPr>
          <a:xfrm>
            <a:off x="451165" y="1108151"/>
            <a:ext cx="2286016" cy="1588"/>
          </a:xfrm>
          <a:prstGeom prst="line">
            <a:avLst/>
          </a:prstGeom>
          <a:ln w="25400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预习导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666712" y="1428736"/>
            <a:ext cx="10930014" cy="4572032"/>
          </a:xfrm>
          <a:prstGeom prst="rect">
            <a:avLst/>
          </a:prstGeom>
        </p:spPr>
        <p:txBody>
          <a:bodyPr/>
          <a:lstStyle>
            <a:lvl1pPr marL="0" indent="720090" hangingPunct="0">
              <a:lnSpc>
                <a:spcPct val="150000"/>
              </a:lnSpc>
              <a:spcBef>
                <a:spcPct val="0"/>
              </a:spcBef>
              <a:buFontTx/>
              <a:buNone/>
              <a:defRPr sz="2800" baseline="0"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9" name="文本框 4"/>
          <p:cNvSpPr txBox="1"/>
          <p:nvPr/>
        </p:nvSpPr>
        <p:spPr>
          <a:xfrm>
            <a:off x="666712" y="500042"/>
            <a:ext cx="181832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b="1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预习导学</a:t>
            </a:r>
            <a:endParaRPr lang="zh-CN" altLang="en-US" sz="3000" b="1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4" name="直接连接符 13"/>
          <p:cNvCxnSpPr/>
          <p:nvPr userDrawn="1"/>
        </p:nvCxnSpPr>
        <p:spPr>
          <a:xfrm>
            <a:off x="451165" y="1108151"/>
            <a:ext cx="2286016" cy="1588"/>
          </a:xfrm>
          <a:prstGeom prst="line">
            <a:avLst/>
          </a:prstGeom>
          <a:ln w="25400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5" name="文本占位符 2"/>
          <p:cNvSpPr>
            <a:spLocks noGrp="1"/>
          </p:cNvSpPr>
          <p:nvPr>
            <p:ph type="body" sz="quarter" idx="11"/>
          </p:nvPr>
        </p:nvSpPr>
        <p:spPr>
          <a:xfrm>
            <a:off x="666712" y="2786058"/>
            <a:ext cx="4714908" cy="642942"/>
          </a:xfrm>
          <a:prstGeom prst="rect">
            <a:avLst/>
          </a:prstGeom>
        </p:spPr>
        <p:txBody>
          <a:bodyPr/>
          <a:lstStyle>
            <a:lvl1pPr marL="0" indent="0" hangingPunct="0">
              <a:lnSpc>
                <a:spcPct val="150000"/>
              </a:lnSpc>
              <a:spcBef>
                <a:spcPct val="0"/>
              </a:spcBef>
              <a:buFontTx/>
              <a:buNone/>
              <a:defRPr sz="2800" b="0" baseline="0">
                <a:solidFill>
                  <a:srgbClr val="FF0000"/>
                </a:solidFill>
                <a:latin typeface="+mn-ea"/>
                <a:ea typeface="+mn-ea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探究新知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666712" y="1428736"/>
            <a:ext cx="10858576" cy="4572032"/>
          </a:xfrm>
          <a:prstGeom prst="rect">
            <a:avLst/>
          </a:prstGeom>
        </p:spPr>
        <p:txBody>
          <a:bodyPr/>
          <a:lstStyle>
            <a:lvl1pPr marL="0" indent="720090" hangingPunct="0">
              <a:lnSpc>
                <a:spcPct val="150000"/>
              </a:lnSpc>
              <a:spcBef>
                <a:spcPct val="0"/>
              </a:spcBef>
              <a:buFontTx/>
              <a:buNone/>
              <a:defRPr sz="2800" baseline="0"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2" name="文本框 4"/>
          <p:cNvSpPr txBox="1"/>
          <p:nvPr userDrawn="1"/>
        </p:nvSpPr>
        <p:spPr>
          <a:xfrm>
            <a:off x="666712" y="500042"/>
            <a:ext cx="181832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b="1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sz="3000" b="1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3" name="直接连接符 12"/>
          <p:cNvCxnSpPr/>
          <p:nvPr userDrawn="1"/>
        </p:nvCxnSpPr>
        <p:spPr>
          <a:xfrm>
            <a:off x="451165" y="1108151"/>
            <a:ext cx="2286016" cy="1588"/>
          </a:xfrm>
          <a:prstGeom prst="line">
            <a:avLst/>
          </a:prstGeom>
          <a:ln w="25400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6" name="文本占位符 2"/>
          <p:cNvSpPr>
            <a:spLocks noGrp="1"/>
          </p:cNvSpPr>
          <p:nvPr>
            <p:ph type="body" sz="quarter" idx="12"/>
          </p:nvPr>
        </p:nvSpPr>
        <p:spPr>
          <a:xfrm>
            <a:off x="666712" y="2786058"/>
            <a:ext cx="4714908" cy="642942"/>
          </a:xfrm>
          <a:prstGeom prst="rect">
            <a:avLst/>
          </a:prstGeom>
        </p:spPr>
        <p:txBody>
          <a:bodyPr/>
          <a:lstStyle>
            <a:lvl1pPr marL="0" indent="0" hangingPunct="0">
              <a:lnSpc>
                <a:spcPct val="150000"/>
              </a:lnSpc>
              <a:spcBef>
                <a:spcPct val="0"/>
              </a:spcBef>
              <a:buFontTx/>
              <a:buNone/>
              <a:defRPr sz="2800" b="0" baseline="0">
                <a:solidFill>
                  <a:srgbClr val="FF0000"/>
                </a:solidFill>
                <a:latin typeface="+mn-ea"/>
                <a:ea typeface="+mn-ea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知识超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738150" y="1357298"/>
            <a:ext cx="10858576" cy="4643470"/>
          </a:xfrm>
          <a:prstGeom prst="rect">
            <a:avLst/>
          </a:prstGeom>
        </p:spPr>
        <p:txBody>
          <a:bodyPr/>
          <a:lstStyle>
            <a:lvl1pPr marL="0" indent="720090" hangingPunct="0">
              <a:lnSpc>
                <a:spcPct val="150000"/>
              </a:lnSpc>
              <a:spcBef>
                <a:spcPct val="0"/>
              </a:spcBef>
              <a:buFontTx/>
              <a:buNone/>
              <a:defRPr sz="2800" baseline="0"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2" name="文本框 4"/>
          <p:cNvSpPr txBox="1"/>
          <p:nvPr userDrawn="1"/>
        </p:nvSpPr>
        <p:spPr>
          <a:xfrm>
            <a:off x="666712" y="500042"/>
            <a:ext cx="181832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b="1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知识超市</a:t>
            </a:r>
            <a:endParaRPr lang="zh-CN" altLang="en-US" sz="3000" b="1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3" name="直接连接符 12"/>
          <p:cNvCxnSpPr/>
          <p:nvPr userDrawn="1"/>
        </p:nvCxnSpPr>
        <p:spPr>
          <a:xfrm>
            <a:off x="451165" y="1108151"/>
            <a:ext cx="2286016" cy="1588"/>
          </a:xfrm>
          <a:prstGeom prst="line">
            <a:avLst/>
          </a:prstGeom>
          <a:ln w="25400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课堂巩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738150" y="1357298"/>
            <a:ext cx="10858576" cy="4643470"/>
          </a:xfrm>
          <a:prstGeom prst="rect">
            <a:avLst/>
          </a:prstGeom>
        </p:spPr>
        <p:txBody>
          <a:bodyPr/>
          <a:lstStyle>
            <a:lvl1pPr marL="0" indent="720090" hangingPunct="0">
              <a:lnSpc>
                <a:spcPct val="150000"/>
              </a:lnSpc>
              <a:spcBef>
                <a:spcPct val="0"/>
              </a:spcBef>
              <a:buFontTx/>
              <a:buNone/>
              <a:defRPr sz="2800" baseline="0"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2" name="文本框 4"/>
          <p:cNvSpPr txBox="1"/>
          <p:nvPr userDrawn="1"/>
        </p:nvSpPr>
        <p:spPr>
          <a:xfrm>
            <a:off x="666712" y="500042"/>
            <a:ext cx="181832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b="1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课堂巩固</a:t>
            </a:r>
            <a:endParaRPr lang="zh-CN" altLang="en-US" sz="3000" b="1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3" name="直接连接符 12"/>
          <p:cNvCxnSpPr/>
          <p:nvPr userDrawn="1"/>
        </p:nvCxnSpPr>
        <p:spPr>
          <a:xfrm>
            <a:off x="451165" y="1108151"/>
            <a:ext cx="2286016" cy="1588"/>
          </a:xfrm>
          <a:prstGeom prst="line">
            <a:avLst/>
          </a:prstGeom>
          <a:ln w="25400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6" name="文本占位符 2"/>
          <p:cNvSpPr>
            <a:spLocks noGrp="1"/>
          </p:cNvSpPr>
          <p:nvPr>
            <p:ph type="body" sz="quarter" idx="12"/>
          </p:nvPr>
        </p:nvSpPr>
        <p:spPr>
          <a:xfrm>
            <a:off x="666712" y="2786058"/>
            <a:ext cx="4714908" cy="642942"/>
          </a:xfrm>
          <a:prstGeom prst="rect">
            <a:avLst/>
          </a:prstGeom>
        </p:spPr>
        <p:txBody>
          <a:bodyPr/>
          <a:lstStyle>
            <a:lvl1pPr marL="0" indent="0" hangingPunct="0">
              <a:lnSpc>
                <a:spcPct val="150000"/>
              </a:lnSpc>
              <a:spcBef>
                <a:spcPct val="0"/>
              </a:spcBef>
              <a:buFontTx/>
              <a:buNone/>
              <a:defRPr sz="2800" b="0" baseline="0">
                <a:solidFill>
                  <a:srgbClr val="FF0000"/>
                </a:solidFill>
                <a:latin typeface="+mn-ea"/>
                <a:ea typeface="+mn-ea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分层作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738150" y="1357298"/>
            <a:ext cx="10858576" cy="4643470"/>
          </a:xfrm>
          <a:prstGeom prst="rect">
            <a:avLst/>
          </a:prstGeom>
        </p:spPr>
        <p:txBody>
          <a:bodyPr/>
          <a:lstStyle>
            <a:lvl1pPr marL="0" indent="720090" hangingPunct="0">
              <a:lnSpc>
                <a:spcPct val="150000"/>
              </a:lnSpc>
              <a:spcBef>
                <a:spcPct val="0"/>
              </a:spcBef>
              <a:buFontTx/>
              <a:buNone/>
              <a:defRPr sz="2800" baseline="0"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2" name="文本框 4"/>
          <p:cNvSpPr txBox="1"/>
          <p:nvPr userDrawn="1"/>
        </p:nvSpPr>
        <p:spPr>
          <a:xfrm>
            <a:off x="666712" y="500042"/>
            <a:ext cx="181832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b="1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分层作业</a:t>
            </a:r>
            <a:endParaRPr lang="zh-CN" altLang="en-US" sz="3000" b="1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3" name="直接连接符 12"/>
          <p:cNvCxnSpPr/>
          <p:nvPr userDrawn="1"/>
        </p:nvCxnSpPr>
        <p:spPr>
          <a:xfrm>
            <a:off x="451165" y="1108151"/>
            <a:ext cx="2286016" cy="1588"/>
          </a:xfrm>
          <a:prstGeom prst="line">
            <a:avLst/>
          </a:prstGeom>
          <a:ln w="25400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6" name="文本占位符 2"/>
          <p:cNvSpPr>
            <a:spLocks noGrp="1"/>
          </p:cNvSpPr>
          <p:nvPr>
            <p:ph type="body" sz="quarter" idx="12"/>
          </p:nvPr>
        </p:nvSpPr>
        <p:spPr>
          <a:xfrm>
            <a:off x="666712" y="2786058"/>
            <a:ext cx="4714908" cy="642942"/>
          </a:xfrm>
          <a:prstGeom prst="rect">
            <a:avLst/>
          </a:prstGeom>
        </p:spPr>
        <p:txBody>
          <a:bodyPr/>
          <a:lstStyle>
            <a:lvl1pPr marL="0" indent="0" hangingPunct="0">
              <a:lnSpc>
                <a:spcPct val="150000"/>
              </a:lnSpc>
              <a:spcBef>
                <a:spcPct val="0"/>
              </a:spcBef>
              <a:buFontTx/>
              <a:buNone/>
              <a:defRPr sz="2800" b="0" baseline="0">
                <a:solidFill>
                  <a:srgbClr val="FF0000"/>
                </a:solidFill>
                <a:latin typeface="+mn-ea"/>
                <a:ea typeface="+mn-ea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无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738150" y="857232"/>
            <a:ext cx="10501386" cy="5500726"/>
          </a:xfrm>
          <a:prstGeom prst="rect">
            <a:avLst/>
          </a:prstGeom>
        </p:spPr>
        <p:txBody>
          <a:bodyPr/>
          <a:lstStyle>
            <a:lvl1pPr marL="0" indent="720090" hangingPunct="0">
              <a:lnSpc>
                <a:spcPct val="150000"/>
              </a:lnSpc>
              <a:spcBef>
                <a:spcPct val="0"/>
              </a:spcBef>
              <a:buFontTx/>
              <a:buNone/>
              <a:defRPr sz="2800" baseline="0"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文本占位符 2"/>
          <p:cNvSpPr>
            <a:spLocks noGrp="1"/>
          </p:cNvSpPr>
          <p:nvPr>
            <p:ph type="body" sz="quarter" idx="12"/>
          </p:nvPr>
        </p:nvSpPr>
        <p:spPr>
          <a:xfrm>
            <a:off x="666712" y="2786058"/>
            <a:ext cx="4714908" cy="642942"/>
          </a:xfrm>
          <a:prstGeom prst="rect">
            <a:avLst/>
          </a:prstGeom>
        </p:spPr>
        <p:txBody>
          <a:bodyPr/>
          <a:lstStyle>
            <a:lvl1pPr marL="0" indent="0" hangingPunct="0">
              <a:lnSpc>
                <a:spcPct val="150000"/>
              </a:lnSpc>
              <a:spcBef>
                <a:spcPct val="0"/>
              </a:spcBef>
              <a:buFontTx/>
              <a:buNone/>
              <a:defRPr sz="2800" b="0" baseline="0">
                <a:solidFill>
                  <a:srgbClr val="FF0000"/>
                </a:solidFill>
                <a:latin typeface="+mn-ea"/>
                <a:ea typeface="+mn-ea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.jpeg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image" Target="file:///D:\qq&#25991;&#20214;\712321467\Image\C2C\Image2\%7b75232B38-A165-1FB7-499C-2E1C792CACB5%7d.png" TargetMode="External"/><Relationship Id="rId10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9" cstate="email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矩形 14"/>
          <p:cNvSpPr/>
          <p:nvPr userDrawn="1"/>
        </p:nvSpPr>
        <p:spPr>
          <a:xfrm>
            <a:off x="452398" y="500042"/>
            <a:ext cx="11358642" cy="5786478"/>
          </a:xfrm>
          <a:prstGeom prst="rect">
            <a:avLst/>
          </a:prstGeom>
          <a:solidFill>
            <a:schemeClr val="bg1">
              <a:alpha val="9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Rectangle 5"/>
          <p:cNvSpPr>
            <a:spLocks noChangeArrowheads="1"/>
          </p:cNvSpPr>
          <p:nvPr/>
        </p:nvSpPr>
        <p:spPr bwMode="auto">
          <a:xfrm rot="-5400000">
            <a:off x="10999760" y="25512"/>
            <a:ext cx="1059087" cy="1008063"/>
          </a:xfrm>
          <a:custGeom>
            <a:avLst/>
            <a:gdLst/>
            <a:ahLst/>
            <a:cxnLst>
              <a:cxn ang="0">
                <a:pos x="29842" y="0"/>
              </a:cxn>
              <a:cxn ang="0">
                <a:pos x="4732299" y="0"/>
              </a:cxn>
              <a:cxn ang="0">
                <a:pos x="4732299" y="655200"/>
              </a:cxn>
              <a:cxn ang="0">
                <a:pos x="0" y="655200"/>
              </a:cxn>
              <a:cxn ang="0">
                <a:pos x="0" y="651669"/>
              </a:cxn>
              <a:cxn ang="0">
                <a:pos x="25384" y="651669"/>
              </a:cxn>
              <a:cxn ang="0">
                <a:pos x="393662" y="323851"/>
              </a:cxn>
            </a:cxnLst>
            <a:rect l="0" t="0" r="r" b="b"/>
            <a:pathLst>
              <a:path w="4732299" h="655200">
                <a:moveTo>
                  <a:pt x="29842" y="0"/>
                </a:moveTo>
                <a:lnTo>
                  <a:pt x="4732299" y="0"/>
                </a:lnTo>
                <a:lnTo>
                  <a:pt x="4732299" y="655200"/>
                </a:lnTo>
                <a:lnTo>
                  <a:pt x="0" y="655200"/>
                </a:lnTo>
                <a:lnTo>
                  <a:pt x="0" y="651669"/>
                </a:lnTo>
                <a:lnTo>
                  <a:pt x="25384" y="651669"/>
                </a:lnTo>
                <a:lnTo>
                  <a:pt x="393662" y="323851"/>
                </a:lnTo>
                <a:close/>
              </a:path>
            </a:pathLst>
          </a:custGeom>
          <a:solidFill>
            <a:srgbClr val="FFFFFF">
              <a:alpha val="85097"/>
            </a:srgbClr>
          </a:solidFill>
          <a:ln w="3175" cap="flat" cmpd="sng" algn="ctr">
            <a:noFill/>
            <a:prstDash val="solid"/>
            <a:round/>
          </a:ln>
          <a:effectLst>
            <a:outerShdw dist="38100" dir="5400000" algn="t" rotWithShape="0">
              <a:srgbClr val="000000">
                <a:alpha val="39999"/>
              </a:srgbClr>
            </a:outerShdw>
          </a:effec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9" name="矩形 12"/>
          <p:cNvSpPr/>
          <p:nvPr/>
        </p:nvSpPr>
        <p:spPr>
          <a:xfrm>
            <a:off x="10239404" y="6488113"/>
            <a:ext cx="1353568" cy="369887"/>
          </a:xfrm>
          <a:prstGeom prst="rect">
            <a:avLst/>
          </a:prstGeom>
        </p:spPr>
        <p:txBody>
          <a:bodyPr/>
          <a:lstStyle/>
          <a:p>
            <a:pPr algn="dist"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b="0">
                <a:solidFill>
                  <a:srgbClr val="0070C0"/>
                </a:solidFill>
                <a:latin typeface="微软雅黑" panose="020B0503020204020204" pitchFamily="34" charset="-122"/>
              </a:rPr>
              <a:t>第  </a:t>
            </a:r>
            <a:fld id="{E29A5833-BF3C-46DD-ABB9-8C7DF1E18923}" type="slidenum">
              <a:rPr lang="zh-CN" altLang="en-US" sz="1600" b="1" smtClean="0">
                <a:solidFill>
                  <a:srgbClr val="0070C0"/>
                </a:solidFill>
                <a:latin typeface="+mn-lt"/>
                <a:ea typeface="+mn-ea"/>
              </a:rPr>
            </a:fld>
            <a:r>
              <a:rPr lang="zh-CN" altLang="en-US" sz="1600" b="0">
                <a:solidFill>
                  <a:srgbClr val="0070C0"/>
                </a:solidFill>
                <a:latin typeface="+mn-lt"/>
                <a:ea typeface="+mn-ea"/>
              </a:rPr>
              <a:t>  </a:t>
            </a:r>
            <a:r>
              <a:rPr lang="zh-CN" altLang="en-US" sz="1600" b="0">
                <a:solidFill>
                  <a:srgbClr val="0070C0"/>
                </a:solidFill>
                <a:latin typeface="微软雅黑" panose="020B0503020204020204" pitchFamily="34" charset="-122"/>
              </a:rPr>
              <a:t>页</a:t>
            </a:r>
            <a:endParaRPr lang="zh-CN" altLang="en-US" sz="1600" b="0">
              <a:solidFill>
                <a:srgbClr val="0070C0"/>
              </a:solidFill>
              <a:latin typeface="微软雅黑" panose="020B0503020204020204" pitchFamily="34" charset="-122"/>
            </a:endParaRPr>
          </a:p>
        </p:txBody>
      </p:sp>
      <p:sp>
        <p:nvSpPr>
          <p:cNvPr id="12" name="Rectangle 5"/>
          <p:cNvSpPr>
            <a:spLocks noChangeArrowheads="1"/>
          </p:cNvSpPr>
          <p:nvPr/>
        </p:nvSpPr>
        <p:spPr bwMode="auto">
          <a:xfrm rot="-5400000">
            <a:off x="11002886" y="28688"/>
            <a:ext cx="1052736" cy="1008063"/>
          </a:xfrm>
          <a:custGeom>
            <a:avLst/>
            <a:gdLst/>
            <a:ahLst/>
            <a:cxnLst>
              <a:cxn ang="0">
                <a:pos x="29842" y="0"/>
              </a:cxn>
              <a:cxn ang="0">
                <a:pos x="4732299" y="0"/>
              </a:cxn>
              <a:cxn ang="0">
                <a:pos x="4732299" y="655200"/>
              </a:cxn>
              <a:cxn ang="0">
                <a:pos x="0" y="655200"/>
              </a:cxn>
              <a:cxn ang="0">
                <a:pos x="0" y="651669"/>
              </a:cxn>
              <a:cxn ang="0">
                <a:pos x="25384" y="651669"/>
              </a:cxn>
              <a:cxn ang="0">
                <a:pos x="393662" y="323851"/>
              </a:cxn>
            </a:cxnLst>
            <a:rect l="0" t="0" r="r" b="b"/>
            <a:pathLst>
              <a:path w="4732299" h="655200">
                <a:moveTo>
                  <a:pt x="29842" y="0"/>
                </a:moveTo>
                <a:lnTo>
                  <a:pt x="4732299" y="0"/>
                </a:lnTo>
                <a:lnTo>
                  <a:pt x="4732299" y="655200"/>
                </a:lnTo>
                <a:lnTo>
                  <a:pt x="0" y="655200"/>
                </a:lnTo>
                <a:lnTo>
                  <a:pt x="0" y="651669"/>
                </a:lnTo>
                <a:lnTo>
                  <a:pt x="25384" y="651669"/>
                </a:lnTo>
                <a:lnTo>
                  <a:pt x="393662" y="323851"/>
                </a:lnTo>
                <a:close/>
              </a:path>
            </a:pathLst>
          </a:custGeom>
          <a:solidFill>
            <a:srgbClr val="FFFFFF">
              <a:alpha val="85097"/>
            </a:srgbClr>
          </a:solidFill>
          <a:ln w="3175" cap="flat" cmpd="sng" algn="ctr">
            <a:noFill/>
            <a:prstDash val="solid"/>
            <a:round/>
          </a:ln>
          <a:effectLst>
            <a:outerShdw dist="38100" dir="5400000" algn="t" rotWithShape="0">
              <a:srgbClr val="000000">
                <a:alpha val="39999"/>
              </a:srgbClr>
            </a:outerShdw>
          </a:effec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3" name="TextBox 13"/>
          <p:cNvSpPr txBox="1"/>
          <p:nvPr/>
        </p:nvSpPr>
        <p:spPr>
          <a:xfrm>
            <a:off x="11025272" y="179390"/>
            <a:ext cx="1008063" cy="338554"/>
          </a:xfrm>
          <a:prstGeom prst="rect">
            <a:avLst/>
          </a:prstGeom>
          <a:noFill/>
          <a:effectLst/>
        </p:spPr>
        <p:txBody>
          <a:bodyPr>
            <a:spAutoFit/>
          </a:bodyPr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b="1" smtClean="0">
                <a:solidFill>
                  <a:srgbClr val="558335"/>
                </a:solidFill>
                <a:latin typeface="微软雅黑" panose="020B0503020204020204" pitchFamily="34" charset="-122"/>
              </a:rPr>
              <a:t>第六单元</a:t>
            </a:r>
            <a:endParaRPr lang="en-US" altLang="zh-CN" sz="1600" b="1">
              <a:solidFill>
                <a:srgbClr val="558335"/>
              </a:solidFill>
              <a:latin typeface="微软雅黑" panose="020B0503020204020204" pitchFamily="34" charset="-122"/>
            </a:endParaRPr>
          </a:p>
        </p:txBody>
      </p:sp>
      <p:sp>
        <p:nvSpPr>
          <p:cNvPr id="14" name="TextBox 15"/>
          <p:cNvSpPr txBox="1"/>
          <p:nvPr/>
        </p:nvSpPr>
        <p:spPr>
          <a:xfrm>
            <a:off x="11025222" y="620368"/>
            <a:ext cx="1008063" cy="369332"/>
          </a:xfrm>
          <a:prstGeom prst="rect">
            <a:avLst/>
          </a:prstGeom>
          <a:noFill/>
          <a:effectLst/>
        </p:spPr>
        <p:txBody>
          <a:bodyPr>
            <a:spAutoFit/>
          </a:bodyPr>
          <a:lstStyle/>
          <a:p>
            <a:pPr algn="ctr"/>
            <a:r>
              <a:rPr lang="zh-CN" altLang="en-US" sz="1800" b="1" smtClean="0">
                <a:solidFill>
                  <a:srgbClr val="558335"/>
                </a:solidFill>
                <a:latin typeface="微软雅黑" panose="020B0503020204020204" pitchFamily="34" charset="-122"/>
              </a:rPr>
              <a:t>第</a:t>
            </a:r>
            <a:r>
              <a:rPr lang="en-US" altLang="zh-CN" sz="1800" b="1" smtClean="0">
                <a:solidFill>
                  <a:srgbClr val="558335"/>
                </a:solidFill>
                <a:latin typeface="微软雅黑" panose="020B0503020204020204" pitchFamily="34" charset="-122"/>
              </a:rPr>
              <a:t>2</a:t>
            </a:r>
            <a:r>
              <a:rPr lang="zh-CN" altLang="en-US" sz="1800" b="1" smtClean="0">
                <a:solidFill>
                  <a:srgbClr val="558335"/>
                </a:solidFill>
                <a:latin typeface="微软雅黑" panose="020B0503020204020204" pitchFamily="34" charset="-122"/>
              </a:rPr>
              <a:t>课</a:t>
            </a:r>
            <a:endParaRPr lang="en-US" altLang="zh-CN" sz="1800" b="1">
              <a:solidFill>
                <a:srgbClr val="558335"/>
              </a:solidFill>
              <a:latin typeface="微软雅黑" panose="020B0503020204020204" pitchFamily="34" charset="-122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11169735" y="542927"/>
            <a:ext cx="720725" cy="0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图片 1073743875" descr="学科网 zxxk.com"/>
          <p:cNvPicPr>
            <a:picLocks noChangeAspect="1"/>
          </p:cNvPicPr>
          <p:nvPr/>
        </p:nvPicPr>
        <p:blipFill>
          <a:blip r:embed="rId10" r:link="rId11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6.jpe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shiti/" TargetMode="External"/><Relationship Id="rId8" Type="http://schemas.openxmlformats.org/officeDocument/2006/relationships/hyperlink" Target="http://www.1ppt.com/fanwen/" TargetMode="External"/><Relationship Id="rId7" Type="http://schemas.openxmlformats.org/officeDocument/2006/relationships/hyperlink" Target="http://www.1ppt.com/ziliao/" TargetMode="External"/><Relationship Id="rId6" Type="http://schemas.openxmlformats.org/officeDocument/2006/relationships/hyperlink" Target="http://www.1ppt.com/powerpoint/" TargetMode="External"/><Relationship Id="rId5" Type="http://schemas.openxmlformats.org/officeDocument/2006/relationships/hyperlink" Target="http://www.1ppt.com/xiazai/" TargetMode="External"/><Relationship Id="rId4" Type="http://schemas.openxmlformats.org/officeDocument/2006/relationships/hyperlink" Target="http://www.1ppt.com/tubiao/" TargetMode="External"/><Relationship Id="rId3" Type="http://schemas.openxmlformats.org/officeDocument/2006/relationships/hyperlink" Target="http://www.1ppt.com/beijing/" TargetMode="External"/><Relationship Id="rId26" Type="http://schemas.openxmlformats.org/officeDocument/2006/relationships/notesSlide" Target="../notesSlides/notesSlide1.xml"/><Relationship Id="rId25" Type="http://schemas.openxmlformats.org/officeDocument/2006/relationships/slideLayout" Target="../slideLayouts/slideLayout8.xml"/><Relationship Id="rId24" Type="http://schemas.openxmlformats.org/officeDocument/2006/relationships/image" Target="../media/image7.png"/><Relationship Id="rId23" Type="http://schemas.openxmlformats.org/officeDocument/2006/relationships/image" Target="../media/image1.jpeg"/><Relationship Id="rId22" Type="http://schemas.openxmlformats.org/officeDocument/2006/relationships/hyperlink" Target="http://www.1ppt.com/kejian/lishi/" TargetMode="External"/><Relationship Id="rId21" Type="http://schemas.openxmlformats.org/officeDocument/2006/relationships/hyperlink" Target="http://www.1ppt.com/kejian/dili/" TargetMode="External"/><Relationship Id="rId20" Type="http://schemas.openxmlformats.org/officeDocument/2006/relationships/hyperlink" Target="http://www.1ppt.com/kejian/shengwu/" TargetMode="External"/><Relationship Id="rId2" Type="http://schemas.openxmlformats.org/officeDocument/2006/relationships/hyperlink" Target="http://www.1ppt.com/sucai/" TargetMode="External"/><Relationship Id="rId19" Type="http://schemas.openxmlformats.org/officeDocument/2006/relationships/hyperlink" Target="http://www.1ppt.com/kejian/huaxue/" TargetMode="External"/><Relationship Id="rId18" Type="http://schemas.openxmlformats.org/officeDocument/2006/relationships/hyperlink" Target="http://www.1ppt.com/kejian/wuli/" TargetMode="External"/><Relationship Id="rId17" Type="http://schemas.openxmlformats.org/officeDocument/2006/relationships/hyperlink" Target="http://www.1ppt.com/kejian/kexue/" TargetMode="External"/><Relationship Id="rId16" Type="http://schemas.openxmlformats.org/officeDocument/2006/relationships/hyperlink" Target="http://www.1ppt.com/kejian/meishu/" TargetMode="External"/><Relationship Id="rId15" Type="http://schemas.openxmlformats.org/officeDocument/2006/relationships/hyperlink" Target="http://www.1ppt.com/kejian/yingyu/" TargetMode="External"/><Relationship Id="rId14" Type="http://schemas.openxmlformats.org/officeDocument/2006/relationships/hyperlink" Target="http://www.1ppt.com/kejian/shuxue/" TargetMode="External"/><Relationship Id="rId13" Type="http://schemas.openxmlformats.org/officeDocument/2006/relationships/hyperlink" Target="http://www.1ppt.com/kejian/yuwen/" TargetMode="External"/><Relationship Id="rId12" Type="http://schemas.openxmlformats.org/officeDocument/2006/relationships/hyperlink" Target="http://www.1ppt.com/kejian/" TargetMode="External"/><Relationship Id="rId11" Type="http://schemas.openxmlformats.org/officeDocument/2006/relationships/hyperlink" Target="http://www.1ppt.cn/" TargetMode="External"/><Relationship Id="rId10" Type="http://schemas.openxmlformats.org/officeDocument/2006/relationships/hyperlink" Target="http://www.1ppt.com/jiaoan/" TargetMode="External"/><Relationship Id="rId1" Type="http://schemas.openxmlformats.org/officeDocument/2006/relationships/hyperlink" Target="http://www.1ppt.com/moban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5" name="组合 14"/>
          <p:cNvGrpSpPr/>
          <p:nvPr/>
        </p:nvGrpSpPr>
        <p:grpSpPr>
          <a:xfrm>
            <a:off x="1985636" y="2594132"/>
            <a:ext cx="8072494" cy="1044756"/>
            <a:chOff x="3179691" y="3386403"/>
            <a:chExt cx="5832618" cy="668253"/>
          </a:xfrm>
        </p:grpSpPr>
        <p:grpSp>
          <p:nvGrpSpPr>
            <p:cNvPr id="16" name="组合 19"/>
            <p:cNvGrpSpPr/>
            <p:nvPr/>
          </p:nvGrpSpPr>
          <p:grpSpPr>
            <a:xfrm>
              <a:off x="3179691" y="3386403"/>
              <a:ext cx="5832618" cy="668253"/>
              <a:chOff x="3179691" y="3386403"/>
              <a:chExt cx="5832618" cy="668253"/>
            </a:xfrm>
          </p:grpSpPr>
          <p:sp>
            <p:nvSpPr>
              <p:cNvPr id="20" name="矩形: 圆角 15"/>
              <p:cNvSpPr/>
              <p:nvPr/>
            </p:nvSpPr>
            <p:spPr>
              <a:xfrm>
                <a:off x="3179691" y="3471598"/>
                <a:ext cx="5832618" cy="504395"/>
              </a:xfrm>
              <a:prstGeom prst="roundRect">
                <a:avLst>
                  <a:gd name="adj" fmla="val 37116"/>
                </a:avLst>
              </a:prstGeom>
              <a:noFill/>
              <a:ln w="19050">
                <a:solidFill>
                  <a:srgbClr val="399ED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矩形 20"/>
              <p:cNvSpPr/>
              <p:nvPr/>
            </p:nvSpPr>
            <p:spPr>
              <a:xfrm>
                <a:off x="3714750" y="3386403"/>
                <a:ext cx="114300" cy="661722"/>
              </a:xfrm>
              <a:prstGeom prst="rect">
                <a:avLst/>
              </a:prstGeom>
              <a:solidFill>
                <a:srgbClr val="F1F5E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矩形 22"/>
              <p:cNvSpPr/>
              <p:nvPr/>
            </p:nvSpPr>
            <p:spPr>
              <a:xfrm>
                <a:off x="8362952" y="3392934"/>
                <a:ext cx="114300" cy="661722"/>
              </a:xfrm>
              <a:prstGeom prst="rect">
                <a:avLst/>
              </a:prstGeom>
              <a:solidFill>
                <a:srgbClr val="F1F5E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文本框 18"/>
              <p:cNvSpPr txBox="1"/>
              <p:nvPr/>
            </p:nvSpPr>
            <p:spPr>
              <a:xfrm>
                <a:off x="3714749" y="3505883"/>
                <a:ext cx="4762502" cy="4134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36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</a:rPr>
                  <a:t>探</a:t>
                </a:r>
                <a:r>
                  <a:rPr lang="zh-CN" altLang="en-US" sz="36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</a:rPr>
                  <a:t>索活动：成长的脚印</a:t>
                </a:r>
                <a:endParaRPr lang="zh-CN" altLang="en-US" sz="3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</a:endParaRPr>
              </a:p>
            </p:txBody>
          </p:sp>
        </p:grpSp>
        <p:grpSp>
          <p:nvGrpSpPr>
            <p:cNvPr id="17" name="组合 22"/>
            <p:cNvGrpSpPr/>
            <p:nvPr/>
          </p:nvGrpSpPr>
          <p:grpSpPr>
            <a:xfrm>
              <a:off x="3350780" y="3596731"/>
              <a:ext cx="5490441" cy="254127"/>
              <a:chOff x="3363876" y="3596731"/>
              <a:chExt cx="5490441" cy="254127"/>
            </a:xfrm>
          </p:grpSpPr>
          <p:sp>
            <p:nvSpPr>
              <p:cNvPr id="18" name="等腰三角形 17"/>
              <p:cNvSpPr/>
              <p:nvPr/>
            </p:nvSpPr>
            <p:spPr>
              <a:xfrm rot="16200000">
                <a:off x="3346350" y="3614257"/>
                <a:ext cx="254127" cy="219075"/>
              </a:xfrm>
              <a:prstGeom prst="triangle">
                <a:avLst/>
              </a:prstGeom>
              <a:solidFill>
                <a:srgbClr val="399ED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等腰三角形 18"/>
              <p:cNvSpPr/>
              <p:nvPr/>
            </p:nvSpPr>
            <p:spPr>
              <a:xfrm rot="5400000">
                <a:off x="8617716" y="3614257"/>
                <a:ext cx="254127" cy="219075"/>
              </a:xfrm>
              <a:prstGeom prst="triangle">
                <a:avLst/>
              </a:prstGeom>
              <a:solidFill>
                <a:srgbClr val="399ED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31" name="PA_文本框 29"/>
          <p:cNvSpPr txBox="1"/>
          <p:nvPr/>
        </p:nvSpPr>
        <p:spPr>
          <a:xfrm>
            <a:off x="3592991" y="1664690"/>
            <a:ext cx="4857784" cy="52322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  <a:miter lim="400000"/>
          </a:ln>
        </p:spPr>
        <p:txBody>
          <a:bodyPr wrap="square" lIns="45719" rIns="45719">
            <a:spAutoFit/>
          </a:bodyPr>
          <a:lstStyle/>
          <a:p>
            <a:pPr algn="ctr"/>
            <a:r>
              <a:rPr lang="zh-CN" altLang="en-US" sz="2800" smtClean="0">
                <a:solidFill>
                  <a:srgbClr val="FFFFFF"/>
                </a:solidFill>
              </a:rPr>
              <a:t>第六单元  组合图形的面积</a:t>
            </a:r>
            <a:endParaRPr lang="zh-CN" altLang="en-US" sz="2800" smtClean="0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 spd="slow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23SX5NJSBSDT10.eps"/>
          <p:cNvPicPr/>
          <p:nvPr/>
        </p:nvPicPr>
        <p:blipFill>
          <a:blip r:embed="rId1" cstate="email"/>
          <a:stretch>
            <a:fillRect/>
          </a:stretch>
        </p:blipFill>
        <p:spPr>
          <a:xfrm>
            <a:off x="3024166" y="2143116"/>
            <a:ext cx="4596264" cy="1036152"/>
          </a:xfrm>
          <a:prstGeom prst="rect">
            <a:avLst/>
          </a:prstGeom>
        </p:spPr>
      </p:pic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smtClean="0"/>
              <a:t>二、估算下面图形的面积。</a:t>
            </a:r>
            <a:endParaRPr lang="en-US" altLang="zh-CN" smtClean="0"/>
          </a:p>
          <a:p>
            <a:r>
              <a:rPr lang="zh-CN" altLang="en-US" smtClean="0"/>
              <a:t>　　①　</a:t>
            </a:r>
            <a:r>
              <a:rPr lang="en-US" altLang="zh-CN" smtClean="0"/>
              <a:t>    </a:t>
            </a:r>
            <a:r>
              <a:rPr lang="zh-CN" altLang="en-US" smtClean="0"/>
              <a:t>　　　　　②</a:t>
            </a:r>
            <a:endParaRPr lang="zh-CN" altLang="en-US" smtClean="0"/>
          </a:p>
          <a:p>
            <a:endParaRPr lang="en-US" altLang="zh-CN" smtClean="0"/>
          </a:p>
          <a:p>
            <a:endParaRPr lang="en-US" altLang="zh-CN" smtClean="0"/>
          </a:p>
          <a:p>
            <a:r>
              <a:rPr lang="zh-CN" altLang="en-US" smtClean="0"/>
              <a:t>图①中每个方格的边长代表</a:t>
            </a:r>
            <a:r>
              <a:rPr lang="en-US" smtClean="0"/>
              <a:t>2 cm</a:t>
            </a:r>
            <a:r>
              <a:rPr lang="zh-CN" altLang="en-US" smtClean="0"/>
              <a:t>，图形的面积约是</a:t>
            </a:r>
            <a:r>
              <a:rPr lang="en-US" smtClean="0"/>
              <a:t>(</a:t>
            </a:r>
            <a:r>
              <a:rPr lang="zh-CN" altLang="en-US" smtClean="0"/>
              <a:t>　　</a:t>
            </a:r>
            <a:r>
              <a:rPr lang="en-US" smtClean="0"/>
              <a:t>)cm</a:t>
            </a:r>
            <a:r>
              <a:rPr lang="en-US" baseline="30000" smtClean="0"/>
              <a:t>2</a:t>
            </a:r>
            <a:r>
              <a:rPr lang="zh-CN" altLang="en-US" smtClean="0"/>
              <a:t>。</a:t>
            </a:r>
            <a:endParaRPr lang="zh-CN" altLang="en-US" smtClean="0"/>
          </a:p>
          <a:p>
            <a:r>
              <a:rPr lang="zh-CN" altLang="en-US" smtClean="0"/>
              <a:t>图②中每个方格的边长代表</a:t>
            </a:r>
            <a:r>
              <a:rPr lang="en-US" smtClean="0"/>
              <a:t>1 cm</a:t>
            </a:r>
            <a:r>
              <a:rPr lang="zh-CN" altLang="en-US" smtClean="0"/>
              <a:t>，图形的面积约是</a:t>
            </a:r>
            <a:r>
              <a:rPr lang="en-US" smtClean="0"/>
              <a:t>(</a:t>
            </a:r>
            <a:r>
              <a:rPr lang="zh-CN" altLang="en-US" smtClean="0"/>
              <a:t>　　</a:t>
            </a:r>
            <a:r>
              <a:rPr lang="en-US" smtClean="0"/>
              <a:t>)cm</a:t>
            </a:r>
            <a:r>
              <a:rPr lang="en-US" baseline="30000" smtClean="0"/>
              <a:t>2</a:t>
            </a:r>
            <a:r>
              <a:rPr lang="zh-CN" altLang="en-US" smtClean="0"/>
              <a:t>。</a:t>
            </a:r>
            <a:endParaRPr lang="zh-CN" altLang="en-US" smtClean="0"/>
          </a:p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2"/>
          </p:nvPr>
        </p:nvSpPr>
        <p:spPr>
          <a:xfrm>
            <a:off x="9453586" y="4000504"/>
            <a:ext cx="1013242" cy="642942"/>
          </a:xfrm>
        </p:spPr>
        <p:txBody>
          <a:bodyPr/>
          <a:lstStyle/>
          <a:p>
            <a:r>
              <a:rPr lang="en-US" smtClean="0"/>
              <a:t>100</a:t>
            </a:r>
            <a:endParaRPr lang="zh-CN" altLang="zh-CN"/>
          </a:p>
        </p:txBody>
      </p:sp>
      <p:sp>
        <p:nvSpPr>
          <p:cNvPr id="6" name="文本占位符 2"/>
          <p:cNvSpPr txBox="1"/>
          <p:nvPr/>
        </p:nvSpPr>
        <p:spPr>
          <a:xfrm>
            <a:off x="9511914" y="4572008"/>
            <a:ext cx="1013242" cy="642942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28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100</a:t>
            </a:r>
            <a:endParaRPr kumimoji="0" lang="zh-CN" altLang="zh-CN" sz="28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51519" y="2780928"/>
            <a:ext cx="735006" cy="363636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  <a:hlinkClick r:id="rId1"/>
              </a:rPr>
              <a:t>www.1ppt.com/moban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  <a:hlinkClick r:id="rId1"/>
              </a:rPr>
              <a:t>/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        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  <a:hlinkClick r:id="rId2"/>
              </a:rPr>
              <a:t>www.1ppt.com/sucai/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rgbClr val="EEECE1">
                  <a:lumMod val="25000"/>
                </a:srgb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  <a:hlinkClick r:id="rId3"/>
              </a:rPr>
              <a:t>www.1ppt.com/beijing/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   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   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  <a:hlinkClick r:id="rId4"/>
              </a:rPr>
              <a:t>www.1ppt.com/tubiao/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rgbClr val="EEECE1">
                  <a:lumMod val="25000"/>
                </a:srgb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  <a:hlinkClick r:id="rId5"/>
              </a:rPr>
              <a:t>www.1ppt.com/xiazai/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    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           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  <a:hlinkClick r:id="rId6"/>
              </a:rPr>
              <a:t>www.1ppt.com/powerpoint/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rgbClr val="EEECE1">
                  <a:lumMod val="25000"/>
                </a:srgb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资料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  <a:hlinkClick r:id="rId7"/>
              </a:rPr>
              <a:t>www.1ppt.com/ziliao/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           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 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范文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  <a:hlinkClick r:id="rId8"/>
              </a:rPr>
              <a:t>www.1ppt.com/fanwen/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          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srgbClr val="EEECE1">
                  <a:lumMod val="25000"/>
                </a:srgb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试卷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  <a:hlinkClick r:id="rId9"/>
              </a:rPr>
              <a:t>www.1ppt.com/shiti/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               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教案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  <a:hlinkClick r:id="rId10"/>
              </a:rPr>
              <a:t>www.1ppt.com/jiaoan/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          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srgbClr val="EEECE1">
                  <a:lumMod val="25000"/>
                </a:srgb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  <a:hlinkClick r:id="rId11"/>
              </a:rPr>
              <a:t>www.1ppt.cn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                            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  <a:hlinkClick r:id="rId12"/>
              </a:rPr>
              <a:t>www.1ppt.com/kejian/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srgbClr val="EEECE1">
                  <a:lumMod val="25000"/>
                </a:srgb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  <a:hlinkClick r:id="rId13"/>
              </a:rPr>
              <a:t>www.1ppt.com/kejian/yuwen/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  <a:hlinkClick r:id="rId14"/>
              </a:rPr>
              <a:t>www.1ppt.com/kejian/shuxue/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srgbClr val="EEECE1">
                  <a:lumMod val="25000"/>
                </a:srgb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  <a:hlinkClick r:id="rId15"/>
              </a:rPr>
              <a:t>www.1ppt.com/kejian/yingyu/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  <a:hlinkClick r:id="rId16"/>
              </a:rPr>
              <a:t>www.1ppt.com/kejian/meishu/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srgbClr val="EEECE1">
                  <a:lumMod val="25000"/>
                </a:srgb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  <a:hlinkClick r:id="rId17"/>
              </a:rPr>
              <a:t>www.1ppt.com/kejian/kexue/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 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  <a:hlinkClick r:id="rId18"/>
              </a:rPr>
              <a:t>www.1ppt.com/kejian/wuli/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srgbClr val="EEECE1">
                  <a:lumMod val="25000"/>
                </a:srgb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  <a:hlinkClick r:id="rId19"/>
              </a:rPr>
              <a:t>www.1ppt.com/kejian/huaxue/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  <a:hlinkClick r:id="rId20"/>
              </a:rPr>
              <a:t>www.1ppt.com/kejian/shengwu/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srgbClr val="EEECE1">
                  <a:lumMod val="25000"/>
                </a:srgb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  <a:hlinkClick r:id="rId21"/>
              </a:rPr>
              <a:t>www.1ppt.com/kejian/dili/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      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  <a:hlinkClick r:id="rId22"/>
              </a:rPr>
              <a:t>www.1ppt.com/kejian/lishi/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rgbClr val="EEECE1">
                  <a:lumMod val="25000"/>
                </a:srgb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c</a:t>
            </a:r>
            <a:endParaRPr kumimoji="0" lang="zh-CN" altLang="en-US" sz="100" b="0" i="0" u="none" strike="noStrike" kern="0" cap="none" spc="0" normalizeH="0" baseline="0" noProof="0" dirty="0">
              <a:ln>
                <a:noFill/>
              </a:ln>
              <a:solidFill>
                <a:srgbClr val="EEECE1">
                  <a:lumMod val="25000"/>
                </a:srgb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3" cstate="email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4" name="文本框 17"/>
          <p:cNvSpPr txBox="1"/>
          <p:nvPr/>
        </p:nvSpPr>
        <p:spPr>
          <a:xfrm>
            <a:off x="5257237" y="1064988"/>
            <a:ext cx="1677525" cy="1446550"/>
          </a:xfrm>
          <a:prstGeom prst="rect">
            <a:avLst/>
          </a:prstGeom>
          <a:noFill/>
          <a:ln w="12700">
            <a:miter lim="400000"/>
          </a:ln>
        </p:spPr>
        <p:txBody>
          <a:bodyPr lIns="45719" rIns="45719">
            <a:spAutoFit/>
          </a:bodyPr>
          <a:lstStyle/>
          <a:p>
            <a:pPr algn="ctr">
              <a:defRPr sz="8000" b="1">
                <a:solidFill>
                  <a:srgbClr val="60BAAB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微软雅黑 Light" panose="020B0502040204020203" charset="-122"/>
              </a:defRPr>
            </a:pPr>
            <a:r>
              <a:rPr sz="8800">
                <a:solidFill>
                  <a:srgbClr val="EB6FC8"/>
                </a:solidFill>
              </a:rPr>
              <a:t>E</a:t>
            </a:r>
            <a:r>
              <a:rPr sz="4400">
                <a:solidFill>
                  <a:srgbClr val="000000"/>
                </a:solidFill>
              </a:rPr>
              <a:t>ND</a:t>
            </a:r>
            <a:endParaRPr sz="4400">
              <a:solidFill>
                <a:srgbClr val="000000"/>
              </a:solidFill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2082103" y="3045197"/>
            <a:ext cx="7937500" cy="8302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4800">
                <a:ea typeface="黑体" panose="02010609060101010101" pitchFamily="49" charset="-122"/>
                <a:cs typeface="Times New Roman" panose="02020603050405020304" pitchFamily="18" charset="0"/>
                <a:sym typeface="+mn-lt"/>
              </a:rPr>
              <a:t>感谢观看  下节课再会</a:t>
            </a:r>
            <a:endParaRPr lang="zh-CN" altLang="en-US" sz="4800">
              <a:ea typeface="黑体" panose="02010609060101010101" pitchFamily="49" charset="-122"/>
              <a:cs typeface="Times New Roman" panose="02020603050405020304" pitchFamily="18" charset="0"/>
              <a:sym typeface="+mn-lt"/>
            </a:endParaRPr>
          </a:p>
        </p:txBody>
      </p:sp>
      <p:sp>
        <p:nvSpPr>
          <p:cNvPr id="36" name="直接连接符 13"/>
          <p:cNvSpPr/>
          <p:nvPr/>
        </p:nvSpPr>
        <p:spPr>
          <a:xfrm>
            <a:off x="2711624" y="2708920"/>
            <a:ext cx="6594476" cy="0"/>
          </a:xfrm>
          <a:prstGeom prst="line">
            <a:avLst/>
          </a:prstGeom>
          <a:ln w="57150">
            <a:solidFill>
              <a:srgbClr val="00B050"/>
            </a:solidFill>
            <a:headEnd type="oval"/>
            <a:tailEnd type="oval"/>
          </a:ln>
        </p:spPr>
        <p:txBody>
          <a:bodyPr lIns="45719" rIns="45719"/>
          <a:lstStyle/>
          <a:p/>
        </p:txBody>
      </p:sp>
      <p:pic>
        <p:nvPicPr>
          <p:cNvPr id="37" name="New picture"/>
          <p:cNvPicPr/>
          <p:nvPr/>
        </p:nvPicPr>
        <p:blipFill>
          <a:blip r:embed="rId24"/>
          <a:stretch>
            <a:fillRect/>
          </a:stretch>
        </p:blipFill>
        <p:spPr>
          <a:xfrm>
            <a:off x="12255500" y="10871200"/>
            <a:ext cx="355600" cy="266700"/>
          </a:xfrm>
          <a:prstGeom prst="cube">
            <a:avLst/>
          </a:prstGeom>
        </p:spPr>
      </p:pic>
    </p:spTree>
  </p:cSld>
  <p:clrMapOvr>
    <a:masterClrMapping/>
  </p:clrMapOvr>
  <p:transition spd="slow" advTm="744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 smtClean="0"/>
              <a:t>1.</a:t>
            </a:r>
            <a:r>
              <a:rPr lang="zh-CN" altLang="en-US" dirty="0" smtClean="0"/>
              <a:t>能用数方格的方法估计不规则图形的面积。</a:t>
            </a:r>
            <a:endParaRPr lang="zh-CN" altLang="en-US" dirty="0" smtClean="0"/>
          </a:p>
          <a:p>
            <a:r>
              <a:rPr lang="en-US" dirty="0" smtClean="0"/>
              <a:t>2.</a:t>
            </a:r>
            <a:r>
              <a:rPr lang="zh-CN" altLang="en-US" dirty="0" smtClean="0"/>
              <a:t>在估计的过程中，丰富估计的策略和方法。</a:t>
            </a:r>
            <a:endParaRPr lang="zh-CN" altLang="en-US" dirty="0"/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 smtClean="0"/>
              <a:t>一、写出下面图形的面积。</a:t>
            </a:r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r>
              <a:rPr lang="en-US" altLang="zh-CN" dirty="0" smtClean="0"/>
              <a:t>					</a:t>
            </a:r>
            <a:r>
              <a:rPr lang="en-US" dirty="0" smtClean="0"/>
              <a:t>(</a:t>
            </a:r>
            <a:r>
              <a:rPr lang="zh-CN" altLang="en-US" dirty="0" smtClean="0"/>
              <a:t>　　</a:t>
            </a:r>
            <a:r>
              <a:rPr lang="en-US" dirty="0" smtClean="0"/>
              <a:t>)cm</a:t>
            </a:r>
            <a:r>
              <a:rPr lang="en-US" baseline="30000" dirty="0" smtClean="0"/>
              <a:t>2</a:t>
            </a:r>
            <a:endParaRPr lang="zh-CN" altLang="en-US" dirty="0" smtClean="0"/>
          </a:p>
          <a:p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1"/>
          </p:nvPr>
        </p:nvSpPr>
        <p:spPr>
          <a:xfrm>
            <a:off x="5595934" y="5357826"/>
            <a:ext cx="1684684" cy="642942"/>
          </a:xfrm>
        </p:spPr>
        <p:txBody>
          <a:bodyPr/>
          <a:lstStyle/>
          <a:p>
            <a:r>
              <a:rPr lang="en-US" smtClean="0"/>
              <a:t>16</a:t>
            </a:r>
            <a:endParaRPr lang="zh-CN" altLang="zh-CN"/>
          </a:p>
        </p:txBody>
      </p:sp>
      <p:pic>
        <p:nvPicPr>
          <p:cNvPr id="5" name="19JSXDXA5NJBSD5-7T20A.eps"/>
          <p:cNvPicPr/>
          <p:nvPr/>
        </p:nvPicPr>
        <p:blipFill>
          <a:blip r:embed="rId1" cstate="email"/>
          <a:stretch>
            <a:fillRect/>
          </a:stretch>
        </p:blipFill>
        <p:spPr>
          <a:xfrm>
            <a:off x="4595802" y="2714620"/>
            <a:ext cx="2925720" cy="2266704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smtClean="0"/>
              <a:t>二、选一选。</a:t>
            </a:r>
            <a:endParaRPr lang="zh-CN" altLang="en-US" smtClean="0"/>
          </a:p>
          <a:p>
            <a:r>
              <a:rPr lang="zh-CN" altLang="en-US" smtClean="0"/>
              <a:t>下图中每个小方格的边长都表示</a:t>
            </a:r>
            <a:r>
              <a:rPr lang="en-US" smtClean="0"/>
              <a:t>1 cm</a:t>
            </a:r>
            <a:r>
              <a:rPr lang="zh-CN" altLang="en-US" smtClean="0"/>
              <a:t>，小鸟的面积最接近</a:t>
            </a:r>
            <a:r>
              <a:rPr lang="en-US" smtClean="0"/>
              <a:t>(</a:t>
            </a:r>
            <a:r>
              <a:rPr lang="zh-CN" altLang="en-US" smtClean="0"/>
              <a:t>　　</a:t>
            </a:r>
            <a:r>
              <a:rPr lang="en-US" smtClean="0"/>
              <a:t> )</a:t>
            </a:r>
            <a:r>
              <a:rPr lang="zh-CN" altLang="en-US" smtClean="0"/>
              <a:t>平方厘米。</a:t>
            </a:r>
            <a:endParaRPr lang="en-US" altLang="zh-CN" smtClean="0"/>
          </a:p>
          <a:p>
            <a:endParaRPr lang="en-US" altLang="zh-CN" smtClean="0"/>
          </a:p>
          <a:p>
            <a:endParaRPr lang="en-US" altLang="zh-CN" smtClean="0"/>
          </a:p>
          <a:p>
            <a:endParaRPr lang="en-US" altLang="zh-CN" smtClean="0"/>
          </a:p>
          <a:p>
            <a:r>
              <a:rPr lang="en-US" smtClean="0"/>
              <a:t>A.40	B.60	C.80	D.100</a:t>
            </a:r>
            <a:endParaRPr lang="zh-CN" altLang="en-US" smtClean="0"/>
          </a:p>
          <a:p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1"/>
          </p:nvPr>
        </p:nvSpPr>
        <p:spPr>
          <a:xfrm>
            <a:off x="10739470" y="2071678"/>
            <a:ext cx="357190" cy="642942"/>
          </a:xfrm>
        </p:spPr>
        <p:txBody>
          <a:bodyPr/>
          <a:lstStyle/>
          <a:p>
            <a:r>
              <a:rPr lang="en-US" smtClean="0"/>
              <a:t>A</a:t>
            </a:r>
            <a:endParaRPr lang="zh-CN" altLang="en-US"/>
          </a:p>
        </p:txBody>
      </p:sp>
      <p:pic>
        <p:nvPicPr>
          <p:cNvPr id="7" name="22SX5NJBSDT10.eps"/>
          <p:cNvPicPr/>
          <p:nvPr/>
        </p:nvPicPr>
        <p:blipFill>
          <a:blip r:embed="rId1" cstate="email"/>
          <a:stretch>
            <a:fillRect/>
          </a:stretch>
        </p:blipFill>
        <p:spPr>
          <a:xfrm>
            <a:off x="4595802" y="3071810"/>
            <a:ext cx="3109752" cy="2331504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 smtClean="0">
                <a:solidFill>
                  <a:srgbClr val="0000FF"/>
                </a:solidFill>
              </a:rPr>
              <a:t>☆任务驱动一</a:t>
            </a:r>
            <a:endParaRPr lang="en-US" altLang="zh-CN" dirty="0" smtClean="0">
              <a:solidFill>
                <a:srgbClr val="0000FF"/>
              </a:solidFill>
            </a:endParaRPr>
          </a:p>
          <a:p>
            <a:r>
              <a:rPr lang="zh-CN" altLang="en-US" dirty="0" smtClean="0"/>
              <a:t>认真阅读教材的内容，试着解决下列问题。</a:t>
            </a:r>
            <a:endParaRPr lang="zh-CN" altLang="en-US" dirty="0" smtClean="0"/>
          </a:p>
          <a:p>
            <a:r>
              <a:rPr lang="en-US" dirty="0" smtClean="0"/>
              <a:t>1.</a:t>
            </a:r>
            <a:r>
              <a:rPr lang="zh-CN" altLang="en-US" dirty="0" smtClean="0"/>
              <a:t>你能想到什么办法估算出生时的脚印面积</a:t>
            </a:r>
            <a:r>
              <a:rPr lang="en-US" dirty="0" smtClean="0"/>
              <a:t>?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2"/>
          </p:nvPr>
        </p:nvSpPr>
        <p:spPr>
          <a:xfrm>
            <a:off x="1487488" y="3429000"/>
            <a:ext cx="10369152" cy="642942"/>
          </a:xfrm>
        </p:spPr>
        <p:txBody>
          <a:bodyPr/>
          <a:lstStyle/>
          <a:p>
            <a:r>
              <a:rPr lang="zh-CN" altLang="en-US" dirty="0" smtClean="0"/>
              <a:t>数方格或把原图近似地看作学过的图形进行估算。</a:t>
            </a:r>
            <a:endParaRPr lang="zh-CN" altLang="en-US" dirty="0" smtClean="0"/>
          </a:p>
          <a:p>
            <a:r>
              <a:rPr lang="zh-CN" altLang="en-US" dirty="0" smtClean="0"/>
              <a:t>提示：用数方格的方法估算时，大于半格的记</a:t>
            </a:r>
            <a:r>
              <a:rPr lang="en-US" dirty="0" smtClean="0"/>
              <a:t>1</a:t>
            </a:r>
            <a:r>
              <a:rPr lang="zh-CN" altLang="en-US" dirty="0" smtClean="0"/>
              <a:t>格，不够半格的记为</a:t>
            </a:r>
            <a:r>
              <a:rPr lang="en-US" dirty="0" smtClean="0"/>
              <a:t>0</a:t>
            </a:r>
            <a:r>
              <a:rPr lang="zh-CN" altLang="en-US" dirty="0" smtClean="0"/>
              <a:t>。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 smtClean="0"/>
              <a:t>2.</a:t>
            </a:r>
            <a:r>
              <a:rPr lang="zh-CN" altLang="en-US" dirty="0" smtClean="0"/>
              <a:t>估算淘气出生时脚印的面积。</a:t>
            </a:r>
            <a:endParaRPr lang="zh-CN" altLang="en-US" dirty="0" smtClean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2"/>
          </p:nvPr>
        </p:nvSpPr>
        <p:spPr>
          <a:xfrm>
            <a:off x="1559496" y="1484784"/>
            <a:ext cx="9429816" cy="642942"/>
          </a:xfrm>
        </p:spPr>
        <p:txBody>
          <a:bodyPr/>
          <a:lstStyle/>
          <a:p>
            <a:r>
              <a:rPr lang="zh-CN" altLang="en-US" dirty="0" smtClean="0"/>
              <a:t>数方格：脚印约占</a:t>
            </a:r>
            <a:r>
              <a:rPr lang="en-US" dirty="0" smtClean="0"/>
              <a:t>15</a:t>
            </a:r>
            <a:r>
              <a:rPr lang="zh-CN" altLang="en-US" dirty="0" smtClean="0"/>
              <a:t>格，脚印面积约是</a:t>
            </a:r>
            <a:r>
              <a:rPr lang="en-US" dirty="0" smtClean="0"/>
              <a:t>15 cm</a:t>
            </a:r>
            <a:r>
              <a:rPr lang="en-US" baseline="30000" dirty="0" smtClean="0"/>
              <a:t>2</a:t>
            </a:r>
            <a:r>
              <a:rPr lang="zh-CN" altLang="en-US" dirty="0" smtClean="0"/>
              <a:t>。</a:t>
            </a:r>
            <a:endParaRPr lang="zh-CN" altLang="en-US" dirty="0" smtClean="0"/>
          </a:p>
          <a:p>
            <a:r>
              <a:rPr lang="zh-CN" altLang="en-US" dirty="0" smtClean="0"/>
              <a:t>近似看作梯形：</a:t>
            </a:r>
            <a:r>
              <a:rPr lang="en-US" dirty="0" smtClean="0"/>
              <a:t>(5+6)×3÷2=16.5(cm</a:t>
            </a:r>
            <a:r>
              <a:rPr lang="en-US" baseline="30000" dirty="0" smtClean="0"/>
              <a:t>2</a:t>
            </a:r>
            <a:r>
              <a:rPr lang="en-US" dirty="0" smtClean="0"/>
              <a:t>)</a:t>
            </a:r>
            <a:r>
              <a:rPr lang="zh-CN" altLang="en-US" dirty="0" smtClean="0"/>
              <a:t>，脚印面积约是</a:t>
            </a:r>
            <a:r>
              <a:rPr lang="en-US" dirty="0" smtClean="0"/>
              <a:t>16.5 cm</a:t>
            </a:r>
            <a:r>
              <a:rPr lang="en-US" baseline="30000" dirty="0" smtClean="0"/>
              <a:t>2</a:t>
            </a:r>
            <a:r>
              <a:rPr lang="zh-CN" altLang="en-US" dirty="0" smtClean="0"/>
              <a:t>。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 smtClean="0"/>
              <a:t>3.</a:t>
            </a:r>
            <a:r>
              <a:rPr lang="zh-CN" altLang="en-US" dirty="0" smtClean="0"/>
              <a:t>估算淘气</a:t>
            </a:r>
            <a:r>
              <a:rPr lang="en-US" dirty="0" smtClean="0"/>
              <a:t>2</a:t>
            </a:r>
            <a:r>
              <a:rPr lang="zh-CN" altLang="en-US" dirty="0" smtClean="0"/>
              <a:t>岁时的脚印面积。</a:t>
            </a:r>
            <a:endParaRPr lang="zh-CN" altLang="en-US" dirty="0" smtClean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2"/>
          </p:nvPr>
        </p:nvSpPr>
        <p:spPr>
          <a:xfrm>
            <a:off x="1523968" y="1643050"/>
            <a:ext cx="10441160" cy="642942"/>
          </a:xfrm>
        </p:spPr>
        <p:txBody>
          <a:bodyPr/>
          <a:lstStyle/>
          <a:p>
            <a:r>
              <a:rPr lang="zh-CN" altLang="en-US" dirty="0" smtClean="0"/>
              <a:t>脚印面积约是</a:t>
            </a:r>
            <a:r>
              <a:rPr lang="en-US" dirty="0" smtClean="0"/>
              <a:t>44 cm</a:t>
            </a:r>
            <a:r>
              <a:rPr lang="en-US" baseline="30000" dirty="0" smtClean="0"/>
              <a:t>2</a:t>
            </a:r>
            <a:r>
              <a:rPr lang="zh-CN" altLang="en-US" dirty="0" smtClean="0"/>
              <a:t>。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 smtClean="0">
                <a:solidFill>
                  <a:srgbClr val="0000FF"/>
                </a:solidFill>
              </a:rPr>
              <a:t>☆任务驱动二</a:t>
            </a:r>
            <a:endParaRPr lang="en-US" altLang="zh-CN" dirty="0" smtClean="0">
              <a:solidFill>
                <a:srgbClr val="0000FF"/>
              </a:solidFill>
            </a:endParaRPr>
          </a:p>
          <a:p>
            <a:r>
              <a:rPr lang="en-US" dirty="0" smtClean="0"/>
              <a:t>1.</a:t>
            </a:r>
            <a:r>
              <a:rPr lang="zh-CN" altLang="en-US" dirty="0" smtClean="0"/>
              <a:t>用教材附页</a:t>
            </a:r>
            <a:r>
              <a:rPr lang="en-US" dirty="0" smtClean="0"/>
              <a:t>3</a:t>
            </a:r>
            <a:r>
              <a:rPr lang="zh-CN" altLang="en-US" dirty="0" smtClean="0"/>
              <a:t>中图</a:t>
            </a:r>
            <a:r>
              <a:rPr lang="en-US" dirty="0" smtClean="0"/>
              <a:t>2</a:t>
            </a:r>
            <a:r>
              <a:rPr lang="zh-CN" altLang="en-US" dirty="0" smtClean="0"/>
              <a:t>的方格纸，估算自己脚印的面积。小组合作完成。</a:t>
            </a:r>
            <a:endParaRPr lang="zh-CN" altLang="en-US" dirty="0" smtClean="0"/>
          </a:p>
          <a:p>
            <a:r>
              <a:rPr lang="en-US" dirty="0" smtClean="0"/>
              <a:t>2.</a:t>
            </a:r>
            <a:r>
              <a:rPr lang="zh-CN" altLang="en-US" dirty="0" smtClean="0"/>
              <a:t>估算不规则图形的面积用哪种方法更简便</a:t>
            </a:r>
            <a:r>
              <a:rPr lang="en-US" dirty="0" smtClean="0"/>
              <a:t>?</a:t>
            </a:r>
            <a:endParaRPr lang="zh-CN" altLang="en-US" dirty="0" smtClean="0"/>
          </a:p>
          <a:p>
            <a:endParaRPr lang="zh-CN" altLang="en-US" dirty="0" smtClean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2"/>
          </p:nvPr>
        </p:nvSpPr>
        <p:spPr>
          <a:xfrm>
            <a:off x="1381092" y="3429000"/>
            <a:ext cx="10441160" cy="642942"/>
          </a:xfrm>
        </p:spPr>
        <p:txBody>
          <a:bodyPr/>
          <a:lstStyle/>
          <a:p>
            <a:r>
              <a:rPr lang="zh-CN" altLang="en-US" dirty="0" smtClean="0"/>
              <a:t>把不规则图形近似地看作某个基本图形，利用面积公式估算不规则图形的面积，这种方法更简便。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smtClean="0"/>
              <a:t>一、下图不规则土地的面积约是多少</a:t>
            </a:r>
            <a:r>
              <a:rPr lang="en-US" smtClean="0"/>
              <a:t>?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2"/>
          </p:nvPr>
        </p:nvSpPr>
        <p:spPr>
          <a:xfrm>
            <a:off x="2105520" y="5143512"/>
            <a:ext cx="10062710" cy="642942"/>
          </a:xfrm>
        </p:spPr>
        <p:txBody>
          <a:bodyPr/>
          <a:lstStyle/>
          <a:p>
            <a:r>
              <a:rPr lang="en-US" smtClean="0"/>
              <a:t>(30+90)×40÷2=2400(m</a:t>
            </a:r>
            <a:r>
              <a:rPr lang="en-US" baseline="30000" smtClean="0"/>
              <a:t>2</a:t>
            </a:r>
            <a:r>
              <a:rPr lang="en-US" smtClean="0"/>
              <a:t>)</a:t>
            </a:r>
            <a:r>
              <a:rPr lang="zh-CN" altLang="en-US" smtClean="0"/>
              <a:t>　　　　</a:t>
            </a:r>
            <a:r>
              <a:rPr lang="en-US" smtClean="0"/>
              <a:t>(6+15)×12÷2=126(m</a:t>
            </a:r>
            <a:r>
              <a:rPr lang="en-US" baseline="30000" smtClean="0"/>
              <a:t>2</a:t>
            </a:r>
            <a:r>
              <a:rPr lang="en-US" smtClean="0"/>
              <a:t>)</a:t>
            </a:r>
            <a:endParaRPr lang="zh-CN" altLang="en-US" smtClean="0"/>
          </a:p>
        </p:txBody>
      </p:sp>
      <p:pic>
        <p:nvPicPr>
          <p:cNvPr id="6" name="19JSXDXA5NJBSD5-7T18.eps"/>
          <p:cNvPicPr/>
          <p:nvPr/>
        </p:nvPicPr>
        <p:blipFill>
          <a:blip r:embed="rId1" cstate="email"/>
          <a:stretch>
            <a:fillRect/>
          </a:stretch>
        </p:blipFill>
        <p:spPr>
          <a:xfrm>
            <a:off x="2095472" y="2143116"/>
            <a:ext cx="8092223" cy="3008016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</p:bldLst>
  </p:timing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commondata" val="eyJoZGlkIjoiN2YzNjBkOTgyNWQ1YTMxYzM3MzMwNWFiODNmOWIzYWM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暗香扑面">
      <a:majorFont>
        <a:latin typeface="Franklin Gothic Medium"/>
        <a:ea typeface="Arial"/>
        <a:cs typeface="Arial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</a:majorFont>
      <a:minorFont>
        <a:latin typeface="Franklin Gothic Book"/>
        <a:ea typeface="Arial"/>
        <a:cs typeface="Arial"/>
        <a:font script="Jpan" typeface="HG創英角ｺﾞｼｯｸUB"/>
        <a:font script="Hang" typeface="맑은 고딕"/>
        <a:font script="Hans" typeface="黑体"/>
        <a:font script="Hant" typeface="新細明體"/>
        <a:font script="Arab" typeface="Arial"/>
        <a:font script="Hebr" typeface="Arial"/>
        <a:font script="Thai" typeface="Cordian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EB6FC8"/>
        </a:solidFill>
        <a:ln>
          <a:noFill/>
        </a:ln>
      </a:spPr>
      <a:bodyPr anchor="ctr"/>
      <a:lstStyle>
        <a:defPPr algn="ctr" fontAlgn="auto">
          <a:spcBef>
            <a:spcPts val="0"/>
          </a:spcBef>
          <a:spcAft>
            <a:spcPts val="0"/>
          </a:spcAft>
          <a:defRPr sz="1800" b="0"/>
        </a:defPPr>
      </a:lstStyle>
      <a:style>
        <a:lnRef idx="1">
          <a:schemeClr val="dk1"/>
        </a:lnRef>
        <a:fillRef idx="3">
          <a:schemeClr val="dk1"/>
        </a:fillRef>
        <a:effectRef idx="2">
          <a:schemeClr val="dk1"/>
        </a:effectRef>
        <a:fontRef idx="minor">
          <a:schemeClr val="lt1"/>
        </a:fontRef>
      </a:style>
    </a:spDef>
    <a:lnDef>
      <a:spPr/>
      <a:bodyPr/>
      <a:lstStyle/>
      <a:style>
        <a:lnRef idx="1">
          <a:schemeClr val="accent6"/>
        </a:lnRef>
        <a:fillRef idx="0">
          <a:schemeClr val="accent6"/>
        </a:fillRef>
        <a:effectRef idx="0">
          <a:schemeClr val="accent6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1472</Words>
  <Application>WPS 演示</Application>
  <PresentationFormat>自定义</PresentationFormat>
  <Paragraphs>84</Paragraphs>
  <Slides>11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3" baseType="lpstr">
      <vt:lpstr>Arial</vt:lpstr>
      <vt:lpstr>宋体</vt:lpstr>
      <vt:lpstr>Wingdings</vt:lpstr>
      <vt:lpstr>Times New Roman</vt:lpstr>
      <vt:lpstr>微软雅黑</vt:lpstr>
      <vt:lpstr>黑体</vt:lpstr>
      <vt:lpstr>Calibri</vt:lpstr>
      <vt:lpstr>微软雅黑 Light</vt:lpstr>
      <vt:lpstr>Arial</vt:lpstr>
      <vt:lpstr>Franklin Gothic Book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罗</cp:lastModifiedBy>
  <cp:revision>3</cp:revision>
  <cp:lastPrinted>2023-02-18T21:40:00Z</cp:lastPrinted>
  <dcterms:created xsi:type="dcterms:W3CDTF">2023-02-18T21:40:00Z</dcterms:created>
  <dcterms:modified xsi:type="dcterms:W3CDTF">2023-11-01T08:45:34Z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ICV">
    <vt:lpwstr>126E4F72033F4F28ACD54C13E5AAFDA7_12</vt:lpwstr>
  </property>
  <property fmtid="{D5CDD505-2E9C-101B-9397-08002B2CF9AE}" pid="7" name="KSOProductBuildVer">
    <vt:lpwstr>2052-12.1.0.15712</vt:lpwstr>
  </property>
</Properties>
</file>