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61" r:id="rId4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273" r:id="rId22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4660"/>
  </p:normalViewPr>
  <p:slideViewPr>
    <p:cSldViewPr snapToGrid="0">
      <p:cViewPr>
        <p:scale>
          <a:sx n="100" d="100"/>
          <a:sy n="100" d="100"/>
        </p:scale>
        <p:origin x="-117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4579" name="文本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9699" name="文本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3555" name="文本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8675" name="文本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Tx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Tx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Tx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Tx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Tx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Tx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Tx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Tx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Tx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Tx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Tx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Tx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image" Target="file:///D:\qq&#25991;&#20214;\712321467\Image\C2C\Image2\%7b75232B38-A165-1FB7-499C-2E1C792CACB5%7d.png" TargetMode="External"/><Relationship Id="rId20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1.jpeg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20" r:link="rId21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2.xml"/><Relationship Id="rId5" Type="http://schemas.microsoft.com/office/2007/relationships/hdphoto" Target="../media/image11.wdp"/><Relationship Id="rId4" Type="http://schemas.openxmlformats.org/officeDocument/2006/relationships/image" Target="../media/image10.png"/><Relationship Id="rId3" Type="http://schemas.microsoft.com/office/2007/relationships/hdphoto" Target="../media/image9.wdp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microsoft.com/office/2007/relationships/hdphoto" Target="../media/image5.wdp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2.xml"/><Relationship Id="rId5" Type="http://schemas.microsoft.com/office/2007/relationships/hdphoto" Target="../media/image11.wdp"/><Relationship Id="rId4" Type="http://schemas.openxmlformats.org/officeDocument/2006/relationships/image" Target="../media/image10.png"/><Relationship Id="rId3" Type="http://schemas.microsoft.com/office/2007/relationships/hdphoto" Target="../media/image9.wdp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2166995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/>
              <a:t>公顷、平方千米</a:t>
            </a:r>
            <a:endParaRPr lang="zh-CN" altLang="en-US" sz="6600" b="1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9"/>
          <p:cNvSpPr txBox="1">
            <a:spLocks noChangeArrowheads="1"/>
          </p:cNvSpPr>
          <p:nvPr/>
        </p:nvSpPr>
        <p:spPr bwMode="auto">
          <a:xfrm>
            <a:off x="1765010" y="4451814"/>
            <a:ext cx="7806055" cy="156845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北京中华世纪坛占地面积大约是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0.045</a:t>
            </a: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平方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千</a:t>
            </a: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zh-CN" altLang="zh-CN" sz="3200">
                <a:latin typeface="+mj-ea"/>
              </a:rPr>
              <a:t>。</a:t>
            </a:r>
            <a:endParaRPr lang="zh-CN" altLang="zh-CN" sz="3200">
              <a:latin typeface="+mj-ea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908203" y="775189"/>
            <a:ext cx="7227456" cy="369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副标题 2"/>
          <p:cNvSpPr/>
          <p:nvPr/>
        </p:nvSpPr>
        <p:spPr>
          <a:xfrm>
            <a:off x="2234814" y="1086410"/>
            <a:ext cx="1093788" cy="561975"/>
          </a:xfrm>
          <a:prstGeom prst="rect">
            <a:avLst/>
          </a:prstGeom>
          <a:noFill/>
          <a:ln w="9525">
            <a:noFill/>
          </a:ln>
        </p:spPr>
        <p:txBody>
          <a:bodyPr lIns="81875" tIns="40938" rIns="81875" bIns="40938" anchor="t" anchorCtr="0"/>
          <a:lstStyle/>
          <a:p>
            <a:pPr defTabSz="819150"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探究：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2" name="TextBox 101"/>
          <p:cNvSpPr/>
          <p:nvPr/>
        </p:nvSpPr>
        <p:spPr>
          <a:xfrm>
            <a:off x="3114289" y="1183247"/>
            <a:ext cx="2262187" cy="36933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已学过的面积单位有</a:t>
            </a:r>
            <a:endParaRPr lang="zh-CN" altLang="en-US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3" name="TextBox 6"/>
          <p:cNvSpPr/>
          <p:nvPr/>
        </p:nvSpPr>
        <p:spPr>
          <a:xfrm flipH="1">
            <a:off x="3180964" y="1911909"/>
            <a:ext cx="3576637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cm</a:t>
            </a:r>
            <a:r>
              <a:rPr lang="en-US" altLang="zh-CN" baseline="30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  dm</a:t>
            </a:r>
            <a:r>
              <a:rPr lang="en-US" altLang="zh-CN" baseline="30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    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m</a:t>
            </a:r>
            <a:r>
              <a:rPr lang="en-US" altLang="zh-CN" baseline="30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4" name="TextBox 9"/>
          <p:cNvSpPr/>
          <p:nvPr/>
        </p:nvSpPr>
        <p:spPr>
          <a:xfrm>
            <a:off x="3114290" y="2710422"/>
            <a:ext cx="2714625" cy="36933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相邻两个单位之间的进率</a:t>
            </a:r>
            <a:endParaRPr lang="zh-CN" altLang="en-US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5" name="TextBox 11"/>
          <p:cNvSpPr/>
          <p:nvPr/>
        </p:nvSpPr>
        <p:spPr>
          <a:xfrm flipH="1">
            <a:off x="3328602" y="3351772"/>
            <a:ext cx="1849439" cy="36933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1m</a:t>
            </a:r>
            <a:r>
              <a:rPr lang="en-US" altLang="zh-CN" baseline="30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=100dm</a:t>
            </a:r>
            <a:r>
              <a:rPr lang="en-US" altLang="zh-CN" baseline="30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6" name="TextBox 12"/>
          <p:cNvSpPr/>
          <p:nvPr/>
        </p:nvSpPr>
        <p:spPr>
          <a:xfrm flipH="1">
            <a:off x="6000365" y="3442260"/>
            <a:ext cx="2014537" cy="36933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1dm</a:t>
            </a:r>
            <a:r>
              <a:rPr lang="en-US" altLang="zh-CN" baseline="30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=100cm</a:t>
            </a:r>
            <a:r>
              <a:rPr lang="en-US" altLang="zh-CN" baseline="30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7" name="TextBox 13"/>
          <p:cNvSpPr/>
          <p:nvPr/>
        </p:nvSpPr>
        <p:spPr>
          <a:xfrm flipH="1">
            <a:off x="3396864" y="3991535"/>
            <a:ext cx="3535363" cy="36933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1m</a:t>
            </a:r>
            <a:r>
              <a:rPr lang="en-US" altLang="zh-CN" baseline="30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=100dm</a:t>
            </a:r>
            <a:r>
              <a:rPr lang="en-US" altLang="zh-CN" baseline="30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=10000cm</a:t>
            </a:r>
            <a:r>
              <a:rPr lang="en-US" altLang="zh-CN" baseline="30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  <p:bldP spid="12294" grpId="0"/>
      <p:bldP spid="12295" grpId="0"/>
      <p:bldP spid="12296" grpId="0"/>
      <p:bldP spid="1229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4337"/>
          <p:cNvSpPr>
            <a:spLocks noGrp="1" noChangeArrowheads="1"/>
          </p:cNvSpPr>
          <p:nvPr>
            <p:ph type="title"/>
          </p:nvPr>
        </p:nvSpPr>
        <p:spPr>
          <a:xfrm>
            <a:off x="2630505" y="1190471"/>
            <a:ext cx="3039067" cy="400110"/>
          </a:xfrm>
        </p:spPr>
        <p:txBody>
          <a:bodyPr/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1km</a:t>
            </a:r>
            <a:r>
              <a:rPr lang="en-US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有多大？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201187" y="990416"/>
            <a:ext cx="1133020" cy="747940"/>
          </a:xfrm>
          <a:prstGeom prst="rect">
            <a:avLst/>
          </a:prstGeom>
        </p:spPr>
      </p:pic>
      <p:sp>
        <p:nvSpPr>
          <p:cNvPr id="6" name="思想气泡: 云 5"/>
          <p:cNvSpPr/>
          <p:nvPr/>
        </p:nvSpPr>
        <p:spPr>
          <a:xfrm>
            <a:off x="2820753" y="1590583"/>
            <a:ext cx="4528763" cy="1403759"/>
          </a:xfrm>
          <a:prstGeom prst="cloudCallout">
            <a:avLst>
              <a:gd name="adj1" fmla="val -53021"/>
              <a:gd name="adj2" fmla="val 32749"/>
            </a:avLst>
          </a:prstGeom>
          <a:ln w="28575">
            <a:solidFill>
              <a:srgbClr val="FFC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天安门广场的面积是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公顷，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1km</a:t>
            </a:r>
            <a:r>
              <a:rPr lang="en-US" altLang="zh-CN" sz="20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比两个天安门广场的占地面积还要大。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30" b="96246" l="452" r="97285">
                        <a14:foregroundMark x1="82805" y1="53242" x2="90498" y2="82253"/>
                        <a14:foregroundMark x1="42081" y1="70307" x2="56109" y2="88737"/>
                        <a14:foregroundMark x1="35294" y1="71331" x2="51131" y2="92150"/>
                        <a14:foregroundMark x1="39819" y1="92491" x2="42986" y2="93515"/>
                        <a14:foregroundMark x1="31674" y1="83959" x2="41176" y2="92833"/>
                        <a14:foregroundMark x1="40724" y1="92491" x2="53394" y2="90785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flipH="1">
            <a:off x="1492995" y="1663578"/>
            <a:ext cx="1193931" cy="151083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803" l="0" r="99015">
                        <a14:foregroundMark x1="24828" y1="69034" x2="71429" y2="5167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66890" y="3058579"/>
            <a:ext cx="1599719" cy="1442977"/>
          </a:xfrm>
          <a:prstGeom prst="rect">
            <a:avLst/>
          </a:prstGeom>
        </p:spPr>
      </p:pic>
      <p:sp>
        <p:nvSpPr>
          <p:cNvPr id="9" name="思想气泡: 云 8"/>
          <p:cNvSpPr/>
          <p:nvPr/>
        </p:nvSpPr>
        <p:spPr>
          <a:xfrm>
            <a:off x="3138125" y="2994342"/>
            <a:ext cx="4528763" cy="1665759"/>
          </a:xfrm>
          <a:prstGeom prst="cloudCallout">
            <a:avLst>
              <a:gd name="adj1" fmla="val 56837"/>
              <a:gd name="adj2" fmla="val 18490"/>
            </a:avLst>
          </a:prstGeom>
          <a:ln w="28575">
            <a:solidFill>
              <a:srgbClr val="92D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一个足球场的面积不到一公顷，要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140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个足球场才大约是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1km</a:t>
            </a:r>
            <a:r>
              <a:rPr lang="en-US" altLang="zh-CN" sz="2000" b="1" baseline="3000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798320" y="4725091"/>
            <a:ext cx="67151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kumimoji="0" lang="zh-CN" altLang="zh-CN" sz="320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平方千米</a:t>
            </a: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=1000000</a:t>
            </a:r>
            <a:r>
              <a:rPr kumimoji="0" lang="zh-CN" altLang="zh-CN" sz="320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平方米</a:t>
            </a: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=100</a:t>
            </a:r>
            <a:r>
              <a:rPr kumimoji="0" lang="zh-CN" altLang="zh-CN" sz="3200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公顷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1798319" y="957193"/>
            <a:ext cx="2272380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  <a:defRPr/>
            </a:pPr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单位换算</a:t>
            </a:r>
            <a:endParaRPr lang="zh-CN" altLang="en-US" sz="3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3644" y="2464591"/>
            <a:ext cx="2344403" cy="1914500"/>
          </a:xfrm>
          <a:prstGeom prst="rect">
            <a:avLst/>
          </a:prstGeom>
        </p:spPr>
      </p:pic>
      <p:sp>
        <p:nvSpPr>
          <p:cNvPr id="8" name="对话气泡: 圆角矩形 7"/>
          <p:cNvSpPr/>
          <p:nvPr/>
        </p:nvSpPr>
        <p:spPr>
          <a:xfrm>
            <a:off x="3313173" y="1619887"/>
            <a:ext cx="5200015" cy="2323465"/>
          </a:xfrm>
          <a:prstGeom prst="wedgeRoundRectCallout">
            <a:avLst>
              <a:gd name="adj1" fmla="val -55947"/>
              <a:gd name="adj2" fmla="val -8485"/>
              <a:gd name="adj3" fmla="val 16667"/>
            </a:avLst>
          </a:prstGeom>
          <a:noFill/>
          <a:ln>
            <a:solidFill>
              <a:schemeClr val="accent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我们刚刚学过了公顷、平方千米的知识，那么</a:t>
            </a:r>
            <a:r>
              <a:rPr lang="en-US" altLang="zh-CN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平方千米又等于多少公顷呢？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Box 9"/>
          <p:cNvSpPr/>
          <p:nvPr/>
        </p:nvSpPr>
        <p:spPr>
          <a:xfrm>
            <a:off x="1889470" y="1316769"/>
            <a:ext cx="8043863" cy="21698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填一填。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30000平方米=（      ）公顷                  6平方千米=（      ）公顷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0.64平方千米=（          ）平方米            4800000平方米=（      ）平方千米                  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4" name="TextBox 9"/>
          <p:cNvSpPr/>
          <p:nvPr/>
        </p:nvSpPr>
        <p:spPr>
          <a:xfrm>
            <a:off x="3759542" y="2147030"/>
            <a:ext cx="642939" cy="508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3    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5" name="TextBox 9"/>
          <p:cNvSpPr/>
          <p:nvPr/>
        </p:nvSpPr>
        <p:spPr>
          <a:xfrm>
            <a:off x="7391743" y="2148618"/>
            <a:ext cx="642939" cy="507831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600</a:t>
            </a:r>
            <a:endParaRPr lang="zh-CN" altLang="en-US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6" name="TextBox 9"/>
          <p:cNvSpPr/>
          <p:nvPr/>
        </p:nvSpPr>
        <p:spPr>
          <a:xfrm>
            <a:off x="3580156" y="2978880"/>
            <a:ext cx="1147763" cy="507831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640000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7" name="TextBox 9"/>
          <p:cNvSpPr/>
          <p:nvPr/>
        </p:nvSpPr>
        <p:spPr>
          <a:xfrm>
            <a:off x="8052143" y="2978880"/>
            <a:ext cx="757239" cy="507831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 4.8</a:t>
            </a:r>
            <a:endParaRPr lang="zh-CN" altLang="en-US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5" grpId="0"/>
      <p:bldP spid="15366" grpId="0"/>
      <p:bldP spid="153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981367" y="1444121"/>
            <a:ext cx="5228949" cy="402291"/>
          </a:xfrm>
          <a:prstGeom prst="rect">
            <a:avLst/>
          </a:prstGeom>
          <a:noFill/>
          <a:ln w="9525" algn="ctr">
            <a:solidFill>
              <a:schemeClr val="bg2"/>
            </a:solidFill>
            <a:miter lim="800000"/>
          </a:ln>
        </p:spPr>
        <p:txBody>
          <a:bodyPr wrap="square" lIns="90000" tIns="46800" rIns="90000" bIns="46800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l" eaLnBrk="1" hangingPunct="1">
              <a:spcBef>
                <a:spcPct val="30000"/>
              </a:spcBef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美丽的杭州西湖面积大约是</a:t>
            </a:r>
            <a:r>
              <a:rPr lang="en-US" altLang="zh-CN" sz="2000" dirty="0">
                <a:solidFill>
                  <a:srgbClr val="D6009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5.6</a:t>
            </a:r>
            <a:r>
              <a:rPr lang="zh-CN" altLang="en-US" sz="2000" dirty="0">
                <a:solidFill>
                  <a:srgbClr val="D6009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平方千米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35857" y="1273765"/>
            <a:ext cx="1133020" cy="747940"/>
          </a:xfrm>
          <a:prstGeom prst="rect">
            <a:avLst/>
          </a:prstGeom>
        </p:spPr>
      </p:pic>
      <p:sp>
        <p:nvSpPr>
          <p:cNvPr id="6" name="文本框 15364"/>
          <p:cNvSpPr txBox="1">
            <a:spLocks noChangeArrowheads="1"/>
          </p:cNvSpPr>
          <p:nvPr/>
        </p:nvSpPr>
        <p:spPr bwMode="auto">
          <a:xfrm>
            <a:off x="2328085" y="4833486"/>
            <a:ext cx="68889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5.6</a:t>
            </a:r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平方千米=（           ）公顷</a:t>
            </a:r>
            <a:r>
              <a:rPr lang="en-US" altLang="zh-CN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      ）平方米</a:t>
            </a:r>
            <a:endParaRPr lang="zh-CN" altLang="en-US" sz="2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468959" y="4833486"/>
            <a:ext cx="11330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560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832373" y="4833486"/>
            <a:ext cx="14667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5600000</a:t>
            </a:r>
            <a:endParaRPr lang="zh-CN" altLang="en-US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8876" y="1932486"/>
            <a:ext cx="5807384" cy="2564647"/>
          </a:xfrm>
          <a:prstGeom prst="rect">
            <a:avLst/>
          </a:prstGeom>
        </p:spPr>
      </p:pic>
    </p:spTree>
  </p:cSld>
  <p:clrMapOvr>
    <a:masterClrMapping/>
  </p:clrMapOvr>
  <p:transition spd="slow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1690369" y="991872"/>
            <a:ext cx="2132331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填一填</a:t>
            </a:r>
            <a:endParaRPr lang="zh-CN" altLang="en-US" sz="32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1688466" y="1670687"/>
            <a:ext cx="6104255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en-US" altLang="zh-CN" sz="3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30000m</a:t>
            </a:r>
            <a:r>
              <a:rPr lang="en-US" altLang="zh-CN" sz="3200" baseline="30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2</a:t>
            </a:r>
            <a:r>
              <a:rPr lang="zh-CN" altLang="en-US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＝</a:t>
            </a:r>
            <a:r>
              <a:rPr lang="zh-CN" altLang="en-US" sz="32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        ）</a:t>
            </a:r>
            <a:r>
              <a:rPr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公顷</a:t>
            </a:r>
            <a:endParaRPr lang="zh-CN" altLang="en-US" sz="32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华文楷体" panose="02010600040101010101" charset="-122"/>
            </a:endParaRPr>
          </a:p>
        </p:txBody>
      </p:sp>
      <p:sp>
        <p:nvSpPr>
          <p:cNvPr id="10" name="TextBox 12"/>
          <p:cNvSpPr txBox="1">
            <a:spLocks noChangeArrowheads="1"/>
          </p:cNvSpPr>
          <p:nvPr/>
        </p:nvSpPr>
        <p:spPr bwMode="auto">
          <a:xfrm>
            <a:off x="4096606" y="1811159"/>
            <a:ext cx="6127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华文楷体" panose="02010600040101010101" charset="-122"/>
            </a:endParaRPr>
          </a:p>
        </p:txBody>
      </p:sp>
      <p:sp>
        <p:nvSpPr>
          <p:cNvPr id="11" name="TextBox 16"/>
          <p:cNvSpPr txBox="1">
            <a:spLocks noChangeArrowheads="1"/>
          </p:cNvSpPr>
          <p:nvPr/>
        </p:nvSpPr>
        <p:spPr bwMode="auto">
          <a:xfrm>
            <a:off x="1688465" y="2508252"/>
            <a:ext cx="6729731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6km</a:t>
            </a:r>
            <a:r>
              <a:rPr lang="en-US" altLang="zh-CN" sz="3200" baseline="30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2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＝</a:t>
            </a:r>
            <a:r>
              <a:rPr lang="zh-CN" altLang="en-US" sz="32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            ）</a:t>
            </a:r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公顷</a:t>
            </a:r>
            <a:endParaRPr lang="zh-CN" altLang="en-US" sz="3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华文楷体" panose="02010600040101010101" charset="-122"/>
            </a:endParaRPr>
          </a:p>
        </p:txBody>
      </p:sp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1678306" y="3446782"/>
            <a:ext cx="6212205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en-US" altLang="zh-CN" sz="3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0.64km</a:t>
            </a:r>
            <a:r>
              <a:rPr lang="en-US" altLang="zh-CN" sz="3200" baseline="30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2</a:t>
            </a:r>
            <a:r>
              <a:rPr lang="zh-CN" altLang="en-US" sz="3200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＝</a:t>
            </a:r>
            <a:r>
              <a:rPr lang="zh-CN" altLang="en-US" sz="3200" b="1" smtClean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            </a:t>
            </a:r>
            <a:r>
              <a:rPr lang="zh-CN" altLang="en-US" sz="3200" b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）</a:t>
            </a:r>
            <a:r>
              <a:rPr lang="en-US" altLang="zh-CN" sz="3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m</a:t>
            </a:r>
            <a:r>
              <a:rPr lang="en-US" altLang="zh-CN" sz="3200" baseline="30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2</a:t>
            </a:r>
            <a:endParaRPr lang="zh-CN" altLang="en-US" sz="3200" baseline="30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华文楷体" panose="02010600040101010101" charset="-122"/>
            </a:endParaRPr>
          </a:p>
        </p:txBody>
      </p:sp>
      <p:sp>
        <p:nvSpPr>
          <p:cNvPr id="13" name="TextBox 18"/>
          <p:cNvSpPr txBox="1">
            <a:spLocks noChangeArrowheads="1"/>
          </p:cNvSpPr>
          <p:nvPr/>
        </p:nvSpPr>
        <p:spPr bwMode="auto">
          <a:xfrm>
            <a:off x="1616710" y="4412617"/>
            <a:ext cx="7153911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4800000m</a:t>
            </a:r>
            <a:r>
              <a:rPr lang="en-US" altLang="zh-CN" sz="3200" baseline="30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2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＝</a:t>
            </a:r>
            <a:r>
              <a:rPr lang="zh-CN" altLang="en-US" sz="32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        ）</a:t>
            </a: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km</a:t>
            </a:r>
            <a:r>
              <a:rPr lang="en-US" altLang="zh-CN" sz="3200" baseline="30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2</a:t>
            </a:r>
            <a:endParaRPr lang="zh-CN" altLang="en-US" sz="3200" baseline="300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华文楷体" panose="02010600040101010101" charset="-122"/>
            </a:endParaRPr>
          </a:p>
        </p:txBody>
      </p: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3491925" y="2688516"/>
            <a:ext cx="96575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600</a:t>
            </a:r>
            <a:endParaRPr lang="en-US" altLang="zh-CN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华文楷体" panose="02010600040101010101" charset="-122"/>
            </a:endParaRPr>
          </a:p>
        </p:txBody>
      </p:sp>
      <p:sp>
        <p:nvSpPr>
          <p:cNvPr id="15" name="TextBox 19"/>
          <p:cNvSpPr txBox="1">
            <a:spLocks noChangeArrowheads="1"/>
          </p:cNvSpPr>
          <p:nvPr/>
        </p:nvSpPr>
        <p:spPr bwMode="auto">
          <a:xfrm>
            <a:off x="3347915" y="3623312"/>
            <a:ext cx="250952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640000</a:t>
            </a:r>
            <a:endParaRPr lang="en-US" altLang="zh-CN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华文楷体" panose="02010600040101010101" charset="-122"/>
            </a:endParaRPr>
          </a:p>
        </p:txBody>
      </p:sp>
      <p:sp>
        <p:nvSpPr>
          <p:cNvPr id="16" name="TextBox 21"/>
          <p:cNvSpPr txBox="1">
            <a:spLocks noChangeArrowheads="1"/>
          </p:cNvSpPr>
          <p:nvPr/>
        </p:nvSpPr>
        <p:spPr bwMode="auto">
          <a:xfrm>
            <a:off x="4213759" y="4561245"/>
            <a:ext cx="10414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4.8</a:t>
            </a:r>
            <a:endParaRPr lang="en-US" altLang="zh-CN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04885" y="1041057"/>
            <a:ext cx="645153" cy="590012"/>
          </a:xfrm>
          <a:prstGeom prst="rect">
            <a:avLst/>
          </a:prstGeom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2619911" y="1136008"/>
            <a:ext cx="24087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4330" indent="-3543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eaLnBrk="0" hangingPunct="0"/>
            <a:r>
              <a:rPr lang="zh-CN" altLang="en-US" sz="2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填一填。</a:t>
            </a:r>
            <a:endParaRPr lang="en-US" altLang="zh-CN" sz="20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15364"/>
          <p:cNvSpPr txBox="1">
            <a:spLocks noChangeArrowheads="1"/>
          </p:cNvSpPr>
          <p:nvPr/>
        </p:nvSpPr>
        <p:spPr bwMode="auto">
          <a:xfrm>
            <a:off x="2104375" y="1949480"/>
            <a:ext cx="36730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3000 m</a:t>
            </a:r>
            <a:r>
              <a:rPr lang="en-US" altLang="zh-CN" sz="2000" baseline="30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=（          ）公顷</a:t>
            </a:r>
            <a:endParaRPr lang="zh-CN" altLang="en-US" sz="2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15364"/>
          <p:cNvSpPr txBox="1">
            <a:spLocks noChangeArrowheads="1"/>
          </p:cNvSpPr>
          <p:nvPr/>
        </p:nvSpPr>
        <p:spPr bwMode="auto">
          <a:xfrm>
            <a:off x="6075175" y="1963974"/>
            <a:ext cx="36730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 km</a:t>
            </a:r>
            <a:r>
              <a:rPr lang="en-US" altLang="zh-CN" sz="2000" baseline="30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=（          ）公顷</a:t>
            </a:r>
            <a:endParaRPr lang="zh-CN" altLang="en-US" sz="2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15364"/>
          <p:cNvSpPr txBox="1">
            <a:spLocks noChangeArrowheads="1"/>
          </p:cNvSpPr>
          <p:nvPr/>
        </p:nvSpPr>
        <p:spPr bwMode="auto">
          <a:xfrm>
            <a:off x="2104375" y="3073207"/>
            <a:ext cx="36730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0.64 km</a:t>
            </a:r>
            <a:r>
              <a:rPr lang="en-US" altLang="zh-CN" sz="2000" baseline="30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=（          ）</a:t>
            </a:r>
            <a:r>
              <a:rPr lang="en-US" altLang="zh-CN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en-US" altLang="zh-CN" sz="2000" baseline="30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aseline="30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15364"/>
          <p:cNvSpPr txBox="1">
            <a:spLocks noChangeArrowheads="1"/>
          </p:cNvSpPr>
          <p:nvPr/>
        </p:nvSpPr>
        <p:spPr bwMode="auto">
          <a:xfrm>
            <a:off x="6075175" y="3073207"/>
            <a:ext cx="41982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4800000 m</a:t>
            </a:r>
            <a:r>
              <a:rPr lang="en-US" altLang="zh-CN" sz="2000" baseline="30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=（          ）</a:t>
            </a:r>
            <a:r>
              <a:rPr lang="en-US" altLang="zh-CN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km</a:t>
            </a:r>
            <a:r>
              <a:rPr lang="en-US" altLang="zh-CN" sz="2000" baseline="30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aseline="30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550038" y="2459964"/>
            <a:ext cx="2133601" cy="50286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公顷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=10000m</a:t>
            </a:r>
            <a:r>
              <a:rPr lang="en-US" altLang="zh-CN" sz="2000" b="1" baseline="3000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717943" y="1963974"/>
            <a:ext cx="8672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0.3</a:t>
            </a:r>
            <a:endParaRPr lang="zh-CN" altLang="en-US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6158307" y="2467211"/>
            <a:ext cx="2941928" cy="50286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平方千米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=100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公顷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7478113" y="1952689"/>
            <a:ext cx="8672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600</a:t>
            </a:r>
            <a:endParaRPr lang="zh-CN" altLang="en-US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2469953" y="3610939"/>
            <a:ext cx="2941928" cy="50286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平方千米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=1000000m</a:t>
            </a:r>
            <a:r>
              <a:rPr lang="en-US" altLang="zh-CN" sz="2000" b="1" baseline="3000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606166" y="3058712"/>
            <a:ext cx="10017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640000</a:t>
            </a:r>
            <a:endParaRPr lang="zh-CN" altLang="en-US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7986180" y="3073207"/>
            <a:ext cx="10017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4.8</a:t>
            </a:r>
            <a:endParaRPr lang="zh-CN" altLang="en-US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/>
      <p:bldP spid="14" grpId="0" animBg="1"/>
      <p:bldP spid="16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41146" y="697865"/>
            <a:ext cx="5600065" cy="522732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383020" y="1570991"/>
            <a:ext cx="462280" cy="5416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348731" y="2228852"/>
            <a:ext cx="462280" cy="353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348731" y="3252470"/>
            <a:ext cx="462280" cy="353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383020" y="4133217"/>
            <a:ext cx="462280" cy="353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383020" y="5571492"/>
            <a:ext cx="462280" cy="353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001521" y="791212"/>
            <a:ext cx="414020" cy="2901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流程图: 可选过程 1"/>
          <p:cNvSpPr/>
          <p:nvPr/>
        </p:nvSpPr>
        <p:spPr>
          <a:xfrm>
            <a:off x="1081346" y="655938"/>
            <a:ext cx="1343025" cy="431800"/>
          </a:xfrm>
          <a:prstGeom prst="flowChartAlternateProcess">
            <a:avLst/>
          </a:prstGeom>
          <a:solidFill>
            <a:srgbClr val="7CD52B"/>
          </a:solidFill>
          <a:ln w="6350" cap="flat" cmpd="sng">
            <a:solidFill>
              <a:srgbClr val="F18870"/>
            </a:solidFill>
            <a:prstDash val="solid"/>
            <a:miter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44924" tIns="22462" rIns="44924" bIns="22462" anchor="ctr" anchorCtr="0"/>
          <a:lstStyle/>
          <a:p>
            <a:pPr algn="ctr"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本课小结</a:t>
            </a:r>
            <a:endParaRPr lang="zh-CN" altLang="en-US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435" name="组合 2"/>
          <p:cNvGrpSpPr/>
          <p:nvPr/>
        </p:nvGrpSpPr>
        <p:grpSpPr>
          <a:xfrm>
            <a:off x="2338646" y="1749728"/>
            <a:ext cx="1090612" cy="733425"/>
            <a:chOff x="2257426" y="1609441"/>
            <a:chExt cx="1358900" cy="734510"/>
          </a:xfrm>
        </p:grpSpPr>
        <p:cxnSp>
          <p:nvCxnSpPr>
            <p:cNvPr id="18436" name="MH_Other_1"/>
            <p:cNvCxnSpPr/>
            <p:nvPr/>
          </p:nvCxnSpPr>
          <p:spPr>
            <a:xfrm>
              <a:off x="2257426" y="1617390"/>
              <a:ext cx="1008791" cy="726561"/>
            </a:xfrm>
            <a:prstGeom prst="line">
              <a:avLst/>
            </a:prstGeom>
            <a:ln w="38100" cap="flat" cmpd="sng">
              <a:solidFill>
                <a:srgbClr val="6096E6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8437" name="MH_Other_2"/>
            <p:cNvSpPr/>
            <p:nvPr/>
          </p:nvSpPr>
          <p:spPr>
            <a:xfrm>
              <a:off x="2374129" y="1609441"/>
              <a:ext cx="1242197" cy="426079"/>
            </a:xfrm>
            <a:solidFill>
              <a:schemeClr val="accent1"/>
            </a:solidFill>
            <a:ln w="1270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38" name="组合 6"/>
          <p:cNvGrpSpPr/>
          <p:nvPr/>
        </p:nvGrpSpPr>
        <p:grpSpPr>
          <a:xfrm>
            <a:off x="2338646" y="2892728"/>
            <a:ext cx="1090612" cy="733425"/>
            <a:chOff x="2257426" y="2743610"/>
            <a:chExt cx="1358900" cy="733310"/>
          </a:xfrm>
        </p:grpSpPr>
        <p:cxnSp>
          <p:nvCxnSpPr>
            <p:cNvPr id="18439" name="MH_Other_3"/>
            <p:cNvCxnSpPr/>
            <p:nvPr/>
          </p:nvCxnSpPr>
          <p:spPr>
            <a:xfrm>
              <a:off x="2257426" y="2751546"/>
              <a:ext cx="1008791" cy="725374"/>
            </a:xfrm>
            <a:prstGeom prst="line">
              <a:avLst/>
            </a:prstGeom>
            <a:ln w="38100" cap="flat" cmpd="sng">
              <a:solidFill>
                <a:srgbClr val="58B6E5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8440" name="MH_Other_4"/>
            <p:cNvSpPr/>
            <p:nvPr/>
          </p:nvSpPr>
          <p:spPr>
            <a:xfrm>
              <a:off x="2374129" y="2743610"/>
              <a:ext cx="1242197" cy="425383"/>
            </a:xfrm>
            <a:solidFill>
              <a:schemeClr val="accent2"/>
            </a:solidFill>
            <a:ln w="1270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41" name="组合 10"/>
          <p:cNvGrpSpPr/>
          <p:nvPr/>
        </p:nvGrpSpPr>
        <p:grpSpPr>
          <a:xfrm>
            <a:off x="2338646" y="4070653"/>
            <a:ext cx="1090612" cy="733425"/>
            <a:chOff x="2257426" y="3877780"/>
            <a:chExt cx="1358900" cy="733309"/>
          </a:xfrm>
        </p:grpSpPr>
        <p:cxnSp>
          <p:nvCxnSpPr>
            <p:cNvPr id="18442" name="MH_Other_5"/>
            <p:cNvCxnSpPr/>
            <p:nvPr/>
          </p:nvCxnSpPr>
          <p:spPr>
            <a:xfrm>
              <a:off x="2257426" y="3885716"/>
              <a:ext cx="1008791" cy="725373"/>
            </a:xfrm>
            <a:prstGeom prst="line">
              <a:avLst/>
            </a:prstGeom>
            <a:ln w="38100" cap="flat" cmpd="sng">
              <a:solidFill>
                <a:srgbClr val="56CA95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8443" name="MH_Other_6"/>
            <p:cNvSpPr/>
            <p:nvPr/>
          </p:nvSpPr>
          <p:spPr>
            <a:xfrm>
              <a:off x="2374129" y="3877780"/>
              <a:ext cx="1242197" cy="425383"/>
            </a:xfrm>
            <a:solidFill>
              <a:srgbClr val="56CA95"/>
            </a:solidFill>
            <a:ln w="1270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4" name="MH_SubTitle_2"/>
          <p:cNvSpPr/>
          <p:nvPr/>
        </p:nvSpPr>
        <p:spPr>
          <a:xfrm>
            <a:off x="3491170" y="2892728"/>
            <a:ext cx="5721351" cy="7191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“平方千米”是比“公顷”还大的面积单位，计算较大的土地面积一般用“平方千米”作单位。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5" name="MH_SubTitle_3"/>
          <p:cNvSpPr/>
          <p:nvPr/>
        </p:nvSpPr>
        <p:spPr>
          <a:xfrm>
            <a:off x="3491171" y="4070653"/>
            <a:ext cx="5995987" cy="7191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Wingdings" panose="05000000000000000000" charset="0"/>
              </a:rPr>
              <a:t> 1公顷=10000 m</a:t>
            </a:r>
            <a:r>
              <a:rPr lang="zh-CN" altLang="en-US" baseline="30000" dirty="0">
                <a:latin typeface="Arial" panose="020B0604020202020204" pitchFamily="34" charset="0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Wingdings" panose="05000000000000000000" charset="0"/>
              </a:rPr>
              <a:t>                 1km</a:t>
            </a:r>
            <a:r>
              <a:rPr lang="zh-CN" altLang="en-US" baseline="30000" dirty="0">
                <a:latin typeface="Arial" panose="020B0604020202020204" pitchFamily="34" charset="0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Wingdings" panose="05000000000000000000" charset="0"/>
              </a:rPr>
              <a:t>=1000000m</a:t>
            </a:r>
            <a:r>
              <a:rPr lang="zh-CN" altLang="en-US" baseline="30000" dirty="0">
                <a:latin typeface="Arial" panose="020B0604020202020204" pitchFamily="34" charset="0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endParaRPr lang="zh-CN" altLang="en-US" baseline="300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446" name="矩形 17"/>
          <p:cNvSpPr/>
          <p:nvPr/>
        </p:nvSpPr>
        <p:spPr>
          <a:xfrm>
            <a:off x="3668972" y="962328"/>
            <a:ext cx="4238625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zh-CN" altLang="zh-CN" sz="2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公顷、平方千米</a:t>
            </a:r>
            <a:endParaRPr lang="zh-CN" altLang="zh-CN" sz="2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8447" name="矩形 10"/>
          <p:cNvSpPr/>
          <p:nvPr/>
        </p:nvSpPr>
        <p:spPr>
          <a:xfrm>
            <a:off x="3668969" y="1859994"/>
            <a:ext cx="5818187" cy="460861"/>
          </a:xfrm>
          <a:prstGeom prst="rect">
            <a:avLst/>
          </a:prstGeom>
          <a:noFill/>
          <a:ln w="9525">
            <a:noFill/>
          </a:ln>
        </p:spPr>
        <p:txBody>
          <a:bodyPr lIns="44924" tIns="22462" rIns="44924" bIns="22462" anchor="t" anchorCtr="0">
            <a:spAutoFit/>
          </a:bodyPr>
          <a:lstStyle/>
          <a:p>
            <a:pPr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边长是100m的正方形土地，它的面积是1公顷。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 fill="hold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 fill="hold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 fill="hold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4" grpId="0"/>
      <p:bldP spid="18445" grpId="0"/>
      <p:bldP spid="184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16"/>
          <p:cNvSpPr/>
          <p:nvPr/>
        </p:nvSpPr>
        <p:spPr>
          <a:xfrm>
            <a:off x="1808161" y="1835238"/>
            <a:ext cx="7348539" cy="1754326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（1）一个果园的面积大约是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0000平方米，是（      ）公顷。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2）北京故宫是世界上最大的宫殿，占地面积大约是是72公顷，是(              )平方米。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7" name="流程图: 可选过程 1"/>
          <p:cNvSpPr/>
          <p:nvPr/>
        </p:nvSpPr>
        <p:spPr>
          <a:xfrm>
            <a:off x="1127125" y="771611"/>
            <a:ext cx="1822451" cy="431800"/>
          </a:xfrm>
          <a:prstGeom prst="flowChartAlternateProcess">
            <a:avLst/>
          </a:prstGeom>
          <a:solidFill>
            <a:srgbClr val="7CD52B"/>
          </a:solidFill>
          <a:ln w="6350" cap="flat" cmpd="sng">
            <a:solidFill>
              <a:srgbClr val="F18870"/>
            </a:solidFill>
            <a:prstDash val="solid"/>
            <a:miter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44924" tIns="22462" rIns="44924" bIns="22462" anchor="ctr" anchorCtr="0"/>
          <a:lstStyle/>
          <a:p>
            <a:pPr algn="ctr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自主学习反馈</a:t>
            </a:r>
            <a:endParaRPr lang="zh-CN" alt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8" name="文本框 1"/>
          <p:cNvSpPr/>
          <p:nvPr/>
        </p:nvSpPr>
        <p:spPr>
          <a:xfrm>
            <a:off x="6939350" y="1943016"/>
            <a:ext cx="319318" cy="36933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 typeface="Arial" panose="020B0604020202020204" pitchFamily="34" charset="0"/>
              <a:buNone/>
            </a:pPr>
            <a:r>
              <a:rPr lang="en-US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endParaRPr lang="en-US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9" name="文本框 4"/>
          <p:cNvSpPr/>
          <p:nvPr/>
        </p:nvSpPr>
        <p:spPr>
          <a:xfrm>
            <a:off x="1963738" y="3221124"/>
            <a:ext cx="992579" cy="36933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>
              <a:buClrTx/>
              <a:buSzTx/>
              <a:buFont typeface="Arial" panose="020B0604020202020204" pitchFamily="34" charset="0"/>
              <a:buNone/>
            </a:pPr>
            <a:r>
              <a:rPr lang="en-US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720000</a:t>
            </a:r>
            <a:endParaRPr lang="en-US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流程图: 可选过程 3"/>
          <p:cNvSpPr/>
          <p:nvPr/>
        </p:nvSpPr>
        <p:spPr>
          <a:xfrm>
            <a:off x="1361433" y="730422"/>
            <a:ext cx="1343025" cy="431800"/>
          </a:xfrm>
          <a:prstGeom prst="flowChartAlternateProcess">
            <a:avLst/>
          </a:prstGeom>
          <a:solidFill>
            <a:srgbClr val="7CD52B"/>
          </a:solidFill>
          <a:ln w="6350" cap="flat" cmpd="sng">
            <a:solidFill>
              <a:srgbClr val="F18870"/>
            </a:solidFill>
            <a:prstDash val="solid"/>
            <a:miter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44924" tIns="22462" rIns="44924" bIns="22462" anchor="ctr" anchorCtr="0"/>
          <a:lstStyle/>
          <a:p>
            <a:pPr algn="ctr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情境导入</a:t>
            </a:r>
            <a:endParaRPr lang="zh-CN" alt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5" name="副标题 2"/>
          <p:cNvSpPr/>
          <p:nvPr/>
        </p:nvSpPr>
        <p:spPr>
          <a:xfrm>
            <a:off x="3352157" y="5042072"/>
            <a:ext cx="6654800" cy="617538"/>
          </a:xfrm>
          <a:prstGeom prst="rect">
            <a:avLst/>
          </a:prstGeom>
          <a:noFill/>
          <a:ln w="9525">
            <a:noFill/>
          </a:ln>
        </p:spPr>
        <p:txBody>
          <a:bodyPr lIns="81875" tIns="40938" rIns="81875" bIns="40938" anchor="t" anchorCtr="0"/>
          <a:lstStyle/>
          <a:p>
            <a:pPr defTabSz="81915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说一说你从中读到了哪些数学信息？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6" name="Picture 1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3352157" y="2257597"/>
            <a:ext cx="4279900" cy="1957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7" name="TextBox 18"/>
          <p:cNvSpPr/>
          <p:nvPr/>
        </p:nvSpPr>
        <p:spPr>
          <a:xfrm flipH="1">
            <a:off x="2077395" y="1762297"/>
            <a:ext cx="7929563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天安门广场的面积约是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400000m</a:t>
            </a:r>
            <a:r>
              <a:rPr lang="en-US" altLang="zh-CN" baseline="30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，相当于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公顷。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8" name="TextBox 45"/>
          <p:cNvSpPr/>
          <p:nvPr/>
        </p:nvSpPr>
        <p:spPr>
          <a:xfrm flipH="1">
            <a:off x="2491733" y="4519786"/>
            <a:ext cx="6083300" cy="36933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 typeface="Arial" panose="020B0604020202020204" pitchFamily="34" charset="0"/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测量和计算土地面积时，通常用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公顷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、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平方千米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作单位。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30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185904" y="2761416"/>
            <a:ext cx="50019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课桌面的面积约</a:t>
            </a:r>
            <a:r>
              <a:rPr lang="en-US" altLang="zh-CN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 </a:t>
            </a:r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        ）</a:t>
            </a:r>
            <a:endParaRPr lang="zh-CN" altLang="en-US" sz="2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967996" y="2771351"/>
            <a:ext cx="13811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平方分米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113706" y="3448021"/>
            <a:ext cx="10897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平方米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537115" y="4084952"/>
            <a:ext cx="10259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平方米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5184349" y="4751688"/>
            <a:ext cx="137874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平方厘米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294846" y="3438086"/>
            <a:ext cx="50019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教室地面的面积约54（           ）</a:t>
            </a:r>
            <a:endParaRPr lang="zh-CN" altLang="en-US" sz="2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294845" y="4094887"/>
            <a:ext cx="50019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学校足球场的面积约7000（         ）</a:t>
            </a:r>
            <a:endParaRPr lang="zh-CN" altLang="en-US" sz="2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294845" y="4771557"/>
            <a:ext cx="50019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数学书的封面大约300（            ）</a:t>
            </a:r>
            <a:endParaRPr lang="zh-CN" altLang="en-US" sz="2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688705" y="708456"/>
            <a:ext cx="3529083" cy="2062897"/>
            <a:chOff x="1497414" y="43887"/>
            <a:chExt cx="3529083" cy="1622563"/>
          </a:xfrm>
        </p:grpSpPr>
        <p:grpSp>
          <p:nvGrpSpPr>
            <p:cNvPr id="12" name="组合 11"/>
            <p:cNvGrpSpPr/>
            <p:nvPr/>
          </p:nvGrpSpPr>
          <p:grpSpPr>
            <a:xfrm flipH="1">
              <a:off x="1497414" y="43887"/>
              <a:ext cx="3529083" cy="1622563"/>
              <a:chOff x="716299" y="2158743"/>
              <a:chExt cx="3232298" cy="2282179"/>
            </a:xfrm>
          </p:grpSpPr>
          <p:cxnSp>
            <p:nvCxnSpPr>
              <p:cNvPr id="16" name="直接连接符 15"/>
              <p:cNvCxnSpPr/>
              <p:nvPr/>
            </p:nvCxnSpPr>
            <p:spPr>
              <a:xfrm>
                <a:off x="1945981" y="3215766"/>
                <a:ext cx="383215" cy="50365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1" cstate="email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5809" b="95159" l="9961" r="89844">
                            <a14:backgroundMark x1="11621" y1="8299" x2="54395" y2="52144"/>
                            <a14:backgroundMark x1="50098" y1="14108" x2="58496" y2="69848"/>
                            <a14:backgroundMark x1="11719" y1="80221" x2="39941" y2="49378"/>
                            <a14:backgroundMark x1="84570" y1="14523" x2="88086" y2="27524"/>
                            <a14:backgroundMark x1="75293" y1="54772" x2="87402" y2="60304"/>
                            <a14:backgroundMark x1="74121" y1="55187" x2="75098" y2="54772"/>
                            <a14:backgroundMark x1="65039" y1="56708" x2="65918" y2="56432"/>
                            <a14:backgroundMark x1="32031" y1="60304" x2="53906" y2="7828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16299" y="2158743"/>
                <a:ext cx="3232298" cy="2282179"/>
              </a:xfrm>
              <a:prstGeom prst="rect">
                <a:avLst/>
              </a:prstGeom>
            </p:spPr>
          </p:pic>
        </p:grpSp>
        <p:cxnSp>
          <p:nvCxnSpPr>
            <p:cNvPr id="13" name="直接连接符 12"/>
            <p:cNvCxnSpPr/>
            <p:nvPr/>
          </p:nvCxnSpPr>
          <p:spPr>
            <a:xfrm>
              <a:off x="3059865" y="1467658"/>
              <a:ext cx="1593727" cy="10244"/>
            </a:xfrm>
            <a:prstGeom prst="line">
              <a:avLst/>
            </a:prstGeom>
            <a:ln w="38100">
              <a:solidFill>
                <a:srgbClr val="F3FF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1542021" y="1459223"/>
              <a:ext cx="543269" cy="25669"/>
            </a:xfrm>
            <a:prstGeom prst="line">
              <a:avLst/>
            </a:prstGeom>
            <a:ln w="38100">
              <a:solidFill>
                <a:srgbClr val="F3FFF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思想气泡: 云 17"/>
          <p:cNvSpPr/>
          <p:nvPr/>
        </p:nvSpPr>
        <p:spPr>
          <a:xfrm>
            <a:off x="4262340" y="1390389"/>
            <a:ext cx="3529083" cy="1056857"/>
          </a:xfrm>
          <a:prstGeom prst="cloudCallout">
            <a:avLst>
              <a:gd name="adj1" fmla="val -60023"/>
              <a:gd name="adj2" fmla="val 14164"/>
            </a:avLst>
          </a:prstGeom>
          <a:ln w="28575">
            <a:solidFill>
              <a:srgbClr val="92D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在下面括号里填上合适的单位名称。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  <p:bldP spid="9" grpId="0"/>
      <p:bldP spid="10" grpId="0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282162" y="1405533"/>
            <a:ext cx="8001589" cy="2169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en-US" altLang="zh-CN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1.</a:t>
            </a:r>
            <a:r>
              <a:rPr lang="zh-CN" altLang="zh-CN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一块</a:t>
            </a:r>
            <a:r>
              <a:rPr lang="zh-CN" altLang="zh-CN" sz="3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橡皮上面的面积大</a:t>
            </a:r>
            <a:r>
              <a:rPr lang="zh-CN" altLang="en-US" sz="3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约是</a:t>
            </a:r>
            <a:r>
              <a:rPr lang="en-US" altLang="zh-CN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13(</a:t>
            </a:r>
            <a:r>
              <a:rPr lang="zh-CN" altLang="zh-CN" sz="3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　　</a:t>
            </a:r>
            <a:r>
              <a:rPr lang="en-US" altLang="zh-CN" sz="3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    </a:t>
            </a:r>
            <a:r>
              <a:rPr lang="en-US" altLang="zh-CN" sz="3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)</a:t>
            </a:r>
            <a:r>
              <a:rPr lang="zh-CN" altLang="zh-CN" sz="3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。</a:t>
            </a:r>
            <a:endParaRPr lang="zh-CN" altLang="zh-CN" sz="3000" b="1" dirty="0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zh-CN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2.</a:t>
            </a:r>
            <a:r>
              <a:rPr lang="zh-CN" altLang="zh-CN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一</a:t>
            </a:r>
            <a:r>
              <a:rPr lang="zh-CN" altLang="zh-CN" sz="3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张课桌的面积大约是</a:t>
            </a:r>
            <a:r>
              <a:rPr lang="en-US" altLang="zh-CN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32</a:t>
            </a:r>
            <a:r>
              <a:rPr lang="en-US" altLang="zh-CN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</a:t>
            </a:r>
            <a:r>
              <a:rPr lang="zh-CN" altLang="zh-CN" sz="3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r>
              <a:rPr lang="en-US" altLang="zh-CN" sz="3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zh-CN" sz="3000" b="1" dirty="0">
              <a:solidFill>
                <a:schemeClr val="tx2">
                  <a:lumMod val="60000"/>
                  <a:lumOff val="40000"/>
                </a:schemeClr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zh-CN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3.</a:t>
            </a:r>
            <a:r>
              <a:rPr lang="zh-CN" altLang="zh-CN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一块</a:t>
            </a:r>
            <a:r>
              <a:rPr lang="zh-CN" altLang="zh-CN" sz="3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黑板的面积大约</a:t>
            </a:r>
            <a:r>
              <a:rPr lang="zh-CN" altLang="zh-CN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是</a:t>
            </a:r>
            <a:r>
              <a:rPr lang="en-US" altLang="zh-CN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5</a:t>
            </a:r>
            <a:r>
              <a:rPr lang="en-US" altLang="zh-CN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zh-CN" altLang="zh-CN" sz="3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 sz="3000" b="1" dirty="0">
              <a:solidFill>
                <a:schemeClr val="tx2">
                  <a:lumMod val="60000"/>
                  <a:lumOff val="40000"/>
                </a:schemeClr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785727" y="1513068"/>
            <a:ext cx="183255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平方厘米</a:t>
            </a:r>
            <a:endParaRPr lang="zh-CN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华文楷体" panose="02010600040101010101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043526" y="2275144"/>
            <a:ext cx="183255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平方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分</a:t>
            </a:r>
            <a:r>
              <a:rPr lang="zh-CN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米</a:t>
            </a:r>
            <a:endParaRPr lang="zh-CN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华文楷体" panose="02010600040101010101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971520" y="2917638"/>
            <a:ext cx="142058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zh-CN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平方米</a:t>
            </a:r>
            <a:endParaRPr lang="zh-CN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华文楷体" panose="02010600040101010101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52600" y="3928764"/>
            <a:ext cx="3133261" cy="2400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4337"/>
          <p:cNvSpPr>
            <a:spLocks noGrp="1" noChangeArrowheads="1"/>
          </p:cNvSpPr>
          <p:nvPr>
            <p:ph type="title"/>
          </p:nvPr>
        </p:nvSpPr>
        <p:spPr>
          <a:xfrm>
            <a:off x="3025131" y="1742695"/>
            <a:ext cx="4789715" cy="400110"/>
          </a:xfrm>
        </p:spPr>
        <p:txBody>
          <a:bodyPr/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边长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米的正方形到底有多大？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95814" y="1542640"/>
            <a:ext cx="1133020" cy="747940"/>
          </a:xfrm>
          <a:prstGeom prst="rect">
            <a:avLst/>
          </a:prstGeom>
        </p:spPr>
      </p:pic>
      <p:sp>
        <p:nvSpPr>
          <p:cNvPr id="6" name="思想气泡: 云 5"/>
          <p:cNvSpPr/>
          <p:nvPr/>
        </p:nvSpPr>
        <p:spPr>
          <a:xfrm>
            <a:off x="3215381" y="2290582"/>
            <a:ext cx="3029571" cy="1163649"/>
          </a:xfrm>
          <a:prstGeom prst="cloudCallout">
            <a:avLst>
              <a:gd name="adj1" fmla="val -57012"/>
              <a:gd name="adj2" fmla="val 16085"/>
            </a:avLst>
          </a:prstGeom>
          <a:ln w="28575">
            <a:solidFill>
              <a:srgbClr val="FFC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米跑道所围成的操场面积大约是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公顷。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30" b="96246" l="452" r="97285">
                        <a14:foregroundMark x1="82805" y1="53242" x2="90498" y2="82253"/>
                        <a14:foregroundMark x1="42081" y1="70307" x2="56109" y2="88737"/>
                        <a14:foregroundMark x1="35294" y1="71331" x2="51131" y2="92150"/>
                        <a14:foregroundMark x1="39819" y1="92491" x2="42986" y2="93515"/>
                        <a14:foregroundMark x1="31674" y1="83959" x2="41176" y2="92833"/>
                        <a14:foregroundMark x1="40724" y1="92491" x2="53394" y2="90785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flipH="1">
            <a:off x="1851329" y="2267909"/>
            <a:ext cx="1193931" cy="151083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803" l="0" r="99015">
                        <a14:foregroundMark x1="24828" y1="69034" x2="71429" y2="5167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75218" y="3677013"/>
            <a:ext cx="1599719" cy="1442977"/>
          </a:xfrm>
          <a:prstGeom prst="rect">
            <a:avLst/>
          </a:prstGeom>
        </p:spPr>
      </p:pic>
      <p:sp>
        <p:nvSpPr>
          <p:cNvPr id="9" name="思想气泡: 云 8"/>
          <p:cNvSpPr/>
          <p:nvPr/>
        </p:nvSpPr>
        <p:spPr>
          <a:xfrm>
            <a:off x="3357756" y="3454231"/>
            <a:ext cx="4789715" cy="1665759"/>
          </a:xfrm>
          <a:prstGeom prst="cloudCallout">
            <a:avLst>
              <a:gd name="adj1" fmla="val 52803"/>
              <a:gd name="adj2" fmla="val 45937"/>
            </a:avLst>
          </a:prstGeom>
          <a:ln w="28575">
            <a:solidFill>
              <a:srgbClr val="92D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间教室的面积约是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平方米，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间教室的面积是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平方米，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间教室的面积约是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公顷。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099734" y="1152838"/>
            <a:ext cx="98895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  <a:buClr>
                <a:srgbClr val="00B050"/>
              </a:buClr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请你计算出边长是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米的正方形土地有多大？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24795" y="3128035"/>
            <a:ext cx="576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100×100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＝</a:t>
            </a:r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10000(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平方米</a:t>
            </a:r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407649" y="4576442"/>
            <a:ext cx="572464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答：它的面积是</a:t>
            </a:r>
            <a:r>
              <a:rPr lang="en-US" alt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10000</a:t>
            </a:r>
            <a:r>
              <a:rPr lang="zh-CN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平方米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charset="-122"/>
              </a:rPr>
              <a:t>。</a:t>
            </a:r>
            <a:endParaRPr lang="zh-CN" altLang="en-US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副标题 2"/>
          <p:cNvSpPr/>
          <p:nvPr/>
        </p:nvSpPr>
        <p:spPr>
          <a:xfrm>
            <a:off x="2055514" y="1244087"/>
            <a:ext cx="1093788" cy="561975"/>
          </a:xfrm>
          <a:prstGeom prst="rect">
            <a:avLst/>
          </a:prstGeom>
          <a:noFill/>
          <a:ln w="9525">
            <a:noFill/>
          </a:ln>
        </p:spPr>
        <p:txBody>
          <a:bodyPr lIns="81875" tIns="40938" rIns="81875" bIns="40938" anchor="t" anchorCtr="0"/>
          <a:lstStyle/>
          <a:p>
            <a:pPr defTabSz="819150">
              <a:lnSpc>
                <a:spcPct val="15000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探究：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0" name="TextBox 101"/>
          <p:cNvSpPr/>
          <p:nvPr/>
        </p:nvSpPr>
        <p:spPr>
          <a:xfrm>
            <a:off x="2990551" y="1340922"/>
            <a:ext cx="3929063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想一想，</a:t>
            </a:r>
            <a:r>
              <a:rPr lang="en-US" altLang="zh-CN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1km</a:t>
            </a:r>
            <a:r>
              <a:rPr lang="en-US" altLang="zh-CN" baseline="300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</a:t>
            </a:r>
            <a:r>
              <a:rPr lang="zh-CN" altLang="en-US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有多大？</a:t>
            </a:r>
            <a:endParaRPr lang="zh-CN" altLang="en-US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1" name="TextBox 102"/>
          <p:cNvSpPr/>
          <p:nvPr/>
        </p:nvSpPr>
        <p:spPr>
          <a:xfrm flipH="1">
            <a:off x="2876253" y="1801297"/>
            <a:ext cx="6357937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※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边长是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1000m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的正方形的面积是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1km</a:t>
            </a:r>
            <a:r>
              <a:rPr lang="en-US" altLang="zh-CN" baseline="30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。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2" name="TextBox 104"/>
          <p:cNvSpPr/>
          <p:nvPr/>
        </p:nvSpPr>
        <p:spPr>
          <a:xfrm flipH="1">
            <a:off x="2876251" y="2323586"/>
            <a:ext cx="3319463" cy="36933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正方形的面积</a:t>
            </a:r>
            <a:r>
              <a:rPr lang="en-US" altLang="zh-CN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=</a:t>
            </a:r>
            <a:r>
              <a:rPr lang="zh-CN" altLang="en-US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边长</a:t>
            </a:r>
            <a:r>
              <a:rPr lang="en-US" altLang="zh-CN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×</a:t>
            </a:r>
            <a:r>
              <a:rPr lang="zh-CN" altLang="en-US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边长</a:t>
            </a:r>
            <a:endParaRPr lang="zh-CN" altLang="en-US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3" name="TextBox 105"/>
          <p:cNvSpPr/>
          <p:nvPr/>
        </p:nvSpPr>
        <p:spPr>
          <a:xfrm flipH="1">
            <a:off x="3428702" y="2883972"/>
            <a:ext cx="6357937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1000×1000=1000000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（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m</a:t>
            </a:r>
            <a:r>
              <a:rPr lang="en-US" altLang="zh-CN" baseline="30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）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4" name="TextBox 106"/>
          <p:cNvSpPr/>
          <p:nvPr/>
        </p:nvSpPr>
        <p:spPr>
          <a:xfrm flipH="1">
            <a:off x="3430289" y="3468172"/>
            <a:ext cx="3049588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1km</a:t>
            </a:r>
            <a:r>
              <a:rPr lang="en-US" altLang="zh-CN" baseline="30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=1000000 m</a:t>
            </a:r>
            <a:r>
              <a:rPr lang="en-US" altLang="zh-CN" baseline="30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2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5" name="TextBox 107"/>
          <p:cNvSpPr/>
          <p:nvPr/>
        </p:nvSpPr>
        <p:spPr>
          <a:xfrm flipH="1">
            <a:off x="2812751" y="4152902"/>
            <a:ext cx="6973888" cy="9223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“平方千米”是比“公顷”还大的面积单位，计算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较大的土地面积</a:t>
            </a:r>
            <a:r>
              <a:rPr lang="zh-CN" altLang="en-US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一般用“平方千米”作单位。</a:t>
            </a:r>
            <a:endParaRPr lang="zh-CN" altLang="en-US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2" grpId="0"/>
      <p:bldP spid="9223" grpId="0"/>
      <p:bldP spid="9224" grpId="0"/>
      <p:bldP spid="92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632563" y="1291041"/>
            <a:ext cx="6782499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l" eaLnBrk="1" hangingPunct="1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一个足球场，长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110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米，宽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75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米。它的面积是多少平方米？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709383" y="3576066"/>
            <a:ext cx="1933760" cy="1968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4807" y="1816894"/>
            <a:ext cx="6096000" cy="27432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51787" y="1216949"/>
            <a:ext cx="1133020" cy="747940"/>
          </a:xfrm>
          <a:prstGeom prst="rect">
            <a:avLst/>
          </a:prstGeom>
        </p:spPr>
      </p:pic>
      <p:grpSp>
        <p:nvGrpSpPr>
          <p:cNvPr id="7" name="Group 8"/>
          <p:cNvGrpSpPr/>
          <p:nvPr/>
        </p:nvGrpSpPr>
        <p:grpSpPr>
          <a:xfrm>
            <a:off x="5632806" y="2431794"/>
            <a:ext cx="3384551" cy="1439862"/>
            <a:chOff x="3288" y="1933"/>
            <a:chExt cx="2132" cy="907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3288" y="1933"/>
              <a:ext cx="2132" cy="907"/>
            </a:xfrm>
            <a:prstGeom prst="cloudCallout">
              <a:avLst>
                <a:gd name="adj1" fmla="val 49775"/>
                <a:gd name="adj2" fmla="val 60924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</a:ln>
          </p:spPr>
          <p:txBody>
            <a:bodyPr lIns="90000" tIns="46800" rIns="90000" bIns="46800" anchor="ctr"/>
            <a:lstStyle>
              <a:lvl1pPr eaLnBrk="0" hangingPunct="0">
                <a:defRPr sz="36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eaLnBrk="1" hangingPunct="1"/>
              <a:endParaRPr lang="zh-CN" altLang="zh-CN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631" y="2163"/>
              <a:ext cx="1595" cy="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eaLnBrk="1" hangingPunct="1">
                <a:spcBef>
                  <a:spcPct val="30000"/>
                </a:spcBef>
              </a:pPr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这个足球场的面积不到</a:t>
              </a:r>
              <a:r>
                <a:rPr lang="en-US" altLang="zh-CN" sz="200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公顷。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3098040" y="4627823"/>
            <a:ext cx="3293747" cy="502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110×75=8250(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平方米）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5890055" y="4632565"/>
            <a:ext cx="1856983" cy="502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&lt; 10000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平方米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/>
      <p:bldP spid="17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1559</Words>
  <Application>WPS 演示</Application>
  <PresentationFormat>自定义</PresentationFormat>
  <Paragraphs>184</Paragraphs>
  <Slides>19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Wingdings</vt:lpstr>
      <vt:lpstr>Calibri</vt:lpstr>
      <vt:lpstr>楷体</vt:lpstr>
      <vt:lpstr>华文楷体</vt:lpstr>
      <vt:lpstr>黑体</vt:lpstr>
      <vt:lpstr>楷体_GB2312</vt:lpstr>
      <vt:lpstr>新宋体</vt:lpstr>
      <vt:lpstr>Arial Unicode MS</vt:lpstr>
      <vt:lpstr>Times New Roman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边长100米的正方形到底有多大？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1km2有多大？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2022-06-04T10:51:00Z</cp:lastPrinted>
  <dcterms:created xsi:type="dcterms:W3CDTF">2022-06-04T10:51:00Z</dcterms:created>
  <dcterms:modified xsi:type="dcterms:W3CDTF">2023-11-01T08:46:21Z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03B392437506425D8823EEFD0CE75CE6_12</vt:lpwstr>
  </property>
  <property fmtid="{D5CDD505-2E9C-101B-9397-08002B2CF9AE}" pid="3" name="KSOProductBuildVer">
    <vt:lpwstr>2052-12.1.0.15712</vt:lpwstr>
  </property>
</Properties>
</file>