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71" r:id="rId3"/>
    <p:sldId id="429" r:id="rId4"/>
    <p:sldId id="459" r:id="rId5"/>
    <p:sldId id="457" r:id="rId6"/>
    <p:sldId id="458" r:id="rId7"/>
    <p:sldId id="471" r:id="rId8"/>
    <p:sldId id="483" r:id="rId9"/>
    <p:sldId id="486" r:id="rId10"/>
    <p:sldId id="485" r:id="rId11"/>
    <p:sldId id="487" r:id="rId12"/>
    <p:sldId id="463" r:id="rId13"/>
    <p:sldId id="464" r:id="rId14"/>
    <p:sldId id="395" r:id="rId15"/>
  </p:sldIdLst>
  <p:sldSz cx="12192000" cy="6858000"/>
  <p:notesSz cx="6858000" cy="9144000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40" autoAdjust="0"/>
    <p:restoredTop sz="94395" autoAdjust="0"/>
  </p:normalViewPr>
  <p:slideViewPr>
    <p:cSldViewPr>
      <p:cViewPr>
        <p:scale>
          <a:sx n="100" d="100"/>
          <a:sy n="100" d="100"/>
        </p:scale>
        <p:origin x="-834" y="-43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00174"/>
            <a:ext cx="10358510" cy="450059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930014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858576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第六单元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8.xml"/><Relationship Id="rId24" Type="http://schemas.openxmlformats.org/officeDocument/2006/relationships/image" Target="../media/image6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843169" y="2694024"/>
            <a:ext cx="6505661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495993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谁</a:t>
                </a:r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先走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667678" y="1366512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 smtClean="0">
                <a:solidFill>
                  <a:srgbClr val="FFFFFF"/>
                </a:solidFill>
              </a:rPr>
              <a:t>第七单元　可能性</a:t>
            </a:r>
            <a:endParaRPr lang="zh-CN" altLang="en-US" sz="2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mtClean="0"/>
              <a:t>小组内交流，准备展示。</a:t>
            </a:r>
            <a:endParaRPr lang="zh-CN" altLang="en-US" smtClean="0"/>
          </a:p>
          <a:p>
            <a:endParaRPr lang="zh-CN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19JSXDXA5NJBSD5-7T26学生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381224" y="2928934"/>
            <a:ext cx="7143800" cy="2127366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mtClean="0"/>
              <a:t>一、下面的三个转盘，哪个对双方都公平</a:t>
            </a:r>
            <a:r>
              <a:rPr lang="en-US" smtClean="0"/>
              <a:t>?</a:t>
            </a:r>
            <a:r>
              <a:rPr lang="zh-CN" altLang="en-US" smtClean="0"/>
              <a:t>你认为公平的在括号里画</a:t>
            </a:r>
            <a:r>
              <a:rPr lang="en-US" smtClean="0"/>
              <a:t>“√”</a:t>
            </a:r>
            <a:r>
              <a:rPr lang="zh-CN" altLang="en-US" smtClean="0"/>
              <a:t>。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2"/>
          </p:nvPr>
        </p:nvSpPr>
        <p:spPr>
          <a:xfrm>
            <a:off x="2881290" y="4357694"/>
            <a:ext cx="878176" cy="642942"/>
          </a:xfrm>
        </p:spPr>
        <p:txBody>
          <a:bodyPr/>
          <a:lstStyle/>
          <a:p>
            <a:r>
              <a:rPr lang="en-US" smtClean="0"/>
              <a:t>√</a:t>
            </a:r>
            <a:endParaRPr lang="zh-CN" altLang="en-US"/>
          </a:p>
        </p:txBody>
      </p:sp>
      <p:sp>
        <p:nvSpPr>
          <p:cNvPr id="10" name="文本占位符 8"/>
          <p:cNvSpPr txBox="1"/>
          <p:nvPr/>
        </p:nvSpPr>
        <p:spPr>
          <a:xfrm>
            <a:off x="5810248" y="4357694"/>
            <a:ext cx="87817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√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mtClean="0"/>
              <a:t>二、一个正方体的六个面上分别写着</a:t>
            </a:r>
            <a:r>
              <a:rPr lang="en-US" smtClean="0"/>
              <a:t>1~6</a:t>
            </a:r>
            <a:r>
              <a:rPr lang="zh-CN" altLang="en-US" smtClean="0"/>
              <a:t>六个数字，小明和小兰做抛正方体游戏，请你为他们设计两个公平的游戏规则。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381092" y="2714620"/>
            <a:ext cx="10072758" cy="642942"/>
          </a:xfrm>
        </p:spPr>
        <p:txBody>
          <a:bodyPr/>
          <a:lstStyle/>
          <a:p>
            <a:r>
              <a:rPr lang="zh-CN" altLang="en-US" smtClean="0"/>
              <a:t>抛到</a:t>
            </a:r>
            <a:r>
              <a:rPr lang="en-US" smtClean="0"/>
              <a:t>1</a:t>
            </a:r>
            <a:r>
              <a:rPr lang="zh-CN" altLang="en-US" smtClean="0"/>
              <a:t>、</a:t>
            </a:r>
            <a:r>
              <a:rPr lang="en-US" smtClean="0"/>
              <a:t>3</a:t>
            </a:r>
            <a:r>
              <a:rPr lang="zh-CN" altLang="en-US" smtClean="0"/>
              <a:t>、</a:t>
            </a:r>
            <a:r>
              <a:rPr lang="en-US" smtClean="0"/>
              <a:t>5</a:t>
            </a:r>
            <a:r>
              <a:rPr lang="zh-CN" altLang="en-US" smtClean="0"/>
              <a:t>小明胜，抛到</a:t>
            </a:r>
            <a:r>
              <a:rPr lang="en-US" smtClean="0"/>
              <a:t>2</a:t>
            </a:r>
            <a:r>
              <a:rPr lang="zh-CN" altLang="en-US" smtClean="0"/>
              <a:t>、</a:t>
            </a:r>
            <a:r>
              <a:rPr lang="en-US" smtClean="0"/>
              <a:t>4</a:t>
            </a:r>
            <a:r>
              <a:rPr lang="zh-CN" altLang="en-US" smtClean="0"/>
              <a:t>、</a:t>
            </a:r>
            <a:r>
              <a:rPr lang="en-US" smtClean="0"/>
              <a:t>6</a:t>
            </a:r>
            <a:r>
              <a:rPr lang="zh-CN" altLang="en-US" smtClean="0"/>
              <a:t>小兰胜。</a:t>
            </a:r>
            <a:endParaRPr lang="zh-CN" altLang="en-US" smtClean="0"/>
          </a:p>
          <a:p>
            <a:r>
              <a:rPr lang="zh-CN" altLang="en-US" smtClean="0"/>
              <a:t>抛到</a:t>
            </a:r>
            <a:r>
              <a:rPr lang="en-US" smtClean="0"/>
              <a:t>1</a:t>
            </a:r>
            <a:r>
              <a:rPr lang="zh-CN" altLang="en-US" smtClean="0"/>
              <a:t>、</a:t>
            </a:r>
            <a:r>
              <a:rPr lang="en-US" smtClean="0"/>
              <a:t>2</a:t>
            </a:r>
            <a:r>
              <a:rPr lang="zh-CN" altLang="en-US" smtClean="0"/>
              <a:t>、</a:t>
            </a:r>
            <a:r>
              <a:rPr lang="en-US" smtClean="0"/>
              <a:t>3</a:t>
            </a:r>
            <a:r>
              <a:rPr lang="zh-CN" altLang="en-US" smtClean="0"/>
              <a:t>小明胜，抛到</a:t>
            </a:r>
            <a:r>
              <a:rPr lang="en-US" smtClean="0"/>
              <a:t>4</a:t>
            </a:r>
            <a:r>
              <a:rPr lang="zh-CN" altLang="en-US" smtClean="0"/>
              <a:t>、</a:t>
            </a:r>
            <a:r>
              <a:rPr lang="en-US" smtClean="0"/>
              <a:t>5</a:t>
            </a:r>
            <a:r>
              <a:rPr lang="zh-CN" altLang="en-US" smtClean="0"/>
              <a:t>、</a:t>
            </a:r>
            <a:r>
              <a:rPr lang="en-US" smtClean="0"/>
              <a:t>6</a:t>
            </a:r>
            <a:r>
              <a:rPr lang="zh-CN" altLang="en-US" smtClean="0"/>
              <a:t>小兰胜。</a:t>
            </a:r>
            <a:endParaRPr lang="zh-CN" altLang="en-US" smtClean="0"/>
          </a:p>
          <a:p>
            <a:r>
              <a:rPr lang="en-US" smtClean="0"/>
              <a:t>(</a:t>
            </a:r>
            <a:r>
              <a:rPr lang="zh-CN" altLang="en-US" smtClean="0"/>
              <a:t>答案不唯一</a:t>
            </a:r>
            <a:r>
              <a:rPr lang="en-US" smtClean="0"/>
              <a:t>)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19022" y="280129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0287000" y="122047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通过游戏活动，体会游戏的公平性，能正确判断一些游戏规则是否公平。</a:t>
            </a:r>
            <a:endParaRPr lang="zh-CN" altLang="en-US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会设计简单、公平的游戏规则。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下图是一个游戏转盘，请分别涂上红、黄、蓝三种颜色</a:t>
            </a:r>
            <a:r>
              <a:rPr lang="en-US" dirty="0" smtClean="0"/>
              <a:t>(</a:t>
            </a:r>
            <a:r>
              <a:rPr lang="zh-CN" altLang="en-US" dirty="0" smtClean="0"/>
              <a:t>三种颜色都涂上</a:t>
            </a:r>
            <a:r>
              <a:rPr lang="en-US" dirty="0" smtClean="0"/>
              <a:t>)</a:t>
            </a:r>
            <a:r>
              <a:rPr lang="zh-CN" altLang="en-US" dirty="0" smtClean="0"/>
              <a:t>，使指针停在红色区域的可能性最小，停在蓝色区域的可能性最大。</a:t>
            </a:r>
            <a:endParaRPr lang="zh-CN" altLang="en-US" dirty="0"/>
          </a:p>
        </p:txBody>
      </p:sp>
      <p:pic>
        <p:nvPicPr>
          <p:cNvPr id="5" name="19JSXDXA5NJBSD5-7T25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6738942" y="3500437"/>
            <a:ext cx="1571636" cy="1574803"/>
          </a:xfrm>
          <a:prstGeom prst="rect">
            <a:avLst/>
          </a:prstGeom>
        </p:spPr>
      </p:pic>
      <p:pic>
        <p:nvPicPr>
          <p:cNvPr id="6" name="19JSXDXA5NJBSD5-7T25学生.eps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4524364" y="3429000"/>
            <a:ext cx="1568476" cy="157163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☆任务驱动一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zh-CN" altLang="en-US" dirty="0" smtClean="0"/>
              <a:t>阅读教材的内容，尝试解决以下问题。</a:t>
            </a:r>
            <a:endParaRPr lang="zh-CN" alt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小明和小华准备下象棋，在决定谁先走时，他们都很谦让，你能替他们想个办法决定谁先走吗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095340" y="4071942"/>
            <a:ext cx="10369152" cy="642942"/>
          </a:xfrm>
        </p:spPr>
        <p:txBody>
          <a:bodyPr/>
          <a:lstStyle/>
          <a:p>
            <a:r>
              <a:rPr lang="zh-CN" altLang="en-US" dirty="0" smtClean="0"/>
              <a:t>抛硬币，投骰子，转转盘，猜拳</a:t>
            </a:r>
            <a:r>
              <a:rPr lang="en-US" dirty="0" smtClean="0"/>
              <a:t>……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教材中淘气和笑笑各想了什么方法</a:t>
            </a:r>
            <a:r>
              <a:rPr lang="en-US" dirty="0" smtClean="0"/>
              <a:t>?</a:t>
            </a:r>
            <a:r>
              <a:rPr lang="zh-CN" altLang="en-US" dirty="0" smtClean="0"/>
              <a:t>你认为他们的方法公平吗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381092" y="2000240"/>
            <a:ext cx="9429816" cy="642942"/>
          </a:xfrm>
        </p:spPr>
        <p:txBody>
          <a:bodyPr/>
          <a:lstStyle/>
          <a:p>
            <a:r>
              <a:rPr lang="zh-CN" altLang="en-US" dirty="0" smtClean="0"/>
              <a:t>淘气用抛硬币的方法。任意抛一枚硬币，正、反面朝上的可能性是相同的，他的方法公平。</a:t>
            </a:r>
            <a:endParaRPr lang="zh-CN" altLang="en-US" dirty="0" smtClean="0"/>
          </a:p>
          <a:p>
            <a:r>
              <a:rPr lang="zh-CN" altLang="en-US" dirty="0" smtClean="0"/>
              <a:t>笑笑用投骰子的方法。点数大于</a:t>
            </a:r>
            <a:r>
              <a:rPr lang="en-US" dirty="0" smtClean="0"/>
              <a:t>3</a:t>
            </a:r>
            <a:r>
              <a:rPr lang="zh-CN" altLang="en-US" dirty="0" smtClean="0"/>
              <a:t>小明先走，点数小于</a:t>
            </a:r>
            <a:r>
              <a:rPr lang="en-US" dirty="0" smtClean="0"/>
              <a:t>3</a:t>
            </a:r>
            <a:r>
              <a:rPr lang="zh-CN" altLang="en-US" dirty="0" smtClean="0"/>
              <a:t>小华先走。点数大于</a:t>
            </a:r>
            <a:r>
              <a:rPr lang="en-US" dirty="0" smtClean="0"/>
              <a:t>3</a:t>
            </a:r>
            <a:r>
              <a:rPr lang="zh-CN" altLang="en-US" dirty="0" smtClean="0"/>
              <a:t>的有</a:t>
            </a:r>
            <a:r>
              <a:rPr lang="en-US" dirty="0" smtClean="0"/>
              <a:t>4</a:t>
            </a:r>
            <a:r>
              <a:rPr lang="zh-CN" altLang="en-US" dirty="0" smtClean="0"/>
              <a:t>、</a:t>
            </a:r>
            <a:r>
              <a:rPr lang="en-US" dirty="0" smtClean="0"/>
              <a:t>5</a:t>
            </a:r>
            <a:r>
              <a:rPr lang="zh-CN" altLang="en-US" dirty="0" smtClean="0"/>
              <a:t>、</a:t>
            </a:r>
            <a:r>
              <a:rPr lang="en-US" dirty="0" smtClean="0"/>
              <a:t>6</a:t>
            </a:r>
            <a:r>
              <a:rPr lang="zh-CN" altLang="en-US" dirty="0" smtClean="0"/>
              <a:t>，点数小于</a:t>
            </a:r>
            <a:r>
              <a:rPr lang="en-US" dirty="0" smtClean="0"/>
              <a:t>3</a:t>
            </a:r>
            <a:r>
              <a:rPr lang="zh-CN" altLang="en-US" dirty="0" smtClean="0"/>
              <a:t>的只有</a:t>
            </a:r>
            <a:r>
              <a:rPr lang="en-US" dirty="0" smtClean="0"/>
              <a:t>1</a:t>
            </a:r>
            <a:r>
              <a:rPr lang="zh-CN" altLang="en-US" dirty="0" smtClean="0"/>
              <a:t>和</a:t>
            </a:r>
            <a:r>
              <a:rPr lang="en-US" dirty="0" smtClean="0"/>
              <a:t>2</a:t>
            </a:r>
            <a:r>
              <a:rPr lang="zh-CN" altLang="en-US" dirty="0" smtClean="0"/>
              <a:t>。点数大于</a:t>
            </a:r>
            <a:r>
              <a:rPr lang="en-US" dirty="0" smtClean="0"/>
              <a:t>3</a:t>
            </a:r>
            <a:r>
              <a:rPr lang="zh-CN" altLang="en-US" dirty="0" smtClean="0"/>
              <a:t>的可能性更大，因此她的方法不公平。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请你修改一下笑笑的方法，使它对双方都公平。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452530" y="1643050"/>
            <a:ext cx="9787006" cy="642942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zh-CN" altLang="en-US" dirty="0" smtClean="0"/>
              <a:t>、</a:t>
            </a:r>
            <a:r>
              <a:rPr lang="en-US" dirty="0" smtClean="0"/>
              <a:t>2</a:t>
            </a:r>
            <a:r>
              <a:rPr lang="zh-CN" altLang="en-US" dirty="0" smtClean="0"/>
              <a:t>、</a:t>
            </a:r>
            <a:r>
              <a:rPr lang="en-US" dirty="0" smtClean="0"/>
              <a:t>3</a:t>
            </a:r>
            <a:r>
              <a:rPr lang="zh-CN" altLang="en-US" dirty="0" smtClean="0"/>
              <a:t>点朝上，小明先走；</a:t>
            </a:r>
            <a:r>
              <a:rPr lang="en-US" dirty="0" smtClean="0"/>
              <a:t>4</a:t>
            </a:r>
            <a:r>
              <a:rPr lang="zh-CN" altLang="en-US" dirty="0" smtClean="0"/>
              <a:t>、</a:t>
            </a:r>
            <a:r>
              <a:rPr lang="en-US" dirty="0" smtClean="0"/>
              <a:t>5</a:t>
            </a:r>
            <a:r>
              <a:rPr lang="zh-CN" altLang="en-US" dirty="0" smtClean="0"/>
              <a:t>、</a:t>
            </a:r>
            <a:r>
              <a:rPr lang="en-US" dirty="0" smtClean="0"/>
              <a:t>6</a:t>
            </a:r>
            <a:r>
              <a:rPr lang="zh-CN" altLang="en-US" dirty="0" smtClean="0"/>
              <a:t>点朝上，小华先走。</a:t>
            </a:r>
            <a:r>
              <a:rPr lang="en-US" dirty="0" smtClean="0"/>
              <a:t>(</a:t>
            </a:r>
            <a:r>
              <a:rPr lang="zh-CN" altLang="en-US" dirty="0" smtClean="0"/>
              <a:t>答案不唯一，合理即可</a:t>
            </a:r>
            <a:r>
              <a:rPr lang="en-US" dirty="0" smtClean="0"/>
              <a:t>)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请你再设计一个方案，使它对双方公平。</a:t>
            </a:r>
            <a:endParaRPr lang="zh-CN" altLang="en-US" dirty="0" smtClean="0"/>
          </a:p>
          <a:p>
            <a:r>
              <a:rPr lang="zh-CN" altLang="en-US" dirty="0" smtClean="0"/>
              <a:t>独立完成，小组内交流，准备展示。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☆任务驱动二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zh-CN" altLang="en-US" dirty="0" smtClean="0"/>
              <a:t>阅读教材的内容，尝试解决下列问题。</a:t>
            </a:r>
            <a:endParaRPr lang="zh-CN" alt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淘气用什么方法决定谁和爷爷一起去看比赛</a:t>
            </a:r>
            <a:r>
              <a:rPr lang="en-US" dirty="0" smtClean="0"/>
              <a:t>?</a:t>
            </a:r>
            <a:r>
              <a:rPr lang="zh-CN" altLang="en-US" dirty="0" smtClean="0"/>
              <a:t>笑笑是怎么想的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595406" y="3214686"/>
            <a:ext cx="9501254" cy="642942"/>
          </a:xfrm>
        </p:spPr>
        <p:txBody>
          <a:bodyPr/>
          <a:lstStyle/>
          <a:p>
            <a:r>
              <a:rPr lang="zh-CN" altLang="en-US" dirty="0" smtClean="0"/>
              <a:t>用扔瓶盖的方法，盖面朝上淘气去，盖面朝下笑笑去。</a:t>
            </a:r>
            <a:endParaRPr lang="zh-CN" altLang="en-US" dirty="0" smtClean="0"/>
          </a:p>
          <a:p>
            <a:r>
              <a:rPr lang="zh-CN" altLang="en-US" dirty="0" smtClean="0"/>
              <a:t>笑笑的想法是扔瓶盖有两种可能，应该是公平的吧</a:t>
            </a:r>
            <a:r>
              <a:rPr lang="en-US" dirty="0" smtClean="0"/>
              <a:t>……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与同桌做</a:t>
            </a:r>
            <a:r>
              <a:rPr lang="en-US" dirty="0" smtClean="0"/>
              <a:t>20</a:t>
            </a:r>
            <a:r>
              <a:rPr lang="zh-CN" altLang="en-US" dirty="0" smtClean="0"/>
              <a:t>次游戏，并记录游戏结果，在教材中填写。</a:t>
            </a:r>
            <a:endParaRPr lang="zh-CN" altLang="en-US" dirty="0" smtClean="0"/>
          </a:p>
          <a:p>
            <a:r>
              <a:rPr lang="en-US" dirty="0" smtClean="0"/>
              <a:t>3.</a:t>
            </a:r>
            <a:r>
              <a:rPr lang="zh-CN" altLang="en-US" dirty="0" smtClean="0"/>
              <a:t>汇总全班的游戏结果，这个游戏对双方公平吗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452530" y="2143116"/>
            <a:ext cx="9286940" cy="642942"/>
          </a:xfrm>
        </p:spPr>
        <p:txBody>
          <a:bodyPr/>
          <a:lstStyle/>
          <a:p>
            <a:r>
              <a:rPr lang="zh-CN" altLang="en-US" dirty="0" smtClean="0"/>
              <a:t>这个游戏不公平。</a:t>
            </a:r>
            <a:endParaRPr lang="zh-CN" altLang="en-US" dirty="0" smtClean="0"/>
          </a:p>
          <a:p>
            <a:r>
              <a:rPr lang="zh-CN" altLang="en-US" dirty="0" smtClean="0"/>
              <a:t>瓶盖朝下的可能性大，因为瓶盖的盖面要更重一些，盖面朝下的可能性大一些。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1646</Words>
  <Application>WPS 演示</Application>
  <PresentationFormat>自定义</PresentationFormat>
  <Paragraphs>77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2023-02-18T21:40:00Z</cp:lastPrinted>
  <dcterms:created xsi:type="dcterms:W3CDTF">2023-02-18T21:40:00Z</dcterms:created>
  <dcterms:modified xsi:type="dcterms:W3CDTF">2023-11-01T08:47:08Z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251B394CE47E4C6FAF4425BDB68CAAB7_12</vt:lpwstr>
  </property>
  <property fmtid="{D5CDD505-2E9C-101B-9397-08002B2CF9AE}" pid="3" name="KSOProductBuildVer">
    <vt:lpwstr>2052-12.1.0.15712</vt:lpwstr>
  </property>
</Properties>
</file>