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av" ContentType="audio/x-wav"/>
  <Default Extension="png" ContentType="image/png"/>
  <Default Extension="wdp" ContentType="image/vnd.ms-photo"/>
  <Default Extension="tiff" ContentType="image/tiff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256" r:id="rId3"/>
    <p:sldId id="258" r:id="rId4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3" r:id="rId19"/>
    <p:sldId id="275" r:id="rId20"/>
    <p:sldId id="276" r:id="rId21"/>
    <p:sldId id="274" r:id="rId22"/>
  </p:sldIdLst>
  <p:sldSz cx="12192000" cy="6858000"/>
  <p:notesSz cx="6858000" cy="9144000"/>
  <p:custDataLst>
    <p:tags r:id="rId2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新课标第一网" initials="新" lastIdx="0" clrIdx="0"/>
  <p:cmAuthor id="2" name="Administrator" initials="A" lastIdx="0" clrIdx="1"/>
  <p:cmAuthor id="3" name="周晓英" initials="周晓英" lastIdx="0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DA37D80-6434-44D0-A028-1B22A696006F}" styleName="浅色样式 3 - 强调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-336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gs" Target="tags/tag8.xml"/><Relationship Id="rId26" Type="http://schemas.openxmlformats.org/officeDocument/2006/relationships/commentAuthors" Target="commentAuthors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16386" name="备注占位符 2"/>
          <p:cNvSpPr>
            <a:spLocks noGrp="1"/>
          </p:cNvSpPr>
          <p:nvPr>
            <p:ph type="body" idx="1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 lIns="91440" tIns="45720" rIns="91440" bIns="45720" rtlCol="0" anchor="b"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微软雅黑" panose="020B0503020204020204" pitchFamily="34" charset="-122"/>
                <a:cs typeface="+mn-cs"/>
                <a:sym typeface="+mn-ea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微软雅黑" panose="020B0503020204020204" pitchFamily="34" charset="-122"/>
              <a:cs typeface="+mn-cs"/>
              <a:sym typeface="+mn-ea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2EC719-7A77-4601-83F2-2D6597F4362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更多模板下载地址：http://www.pptvzaixian.com/shop/view28111.html（复制链接到浏览器打开）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E5A034-4C0B-44D5-B772-FCA58FFE94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29698" name="备注占位符 2"/>
          <p:cNvSpPr>
            <a:spLocks noGrp="1"/>
          </p:cNvSpPr>
          <p:nvPr>
            <p:ph type="body" idx="1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 lIns="91440" tIns="45720" rIns="91440" bIns="45720" rtlCol="0" anchor="b"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微软雅黑" panose="020B0503020204020204" pitchFamily="34" charset="-122"/>
                <a:cs typeface="+mn-cs"/>
                <a:sym typeface="+mn-ea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微软雅黑" panose="020B0503020204020204" pitchFamily="34" charset="-122"/>
              <a:cs typeface="+mn-cs"/>
              <a:sym typeface="+mn-ea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2EC719-7A77-4601-83F2-2D6597F4362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5842" name="备注占位符 2"/>
          <p:cNvSpPr>
            <a:spLocks noGrp="1"/>
          </p:cNvSpPr>
          <p:nvPr>
            <p:ph type="body" idx="1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 lIns="91440" tIns="45720" rIns="91440" bIns="45720" rtlCol="0" anchor="b"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微软雅黑" panose="020B0503020204020204" pitchFamily="34" charset="-122"/>
                <a:cs typeface="+mn-cs"/>
                <a:sym typeface="+mn-ea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微软雅黑" panose="020B0503020204020204" pitchFamily="34" charset="-122"/>
              <a:cs typeface="+mn-cs"/>
              <a:sym typeface="+mn-ea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E5A034-4C0B-44D5-B772-FCA58FFE94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5842" name="备注占位符 2"/>
          <p:cNvSpPr>
            <a:spLocks noGrp="1"/>
          </p:cNvSpPr>
          <p:nvPr>
            <p:ph type="body" idx="1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 lIns="91440" tIns="45720" rIns="91440" bIns="45720" rtlCol="0" anchor="b"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微软雅黑" panose="020B0503020204020204" pitchFamily="34" charset="-122"/>
                <a:cs typeface="+mn-cs"/>
                <a:sym typeface="+mn-ea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微软雅黑" panose="020B0503020204020204" pitchFamily="34" charset="-122"/>
              <a:cs typeface="+mn-cs"/>
              <a:sym typeface="+mn-ea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2EC719-7A77-4601-83F2-2D6597F4362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2EC719-7A77-4601-83F2-2D6597F4362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E5A034-4C0B-44D5-B772-FCA58FFE94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22530" name="备注占位符 2"/>
          <p:cNvSpPr>
            <a:spLocks noGrp="1"/>
          </p:cNvSpPr>
          <p:nvPr>
            <p:ph type="body" idx="1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 lIns="91440" tIns="45720" rIns="91440" bIns="45720" rtlCol="0" anchor="b"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微软雅黑" panose="020B0503020204020204" pitchFamily="34" charset="-122"/>
                <a:cs typeface="+mn-cs"/>
                <a:sym typeface="+mn-ea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微软雅黑" panose="020B0503020204020204" pitchFamily="34" charset="-122"/>
              <a:cs typeface="+mn-cs"/>
              <a:sym typeface="+mn-ea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2EC719-7A77-4601-83F2-2D6597F4362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E5A034-4C0B-44D5-B772-FCA58FFE94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2EC719-7A77-4601-83F2-2D6597F4362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E5A034-4C0B-44D5-B772-FCA58FFE94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25602" name="备注占位符 2"/>
          <p:cNvSpPr>
            <a:spLocks noGrp="1"/>
          </p:cNvSpPr>
          <p:nvPr>
            <p:ph type="body" idx="1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 lIns="91440" tIns="45720" rIns="91440" bIns="45720" rtlCol="0" anchor="b"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微软雅黑" panose="020B0503020204020204" pitchFamily="34" charset="-122"/>
                <a:cs typeface="+mn-cs"/>
                <a:sym typeface="+mn-ea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微软雅黑" panose="020B0503020204020204" pitchFamily="34" charset="-122"/>
              <a:cs typeface="+mn-cs"/>
              <a:sym typeface="+mn-ea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image" Target="file:///D:\qq&#25991;&#20214;\712321467\Image\C2C\Image2\%7b75232B38-A165-1FB7-499C-2E1C792CACB5%7d.png" TargetMode="External"/><Relationship Id="rId20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9" Type="http://schemas.openxmlformats.org/officeDocument/2006/relationships/image" Target="../media/image1.jpeg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1073743875" descr="学科网 zxxk.com"/>
          <p:cNvPicPr>
            <a:picLocks noChangeAspect="1"/>
          </p:cNvPicPr>
          <p:nvPr/>
        </p:nvPicPr>
        <p:blipFill>
          <a:blip r:embed="rId20" r:link="rId21"/>
          <a:stretch>
            <a:fillRect/>
          </a:stretch>
        </p:blipFill>
        <p:spPr>
          <a:xfrm>
            <a:off x="838200" y="365127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9.xml"/><Relationship Id="rId5" Type="http://schemas.openxmlformats.org/officeDocument/2006/relationships/slideLayout" Target="../slideLayouts/slideLayout15.xml"/><Relationship Id="rId4" Type="http://schemas.openxmlformats.org/officeDocument/2006/relationships/tags" Target="../tags/tag4.xml"/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image" Target="../media/image13.tiff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1.wav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6.xml"/><Relationship Id="rId1" Type="http://schemas.openxmlformats.org/officeDocument/2006/relationships/tags" Target="../tags/tag5.xml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3.xml"/><Relationship Id="rId4" Type="http://schemas.openxmlformats.org/officeDocument/2006/relationships/slideLayout" Target="../slideLayouts/slideLayout2.xml"/><Relationship Id="rId3" Type="http://schemas.microsoft.com/office/2007/relationships/hdphoto" Target="../media/image19.wdp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17.xml"/><Relationship Id="rId2" Type="http://schemas.openxmlformats.org/officeDocument/2006/relationships/tags" Target="../tags/tag6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5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2.xml"/><Relationship Id="rId2" Type="http://schemas.openxmlformats.org/officeDocument/2006/relationships/tags" Target="../tags/tag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.png"/><Relationship Id="rId2" Type="http://schemas.microsoft.com/office/2007/relationships/hdphoto" Target="../media/image5.wdp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emf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3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2.xml"/><Relationship Id="rId2" Type="http://schemas.microsoft.com/office/2007/relationships/hdphoto" Target="../media/image12.wdp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0" y="2201373"/>
            <a:ext cx="121920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b="1" dirty="0">
                <a:solidFill>
                  <a:srgbClr val="FF0000"/>
                </a:solidFill>
              </a:rPr>
              <a:t>圆的认识（二）</a:t>
            </a:r>
            <a:endParaRPr lang="zh-CN" altLang="en-US" sz="6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73227" y="444262"/>
            <a:ext cx="10506297" cy="624431"/>
            <a:chOff x="1669635" y="446709"/>
            <a:chExt cx="10506296" cy="624431"/>
          </a:xfrm>
        </p:grpSpPr>
        <p:sp>
          <p:nvSpPr>
            <p:cNvPr id="7" name="矩形 6"/>
            <p:cNvSpPr/>
            <p:nvPr/>
          </p:nvSpPr>
          <p:spPr>
            <a:xfrm>
              <a:off x="2103944" y="446709"/>
              <a:ext cx="10071987" cy="584775"/>
            </a:xfrm>
            <a:prstGeom prst="rect">
              <a:avLst/>
            </a:prstGeom>
            <a:ln w="12700">
              <a:noFill/>
            </a:ln>
          </p:spPr>
          <p:txBody>
            <a:bodyPr wrap="none">
              <a:spAutoFit/>
            </a:bodyPr>
            <a:lstStyle/>
            <a:p>
              <a:r>
                <a:rPr lang="zh-CN" altLang="en-US" sz="3200" b="1">
                  <a:latin typeface="黑体" panose="02010609060101010101" pitchFamily="49" charset="-122"/>
                  <a:ea typeface="黑体" panose="02010609060101010101" pitchFamily="49" charset="-122"/>
                </a:rPr>
                <a:t>我们学过的图形中哪些是轴对称图形？有几条对称轴？</a:t>
              </a:r>
              <a:endParaRPr lang="zh-CN" altLang="en-US" sz="32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669635" y="547265"/>
              <a:ext cx="495300" cy="523875"/>
            </a:xfrm>
            <a:prstGeom prst="rect">
              <a:avLst/>
            </a:prstGeom>
          </p:spPr>
        </p:pic>
      </p:grpSp>
      <p:graphicFrame>
        <p:nvGraphicFramePr>
          <p:cNvPr id="4" name="表格 4"/>
          <p:cNvGraphicFramePr>
            <a:graphicFrameLocks noGrp="1"/>
          </p:cNvGraphicFramePr>
          <p:nvPr/>
        </p:nvGraphicFramePr>
        <p:xfrm>
          <a:off x="982182" y="1398641"/>
          <a:ext cx="10148629" cy="153221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5725"/>
                <a:gridCol w="1395484"/>
                <a:gridCol w="1395484"/>
                <a:gridCol w="1395484"/>
                <a:gridCol w="1395484"/>
                <a:gridCol w="1395484"/>
                <a:gridCol w="1395484"/>
              </a:tblGrid>
              <a:tr h="766107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图形名称 </a:t>
                      </a:r>
                      <a:endParaRPr lang="zh-CN" altLang="en-US" sz="2000" b="1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766107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有几条对称轴</a:t>
                      </a:r>
                      <a:endParaRPr lang="zh-CN" altLang="en-US" sz="2000" b="1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2</a:t>
                      </a:r>
                      <a:endParaRPr lang="en-US" altLang="zh-CN" sz="2800" b="1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4</a:t>
                      </a:r>
                      <a:endParaRPr lang="en-US" altLang="zh-CN" sz="2800" b="1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1</a:t>
                      </a:r>
                      <a:endParaRPr lang="en-US" altLang="zh-CN" sz="2800" b="1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3</a:t>
                      </a:r>
                      <a:endParaRPr lang="en-US" altLang="zh-CN" sz="2800" b="1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1</a:t>
                      </a:r>
                      <a:endParaRPr lang="en-US" altLang="zh-CN" sz="2800" b="1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无数</a:t>
                      </a:r>
                      <a:endParaRPr lang="zh-CN" altLang="en-US" sz="2800" b="1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9" name="文本框 8"/>
          <p:cNvSpPr txBox="1"/>
          <p:nvPr/>
        </p:nvSpPr>
        <p:spPr>
          <a:xfrm>
            <a:off x="2825086" y="1501255"/>
            <a:ext cx="12897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长方形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192135" y="1501255"/>
            <a:ext cx="12897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正方形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470474" y="1555846"/>
            <a:ext cx="17014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pc="-300">
                <a:latin typeface="楷体" panose="02010609060101010101" pitchFamily="49" charset="-122"/>
                <a:ea typeface="楷体" panose="02010609060101010101" pitchFamily="49" charset="-122"/>
              </a:rPr>
              <a:t>等腰三角形</a:t>
            </a:r>
            <a:endParaRPr lang="zh-CN" altLang="en-US" sz="2400" b="1" spc="-3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885290" y="1558262"/>
            <a:ext cx="17014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pc="-300">
                <a:latin typeface="楷体" panose="02010609060101010101" pitchFamily="49" charset="-122"/>
                <a:ea typeface="楷体" panose="02010609060101010101" pitchFamily="49" charset="-122"/>
              </a:rPr>
              <a:t>等边三角形</a:t>
            </a:r>
            <a:endParaRPr lang="zh-CN" altLang="en-US" sz="2400" b="1" spc="-3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334763" y="1555846"/>
            <a:ext cx="13756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pc="-150">
                <a:latin typeface="楷体" panose="02010609060101010101" pitchFamily="49" charset="-122"/>
                <a:ea typeface="楷体" panose="02010609060101010101" pitchFamily="49" charset="-122"/>
              </a:rPr>
              <a:t>等腰梯形</a:t>
            </a:r>
            <a:endParaRPr lang="zh-CN" altLang="en-US" sz="2400" b="1" spc="-15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0173458" y="1501254"/>
            <a:ext cx="628749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圆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: 圆角 16"/>
          <p:cNvSpPr/>
          <p:nvPr/>
        </p:nvSpPr>
        <p:spPr>
          <a:xfrm>
            <a:off x="2846513" y="1465503"/>
            <a:ext cx="2635339" cy="1398493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图片 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42900" y="1304927"/>
            <a:ext cx="2879725" cy="7540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578" name="文本框 5"/>
          <p:cNvSpPr txBox="1"/>
          <p:nvPr/>
        </p:nvSpPr>
        <p:spPr>
          <a:xfrm>
            <a:off x="855662" y="1287465"/>
            <a:ext cx="2062163" cy="646331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600" b="1">
                <a:latin typeface="楷体" panose="02010609060101010101" pitchFamily="49" charset="-122"/>
                <a:ea typeface="宋体" panose="02010600030101010101" pitchFamily="2" charset="-122"/>
              </a:rPr>
              <a:t>小试牛刀</a:t>
            </a:r>
            <a:endParaRPr lang="zh-CN" altLang="en-US" sz="3600" b="1"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pic>
        <p:nvPicPr>
          <p:cNvPr id="24586" name="图片 5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467024" y="1132205"/>
            <a:ext cx="1463675" cy="15382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18" name="图片 2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2191" y="3700147"/>
            <a:ext cx="10640060" cy="18370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1459230" y="2059307"/>
            <a:ext cx="8210551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下面的图形是轴对称图形吗？画出轴对称图形的两条对称轴。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 flipH="1" flipV="1">
            <a:off x="1962785" y="3582672"/>
            <a:ext cx="15240" cy="2118995"/>
          </a:xfrm>
          <a:prstGeom prst="line">
            <a:avLst/>
          </a:prstGeom>
          <a:ln w="38100">
            <a:solidFill>
              <a:srgbClr val="FF0000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 flipV="1">
            <a:off x="4745991" y="3440432"/>
            <a:ext cx="15240" cy="2118995"/>
          </a:xfrm>
          <a:prstGeom prst="line">
            <a:avLst/>
          </a:prstGeom>
          <a:ln w="38100">
            <a:solidFill>
              <a:srgbClr val="FF0000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3617595" y="4104642"/>
            <a:ext cx="2272031" cy="1274445"/>
          </a:xfrm>
          <a:prstGeom prst="line">
            <a:avLst/>
          </a:prstGeom>
          <a:ln w="38100">
            <a:solidFill>
              <a:srgbClr val="FF0000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6353175" y="4719320"/>
            <a:ext cx="3101340" cy="0"/>
          </a:xfrm>
          <a:prstGeom prst="line">
            <a:avLst/>
          </a:prstGeom>
          <a:ln w="38100">
            <a:solidFill>
              <a:srgbClr val="C00000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>
            <a:off x="7797165" y="3935732"/>
            <a:ext cx="0" cy="1765935"/>
          </a:xfrm>
          <a:prstGeom prst="line">
            <a:avLst/>
          </a:prstGeom>
          <a:ln w="38100">
            <a:solidFill>
              <a:srgbClr val="C00000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H="1">
            <a:off x="10683240" y="3398520"/>
            <a:ext cx="0" cy="2395220"/>
          </a:xfrm>
          <a:prstGeom prst="line">
            <a:avLst/>
          </a:prstGeom>
          <a:ln w="38100">
            <a:solidFill>
              <a:srgbClr val="C00000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V="1">
            <a:off x="9669781" y="3981452"/>
            <a:ext cx="2165351" cy="1274445"/>
          </a:xfrm>
          <a:prstGeom prst="line">
            <a:avLst/>
          </a:prstGeom>
          <a:ln w="38100">
            <a:solidFill>
              <a:srgbClr val="C00000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749936" y="4674237"/>
            <a:ext cx="2733675" cy="14605"/>
          </a:xfrm>
          <a:prstGeom prst="line">
            <a:avLst/>
          </a:prstGeom>
          <a:ln w="38100">
            <a:solidFill>
              <a:srgbClr val="C00000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412" name="文本框 8"/>
          <p:cNvSpPr txBox="1"/>
          <p:nvPr/>
        </p:nvSpPr>
        <p:spPr>
          <a:xfrm>
            <a:off x="5760720" y="2670811"/>
            <a:ext cx="4922520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533400" indent="-533400" fontAlgn="ctr">
              <a:lnSpc>
                <a:spcPct val="100000"/>
              </a:lnSpc>
            </a:pPr>
            <a:r>
              <a:rPr lang="zh-CN" altLang="en-US" sz="2800" b="1">
                <a:solidFill>
                  <a:srgbClr val="008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Times New Roman" panose="02020603050405020304" charset="0"/>
              </a:rPr>
              <a:t>（选自教材</a:t>
            </a:r>
            <a:r>
              <a:rPr lang="en-US" altLang="zh-CN" sz="2800" b="1">
                <a:solidFill>
                  <a:srgbClr val="008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Times New Roman" panose="02020603050405020304" charset="0"/>
              </a:rPr>
              <a:t>P6</a:t>
            </a:r>
            <a:r>
              <a:rPr lang="zh-CN" altLang="en-US" sz="2800" b="1">
                <a:solidFill>
                  <a:srgbClr val="008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Times New Roman" panose="02020603050405020304" charset="0"/>
              </a:rPr>
              <a:t>练一练第</a:t>
            </a:r>
            <a:r>
              <a:rPr lang="en-US" altLang="zh-CN" sz="2800" b="1">
                <a:solidFill>
                  <a:srgbClr val="008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Times New Roman" panose="02020603050405020304" charset="0"/>
              </a:rPr>
              <a:t>1</a:t>
            </a:r>
            <a:r>
              <a:rPr lang="zh-CN" altLang="en-US" sz="2800" b="1">
                <a:solidFill>
                  <a:srgbClr val="008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Times New Roman" panose="02020603050405020304" charset="0"/>
              </a:rPr>
              <a:t>题）</a:t>
            </a:r>
            <a:endParaRPr lang="zh-CN" altLang="en-US" sz="2800" b="1">
              <a:solidFill>
                <a:srgbClr val="008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Times New Roman" panose="02020603050405020304" charset="0"/>
            </a:endParaRPr>
          </a:p>
        </p:txBody>
      </p:sp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5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3"/>
          <p:cNvSpPr txBox="1">
            <a:spLocks noChangeArrowheads="1"/>
          </p:cNvSpPr>
          <p:nvPr/>
        </p:nvSpPr>
        <p:spPr bwMode="auto">
          <a:xfrm>
            <a:off x="1390924" y="1169332"/>
            <a:ext cx="5280344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91440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请找出下面各图的对称轴，与同伴进行交流。</a:t>
            </a:r>
            <a:endParaRPr lang="zh-CN" altLang="en-US" sz="20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708743" y="2564201"/>
            <a:ext cx="696515" cy="696515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000" noProof="1">
              <a:solidFill>
                <a:srgbClr val="FFFF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1556342" y="2412991"/>
            <a:ext cx="998935" cy="998935"/>
          </a:xfrm>
          <a:prstGeom prst="ellipse">
            <a:avLst/>
          </a:prstGeom>
          <a:noFill/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000" noProof="1">
              <a:solidFill>
                <a:srgbClr val="FFFF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124397" y="2393941"/>
            <a:ext cx="998935" cy="998935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000" noProof="1">
              <a:solidFill>
                <a:srgbClr val="FFFF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3120823" y="2393941"/>
            <a:ext cx="998935" cy="998935"/>
          </a:xfrm>
          <a:prstGeom prst="ellipse">
            <a:avLst/>
          </a:prstGeom>
          <a:noFill/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000" noProof="1">
              <a:solidFill>
                <a:srgbClr val="FFFF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4621011" y="2412991"/>
            <a:ext cx="998935" cy="998935"/>
          </a:xfrm>
          <a:prstGeom prst="ellipse">
            <a:avLst/>
          </a:prstGeom>
          <a:noFill/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000" noProof="1">
              <a:solidFill>
                <a:srgbClr val="FFFF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6173586" y="2412991"/>
            <a:ext cx="998935" cy="998935"/>
          </a:xfrm>
          <a:prstGeom prst="ellipse">
            <a:avLst/>
          </a:prstGeom>
          <a:noFill/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000" noProof="1">
              <a:solidFill>
                <a:srgbClr val="FFFF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六边形 10"/>
          <p:cNvSpPr/>
          <p:nvPr/>
        </p:nvSpPr>
        <p:spPr>
          <a:xfrm>
            <a:off x="4617441" y="2499906"/>
            <a:ext cx="998935" cy="837009"/>
          </a:xfrm>
          <a:prstGeom prst="hexagon">
            <a:avLst>
              <a:gd name="adj" fmla="val 29398"/>
              <a:gd name="vf" fmla="val 115470"/>
            </a:avLst>
          </a:prstGeom>
          <a:noFill/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000" noProof="1">
              <a:solidFill>
                <a:srgbClr val="FFFF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六边形 11"/>
          <p:cNvSpPr/>
          <p:nvPr/>
        </p:nvSpPr>
        <p:spPr>
          <a:xfrm>
            <a:off x="6102149" y="2412991"/>
            <a:ext cx="1133475" cy="998935"/>
          </a:xfrm>
          <a:prstGeom prst="hexagon">
            <a:avLst/>
          </a:prstGeom>
          <a:noFill/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000" noProof="1">
              <a:solidFill>
                <a:srgbClr val="FFFF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 rot="5400000">
            <a:off x="1380725" y="2907696"/>
            <a:ext cx="1350169" cy="1191"/>
          </a:xfrm>
          <a:prstGeom prst="line">
            <a:avLst/>
          </a:prstGeom>
          <a:ln w="28575">
            <a:solidFill>
              <a:srgbClr val="7030A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1380132" y="2915434"/>
            <a:ext cx="1350169" cy="1191"/>
          </a:xfrm>
          <a:prstGeom prst="line">
            <a:avLst/>
          </a:prstGeom>
          <a:ln w="28575">
            <a:solidFill>
              <a:srgbClr val="7030A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rot="2700000">
            <a:off x="1377154" y="2916029"/>
            <a:ext cx="1350169" cy="1191"/>
          </a:xfrm>
          <a:prstGeom prst="line">
            <a:avLst/>
          </a:prstGeom>
          <a:ln w="28575">
            <a:solidFill>
              <a:srgbClr val="7030A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rot="18900000" flipV="1">
            <a:off x="1377154" y="2924363"/>
            <a:ext cx="1350169" cy="1190"/>
          </a:xfrm>
          <a:prstGeom prst="line">
            <a:avLst/>
          </a:prstGeom>
          <a:ln w="28575">
            <a:solidFill>
              <a:srgbClr val="7030A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rot="5400000">
            <a:off x="2949969" y="2889836"/>
            <a:ext cx="1350169" cy="1191"/>
          </a:xfrm>
          <a:prstGeom prst="line">
            <a:avLst/>
          </a:prstGeom>
          <a:ln w="28575">
            <a:solidFill>
              <a:srgbClr val="7030A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2948184" y="2897574"/>
            <a:ext cx="1350169" cy="1190"/>
          </a:xfrm>
          <a:prstGeom prst="line">
            <a:avLst/>
          </a:prstGeom>
          <a:ln w="28575">
            <a:solidFill>
              <a:srgbClr val="7030A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rot="2700000">
            <a:off x="2837455" y="2894003"/>
            <a:ext cx="1565672" cy="1191"/>
          </a:xfrm>
          <a:prstGeom prst="line">
            <a:avLst/>
          </a:prstGeom>
          <a:ln w="28575">
            <a:solidFill>
              <a:srgbClr val="7030A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rot="18900000" flipV="1">
            <a:off x="2851147" y="2892217"/>
            <a:ext cx="1566863" cy="1191"/>
          </a:xfrm>
          <a:prstGeom prst="line">
            <a:avLst/>
          </a:prstGeom>
          <a:ln w="28575">
            <a:solidFill>
              <a:srgbClr val="7030A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rot="5400000">
            <a:off x="4443013" y="2907696"/>
            <a:ext cx="1350169" cy="1191"/>
          </a:xfrm>
          <a:prstGeom prst="line">
            <a:avLst/>
          </a:prstGeom>
          <a:ln w="28575">
            <a:solidFill>
              <a:srgbClr val="7030A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4450752" y="2915434"/>
            <a:ext cx="1348979" cy="1191"/>
          </a:xfrm>
          <a:prstGeom prst="line">
            <a:avLst/>
          </a:prstGeom>
          <a:ln w="28575">
            <a:solidFill>
              <a:srgbClr val="7030A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 rot="16200000" flipH="1">
            <a:off x="4522785" y="2544554"/>
            <a:ext cx="1160859" cy="728663"/>
          </a:xfrm>
          <a:prstGeom prst="line">
            <a:avLst/>
          </a:prstGeom>
          <a:ln w="28575">
            <a:solidFill>
              <a:srgbClr val="7030A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 rot="5400000" flipH="1" flipV="1">
            <a:off x="4537072" y="2560031"/>
            <a:ext cx="1166813" cy="725091"/>
          </a:xfrm>
          <a:prstGeom prst="line">
            <a:avLst/>
          </a:prstGeom>
          <a:ln w="28575">
            <a:solidFill>
              <a:srgbClr val="7030A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 rot="5400000">
            <a:off x="5996780" y="2907695"/>
            <a:ext cx="1350169" cy="1191"/>
          </a:xfrm>
          <a:prstGeom prst="line">
            <a:avLst/>
          </a:prstGeom>
          <a:ln w="28575">
            <a:solidFill>
              <a:srgbClr val="7030A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5994993" y="2915434"/>
            <a:ext cx="1350169" cy="1191"/>
          </a:xfrm>
          <a:prstGeom prst="line">
            <a:avLst/>
          </a:prstGeom>
          <a:ln w="28575">
            <a:solidFill>
              <a:srgbClr val="7030A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 rot="16200000" flipH="1">
            <a:off x="6003923" y="2454066"/>
            <a:ext cx="1332309" cy="890588"/>
          </a:xfrm>
          <a:prstGeom prst="line">
            <a:avLst/>
          </a:prstGeom>
          <a:ln w="28575">
            <a:solidFill>
              <a:srgbClr val="7030A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 rot="5400000" flipH="1" flipV="1">
            <a:off x="5999160" y="2475497"/>
            <a:ext cx="1339454" cy="890588"/>
          </a:xfrm>
          <a:prstGeom prst="line">
            <a:avLst/>
          </a:prstGeom>
          <a:ln w="28575">
            <a:solidFill>
              <a:srgbClr val="7030A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 rot="1800000">
            <a:off x="4432892" y="2905909"/>
            <a:ext cx="1348979" cy="1191"/>
          </a:xfrm>
          <a:prstGeom prst="line">
            <a:avLst/>
          </a:prstGeom>
          <a:ln w="28575">
            <a:solidFill>
              <a:srgbClr val="7030A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 rot="19800000" flipH="1">
            <a:off x="4444800" y="2920197"/>
            <a:ext cx="1350169" cy="1191"/>
          </a:xfrm>
          <a:prstGeom prst="line">
            <a:avLst/>
          </a:prstGeom>
          <a:ln w="28575">
            <a:solidFill>
              <a:srgbClr val="7030A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 rot="1800000">
            <a:off x="6006900" y="2924959"/>
            <a:ext cx="1350169" cy="1191"/>
          </a:xfrm>
          <a:prstGeom prst="line">
            <a:avLst/>
          </a:prstGeom>
          <a:ln w="28575">
            <a:solidFill>
              <a:srgbClr val="7030A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 rot="9000000">
            <a:off x="5967609" y="2933292"/>
            <a:ext cx="1350169" cy="1190"/>
          </a:xfrm>
          <a:prstGeom prst="line">
            <a:avLst/>
          </a:prstGeom>
          <a:ln w="28575">
            <a:solidFill>
              <a:srgbClr val="7030A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73"/>
          <p:cNvSpPr txBox="1">
            <a:spLocks noChangeArrowheads="1"/>
          </p:cNvSpPr>
          <p:nvPr/>
        </p:nvSpPr>
        <p:spPr bwMode="auto">
          <a:xfrm>
            <a:off x="1664095" y="3861126"/>
            <a:ext cx="106620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2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条</a:t>
            </a:r>
            <a:endParaRPr lang="zh-CN" altLang="en-US" sz="20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4" name="TextBox 74"/>
          <p:cNvSpPr txBox="1">
            <a:spLocks noChangeArrowheads="1"/>
          </p:cNvSpPr>
          <p:nvPr/>
        </p:nvSpPr>
        <p:spPr bwMode="auto">
          <a:xfrm>
            <a:off x="3219051" y="3870651"/>
            <a:ext cx="106620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2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条</a:t>
            </a:r>
            <a:endParaRPr lang="zh-CN" altLang="en-US" sz="20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5" name="TextBox 75"/>
          <p:cNvSpPr txBox="1">
            <a:spLocks noChangeArrowheads="1"/>
          </p:cNvSpPr>
          <p:nvPr/>
        </p:nvSpPr>
        <p:spPr bwMode="auto">
          <a:xfrm>
            <a:off x="4713286" y="3861126"/>
            <a:ext cx="106620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6</a:t>
            </a:r>
            <a:r>
              <a:rPr lang="zh-CN" altLang="en-US" sz="2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条</a:t>
            </a:r>
            <a:endParaRPr lang="zh-CN" altLang="en-US" sz="20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6" name="TextBox 76"/>
          <p:cNvSpPr txBox="1">
            <a:spLocks noChangeArrowheads="1"/>
          </p:cNvSpPr>
          <p:nvPr/>
        </p:nvSpPr>
        <p:spPr bwMode="auto">
          <a:xfrm>
            <a:off x="6265861" y="3861126"/>
            <a:ext cx="106620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6</a:t>
            </a:r>
            <a:r>
              <a:rPr lang="zh-CN" altLang="en-US" sz="2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条</a:t>
            </a:r>
            <a:endParaRPr lang="zh-CN" altLang="en-US" sz="20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7" name="New picture"/>
          <p:cNvPicPr/>
          <p:nvPr/>
        </p:nvPicPr>
        <p:blipFill>
          <a:blip r:embed="rId1"/>
          <a:stretch>
            <a:fillRect/>
          </a:stretch>
        </p:blipFill>
        <p:spPr>
          <a:xfrm>
            <a:off x="10363201" y="10769600"/>
            <a:ext cx="317500" cy="228600"/>
          </a:xfrm>
          <a:prstGeom prst="cube">
            <a:avLst/>
          </a:prstGeom>
        </p:spPr>
      </p:pic>
    </p:spTree>
  </p:cSld>
  <p:clrMapOvr>
    <a:masterClrMapping/>
  </p:clrMapOvr>
  <p:transition spd="slow" advTm="6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500"/>
                            </p:stCondLst>
                            <p:childTnLst>
                              <p:par>
                                <p:cTn id="9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500"/>
                            </p:stCondLst>
                            <p:childTnLst>
                              <p:par>
                                <p:cTn id="10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500"/>
                            </p:stCondLst>
                            <p:childTnLst>
                              <p:par>
                                <p:cTn id="1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500"/>
                            </p:stCondLst>
                            <p:childTnLst>
                              <p:par>
                                <p:cTn id="12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500"/>
                            </p:stCondLst>
                            <p:childTnLst>
                              <p:par>
                                <p:cTn id="13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0" fill="hold">
                      <p:stCondLst>
                        <p:cond delay="indefinite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4" fill="hold">
                      <p:stCondLst>
                        <p:cond delay="indefinite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>
                      <p:stCondLst>
                        <p:cond delay="indefinite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2" fill="hold">
                      <p:stCondLst>
                        <p:cond delay="indefinite"/>
                      </p:stCondLst>
                      <p:childTnLst>
                        <p:par>
                          <p:cTn id="203" fill="hold">
                            <p:stCondLst>
                              <p:cond delay="0"/>
                            </p:stCondLst>
                            <p:childTnLst>
                              <p:par>
                                <p:cTn id="204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0" fill="hold">
                      <p:stCondLst>
                        <p:cond delay="indefinite"/>
                      </p:stCondLst>
                      <p:childTnLst>
                        <p:par>
                          <p:cTn id="211" fill="hold">
                            <p:stCondLst>
                              <p:cond delay="0"/>
                            </p:stCondLst>
                            <p:childTnLst>
                              <p:par>
                                <p:cTn id="212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4" fill="hold">
                      <p:stCondLst>
                        <p:cond delay="indefinite"/>
                      </p:stCondLst>
                      <p:childTnLst>
                        <p:par>
                          <p:cTn id="215" fill="hold">
                            <p:stCondLst>
                              <p:cond delay="0"/>
                            </p:stCondLst>
                            <p:childTnLst>
                              <p:par>
                                <p:cTn id="21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8" fill="hold">
                      <p:stCondLst>
                        <p:cond delay="indefinite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7" grpId="0" animBg="1"/>
      <p:bldP spid="7" grpId="1" animBg="1"/>
      <p:bldP spid="8" grpId="0" animBg="1"/>
      <p:bldP spid="8" grpId="1" animBg="1"/>
      <p:bldP spid="10" grpId="0" animBg="1"/>
      <p:bldP spid="10" grpId="1" animBg="1"/>
      <p:bldP spid="33" grpId="0"/>
      <p:bldP spid="34" grpId="0"/>
      <p:bldP spid="35" grpId="0"/>
      <p:bldP spid="3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73227" y="444262"/>
            <a:ext cx="10506297" cy="624431"/>
            <a:chOff x="1669635" y="446709"/>
            <a:chExt cx="10506296" cy="624431"/>
          </a:xfrm>
        </p:grpSpPr>
        <p:sp>
          <p:nvSpPr>
            <p:cNvPr id="7" name="矩形 6"/>
            <p:cNvSpPr/>
            <p:nvPr/>
          </p:nvSpPr>
          <p:spPr>
            <a:xfrm>
              <a:off x="2103944" y="446709"/>
              <a:ext cx="10071987" cy="584775"/>
            </a:xfrm>
            <a:prstGeom prst="rect">
              <a:avLst/>
            </a:prstGeom>
            <a:ln w="12700">
              <a:noFill/>
            </a:ln>
          </p:spPr>
          <p:txBody>
            <a:bodyPr wrap="none">
              <a:spAutoFit/>
            </a:bodyPr>
            <a:lstStyle/>
            <a:p>
              <a:r>
                <a:rPr lang="zh-CN" altLang="en-US" sz="3200" b="1">
                  <a:latin typeface="黑体" panose="02010609060101010101" pitchFamily="49" charset="-122"/>
                  <a:ea typeface="黑体" panose="02010609060101010101" pitchFamily="49" charset="-122"/>
                </a:rPr>
                <a:t>我们学过的图形中哪些是轴对称图形？有几条对称轴？</a:t>
              </a:r>
              <a:endParaRPr lang="zh-CN" altLang="en-US" sz="32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669635" y="547265"/>
              <a:ext cx="495300" cy="523875"/>
            </a:xfrm>
            <a:prstGeom prst="rect">
              <a:avLst/>
            </a:prstGeom>
          </p:spPr>
        </p:pic>
      </p:grpSp>
      <p:graphicFrame>
        <p:nvGraphicFramePr>
          <p:cNvPr id="4" name="表格 4"/>
          <p:cNvGraphicFramePr>
            <a:graphicFrameLocks noGrp="1"/>
          </p:cNvGraphicFramePr>
          <p:nvPr/>
        </p:nvGraphicFramePr>
        <p:xfrm>
          <a:off x="982182" y="1398641"/>
          <a:ext cx="10148629" cy="153221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5725"/>
                <a:gridCol w="1395484"/>
                <a:gridCol w="1395484"/>
                <a:gridCol w="1395484"/>
                <a:gridCol w="1395484"/>
                <a:gridCol w="1395484"/>
                <a:gridCol w="1395484"/>
              </a:tblGrid>
              <a:tr h="766107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图形名称 </a:t>
                      </a:r>
                      <a:endParaRPr lang="zh-CN" altLang="en-US" sz="2000" b="1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766107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有几条对称轴</a:t>
                      </a:r>
                      <a:endParaRPr lang="zh-CN" altLang="en-US" sz="2000" b="1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2</a:t>
                      </a:r>
                      <a:endParaRPr lang="en-US" altLang="zh-CN" sz="2800" b="1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4</a:t>
                      </a:r>
                      <a:endParaRPr lang="en-US" altLang="zh-CN" sz="2800" b="1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1</a:t>
                      </a:r>
                      <a:endParaRPr lang="en-US" altLang="zh-CN" sz="2800" b="1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3</a:t>
                      </a:r>
                      <a:endParaRPr lang="en-US" altLang="zh-CN" sz="2800" b="1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1</a:t>
                      </a:r>
                      <a:endParaRPr lang="en-US" altLang="zh-CN" sz="2800" b="1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无数</a:t>
                      </a:r>
                      <a:endParaRPr lang="zh-CN" altLang="en-US" sz="2800" b="1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9" name="文本框 8"/>
          <p:cNvSpPr txBox="1"/>
          <p:nvPr/>
        </p:nvSpPr>
        <p:spPr>
          <a:xfrm>
            <a:off x="2825086" y="1501255"/>
            <a:ext cx="12897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长方形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192135" y="1501255"/>
            <a:ext cx="12897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正方形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470474" y="1555846"/>
            <a:ext cx="17014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pc="-300">
                <a:latin typeface="楷体" panose="02010609060101010101" pitchFamily="49" charset="-122"/>
                <a:ea typeface="楷体" panose="02010609060101010101" pitchFamily="49" charset="-122"/>
              </a:rPr>
              <a:t>等腰三角形</a:t>
            </a:r>
            <a:endParaRPr lang="zh-CN" altLang="en-US" sz="2400" b="1" spc="-3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885290" y="1558262"/>
            <a:ext cx="17014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pc="-300">
                <a:latin typeface="楷体" panose="02010609060101010101" pitchFamily="49" charset="-122"/>
                <a:ea typeface="楷体" panose="02010609060101010101" pitchFamily="49" charset="-122"/>
              </a:rPr>
              <a:t>等边三角形</a:t>
            </a:r>
            <a:endParaRPr lang="zh-CN" altLang="en-US" sz="2400" b="1" spc="-3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334763" y="1555846"/>
            <a:ext cx="13756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pc="-150">
                <a:latin typeface="楷体" panose="02010609060101010101" pitchFamily="49" charset="-122"/>
                <a:ea typeface="楷体" panose="02010609060101010101" pitchFamily="49" charset="-122"/>
              </a:rPr>
              <a:t>等腰梯形</a:t>
            </a:r>
            <a:endParaRPr lang="zh-CN" altLang="en-US" sz="2400" b="1" spc="-15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0173458" y="1501254"/>
            <a:ext cx="628749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圆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: 圆角 16"/>
          <p:cNvSpPr/>
          <p:nvPr/>
        </p:nvSpPr>
        <p:spPr>
          <a:xfrm>
            <a:off x="5608564" y="1446451"/>
            <a:ext cx="2726197" cy="1398493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等腰三角形 17"/>
          <p:cNvSpPr/>
          <p:nvPr/>
        </p:nvSpPr>
        <p:spPr>
          <a:xfrm>
            <a:off x="4673221" y="3659434"/>
            <a:ext cx="1762788" cy="2113570"/>
          </a:xfrm>
          <a:prstGeom prst="triangle">
            <a:avLst/>
          </a:prstGeom>
          <a:solidFill>
            <a:srgbClr val="FF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9" name="等腰三角形 18"/>
          <p:cNvSpPr/>
          <p:nvPr/>
        </p:nvSpPr>
        <p:spPr>
          <a:xfrm>
            <a:off x="6954381" y="3721182"/>
            <a:ext cx="2380115" cy="2051822"/>
          </a:xfrm>
          <a:prstGeom prst="triangle">
            <a:avLst/>
          </a:prstGeom>
          <a:solidFill>
            <a:srgbClr val="FF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0" name="直接连接符 19"/>
          <p:cNvCxnSpPr/>
          <p:nvPr/>
        </p:nvCxnSpPr>
        <p:spPr>
          <a:xfrm flipH="1" flipV="1">
            <a:off x="5554615" y="3514301"/>
            <a:ext cx="0" cy="2381535"/>
          </a:xfrm>
          <a:prstGeom prst="line">
            <a:avLst/>
          </a:prstGeom>
          <a:ln w="19050">
            <a:solidFill>
              <a:srgbClr val="7030A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flipH="1" flipV="1">
            <a:off x="8144439" y="3562066"/>
            <a:ext cx="0" cy="2333768"/>
          </a:xfrm>
          <a:prstGeom prst="line">
            <a:avLst/>
          </a:prstGeom>
          <a:ln w="19050">
            <a:solidFill>
              <a:srgbClr val="7030A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flipV="1">
            <a:off x="6817057" y="4660710"/>
            <a:ext cx="2101755" cy="1180532"/>
          </a:xfrm>
          <a:prstGeom prst="line">
            <a:avLst/>
          </a:prstGeom>
          <a:ln w="19050">
            <a:solidFill>
              <a:srgbClr val="7030A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 flipH="1" flipV="1">
            <a:off x="7417558" y="4660712"/>
            <a:ext cx="2033519" cy="1180533"/>
          </a:xfrm>
          <a:prstGeom prst="line">
            <a:avLst/>
          </a:prstGeom>
          <a:ln w="19050">
            <a:solidFill>
              <a:srgbClr val="7030A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/>
          <p:cNvSpPr txBox="1"/>
          <p:nvPr/>
        </p:nvSpPr>
        <p:spPr>
          <a:xfrm>
            <a:off x="608966" y="1503046"/>
            <a:ext cx="15335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填空。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02896" y="2348866"/>
            <a:ext cx="1158684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（1）要找出一个圆形纸片的圆心，至少要将圆对折（    ）次。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02262" y="3622675"/>
            <a:ext cx="1146873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（2）将一个圆沿着它的（     ）对折，正好完全重合，所以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     圆是（       ）图形。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10133329" y="2566037"/>
            <a:ext cx="582931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两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5079366" y="3808731"/>
            <a:ext cx="10998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圆心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2698751" y="4578351"/>
            <a:ext cx="15576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轴对称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  <p:bldP spid="3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1331641" y="1357039"/>
            <a:ext cx="7255420" cy="686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7500" tIns="35100" rIns="67500" bIns="35100">
            <a:spAutoFit/>
          </a:bodyPr>
          <a:lstStyle/>
          <a:p>
            <a:pPr defTabSz="914400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圆是（        ）图形，有（         ）条对称轴。</a:t>
            </a:r>
            <a:endParaRPr lang="zh-CN" altLang="en-US" sz="2000" b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2536302" y="1560471"/>
            <a:ext cx="1495639" cy="378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7500" tIns="35100" rIns="67500" bIns="35100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轴对称</a:t>
            </a:r>
            <a:endParaRPr lang="zh-CN" altLang="en-US" sz="20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5256628" y="1560471"/>
            <a:ext cx="1052873" cy="378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7500" tIns="35100" rIns="67500" bIns="35100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无数</a:t>
            </a:r>
            <a:endParaRPr lang="zh-CN" altLang="en-US" sz="20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7082172" y="2837555"/>
            <a:ext cx="1504888" cy="1692999"/>
          </a:xfrm>
          <a:prstGeom prst="rect">
            <a:avLst/>
          </a:prstGeom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15951" y1="17703" x2="18405" y2="16746"/>
                        <a14:foregroundMark x1="62577" y1="32057" x2="46012" y2="38278"/>
                        <a14:foregroundMark x1="80368" y1="29187" x2="74233" y2="38278"/>
                        <a14:foregroundMark x1="67485" y1="48325" x2="72393" y2="44976"/>
                        <a14:foregroundMark x1="62577" y1="55024" x2="68712" y2="55502"/>
                        <a14:foregroundMark x1="84049" y1="36842" x2="87730" y2="382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 bwMode="auto">
          <a:xfrm>
            <a:off x="962639" y="2761044"/>
            <a:ext cx="1439716" cy="18460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 advTm="6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88466" y="2434590"/>
            <a:ext cx="7846060" cy="312801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774701" y="1289686"/>
            <a:ext cx="62052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数出下列图形各有几条对称轴。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703955" y="4979036"/>
            <a:ext cx="8115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条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783829" y="4979036"/>
            <a:ext cx="8115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5条</a:t>
            </a:r>
            <a:endParaRPr lang="en-US" altLang="zh-CN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73227" y="444262"/>
            <a:ext cx="5562636" cy="624431"/>
            <a:chOff x="1669635" y="446709"/>
            <a:chExt cx="5562635" cy="624431"/>
          </a:xfrm>
        </p:grpSpPr>
        <p:sp>
          <p:nvSpPr>
            <p:cNvPr id="7" name="矩形 6"/>
            <p:cNvSpPr/>
            <p:nvPr/>
          </p:nvSpPr>
          <p:spPr>
            <a:xfrm>
              <a:off x="2103944" y="446709"/>
              <a:ext cx="5128326" cy="584775"/>
            </a:xfrm>
            <a:prstGeom prst="rect">
              <a:avLst/>
            </a:prstGeom>
            <a:ln w="12700">
              <a:noFill/>
            </a:ln>
          </p:spPr>
          <p:txBody>
            <a:bodyPr wrap="none">
              <a:spAutoFit/>
            </a:bodyPr>
            <a:lstStyle/>
            <a:p>
              <a:r>
                <a:rPr lang="zh-CN" altLang="en-US" sz="3200" b="1">
                  <a:latin typeface="黑体" panose="02010609060101010101" pitchFamily="49" charset="-122"/>
                  <a:ea typeface="黑体" panose="02010609060101010101" pitchFamily="49" charset="-122"/>
                </a:rPr>
                <a:t>请找出下面各图的对称轴。</a:t>
              </a:r>
              <a:endParaRPr lang="zh-CN" altLang="en-US" sz="32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669635" y="547265"/>
              <a:ext cx="495300" cy="523875"/>
            </a:xfrm>
            <a:prstGeom prst="rect">
              <a:avLst/>
            </a:prstGeom>
          </p:spPr>
        </p:pic>
      </p:grpSp>
      <p:sp>
        <p:nvSpPr>
          <p:cNvPr id="9" name="矩形 8"/>
          <p:cNvSpPr/>
          <p:nvPr/>
        </p:nvSpPr>
        <p:spPr>
          <a:xfrm>
            <a:off x="1352197" y="2565474"/>
            <a:ext cx="1214715" cy="1214715"/>
          </a:xfrm>
          <a:prstGeom prst="rect">
            <a:avLst/>
          </a:prstGeom>
          <a:noFill/>
          <a:ln w="1905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1080757" y="2309269"/>
            <a:ext cx="1742131" cy="1742131"/>
          </a:xfrm>
          <a:prstGeom prst="ellipse">
            <a:avLst/>
          </a:prstGeom>
          <a:noFill/>
          <a:ln w="1905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635521" y="2283869"/>
            <a:ext cx="1742131" cy="1742131"/>
          </a:xfrm>
          <a:prstGeom prst="rect">
            <a:avLst/>
          </a:prstGeom>
          <a:noFill/>
          <a:ln w="1905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6156452" y="2309269"/>
            <a:ext cx="1742131" cy="1742131"/>
          </a:xfrm>
          <a:prstGeom prst="ellipse">
            <a:avLst/>
          </a:prstGeom>
          <a:noFill/>
          <a:ln w="1905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8813407" y="2309269"/>
            <a:ext cx="1742131" cy="1742131"/>
          </a:xfrm>
          <a:prstGeom prst="ellipse">
            <a:avLst/>
          </a:prstGeom>
          <a:noFill/>
          <a:ln w="1905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4" name="六边形 13"/>
          <p:cNvSpPr/>
          <p:nvPr/>
        </p:nvSpPr>
        <p:spPr>
          <a:xfrm>
            <a:off x="6151689" y="2425155"/>
            <a:ext cx="1742131" cy="1459734"/>
          </a:xfrm>
          <a:prstGeom prst="hexagon">
            <a:avLst>
              <a:gd name="adj" fmla="val 29398"/>
              <a:gd name="vf" fmla="val 115470"/>
            </a:avLst>
          </a:prstGeom>
          <a:noFill/>
          <a:ln w="1905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5" name="六边形 14"/>
          <p:cNvSpPr/>
          <p:nvPr/>
        </p:nvSpPr>
        <p:spPr>
          <a:xfrm>
            <a:off x="8697685" y="2309269"/>
            <a:ext cx="1976768" cy="1742131"/>
          </a:xfrm>
          <a:prstGeom prst="hexagon">
            <a:avLst/>
          </a:prstGeom>
          <a:noFill/>
          <a:ln w="1905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3630759" y="2283869"/>
            <a:ext cx="1742131" cy="1742131"/>
          </a:xfrm>
          <a:prstGeom prst="ellipse">
            <a:avLst/>
          </a:prstGeom>
          <a:noFill/>
          <a:ln w="1905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0205543" y="5839289"/>
            <a:ext cx="1324587" cy="682283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43" name="TextBox 23"/>
          <p:cNvSpPr txBox="1">
            <a:spLocks noChangeArrowheads="1"/>
          </p:cNvSpPr>
          <p:nvPr/>
        </p:nvSpPr>
        <p:spPr bwMode="auto">
          <a:xfrm>
            <a:off x="419100" y="1235077"/>
            <a:ext cx="11758931" cy="147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355600" marR="0" lvl="0" indent="-3556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kumimoji="0" lang="zh-CN" altLang="en-US" sz="3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</a:rPr>
              <a:t>从位置</a:t>
            </a:r>
            <a:r>
              <a:rPr kumimoji="0" lang="en-US" altLang="zh-CN" sz="30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charset="0"/>
                <a:cs typeface="Times New Roman" panose="02020603050405020304" charset="0"/>
              </a:rPr>
              <a:t>C</a:t>
            </a:r>
            <a:r>
              <a:rPr kumimoji="0" lang="zh-CN" altLang="en-US" sz="3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</a:rPr>
              <a:t>向</a:t>
            </a:r>
            <a:r>
              <a:rPr kumimoji="0" lang="zh-CN" altLang="en-US" sz="30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</a:rPr>
              <a:t>      </a:t>
            </a:r>
            <a:r>
              <a:rPr kumimoji="0" lang="zh-CN" altLang="en-US" sz="3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</a:rPr>
              <a:t>平移</a:t>
            </a:r>
            <a:r>
              <a:rPr kumimoji="0" lang="zh-CN" altLang="en-US" sz="30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</a:rPr>
              <a:t>      </a:t>
            </a:r>
            <a:r>
              <a:rPr kumimoji="0" lang="zh-CN" altLang="en-US" sz="3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</a:rPr>
              <a:t>个方格到位置</a:t>
            </a:r>
            <a:r>
              <a:rPr kumimoji="0" lang="en-US" altLang="zh-CN" sz="30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charset="0"/>
                <a:cs typeface="Times New Roman" panose="02020603050405020304" charset="0"/>
              </a:rPr>
              <a:t>D，</a:t>
            </a:r>
            <a:r>
              <a:rPr kumimoji="0" lang="zh-CN" altLang="en-US" sz="3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</a:rPr>
              <a:t>再向</a:t>
            </a:r>
            <a:r>
              <a:rPr kumimoji="0" lang="zh-CN" altLang="en-US" sz="30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</a:rPr>
              <a:t>      </a:t>
            </a:r>
            <a:r>
              <a:rPr kumimoji="0" lang="zh-CN" altLang="en-US" sz="3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</a:rPr>
              <a:t>平移</a:t>
            </a:r>
            <a:r>
              <a:rPr kumimoji="0" lang="zh-CN" altLang="en-US" sz="30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</a:rPr>
              <a:t>       </a:t>
            </a:r>
            <a:endParaRPr kumimoji="0" lang="zh-CN" altLang="en-US" sz="3000" b="1" i="0" u="sng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355600" marR="0" lvl="0" indent="-3556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</a:rPr>
              <a:t>      </a:t>
            </a:r>
            <a:r>
              <a:rPr kumimoji="0" lang="zh-CN" altLang="en-US" sz="3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</a:rPr>
              <a:t>个方格到位置</a:t>
            </a:r>
            <a:r>
              <a:rPr kumimoji="0" lang="en-US" altLang="zh-CN" sz="30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charset="0"/>
                <a:cs typeface="Times New Roman" panose="02020603050405020304" charset="0"/>
              </a:rPr>
              <a:t>E</a:t>
            </a:r>
            <a:r>
              <a:rPr kumimoji="0" lang="zh-CN" altLang="en-US" sz="3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kumimoji="0" lang="zh-CN" altLang="en-US" sz="30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TextBox 10"/>
          <p:cNvSpPr txBox="1">
            <a:spLocks noChangeArrowheads="1"/>
          </p:cNvSpPr>
          <p:nvPr/>
        </p:nvSpPr>
        <p:spPr bwMode="auto">
          <a:xfrm>
            <a:off x="2955926" y="1358585"/>
            <a:ext cx="576263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cs typeface="Times New Roman" panose="02020603050405020304" charset="0"/>
              </a:rPr>
              <a:t>下</a:t>
            </a:r>
            <a:endParaRPr kumimoji="0" lang="zh-CN" altLang="en-US" sz="3200" b="1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7" name="TextBox 11"/>
          <p:cNvSpPr txBox="1">
            <a:spLocks noChangeArrowheads="1"/>
          </p:cNvSpPr>
          <p:nvPr/>
        </p:nvSpPr>
        <p:spPr bwMode="auto">
          <a:xfrm>
            <a:off x="9833611" y="1358585"/>
            <a:ext cx="576263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cs typeface="Times New Roman" panose="02020603050405020304" charset="0"/>
              </a:rPr>
              <a:t>左</a:t>
            </a:r>
            <a:endParaRPr kumimoji="0" lang="zh-CN" altLang="en-US" sz="3200" b="1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6" name="TextBox 14"/>
          <p:cNvSpPr txBox="1">
            <a:spLocks noChangeArrowheads="1"/>
          </p:cNvSpPr>
          <p:nvPr/>
        </p:nvSpPr>
        <p:spPr bwMode="auto">
          <a:xfrm>
            <a:off x="4930459" y="1395097"/>
            <a:ext cx="57467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cs typeface="Times New Roman" panose="02020603050405020304" charset="0"/>
              </a:rPr>
              <a:t>3</a:t>
            </a:r>
            <a:endParaRPr kumimoji="0" lang="en-US" altLang="zh-CN" sz="3200" b="1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29712" name="矩形 2"/>
          <p:cNvSpPr/>
          <p:nvPr/>
        </p:nvSpPr>
        <p:spPr>
          <a:xfrm>
            <a:off x="971234" y="2073912"/>
            <a:ext cx="38798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endParaRPr lang="en-US" altLang="zh-CN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8444" name="TextBox 23"/>
          <p:cNvSpPr txBox="1">
            <a:spLocks noChangeArrowheads="1"/>
          </p:cNvSpPr>
          <p:nvPr/>
        </p:nvSpPr>
        <p:spPr bwMode="auto">
          <a:xfrm>
            <a:off x="419101" y="2876550"/>
            <a:ext cx="686498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0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kumimoji="0" lang="zh-CN" altLang="en-US" sz="30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</a:rPr>
              <a:t>从位置</a:t>
            </a:r>
            <a:r>
              <a:rPr kumimoji="0" lang="en-US" altLang="zh-CN" sz="3000" b="1" i="1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charset="0"/>
                <a:cs typeface="Times New Roman" panose="02020603050405020304" charset="0"/>
              </a:rPr>
              <a:t>A</a:t>
            </a:r>
            <a:r>
              <a:rPr kumimoji="0" lang="zh-CN" altLang="en-US" sz="30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</a:rPr>
              <a:t>到位置</a:t>
            </a:r>
            <a:r>
              <a:rPr kumimoji="0" lang="en-US" altLang="zh-CN" sz="3000" b="1" i="1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charset="0"/>
                <a:cs typeface="Times New Roman" panose="02020603050405020304" charset="0"/>
              </a:rPr>
              <a:t>F</a:t>
            </a:r>
            <a:r>
              <a:rPr kumimoji="0" lang="zh-CN" altLang="en-US" sz="30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</a:rPr>
              <a:t>，可以怎样平移？</a:t>
            </a:r>
            <a:endParaRPr kumimoji="0" lang="zh-CN" altLang="en-US" sz="30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TextBox 23"/>
          <p:cNvSpPr txBox="1">
            <a:spLocks noChangeArrowheads="1"/>
          </p:cNvSpPr>
          <p:nvPr/>
        </p:nvSpPr>
        <p:spPr bwMode="auto">
          <a:xfrm>
            <a:off x="419101" y="3587116"/>
            <a:ext cx="11391265" cy="216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355600" marR="0" lvl="0" indent="-3556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3000" b="1" noProof="0" smtClean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</a:t>
            </a:r>
            <a:r>
              <a:rPr lang="zh-CN" altLang="en-US" sz="3000" b="1" noProof="0" smtClean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从位置</a:t>
            </a:r>
            <a:r>
              <a:rPr lang="en-US" altLang="zh-CN" sz="3000" b="1" i="1" noProof="0" smtClean="0">
                <a:ln>
                  <a:noFill/>
                </a:ln>
                <a:effectLst/>
                <a:uLnTx/>
                <a:uFillTx/>
                <a:latin typeface="Times New Roman" panose="02020603050405020304" charset="0"/>
                <a:cs typeface="Times New Roman" panose="02020603050405020304" charset="0"/>
                <a:sym typeface="+mn-ea"/>
              </a:rPr>
              <a:t>A</a:t>
            </a:r>
            <a:r>
              <a:rPr lang="zh-CN" altLang="en-US" sz="3000" b="1" noProof="0" smtClean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向</a:t>
            </a:r>
            <a:r>
              <a:rPr lang="zh-CN" altLang="en-US" sz="3000" b="1" u="sng" noProof="0" smtClean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    </a:t>
            </a:r>
            <a:r>
              <a:rPr lang="zh-CN" altLang="en-US" sz="3000" b="1" noProof="0" smtClean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平移</a:t>
            </a:r>
            <a:r>
              <a:rPr lang="zh-CN" altLang="en-US" sz="3000" b="1" u="sng" noProof="0" smtClean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    </a:t>
            </a:r>
            <a:r>
              <a:rPr lang="zh-CN" altLang="en-US" sz="3000" b="1" noProof="0" smtClean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个方格到位置</a:t>
            </a:r>
            <a:r>
              <a:rPr lang="en-US" altLang="zh-CN" sz="3000" b="1" i="1" noProof="0" smtClean="0">
                <a:ln>
                  <a:noFill/>
                </a:ln>
                <a:effectLst/>
                <a:uLnTx/>
                <a:uFillTx/>
                <a:latin typeface="Times New Roman" panose="02020603050405020304" charset="0"/>
                <a:cs typeface="Times New Roman" panose="02020603050405020304" charset="0"/>
                <a:sym typeface="+mn-ea"/>
              </a:rPr>
              <a:t>C，</a:t>
            </a:r>
            <a:r>
              <a:rPr lang="zh-CN" altLang="en-US" sz="3000" b="1" noProof="0" smtClean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再向</a:t>
            </a:r>
            <a:r>
              <a:rPr lang="en-US" altLang="zh-CN" sz="3000" b="1" u="sng" noProof="0" smtClean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_____</a:t>
            </a:r>
            <a:r>
              <a:rPr lang="zh-CN" altLang="en-US" sz="3000" b="1" noProof="0" smtClean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平移</a:t>
            </a:r>
            <a:r>
              <a:rPr lang="zh-CN" altLang="en-US" sz="3000" b="1" u="sng" noProof="0" smtClean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    </a:t>
            </a:r>
            <a:r>
              <a:rPr lang="zh-CN" altLang="en-US" sz="3000" b="1" noProof="0" smtClean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个方格到位置</a:t>
            </a:r>
            <a:r>
              <a:rPr lang="en-US" altLang="zh-CN" sz="3000" b="1" i="1" noProof="0" smtClean="0">
                <a:ln>
                  <a:noFill/>
                </a:ln>
                <a:effectLst/>
                <a:uLnTx/>
                <a:uFillTx/>
                <a:latin typeface="Times New Roman" panose="02020603050405020304" charset="0"/>
                <a:cs typeface="Times New Roman" panose="02020603050405020304" charset="0"/>
                <a:sym typeface="+mn-ea"/>
              </a:rPr>
              <a:t>E</a:t>
            </a:r>
            <a:r>
              <a:rPr lang="zh-CN" altLang="en-US" sz="3000" b="1" noProof="0" smtClean="0">
                <a:ln>
                  <a:noFill/>
                </a:ln>
                <a:effectLst/>
                <a:uLnTx/>
                <a:uFillTx/>
                <a:latin typeface="Times New Roman" panose="02020603050405020304" charset="0"/>
                <a:cs typeface="Times New Roman" panose="02020603050405020304" charset="0"/>
                <a:sym typeface="+mn-ea"/>
              </a:rPr>
              <a:t>，再向左平移</a:t>
            </a:r>
            <a:r>
              <a:rPr lang="zh-CN" altLang="en-US" sz="3000" b="1" noProof="0" smtClean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____</a:t>
            </a:r>
            <a:r>
              <a:rPr lang="en-US" altLang="zh-CN" sz="3000" b="1" noProof="0" smtClean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_</a:t>
            </a:r>
            <a:r>
              <a:rPr lang="zh-CN" altLang="en-US" sz="3000" b="1" noProof="0" smtClean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个方格到达位置</a:t>
            </a:r>
            <a:r>
              <a:rPr lang="en-US" altLang="zh-CN" sz="3000" b="1" i="1" noProof="0" smtClean="0">
                <a:ln>
                  <a:noFill/>
                </a:ln>
                <a:effectLst/>
                <a:uLnTx/>
                <a:uFillTx/>
                <a:latin typeface="Times New Roman" panose="02020603050405020304" charset="0"/>
                <a:cs typeface="Times New Roman" panose="02020603050405020304" charset="0"/>
                <a:sym typeface="+mn-ea"/>
              </a:rPr>
              <a:t>E</a:t>
            </a:r>
            <a:r>
              <a:rPr lang="zh-CN" altLang="en-US" sz="3000" b="1" noProof="0" smtClean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，再向上平移</a:t>
            </a:r>
            <a:r>
              <a:rPr lang="en-US" altLang="zh-CN" sz="3000" b="1" noProof="0" smtClean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_____</a:t>
            </a:r>
            <a:r>
              <a:rPr lang="zh-CN" altLang="en-US" sz="3000" b="1" noProof="0" smtClean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个方格到达位置</a:t>
            </a:r>
            <a:r>
              <a:rPr lang="en-US" altLang="zh-CN" sz="3000" b="1" i="1" noProof="0" smtClean="0">
                <a:ln>
                  <a:noFill/>
                </a:ln>
                <a:effectLst/>
                <a:uLnTx/>
                <a:uFillTx/>
                <a:latin typeface="Times New Roman" panose="02020603050405020304" charset="0"/>
                <a:cs typeface="Times New Roman" panose="02020603050405020304" charset="0"/>
                <a:sym typeface="+mn-ea"/>
              </a:rPr>
              <a:t>F</a:t>
            </a:r>
            <a:r>
              <a:rPr lang="zh-CN" altLang="en-US" sz="3000" b="1" noProof="0" smtClean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kumimoji="0" lang="zh-CN" altLang="en-US" sz="30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0" name="TextBox 11"/>
          <p:cNvSpPr txBox="1">
            <a:spLocks noChangeArrowheads="1"/>
          </p:cNvSpPr>
          <p:nvPr/>
        </p:nvSpPr>
        <p:spPr bwMode="auto">
          <a:xfrm>
            <a:off x="2970531" y="3718245"/>
            <a:ext cx="576263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cs typeface="Times New Roman" panose="02020603050405020304" charset="0"/>
              </a:rPr>
              <a:t>右</a:t>
            </a:r>
            <a:endParaRPr kumimoji="0" lang="zh-CN" altLang="en-US" sz="3200" b="1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1" name="TextBox 14"/>
          <p:cNvSpPr txBox="1">
            <a:spLocks noChangeArrowheads="1"/>
          </p:cNvSpPr>
          <p:nvPr/>
        </p:nvSpPr>
        <p:spPr bwMode="auto">
          <a:xfrm>
            <a:off x="4805681" y="3703957"/>
            <a:ext cx="82486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cs typeface="Times New Roman" panose="02020603050405020304" charset="0"/>
              </a:rPr>
              <a:t>10</a:t>
            </a:r>
            <a:endParaRPr kumimoji="0" lang="en-US" altLang="zh-CN" sz="3200" b="1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9716771" y="3676970"/>
            <a:ext cx="576263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cs typeface="Times New Roman" panose="02020603050405020304" charset="0"/>
              </a:rPr>
              <a:t>下</a:t>
            </a:r>
            <a:endParaRPr kumimoji="0" lang="zh-CN" altLang="en-US" sz="3200" b="1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3" name="TextBox 11"/>
          <p:cNvSpPr txBox="1">
            <a:spLocks noChangeArrowheads="1"/>
          </p:cNvSpPr>
          <p:nvPr/>
        </p:nvSpPr>
        <p:spPr bwMode="auto">
          <a:xfrm>
            <a:off x="6010277" y="4421190"/>
            <a:ext cx="576263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cs typeface="Times New Roman" panose="02020603050405020304" charset="0"/>
              </a:rPr>
              <a:t>2</a:t>
            </a:r>
            <a:endParaRPr kumimoji="0" lang="en-US" altLang="zh-CN" sz="3200" b="1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27" name="TextBox 11"/>
          <p:cNvSpPr txBox="1">
            <a:spLocks noChangeArrowheads="1"/>
          </p:cNvSpPr>
          <p:nvPr/>
        </p:nvSpPr>
        <p:spPr bwMode="auto">
          <a:xfrm>
            <a:off x="1532891" y="5126040"/>
            <a:ext cx="576263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cs typeface="Times New Roman" panose="02020603050405020304" charset="0"/>
              </a:rPr>
              <a:t>1</a:t>
            </a:r>
            <a:endParaRPr kumimoji="0" lang="en-US" altLang="zh-CN" sz="3200" b="1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宋体" panose="02010600030101010101" pitchFamily="2" charset="-122"/>
              <a:cs typeface="Times New Roman" panose="02020603050405020304" charset="0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97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97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16" grpId="0"/>
      <p:bldP spid="29712" grpId="0"/>
      <p:bldP spid="10" grpId="0"/>
      <p:bldP spid="11" grpId="0"/>
      <p:bldP spid="12" grpId="0"/>
      <p:bldP spid="13" grpId="0"/>
      <p:bldP spid="2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2039219" y="1870439"/>
            <a:ext cx="5307467" cy="962586"/>
            <a:chOff x="3710700" y="5075290"/>
            <a:chExt cx="3024336" cy="885699"/>
          </a:xfrm>
        </p:grpSpPr>
        <p:sp>
          <p:nvSpPr>
            <p:cNvPr id="9" name="圆角矩形 14"/>
            <p:cNvSpPr/>
            <p:nvPr/>
          </p:nvSpPr>
          <p:spPr>
            <a:xfrm>
              <a:off x="3710700" y="5075290"/>
              <a:ext cx="3024336" cy="885699"/>
            </a:xfrm>
            <a:prstGeom prst="roundRect">
              <a:avLst>
                <a:gd name="adj" fmla="val 10006"/>
              </a:avLst>
            </a:prstGeom>
            <a:solidFill>
              <a:srgbClr val="92D050"/>
            </a:solidFill>
            <a:ln w="25400" cap="flat" cmpd="sng" algn="ctr">
              <a:noFill/>
              <a:prstDash val="solid"/>
            </a:ln>
            <a:effectLst>
              <a:outerShdw dist="38100" algn="l" rotWithShape="0">
                <a:prstClr val="black">
                  <a:alpha val="49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" name="圆角矩形 21"/>
            <p:cNvSpPr/>
            <p:nvPr/>
          </p:nvSpPr>
          <p:spPr>
            <a:xfrm>
              <a:off x="3710700" y="5082013"/>
              <a:ext cx="3024336" cy="587758"/>
            </a:xfrm>
            <a:custGeom>
              <a:avLst/>
              <a:gdLst/>
              <a:ahLst/>
              <a:cxnLst/>
              <a:rect l="l" t="t" r="r" b="b"/>
              <a:pathLst>
                <a:path w="3024336" h="587758">
                  <a:moveTo>
                    <a:pt x="88623" y="0"/>
                  </a:moveTo>
                  <a:lnTo>
                    <a:pt x="2935713" y="0"/>
                  </a:lnTo>
                  <a:cubicBezTo>
                    <a:pt x="2984658" y="0"/>
                    <a:pt x="3024336" y="39678"/>
                    <a:pt x="3024336" y="88623"/>
                  </a:cubicBezTo>
                  <a:lnTo>
                    <a:pt x="3024336" y="402900"/>
                  </a:lnTo>
                  <a:cubicBezTo>
                    <a:pt x="2669482" y="517144"/>
                    <a:pt x="2179692" y="587758"/>
                    <a:pt x="1638765" y="587758"/>
                  </a:cubicBezTo>
                  <a:cubicBezTo>
                    <a:pt x="953663" y="587758"/>
                    <a:pt x="350591" y="474486"/>
                    <a:pt x="0" y="302375"/>
                  </a:cubicBezTo>
                  <a:lnTo>
                    <a:pt x="0" y="88623"/>
                  </a:lnTo>
                  <a:cubicBezTo>
                    <a:pt x="0" y="39678"/>
                    <a:pt x="39678" y="0"/>
                    <a:pt x="88623" y="0"/>
                  </a:cubicBezTo>
                  <a:close/>
                </a:path>
              </a:pathLst>
            </a:custGeom>
            <a:solidFill>
              <a:srgbClr val="FFFFFF">
                <a:alpha val="27843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" name="圆角矩形 18"/>
            <p:cNvSpPr/>
            <p:nvPr/>
          </p:nvSpPr>
          <p:spPr>
            <a:xfrm>
              <a:off x="3811981" y="5200774"/>
              <a:ext cx="2821774" cy="634733"/>
            </a:xfrm>
            <a:prstGeom prst="roundRect">
              <a:avLst>
                <a:gd name="adj" fmla="val 10006"/>
              </a:avLst>
            </a:prstGeom>
            <a:solidFill>
              <a:srgbClr val="F3FFFC"/>
            </a:solidFill>
            <a:ln w="25400" cap="flat" cmpd="sng" algn="ctr">
              <a:noFill/>
              <a:prstDash val="solid"/>
            </a:ln>
            <a:effectLst>
              <a:innerShdw blurRad="63500" dist="25400" dir="13500000">
                <a:prstClr val="black">
                  <a:alpha val="61000"/>
                </a:prstClr>
              </a:inn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2039219" y="3281358"/>
            <a:ext cx="5307467" cy="1000325"/>
            <a:chOff x="3710700" y="5075290"/>
            <a:chExt cx="3024336" cy="885699"/>
          </a:xfrm>
        </p:grpSpPr>
        <p:sp>
          <p:nvSpPr>
            <p:cNvPr id="13" name="圆角矩形 14"/>
            <p:cNvSpPr/>
            <p:nvPr/>
          </p:nvSpPr>
          <p:spPr>
            <a:xfrm>
              <a:off x="3710700" y="5075290"/>
              <a:ext cx="3024336" cy="885699"/>
            </a:xfrm>
            <a:prstGeom prst="roundRect">
              <a:avLst>
                <a:gd name="adj" fmla="val 10006"/>
              </a:avLst>
            </a:prstGeom>
            <a:solidFill>
              <a:srgbClr val="92D050"/>
            </a:solidFill>
            <a:ln w="25400" cap="flat" cmpd="sng" algn="ctr">
              <a:noFill/>
              <a:prstDash val="solid"/>
            </a:ln>
            <a:effectLst>
              <a:outerShdw dist="38100" algn="l" rotWithShape="0">
                <a:prstClr val="black">
                  <a:alpha val="49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" name="圆角矩形 21"/>
            <p:cNvSpPr/>
            <p:nvPr/>
          </p:nvSpPr>
          <p:spPr>
            <a:xfrm>
              <a:off x="3710700" y="5082013"/>
              <a:ext cx="3024336" cy="587758"/>
            </a:xfrm>
            <a:custGeom>
              <a:avLst/>
              <a:gdLst/>
              <a:ahLst/>
              <a:cxnLst/>
              <a:rect l="l" t="t" r="r" b="b"/>
              <a:pathLst>
                <a:path w="3024336" h="587758">
                  <a:moveTo>
                    <a:pt x="88623" y="0"/>
                  </a:moveTo>
                  <a:lnTo>
                    <a:pt x="2935713" y="0"/>
                  </a:lnTo>
                  <a:cubicBezTo>
                    <a:pt x="2984658" y="0"/>
                    <a:pt x="3024336" y="39678"/>
                    <a:pt x="3024336" y="88623"/>
                  </a:cubicBezTo>
                  <a:lnTo>
                    <a:pt x="3024336" y="402900"/>
                  </a:lnTo>
                  <a:cubicBezTo>
                    <a:pt x="2669482" y="517144"/>
                    <a:pt x="2179692" y="587758"/>
                    <a:pt x="1638765" y="587758"/>
                  </a:cubicBezTo>
                  <a:cubicBezTo>
                    <a:pt x="953663" y="587758"/>
                    <a:pt x="350591" y="474486"/>
                    <a:pt x="0" y="302375"/>
                  </a:cubicBezTo>
                  <a:lnTo>
                    <a:pt x="0" y="88623"/>
                  </a:lnTo>
                  <a:cubicBezTo>
                    <a:pt x="0" y="39678"/>
                    <a:pt x="39678" y="0"/>
                    <a:pt x="88623" y="0"/>
                  </a:cubicBezTo>
                  <a:close/>
                </a:path>
              </a:pathLst>
            </a:custGeom>
            <a:solidFill>
              <a:srgbClr val="FFFFFF">
                <a:alpha val="27843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5" name="圆角矩形 18"/>
            <p:cNvSpPr/>
            <p:nvPr/>
          </p:nvSpPr>
          <p:spPr>
            <a:xfrm>
              <a:off x="3811981" y="5200774"/>
              <a:ext cx="2821774" cy="634733"/>
            </a:xfrm>
            <a:prstGeom prst="roundRect">
              <a:avLst>
                <a:gd name="adj" fmla="val 10006"/>
              </a:avLst>
            </a:prstGeom>
            <a:solidFill>
              <a:srgbClr val="F3FFFC"/>
            </a:solidFill>
            <a:ln w="25400" cap="flat" cmpd="sng" algn="ctr">
              <a:noFill/>
              <a:prstDash val="solid"/>
            </a:ln>
            <a:effectLst>
              <a:innerShdw blurRad="63500" dist="25400" dir="13500000">
                <a:prstClr val="black">
                  <a:alpha val="61000"/>
                </a:prstClr>
              </a:inn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8" name="TextBox 2"/>
          <p:cNvSpPr txBox="1"/>
          <p:nvPr/>
        </p:nvSpPr>
        <p:spPr>
          <a:xfrm>
            <a:off x="253180" y="287199"/>
            <a:ext cx="14293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知识总结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938049" y="1169751"/>
            <a:ext cx="3751668" cy="377026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defTabSz="914400"/>
            <a:r>
              <a:rPr lang="zh-CN" altLang="zh-CN" sz="20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这节</a:t>
            </a:r>
            <a:r>
              <a:rPr lang="zh-CN" altLang="zh-CN" sz="20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</a:t>
            </a:r>
            <a:r>
              <a:rPr lang="zh-CN" altLang="en-US" sz="20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</a:t>
            </a:r>
            <a:r>
              <a:rPr lang="zh-CN" altLang="zh-CN" sz="20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们</a:t>
            </a:r>
            <a:r>
              <a:rPr lang="zh-CN" altLang="zh-CN" sz="20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都学会了哪些知识？</a:t>
            </a:r>
            <a:endParaRPr lang="zh-CN" altLang="en-US" sz="20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Rectangle 13"/>
          <p:cNvSpPr>
            <a:spLocks noChangeArrowheads="1"/>
          </p:cNvSpPr>
          <p:nvPr/>
        </p:nvSpPr>
        <p:spPr bwMode="auto">
          <a:xfrm>
            <a:off x="2435402" y="3560437"/>
            <a:ext cx="4733545" cy="461665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 defTabSz="9144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华文新魏" panose="02010800040101010101" pitchFamily="2" charset="-122"/>
              </a:rPr>
              <a:t>2</a:t>
            </a:r>
            <a:r>
              <a:rPr lang="zh-CN" altLang="en-US" sz="20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华文新魏" panose="02010800040101010101" pitchFamily="2" charset="-122"/>
              </a:rPr>
              <a:t>.通过</a:t>
            </a:r>
            <a:r>
              <a:rPr lang="zh-CN" altLang="en-US" sz="2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华文新魏" panose="02010800040101010101" pitchFamily="2" charset="-122"/>
              </a:rPr>
              <a:t>对折可以找到圆的圆心。</a:t>
            </a:r>
            <a:endParaRPr lang="zh-CN" altLang="en-US" sz="20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华文新魏" panose="02010800040101010101" pitchFamily="2" charset="-122"/>
            </a:endParaRPr>
          </a:p>
        </p:txBody>
      </p:sp>
      <p:sp>
        <p:nvSpPr>
          <p:cNvPr id="6" name="矩形 21"/>
          <p:cNvSpPr>
            <a:spLocks noChangeArrowheads="1"/>
          </p:cNvSpPr>
          <p:nvPr/>
        </p:nvSpPr>
        <p:spPr bwMode="auto">
          <a:xfrm>
            <a:off x="2435401" y="2140527"/>
            <a:ext cx="4733544" cy="40011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en-US" sz="2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华文新魏" panose="02010800040101010101" pitchFamily="2" charset="-122"/>
              </a:rPr>
              <a:t>1.</a:t>
            </a:r>
            <a:r>
              <a:rPr lang="zh-CN" altLang="en-US" sz="2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华文新魏" panose="02010800040101010101" pitchFamily="2" charset="-122"/>
              </a:rPr>
              <a:t>圆是轴对称图形，有无数条对称轴。</a:t>
            </a:r>
            <a:endParaRPr lang="zh-CN" altLang="en-US" sz="20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华文新魏" panose="02010800040101010101" pitchFamily="2" charset="-122"/>
            </a:endParaRPr>
          </a:p>
        </p:txBody>
      </p:sp>
    </p:spTree>
  </p:cSld>
  <p:clrMapOvr>
    <a:masterClrMapping/>
  </p:clrMapOvr>
  <p:transition spd="slow" advTm="6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edge">
                                      <p:cBhvr>
                                        <p:cTn id="2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4" grpId="0"/>
      <p:bldP spid="5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流程图: 可选过程 4"/>
          <p:cNvSpPr/>
          <p:nvPr/>
        </p:nvSpPr>
        <p:spPr>
          <a:xfrm>
            <a:off x="1044575" y="1778000"/>
            <a:ext cx="9884411" cy="4216400"/>
          </a:xfrm>
          <a:prstGeom prst="flowChartAlternateProcess">
            <a:avLst/>
          </a:prstGeom>
          <a:noFill/>
          <a:ln w="635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>
              <a:latin typeface="楷体" panose="02010609060101010101" pitchFamily="49" charset="-122"/>
              <a:ea typeface="宋体" panose="02010600030101010101" pitchFamily="2" charset="-122"/>
              <a:cs typeface="楷体" panose="02010609060101010101" pitchFamily="49" charset="-122"/>
            </a:endParaRPr>
          </a:p>
        </p:txBody>
      </p:sp>
      <p:pic>
        <p:nvPicPr>
          <p:cNvPr id="15362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15180" y="645385"/>
            <a:ext cx="2743200" cy="8667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1646557" y="2215517"/>
            <a:ext cx="858710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通过折纸活动，探索并发现圆是轴对称图形。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646555" y="3152142"/>
            <a:ext cx="918591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2.进一步理解轴对称图形的特征，体会圆的对称性。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646556" y="4427220"/>
            <a:ext cx="9351645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  <a:buClrTx/>
              <a:buSzTx/>
              <a:buFontTx/>
            </a:pP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3.在折纸找圆心，验证圆是轴对称图形等活动中，发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>
              <a:lnSpc>
                <a:spcPct val="130000"/>
              </a:lnSpc>
              <a:buClrTx/>
              <a:buSzTx/>
              <a:buFontTx/>
            </a:pP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展空间观念。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865632" y="3874137"/>
            <a:ext cx="174942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（重难点）</a:t>
            </a:r>
            <a:endParaRPr lang="zh-CN" altLang="en-US" sz="30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4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5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标注 2"/>
          <p:cNvSpPr/>
          <p:nvPr/>
        </p:nvSpPr>
        <p:spPr>
          <a:xfrm>
            <a:off x="755576" y="2244597"/>
            <a:ext cx="2088232" cy="1071740"/>
          </a:xfrm>
          <a:prstGeom prst="wedgeRoundRectCallout">
            <a:avLst>
              <a:gd name="adj1" fmla="val -24683"/>
              <a:gd name="adj2" fmla="val 77501"/>
              <a:gd name="adj3" fmla="val 16667"/>
            </a:avLst>
          </a:prstGeom>
          <a:solidFill>
            <a:srgbClr val="E8F0F3"/>
          </a:solidFill>
          <a:ln>
            <a:solidFill>
              <a:srgbClr val="2669A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 sz="200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3131841" y="2216202"/>
            <a:ext cx="2200275" cy="2200275"/>
          </a:xfrm>
          <a:prstGeom prst="ellipse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000" noProof="1">
              <a:solidFill>
                <a:srgbClr val="FFFF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1"/>
          <p:cNvSpPr txBox="1">
            <a:spLocks noChangeArrowheads="1"/>
          </p:cNvSpPr>
          <p:nvPr/>
        </p:nvSpPr>
        <p:spPr bwMode="auto">
          <a:xfrm>
            <a:off x="755576" y="1131590"/>
            <a:ext cx="741682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20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圆是轴对称图形吗？有几条对称轴？用一个圆形纸片，折一折。</a:t>
            </a:r>
            <a:endParaRPr lang="zh-CN" altLang="zh-CN" sz="20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6" name="直接连接符 5"/>
          <p:cNvCxnSpPr>
            <a:stCxn id="4" idx="0"/>
            <a:endCxn id="4" idx="4"/>
          </p:cNvCxnSpPr>
          <p:nvPr/>
        </p:nvCxnSpPr>
        <p:spPr>
          <a:xfrm flipH="1">
            <a:off x="4231979" y="2216202"/>
            <a:ext cx="0" cy="2200275"/>
          </a:xfrm>
          <a:prstGeom prst="line">
            <a:avLst/>
          </a:prstGeom>
          <a:ln w="28575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右箭头 6"/>
          <p:cNvSpPr/>
          <p:nvPr/>
        </p:nvSpPr>
        <p:spPr>
          <a:xfrm rot="19650408">
            <a:off x="4225810" y="2054705"/>
            <a:ext cx="340023" cy="76125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 sz="20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429305" y="1692980"/>
            <a:ext cx="70083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/>
            <a:r>
              <a:rPr lang="zh-CN" altLang="en-US" sz="20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直径</a:t>
            </a:r>
            <a:endParaRPr lang="zh-CN" altLang="en-US" sz="20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1" cstate="email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100000">
                        <a14:foregroundMark x1="16418" y1="43274" x2="16418" y2="43274"/>
                        <a14:foregroundMark x1="10821" y1="42601" x2="10821" y2="42601"/>
                        <a14:foregroundMark x1="5224" y1="44395" x2="5224" y2="44395"/>
                        <a14:foregroundMark x1="56343" y1="59193" x2="56343" y2="59193"/>
                        <a14:foregroundMark x1="80970" y1="64798" x2="80970" y2="64798"/>
                        <a14:foregroundMark x1="81343" y1="63229" x2="81343" y2="63229"/>
                        <a14:foregroundMark x1="82836" y1="67489" x2="82836" y2="67489"/>
                        <a14:foregroundMark x1="82836" y1="67489" x2="82836" y2="67489"/>
                        <a14:foregroundMark x1="83209" y1="92601" x2="83209" y2="92601"/>
                        <a14:foregroundMark x1="51493" y1="87668" x2="51493" y2="87668"/>
                        <a14:foregroundMark x1="83582" y1="16592" x2="83582" y2="16592"/>
                        <a14:foregroundMark x1="6716" y1="36547" x2="6716" y2="36547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 bwMode="auto">
          <a:xfrm flipH="1">
            <a:off x="553864" y="3475237"/>
            <a:ext cx="713509" cy="11874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7406678" y="3368100"/>
            <a:ext cx="826175" cy="1327163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779167" y="2244598"/>
            <a:ext cx="219259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zh-CN" altLang="en-US" sz="20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将圆沿直径对折，正好完全重合。圆是</a:t>
            </a:r>
            <a:r>
              <a:rPr lang="zh-CN" altLang="en-US" sz="20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轴对称图形</a:t>
            </a:r>
            <a:r>
              <a:rPr lang="zh-CN" altLang="en-US" sz="20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20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圆角矩形标注 12"/>
          <p:cNvSpPr/>
          <p:nvPr/>
        </p:nvSpPr>
        <p:spPr>
          <a:xfrm>
            <a:off x="5603579" y="2244599"/>
            <a:ext cx="2088232" cy="831209"/>
          </a:xfrm>
          <a:prstGeom prst="wedgeRoundRectCallout">
            <a:avLst>
              <a:gd name="adj1" fmla="val 38835"/>
              <a:gd name="adj2" fmla="val 93907"/>
              <a:gd name="adj3" fmla="val 16667"/>
            </a:avLst>
          </a:prstGeom>
          <a:solidFill>
            <a:srgbClr val="E8F0F3"/>
          </a:solidFill>
          <a:ln>
            <a:solidFill>
              <a:srgbClr val="2669A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 sz="200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627169" y="2285953"/>
            <a:ext cx="219259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zh-CN" altLang="en-US" sz="20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我发现圆有</a:t>
            </a:r>
            <a:r>
              <a:rPr lang="zh-CN" altLang="en-US" sz="20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很多条</a:t>
            </a:r>
            <a:r>
              <a:rPr lang="zh-CN" altLang="en-US" sz="20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对称轴。</a:t>
            </a:r>
            <a:endParaRPr lang="zh-CN" altLang="en-US" sz="20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041138" y="2073620"/>
            <a:ext cx="1164999" cy="2589024"/>
          </a:xfrm>
          <a:prstGeom prst="rect">
            <a:avLst/>
          </a:prstGeom>
          <a:solidFill>
            <a:srgbClr val="F3FFFC"/>
          </a:solidFill>
          <a:ln>
            <a:solidFill>
              <a:srgbClr val="F3FF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 advTm="6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7" grpId="0" animBg="1"/>
      <p:bldP spid="8" grpId="0"/>
      <p:bldP spid="12" grpId="0"/>
      <p:bldP spid="13" grpId="0" animBg="1"/>
      <p:bldP spid="14" grpId="0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73227" y="444262"/>
            <a:ext cx="7210523" cy="624431"/>
            <a:chOff x="1669635" y="446709"/>
            <a:chExt cx="7210524" cy="624431"/>
          </a:xfrm>
        </p:grpSpPr>
        <p:sp>
          <p:nvSpPr>
            <p:cNvPr id="7" name="矩形 6"/>
            <p:cNvSpPr/>
            <p:nvPr/>
          </p:nvSpPr>
          <p:spPr>
            <a:xfrm>
              <a:off x="2103944" y="446709"/>
              <a:ext cx="6776215" cy="584775"/>
            </a:xfrm>
            <a:prstGeom prst="rect">
              <a:avLst/>
            </a:prstGeom>
            <a:ln w="12700">
              <a:noFill/>
            </a:ln>
          </p:spPr>
          <p:txBody>
            <a:bodyPr wrap="none">
              <a:spAutoFit/>
            </a:bodyPr>
            <a:lstStyle/>
            <a:p>
              <a:r>
                <a:rPr lang="zh-CN" altLang="en-US" sz="3200" b="1">
                  <a:latin typeface="黑体" panose="02010609060101010101" pitchFamily="49" charset="-122"/>
                  <a:ea typeface="黑体" panose="02010609060101010101" pitchFamily="49" charset="-122"/>
                </a:rPr>
                <a:t>圆是轴对称图形吗？有几条对称轴？</a:t>
              </a:r>
              <a:endParaRPr lang="zh-CN" altLang="en-US" sz="32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669635" y="547265"/>
              <a:ext cx="495300" cy="523875"/>
            </a:xfrm>
            <a:prstGeom prst="rect">
              <a:avLst/>
            </a:prstGeom>
          </p:spPr>
        </p:pic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0205543" y="5839289"/>
            <a:ext cx="1324587" cy="682283"/>
          </a:xfrm>
          <a:prstGeom prst="rect">
            <a:avLst/>
          </a:prstGeom>
        </p:spPr>
      </p:pic>
      <p:sp>
        <p:nvSpPr>
          <p:cNvPr id="11" name="椭圆 10"/>
          <p:cNvSpPr/>
          <p:nvPr/>
        </p:nvSpPr>
        <p:spPr>
          <a:xfrm>
            <a:off x="3970976" y="1725535"/>
            <a:ext cx="3795899" cy="3795899"/>
          </a:xfrm>
          <a:prstGeom prst="ellipse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文本框 1"/>
          <p:cNvSpPr txBox="1"/>
          <p:nvPr/>
        </p:nvSpPr>
        <p:spPr>
          <a:xfrm>
            <a:off x="361951" y="1377950"/>
            <a:ext cx="11468100" cy="5232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我们学过的图形中哪些是轴对称图形？有几条对称轴？做一做，填一填。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aphicFrame>
        <p:nvGraphicFramePr>
          <p:cNvPr id="25" name="表格 24"/>
          <p:cNvGraphicFramePr>
            <a:graphicFrameLocks noGrp="1"/>
          </p:cNvGraphicFramePr>
          <p:nvPr/>
        </p:nvGraphicFramePr>
        <p:xfrm>
          <a:off x="215902" y="2136777"/>
          <a:ext cx="11443336" cy="1839623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1914525"/>
                <a:gridCol w="1255395"/>
                <a:gridCol w="2573655"/>
                <a:gridCol w="1697991"/>
                <a:gridCol w="2125345"/>
                <a:gridCol w="1876425"/>
              </a:tblGrid>
              <a:tr h="89471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图形名称</a:t>
                      </a:r>
                      <a:endParaRPr lang="zh-CN" altLang="en-US" sz="28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91443" marR="91443" marT="45734" marB="45734" anchor="ctr"/>
                </a:tc>
                <a:tc>
                  <a:txBody>
                    <a:bodyPr/>
                    <a:lstStyle/>
                    <a:p>
                      <a:pPr algn="ctr">
                        <a:buClrTx/>
                        <a:buSzTx/>
                        <a:buFontTx/>
                      </a:pPr>
                      <a:endParaRPr lang="zh-CN" altLang="en-US" sz="28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91443" marR="91443" marT="45734" marB="45734" anchor="ctr"/>
                </a:tc>
                <a:tc>
                  <a:txBody>
                    <a:bodyPr/>
                    <a:lstStyle/>
                    <a:p>
                      <a:pPr algn="ctr">
                        <a:buClrTx/>
                        <a:buSzTx/>
                        <a:buFontTx/>
                      </a:pPr>
                      <a:endParaRPr lang="zh-CN" altLang="en-US" sz="28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91443" marR="91443" marT="45734" marB="45734" anchor="ctr"/>
                </a:tc>
                <a:tc>
                  <a:txBody>
                    <a:bodyPr/>
                    <a:lstStyle/>
                    <a:p>
                      <a:pPr algn="ctr">
                        <a:buClrTx/>
                        <a:buSzTx/>
                        <a:buFontTx/>
                      </a:pPr>
                      <a:endParaRPr lang="zh-CN" altLang="en-US" sz="28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91443" marR="91443" marT="45734" marB="45734" anchor="ctr"/>
                </a:tc>
                <a:tc>
                  <a:txBody>
                    <a:bodyPr/>
                    <a:lstStyle/>
                    <a:p>
                      <a:pPr algn="ctr">
                        <a:buClrTx/>
                        <a:buSzTx/>
                        <a:buFontTx/>
                      </a:pPr>
                      <a:endParaRPr lang="zh-CN" altLang="en-US" sz="28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91443" marR="91443" marT="45734" marB="45734" anchor="ctr"/>
                </a:tc>
                <a:tc>
                  <a:txBody>
                    <a:bodyPr/>
                    <a:lstStyle/>
                    <a:p>
                      <a:pPr algn="ctr">
                        <a:buClrTx/>
                        <a:buSzTx/>
                        <a:buFontTx/>
                      </a:pPr>
                      <a:endParaRPr lang="zh-CN" altLang="en-US" sz="28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91443" marR="91443" marT="45734" marB="45734" anchor="ctr"/>
                </a:tc>
              </a:tr>
              <a:tr h="944880">
                <a:tc>
                  <a:txBody>
                    <a:bodyPr/>
                    <a:lstStyle/>
                    <a:p>
                      <a:pPr algn="ctr">
                        <a:buClrTx/>
                        <a:buSzTx/>
                        <a:buFontTx/>
                      </a:pPr>
                      <a:r>
                        <a:rPr lang="zh-CN" altLang="en-US" sz="28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对称轴数（条）</a:t>
                      </a:r>
                      <a:endParaRPr lang="zh-CN" altLang="en-US" sz="28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91443" marR="91443" marT="45734" marB="45734" anchor="ctr"/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400" b="1">
                        <a:latin typeface="+mn-ea"/>
                        <a:ea typeface="+mn-ea"/>
                      </a:endParaRPr>
                    </a:p>
                  </a:txBody>
                  <a:tcPr marL="91443" marR="91443" marT="45734" marB="45734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>
                        <a:latin typeface="+mn-ea"/>
                        <a:ea typeface="+mn-ea"/>
                      </a:endParaRPr>
                    </a:p>
                  </a:txBody>
                  <a:tcPr marL="91443" marR="91443" marT="45734" marB="45734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>
                        <a:latin typeface="+mn-ea"/>
                        <a:ea typeface="+mn-ea"/>
                      </a:endParaRPr>
                    </a:p>
                  </a:txBody>
                  <a:tcPr marL="91443" marR="91443" marT="45734" marB="45734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>
                        <a:latin typeface="+mn-ea"/>
                        <a:ea typeface="+mn-ea"/>
                      </a:endParaRPr>
                    </a:p>
                  </a:txBody>
                  <a:tcPr marL="91443" marR="91443" marT="45734" marB="45734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>
                        <a:latin typeface="+mn-ea"/>
                        <a:ea typeface="+mn-ea"/>
                      </a:endParaRPr>
                    </a:p>
                  </a:txBody>
                  <a:tcPr marL="91443" marR="91443" marT="45734" marB="45734" anchor="ctr"/>
                </a:tc>
              </a:tr>
            </a:tbl>
          </a:graphicData>
        </a:graphic>
      </p:graphicFrame>
      <p:sp>
        <p:nvSpPr>
          <p:cNvPr id="21533" name="文本框 2"/>
          <p:cNvSpPr txBox="1"/>
          <p:nvPr/>
        </p:nvSpPr>
        <p:spPr>
          <a:xfrm>
            <a:off x="2490789" y="3225800"/>
            <a:ext cx="428625" cy="52228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4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1535" name="文本框 4"/>
          <p:cNvSpPr txBox="1"/>
          <p:nvPr/>
        </p:nvSpPr>
        <p:spPr>
          <a:xfrm>
            <a:off x="4421505" y="3225800"/>
            <a:ext cx="574675" cy="52228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buSzTx/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1536" name="文本框 7"/>
          <p:cNvSpPr txBox="1"/>
          <p:nvPr/>
        </p:nvSpPr>
        <p:spPr>
          <a:xfrm>
            <a:off x="6696077" y="3167380"/>
            <a:ext cx="606425" cy="52228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buSzTx/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1537" name="文本框 8"/>
          <p:cNvSpPr txBox="1"/>
          <p:nvPr/>
        </p:nvSpPr>
        <p:spPr>
          <a:xfrm>
            <a:off x="8475346" y="3167380"/>
            <a:ext cx="590551" cy="52228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buSzTx/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0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1538" name="文本框 9"/>
          <p:cNvSpPr txBox="1"/>
          <p:nvPr/>
        </p:nvSpPr>
        <p:spPr>
          <a:xfrm>
            <a:off x="10504171" y="3225800"/>
            <a:ext cx="449263" cy="52228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buSzTx/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1539" name="文本框 11"/>
          <p:cNvSpPr txBox="1"/>
          <p:nvPr/>
        </p:nvSpPr>
        <p:spPr>
          <a:xfrm>
            <a:off x="2108201" y="2341563"/>
            <a:ext cx="1266693" cy="5232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pitchFamily="34" charset="-122"/>
              </a:rPr>
              <a:t>正方形</a:t>
            </a: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1541" name="文本框 13"/>
          <p:cNvSpPr txBox="1"/>
          <p:nvPr/>
        </p:nvSpPr>
        <p:spPr>
          <a:xfrm>
            <a:off x="3723006" y="2341563"/>
            <a:ext cx="1988045" cy="5232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pitchFamily="34" charset="-122"/>
              </a:rPr>
              <a:t>等边三角形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1542" name="文本框 14"/>
          <p:cNvSpPr txBox="1"/>
          <p:nvPr/>
        </p:nvSpPr>
        <p:spPr>
          <a:xfrm>
            <a:off x="6254117" y="2341563"/>
            <a:ext cx="1266693" cy="5232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pitchFamily="34" charset="-122"/>
              </a:rPr>
              <a:t>椭圆形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1543" name="文本框 15"/>
          <p:cNvSpPr txBox="1"/>
          <p:nvPr/>
        </p:nvSpPr>
        <p:spPr>
          <a:xfrm>
            <a:off x="7748271" y="2341563"/>
            <a:ext cx="1988045" cy="5232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pitchFamily="34" charset="-122"/>
              </a:rPr>
              <a:t>平行四边形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1544" name="文本框 16"/>
          <p:cNvSpPr txBox="1"/>
          <p:nvPr/>
        </p:nvSpPr>
        <p:spPr>
          <a:xfrm>
            <a:off x="9935529" y="2341563"/>
            <a:ext cx="1627369" cy="5232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pitchFamily="34" charset="-122"/>
              </a:rPr>
              <a:t>等腰梯形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23913" y="4540252"/>
            <a:ext cx="1325563" cy="132556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cxnSp>
        <p:nvCxnSpPr>
          <p:cNvPr id="10" name="直接连接符 9"/>
          <p:cNvCxnSpPr/>
          <p:nvPr/>
        </p:nvCxnSpPr>
        <p:spPr>
          <a:xfrm>
            <a:off x="425452" y="5203825"/>
            <a:ext cx="2195513" cy="0"/>
          </a:xfrm>
          <a:prstGeom prst="line">
            <a:avLst/>
          </a:prstGeom>
          <a:ln w="38100">
            <a:solidFill>
              <a:srgbClr val="FF0000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>
            <a:off x="1485900" y="4260850"/>
            <a:ext cx="0" cy="1930400"/>
          </a:xfrm>
          <a:prstGeom prst="line">
            <a:avLst/>
          </a:prstGeom>
          <a:ln w="38100">
            <a:solidFill>
              <a:srgbClr val="FF0000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557214" y="4260850"/>
            <a:ext cx="1770063" cy="1841500"/>
          </a:xfrm>
          <a:prstGeom prst="line">
            <a:avLst/>
          </a:prstGeom>
          <a:ln w="38100">
            <a:solidFill>
              <a:srgbClr val="FF0000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V="1">
            <a:off x="587375" y="4348163"/>
            <a:ext cx="1754188" cy="1739900"/>
          </a:xfrm>
          <a:prstGeom prst="line">
            <a:avLst/>
          </a:prstGeom>
          <a:ln w="38100">
            <a:solidFill>
              <a:srgbClr val="FF0000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等腰三角形 18"/>
          <p:cNvSpPr/>
          <p:nvPr/>
        </p:nvSpPr>
        <p:spPr>
          <a:xfrm>
            <a:off x="3034983" y="4440873"/>
            <a:ext cx="1385888" cy="1385888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cxnSp>
        <p:nvCxnSpPr>
          <p:cNvPr id="20" name="直接连接符 19"/>
          <p:cNvCxnSpPr/>
          <p:nvPr/>
        </p:nvCxnSpPr>
        <p:spPr>
          <a:xfrm flipH="1">
            <a:off x="3722371" y="4137660"/>
            <a:ext cx="0" cy="2020888"/>
          </a:xfrm>
          <a:prstGeom prst="line">
            <a:avLst/>
          </a:prstGeom>
          <a:ln w="38100">
            <a:solidFill>
              <a:srgbClr val="FF0000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flipH="1" flipV="1">
            <a:off x="3073084" y="4920298"/>
            <a:ext cx="1547813" cy="1062038"/>
          </a:xfrm>
          <a:prstGeom prst="line">
            <a:avLst/>
          </a:prstGeom>
          <a:ln w="38100">
            <a:solidFill>
              <a:srgbClr val="FF0000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flipV="1">
            <a:off x="2760346" y="4874262"/>
            <a:ext cx="1660525" cy="1096963"/>
          </a:xfrm>
          <a:prstGeom prst="line">
            <a:avLst/>
          </a:prstGeom>
          <a:ln w="38100">
            <a:solidFill>
              <a:srgbClr val="FF0000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梯形 23"/>
          <p:cNvSpPr/>
          <p:nvPr/>
        </p:nvSpPr>
        <p:spPr>
          <a:xfrm>
            <a:off x="9935846" y="4540250"/>
            <a:ext cx="1749425" cy="1246188"/>
          </a:xfrm>
          <a:prstGeom prst="trapezoid">
            <a:avLst>
              <a:gd name="adj" fmla="val 4357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cxnSp>
        <p:nvCxnSpPr>
          <p:cNvPr id="26" name="直接连接符 25"/>
          <p:cNvCxnSpPr/>
          <p:nvPr/>
        </p:nvCxnSpPr>
        <p:spPr>
          <a:xfrm>
            <a:off x="10802621" y="4184652"/>
            <a:ext cx="15875" cy="1933575"/>
          </a:xfrm>
          <a:prstGeom prst="line">
            <a:avLst/>
          </a:prstGeom>
          <a:ln w="38100">
            <a:solidFill>
              <a:srgbClr val="FF0000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椭圆 2"/>
          <p:cNvSpPr/>
          <p:nvPr/>
        </p:nvSpPr>
        <p:spPr>
          <a:xfrm>
            <a:off x="5181600" y="4605022"/>
            <a:ext cx="2193925" cy="118173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cxnSp>
        <p:nvCxnSpPr>
          <p:cNvPr id="4" name="直接连接符 3"/>
          <p:cNvCxnSpPr/>
          <p:nvPr/>
        </p:nvCxnSpPr>
        <p:spPr>
          <a:xfrm flipV="1">
            <a:off x="5044441" y="5193665"/>
            <a:ext cx="2486660" cy="2540"/>
          </a:xfrm>
          <a:prstGeom prst="line">
            <a:avLst/>
          </a:prstGeom>
          <a:ln w="38100">
            <a:solidFill>
              <a:srgbClr val="FF0000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6270626" y="4439922"/>
            <a:ext cx="8255" cy="1514475"/>
          </a:xfrm>
          <a:prstGeom prst="line">
            <a:avLst/>
          </a:prstGeom>
          <a:ln w="38100">
            <a:solidFill>
              <a:srgbClr val="CC0000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平行四边形 5"/>
          <p:cNvSpPr/>
          <p:nvPr/>
        </p:nvSpPr>
        <p:spPr>
          <a:xfrm>
            <a:off x="7819389" y="4726305"/>
            <a:ext cx="1827531" cy="1060450"/>
          </a:xfrm>
          <a:prstGeom prst="parallelogram">
            <a:avLst>
              <a:gd name="adj" fmla="val 4449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319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1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21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1" dur="80"/>
                                        <p:tgtEl>
                                          <p:spTgt spid="2154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2" dur="80"/>
                                        <p:tgtEl>
                                          <p:spTgt spid="2154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3" dur="80"/>
                                        <p:tgtEl>
                                          <p:spTgt spid="2154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39"/>
                            </p:stCondLst>
                            <p:childTnLst>
                              <p:par>
                                <p:cTn id="5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"/>
                            </p:stCondLst>
                            <p:childTnLst>
                              <p:par>
                                <p:cTn id="7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4" dur="500"/>
                                        <p:tgtEl>
                                          <p:spTgt spid="21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9" dur="500"/>
                                        <p:tgtEl>
                                          <p:spTgt spid="215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"/>
                            </p:stCondLst>
                            <p:childTnLst>
                              <p:par>
                                <p:cTn id="85" presetID="3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8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500"/>
                            </p:stCondLst>
                            <p:childTnLst>
                              <p:par>
                                <p:cTn id="89" presetID="3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9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/>
                                        <p:tgtEl>
                                          <p:spTgt spid="215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7" dur="500"/>
                                        <p:tgtEl>
                                          <p:spTgt spid="21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/>
                                        <p:tgtEl>
                                          <p:spTgt spid="215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3" dur="500"/>
                                        <p:tgtEl>
                                          <p:spTgt spid="215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500"/>
                            </p:stCondLst>
                            <p:childTnLst>
                              <p:par>
                                <p:cTn id="10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215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215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7" dur="500"/>
                                        <p:tgtEl>
                                          <p:spTgt spid="215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500"/>
                            </p:stCondLst>
                            <p:childTnLst>
                              <p:par>
                                <p:cTn id="119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1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21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/>
      <p:bldP spid="21533" grpId="0"/>
      <p:bldP spid="21535" grpId="0"/>
      <p:bldP spid="21536" grpId="0"/>
      <p:bldP spid="21537" grpId="0"/>
      <p:bldP spid="21538" grpId="0"/>
      <p:bldP spid="21539" grpId="0"/>
      <p:bldP spid="21541" grpId="0"/>
      <p:bldP spid="21542" grpId="0"/>
      <p:bldP spid="21543" grpId="0"/>
      <p:bldP spid="21544" grpId="0"/>
      <p:bldP spid="9" grpId="0" animBg="1"/>
      <p:bldP spid="19" grpId="0" animBg="1"/>
      <p:bldP spid="24" grpId="0" animBg="1"/>
      <p:bldP spid="3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梯形 2"/>
          <p:cNvSpPr/>
          <p:nvPr/>
        </p:nvSpPr>
        <p:spPr>
          <a:xfrm>
            <a:off x="3842215" y="2963424"/>
            <a:ext cx="1453828" cy="1246584"/>
          </a:xfrm>
          <a:prstGeom prst="trapezoid">
            <a:avLst/>
          </a:prstGeom>
          <a:solidFill>
            <a:srgbClr val="F3FFFC"/>
          </a:solidFill>
          <a:ln w="381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400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1898000" y="964366"/>
            <a:ext cx="1243013" cy="1243013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700" b="1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5" name="Line 6"/>
          <p:cNvSpPr>
            <a:spLocks noChangeShapeType="1"/>
          </p:cNvSpPr>
          <p:nvPr/>
        </p:nvSpPr>
        <p:spPr bwMode="auto">
          <a:xfrm>
            <a:off x="1574149" y="1569202"/>
            <a:ext cx="1835944" cy="0"/>
          </a:xfrm>
          <a:prstGeom prst="line">
            <a:avLst/>
          </a:prstGeom>
          <a:noFill/>
          <a:ln w="28575">
            <a:solidFill>
              <a:srgbClr val="FF0000"/>
            </a:solidFill>
            <a:prstDash val="dash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700" b="1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6" name="Line 7"/>
          <p:cNvSpPr>
            <a:spLocks noChangeShapeType="1"/>
          </p:cNvSpPr>
          <p:nvPr/>
        </p:nvSpPr>
        <p:spPr bwMode="auto">
          <a:xfrm flipH="1">
            <a:off x="2513552" y="802442"/>
            <a:ext cx="0" cy="1620441"/>
          </a:xfrm>
          <a:prstGeom prst="line">
            <a:avLst/>
          </a:prstGeom>
          <a:noFill/>
          <a:ln w="28575">
            <a:solidFill>
              <a:srgbClr val="FF0000"/>
            </a:solidFill>
            <a:prstDash val="dash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700" b="1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7" name="Line 8"/>
          <p:cNvSpPr>
            <a:spLocks noChangeShapeType="1"/>
          </p:cNvSpPr>
          <p:nvPr/>
        </p:nvSpPr>
        <p:spPr bwMode="auto">
          <a:xfrm>
            <a:off x="1736075" y="802442"/>
            <a:ext cx="1620440" cy="1620441"/>
          </a:xfrm>
          <a:prstGeom prst="line">
            <a:avLst/>
          </a:prstGeom>
          <a:noFill/>
          <a:ln w="28575">
            <a:solidFill>
              <a:srgbClr val="FF0000"/>
            </a:solidFill>
            <a:prstDash val="dash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700" b="1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8" name="Line 9"/>
          <p:cNvSpPr>
            <a:spLocks noChangeShapeType="1"/>
          </p:cNvSpPr>
          <p:nvPr/>
        </p:nvSpPr>
        <p:spPr bwMode="auto">
          <a:xfrm flipH="1">
            <a:off x="1682497" y="748864"/>
            <a:ext cx="1674019" cy="1674019"/>
          </a:xfrm>
          <a:prstGeom prst="line">
            <a:avLst/>
          </a:prstGeom>
          <a:noFill/>
          <a:ln w="28575">
            <a:solidFill>
              <a:srgbClr val="FF0000"/>
            </a:solidFill>
            <a:prstDash val="dash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700" b="1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0" name="Rectangle 10"/>
          <p:cNvSpPr>
            <a:spLocks noChangeArrowheads="1"/>
          </p:cNvSpPr>
          <p:nvPr/>
        </p:nvSpPr>
        <p:spPr bwMode="auto">
          <a:xfrm>
            <a:off x="3950637" y="1126290"/>
            <a:ext cx="1674019" cy="971550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700" b="1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1" name="Line 11"/>
          <p:cNvSpPr>
            <a:spLocks noChangeShapeType="1"/>
          </p:cNvSpPr>
          <p:nvPr/>
        </p:nvSpPr>
        <p:spPr bwMode="auto">
          <a:xfrm>
            <a:off x="3680366" y="1613256"/>
            <a:ext cx="2160985" cy="1190"/>
          </a:xfrm>
          <a:prstGeom prst="line">
            <a:avLst/>
          </a:prstGeom>
          <a:noFill/>
          <a:ln w="28575">
            <a:solidFill>
              <a:srgbClr val="FF0000"/>
            </a:solidFill>
            <a:prstDash val="dash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700" b="1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2" name="Line 13"/>
          <p:cNvSpPr>
            <a:spLocks noChangeShapeType="1"/>
          </p:cNvSpPr>
          <p:nvPr/>
        </p:nvSpPr>
        <p:spPr bwMode="auto">
          <a:xfrm flipH="1">
            <a:off x="4792408" y="910787"/>
            <a:ext cx="0" cy="1512094"/>
          </a:xfrm>
          <a:prstGeom prst="line">
            <a:avLst/>
          </a:prstGeom>
          <a:noFill/>
          <a:ln w="28575">
            <a:solidFill>
              <a:srgbClr val="FF0000"/>
            </a:solidFill>
            <a:prstDash val="dash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700" b="1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3" name="AutoShape 15"/>
          <p:cNvSpPr>
            <a:spLocks noChangeArrowheads="1"/>
          </p:cNvSpPr>
          <p:nvPr/>
        </p:nvSpPr>
        <p:spPr bwMode="auto">
          <a:xfrm>
            <a:off x="6165199" y="883404"/>
            <a:ext cx="1404939" cy="1215629"/>
          </a:xfrm>
          <a:prstGeom prst="triangle">
            <a:avLst>
              <a:gd name="adj" fmla="val 50000"/>
            </a:avLst>
          </a:prstGeom>
          <a:noFill/>
          <a:ln w="38100">
            <a:solidFill>
              <a:schemeClr val="tx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700" b="1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4" name="Line 16"/>
          <p:cNvSpPr>
            <a:spLocks noChangeShapeType="1"/>
          </p:cNvSpPr>
          <p:nvPr/>
        </p:nvSpPr>
        <p:spPr bwMode="auto">
          <a:xfrm flipH="1">
            <a:off x="6866477" y="695285"/>
            <a:ext cx="0" cy="1781175"/>
          </a:xfrm>
          <a:prstGeom prst="line">
            <a:avLst/>
          </a:prstGeom>
          <a:noFill/>
          <a:ln w="28575">
            <a:solidFill>
              <a:srgbClr val="FF0000"/>
            </a:solidFill>
            <a:prstDash val="dash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700" b="1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5" name="Line 17"/>
          <p:cNvSpPr>
            <a:spLocks noChangeShapeType="1"/>
          </p:cNvSpPr>
          <p:nvPr/>
        </p:nvSpPr>
        <p:spPr bwMode="auto">
          <a:xfrm flipV="1">
            <a:off x="6003275" y="1181059"/>
            <a:ext cx="1727597" cy="997744"/>
          </a:xfrm>
          <a:prstGeom prst="line">
            <a:avLst/>
          </a:prstGeom>
          <a:noFill/>
          <a:ln w="28575">
            <a:solidFill>
              <a:srgbClr val="FF0000"/>
            </a:solidFill>
            <a:prstDash val="dash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700" b="1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6" name="Line 18"/>
          <p:cNvSpPr>
            <a:spLocks noChangeShapeType="1"/>
          </p:cNvSpPr>
          <p:nvPr/>
        </p:nvSpPr>
        <p:spPr bwMode="auto">
          <a:xfrm>
            <a:off x="6110432" y="1245354"/>
            <a:ext cx="1782365" cy="1026319"/>
          </a:xfrm>
          <a:prstGeom prst="line">
            <a:avLst/>
          </a:prstGeom>
          <a:noFill/>
          <a:ln w="28575">
            <a:solidFill>
              <a:srgbClr val="FF0000"/>
            </a:solidFill>
            <a:prstDash val="dash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700" b="1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7" name="AutoShape 19"/>
          <p:cNvSpPr>
            <a:spLocks noChangeArrowheads="1"/>
          </p:cNvSpPr>
          <p:nvPr/>
        </p:nvSpPr>
        <p:spPr bwMode="auto">
          <a:xfrm>
            <a:off x="1790843" y="2746731"/>
            <a:ext cx="1296591" cy="1512094"/>
          </a:xfrm>
          <a:prstGeom prst="triangle">
            <a:avLst>
              <a:gd name="adj" fmla="val 50042"/>
            </a:avLst>
          </a:prstGeom>
          <a:noFill/>
          <a:ln w="38100">
            <a:solidFill>
              <a:schemeClr val="tx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700" b="1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8" name="Line 20"/>
          <p:cNvSpPr>
            <a:spLocks noChangeShapeType="1"/>
          </p:cNvSpPr>
          <p:nvPr/>
        </p:nvSpPr>
        <p:spPr bwMode="auto">
          <a:xfrm>
            <a:off x="2438543" y="2531230"/>
            <a:ext cx="1191" cy="2051447"/>
          </a:xfrm>
          <a:prstGeom prst="line">
            <a:avLst/>
          </a:prstGeom>
          <a:noFill/>
          <a:ln w="28575">
            <a:solidFill>
              <a:srgbClr val="FF0000"/>
            </a:solidFill>
            <a:prstDash val="dash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700" b="1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9" name="AutoShape 21"/>
          <p:cNvSpPr>
            <a:spLocks noChangeArrowheads="1"/>
          </p:cNvSpPr>
          <p:nvPr/>
        </p:nvSpPr>
        <p:spPr bwMode="auto">
          <a:xfrm>
            <a:off x="3735133" y="3017003"/>
            <a:ext cx="1674019" cy="1260872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/>
          </a:custGeom>
          <a:noFill/>
          <a:ln w="38100">
            <a:solidFill>
              <a:schemeClr val="tx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700" b="1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20" name="Line 22"/>
          <p:cNvSpPr>
            <a:spLocks noChangeShapeType="1"/>
          </p:cNvSpPr>
          <p:nvPr/>
        </p:nvSpPr>
        <p:spPr bwMode="auto">
          <a:xfrm>
            <a:off x="4576906" y="2638384"/>
            <a:ext cx="1191" cy="1999060"/>
          </a:xfrm>
          <a:prstGeom prst="line">
            <a:avLst/>
          </a:prstGeom>
          <a:noFill/>
          <a:ln w="28575">
            <a:solidFill>
              <a:srgbClr val="FF0000"/>
            </a:solidFill>
            <a:prstDash val="dash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700" b="1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21" name="Oval 24"/>
          <p:cNvSpPr>
            <a:spLocks noChangeArrowheads="1"/>
          </p:cNvSpPr>
          <p:nvPr/>
        </p:nvSpPr>
        <p:spPr bwMode="auto">
          <a:xfrm>
            <a:off x="6327125" y="3017005"/>
            <a:ext cx="1403747" cy="1403747"/>
          </a:xfrm>
          <a:prstGeom prst="ellipse">
            <a:avLst/>
          </a:prstGeom>
          <a:noFill/>
          <a:ln w="381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700" b="1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22" name="Line 25"/>
          <p:cNvSpPr>
            <a:spLocks noChangeShapeType="1"/>
          </p:cNvSpPr>
          <p:nvPr/>
        </p:nvSpPr>
        <p:spPr bwMode="auto">
          <a:xfrm>
            <a:off x="6056854" y="3718281"/>
            <a:ext cx="1997869" cy="0"/>
          </a:xfrm>
          <a:prstGeom prst="line">
            <a:avLst/>
          </a:prstGeom>
          <a:noFill/>
          <a:ln w="28575">
            <a:solidFill>
              <a:srgbClr val="FF0000"/>
            </a:solidFill>
            <a:prstDash val="dash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700" b="1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23" name="Line 26"/>
          <p:cNvSpPr>
            <a:spLocks noChangeShapeType="1"/>
          </p:cNvSpPr>
          <p:nvPr/>
        </p:nvSpPr>
        <p:spPr bwMode="auto">
          <a:xfrm>
            <a:off x="7028403" y="2691962"/>
            <a:ext cx="1191" cy="1944291"/>
          </a:xfrm>
          <a:prstGeom prst="line">
            <a:avLst/>
          </a:prstGeom>
          <a:noFill/>
          <a:ln w="28575">
            <a:solidFill>
              <a:srgbClr val="FF0000"/>
            </a:solidFill>
            <a:prstDash val="dash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700" b="1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24" name="Line 27"/>
          <p:cNvSpPr>
            <a:spLocks noChangeShapeType="1"/>
          </p:cNvSpPr>
          <p:nvPr/>
        </p:nvSpPr>
        <p:spPr bwMode="auto">
          <a:xfrm>
            <a:off x="6327125" y="3070581"/>
            <a:ext cx="1512095" cy="1350169"/>
          </a:xfrm>
          <a:prstGeom prst="line">
            <a:avLst/>
          </a:prstGeom>
          <a:noFill/>
          <a:ln w="28575">
            <a:solidFill>
              <a:srgbClr val="FF0000"/>
            </a:solidFill>
            <a:prstDash val="dash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700" b="1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25" name="Line 28"/>
          <p:cNvSpPr>
            <a:spLocks noChangeShapeType="1"/>
          </p:cNvSpPr>
          <p:nvPr/>
        </p:nvSpPr>
        <p:spPr bwMode="auto">
          <a:xfrm flipH="1">
            <a:off x="6327125" y="2908658"/>
            <a:ext cx="1403747" cy="1620441"/>
          </a:xfrm>
          <a:prstGeom prst="line">
            <a:avLst/>
          </a:prstGeom>
          <a:noFill/>
          <a:ln w="28575">
            <a:solidFill>
              <a:srgbClr val="FF0000"/>
            </a:solidFill>
            <a:prstDash val="dash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700" b="1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26" name="Line 8"/>
          <p:cNvSpPr>
            <a:spLocks noChangeShapeType="1"/>
          </p:cNvSpPr>
          <p:nvPr/>
        </p:nvSpPr>
        <p:spPr bwMode="auto">
          <a:xfrm>
            <a:off x="6479524" y="2695536"/>
            <a:ext cx="1125141" cy="2089547"/>
          </a:xfrm>
          <a:prstGeom prst="line">
            <a:avLst/>
          </a:prstGeom>
          <a:noFill/>
          <a:ln w="28575">
            <a:solidFill>
              <a:srgbClr val="FF0000"/>
            </a:solidFill>
            <a:prstDash val="dash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700" b="1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27" name="Line 28"/>
          <p:cNvSpPr>
            <a:spLocks noChangeShapeType="1"/>
          </p:cNvSpPr>
          <p:nvPr/>
        </p:nvSpPr>
        <p:spPr bwMode="auto">
          <a:xfrm flipH="1">
            <a:off x="6549773" y="2749115"/>
            <a:ext cx="964407" cy="1875235"/>
          </a:xfrm>
          <a:prstGeom prst="line">
            <a:avLst/>
          </a:prstGeom>
          <a:noFill/>
          <a:ln w="28575">
            <a:solidFill>
              <a:srgbClr val="FF0000"/>
            </a:solidFill>
            <a:prstDash val="dash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700" b="1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28" name="Line 28"/>
          <p:cNvSpPr>
            <a:spLocks noChangeShapeType="1"/>
          </p:cNvSpPr>
          <p:nvPr/>
        </p:nvSpPr>
        <p:spPr bwMode="auto">
          <a:xfrm flipH="1">
            <a:off x="6050900" y="3177737"/>
            <a:ext cx="1875235" cy="1085850"/>
          </a:xfrm>
          <a:prstGeom prst="line">
            <a:avLst/>
          </a:prstGeom>
          <a:noFill/>
          <a:ln w="28575">
            <a:solidFill>
              <a:srgbClr val="FF0000"/>
            </a:solidFill>
            <a:prstDash val="dash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700" b="1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29" name="Line 28"/>
          <p:cNvSpPr>
            <a:spLocks noChangeShapeType="1"/>
          </p:cNvSpPr>
          <p:nvPr/>
        </p:nvSpPr>
        <p:spPr bwMode="auto">
          <a:xfrm flipH="1">
            <a:off x="5890166" y="3392050"/>
            <a:ext cx="2143125" cy="642938"/>
          </a:xfrm>
          <a:prstGeom prst="line">
            <a:avLst/>
          </a:prstGeom>
          <a:noFill/>
          <a:ln w="28575">
            <a:solidFill>
              <a:srgbClr val="FF0000"/>
            </a:solidFill>
            <a:prstDash val="dash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700" b="1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30" name="Line 28"/>
          <p:cNvSpPr>
            <a:spLocks noChangeShapeType="1"/>
          </p:cNvSpPr>
          <p:nvPr/>
        </p:nvSpPr>
        <p:spPr bwMode="auto">
          <a:xfrm flipH="1" flipV="1">
            <a:off x="6158056" y="3338472"/>
            <a:ext cx="1875235" cy="803672"/>
          </a:xfrm>
          <a:prstGeom prst="line">
            <a:avLst/>
          </a:prstGeom>
          <a:noFill/>
          <a:ln w="28575">
            <a:solidFill>
              <a:srgbClr val="FF0000"/>
            </a:solidFill>
            <a:prstDash val="dash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700" b="1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 spd="slow" advTm="6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">
                                      <p:cBhvr>
                                        <p:cTn id="60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">
                                      <p:cBhvr>
                                        <p:cTn id="6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">
                                      <p:cBhvr>
                                        <p:cTn id="68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">
                                      <p:cBhvr>
                                        <p:cTn id="71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">
                                      <p:cBhvr>
                                        <p:cTn id="74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73227" y="444262"/>
            <a:ext cx="7210523" cy="624431"/>
            <a:chOff x="1669635" y="446709"/>
            <a:chExt cx="7210524" cy="624431"/>
          </a:xfrm>
        </p:grpSpPr>
        <p:sp>
          <p:nvSpPr>
            <p:cNvPr id="7" name="矩形 6"/>
            <p:cNvSpPr/>
            <p:nvPr/>
          </p:nvSpPr>
          <p:spPr>
            <a:xfrm>
              <a:off x="2103944" y="446709"/>
              <a:ext cx="6776215" cy="584775"/>
            </a:xfrm>
            <a:prstGeom prst="rect">
              <a:avLst/>
            </a:prstGeom>
            <a:ln w="12700">
              <a:noFill/>
            </a:ln>
          </p:spPr>
          <p:txBody>
            <a:bodyPr wrap="none">
              <a:spAutoFit/>
            </a:bodyPr>
            <a:lstStyle/>
            <a:p>
              <a:r>
                <a:rPr lang="zh-CN" altLang="en-US" sz="32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圆是轴对称图形吗？有几条对称轴？</a:t>
              </a:r>
              <a:endPara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669635" y="547265"/>
              <a:ext cx="495300" cy="523875"/>
            </a:xfrm>
            <a:prstGeom prst="rect">
              <a:avLst/>
            </a:prstGeom>
          </p:spPr>
        </p:pic>
      </p:grpSp>
      <p:grpSp>
        <p:nvGrpSpPr>
          <p:cNvPr id="26" name="组合 25"/>
          <p:cNvGrpSpPr/>
          <p:nvPr/>
        </p:nvGrpSpPr>
        <p:grpSpPr>
          <a:xfrm>
            <a:off x="629214" y="2319091"/>
            <a:ext cx="4803399" cy="908695"/>
            <a:chOff x="629213" y="2844529"/>
            <a:chExt cx="4803399" cy="908695"/>
          </a:xfrm>
        </p:grpSpPr>
        <p:sp>
          <p:nvSpPr>
            <p:cNvPr id="28" name="对话气泡: 圆角矩形 27"/>
            <p:cNvSpPr/>
            <p:nvPr/>
          </p:nvSpPr>
          <p:spPr>
            <a:xfrm>
              <a:off x="1523822" y="2844529"/>
              <a:ext cx="3908790" cy="908695"/>
            </a:xfrm>
            <a:prstGeom prst="wedgeRoundRectCallout">
              <a:avLst>
                <a:gd name="adj1" fmla="val -62563"/>
                <a:gd name="adj2" fmla="val -11614"/>
                <a:gd name="adj3" fmla="val 16667"/>
              </a:avLst>
            </a:prstGeom>
            <a:solidFill>
              <a:srgbClr val="CCE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25000"/>
                </a:lnSpc>
              </a:pPr>
              <a:r>
                <a:rPr lang="zh-CN" altLang="en-US" sz="2400" b="1" dirty="0">
                  <a:solidFill>
                    <a:schemeClr val="tx1"/>
                  </a:solidFill>
                </a:rPr>
                <a:t>圆是轴对称图形，有无数条对称轴。</a:t>
              </a:r>
              <a:endParaRPr lang="zh-CN" altLang="en-US" sz="2400" b="1" dirty="0">
                <a:solidFill>
                  <a:schemeClr val="tx1"/>
                </a:solidFill>
              </a:endParaRPr>
            </a:p>
          </p:txBody>
        </p:sp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2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29213" y="3065510"/>
              <a:ext cx="484945" cy="514991"/>
            </a:xfrm>
            <a:prstGeom prst="rect">
              <a:avLst/>
            </a:prstGeom>
          </p:spPr>
        </p:pic>
      </p:grpSp>
      <p:grpSp>
        <p:nvGrpSpPr>
          <p:cNvPr id="2" name="组合 1"/>
          <p:cNvGrpSpPr/>
          <p:nvPr/>
        </p:nvGrpSpPr>
        <p:grpSpPr>
          <a:xfrm>
            <a:off x="5752533" y="1549021"/>
            <a:ext cx="4196687" cy="4080680"/>
            <a:chOff x="5752531" y="1549021"/>
            <a:chExt cx="4196687" cy="4080680"/>
          </a:xfrm>
        </p:grpSpPr>
        <p:sp>
          <p:nvSpPr>
            <p:cNvPr id="15" name="椭圆 14"/>
            <p:cNvSpPr/>
            <p:nvPr/>
          </p:nvSpPr>
          <p:spPr>
            <a:xfrm>
              <a:off x="5962460" y="1695160"/>
              <a:ext cx="3795899" cy="3795899"/>
            </a:xfrm>
            <a:prstGeom prst="ellipse">
              <a:avLst/>
            </a:prstGeom>
            <a:solidFill>
              <a:srgbClr val="FFC000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cxnSp>
          <p:nvCxnSpPr>
            <p:cNvPr id="16" name="直接连接符 15"/>
            <p:cNvCxnSpPr/>
            <p:nvPr/>
          </p:nvCxnSpPr>
          <p:spPr>
            <a:xfrm>
              <a:off x="6537278" y="2081284"/>
              <a:ext cx="2661313" cy="3081556"/>
            </a:xfrm>
            <a:prstGeom prst="line">
              <a:avLst/>
            </a:prstGeom>
            <a:ln w="38100">
              <a:solidFill>
                <a:srgbClr val="7030A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flipH="1">
              <a:off x="6864824" y="1808328"/>
              <a:ext cx="2013045" cy="3500651"/>
            </a:xfrm>
            <a:prstGeom prst="line">
              <a:avLst/>
            </a:prstGeom>
            <a:ln w="38100">
              <a:solidFill>
                <a:srgbClr val="7030A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>
              <a:off x="5752531" y="3582538"/>
              <a:ext cx="4196687" cy="0"/>
            </a:xfrm>
            <a:prstGeom prst="line">
              <a:avLst/>
            </a:prstGeom>
            <a:ln w="38100">
              <a:solidFill>
                <a:srgbClr val="7030A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 flipH="1">
              <a:off x="7860410" y="1549021"/>
              <a:ext cx="0" cy="4080680"/>
            </a:xfrm>
            <a:prstGeom prst="line">
              <a:avLst/>
            </a:prstGeom>
            <a:ln w="38100">
              <a:solidFill>
                <a:srgbClr val="7030A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椭圆 19"/>
            <p:cNvSpPr/>
            <p:nvPr/>
          </p:nvSpPr>
          <p:spPr>
            <a:xfrm>
              <a:off x="7792212" y="3528035"/>
              <a:ext cx="124704" cy="124704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291465" y="1580516"/>
            <a:ext cx="595757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你有办法找出一个圆的圆心吗？</a:t>
            </a:r>
            <a:endParaRPr lang="en-US" altLang="zh-CN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91466" y="2497455"/>
            <a:ext cx="11605895" cy="12741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方法一：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可以先对折，再打开，然后再沿不同的直线对折，两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        条折痕的交点就是圆心。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BFBFB">
                  <a:alpha val="100000"/>
                </a:srgbClr>
              </a:clrFrom>
              <a:clrTo>
                <a:srgbClr val="FBFBFB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29740" y="4142105"/>
            <a:ext cx="8732520" cy="189484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标注 2"/>
          <p:cNvSpPr/>
          <p:nvPr/>
        </p:nvSpPr>
        <p:spPr>
          <a:xfrm>
            <a:off x="1898024" y="1386639"/>
            <a:ext cx="1800200" cy="863402"/>
          </a:xfrm>
          <a:prstGeom prst="wedgeRoundRectCallout">
            <a:avLst>
              <a:gd name="adj1" fmla="val -40390"/>
              <a:gd name="adj2" fmla="val 97691"/>
              <a:gd name="adj3" fmla="val 16667"/>
            </a:avLst>
          </a:prstGeom>
          <a:solidFill>
            <a:srgbClr val="E8F0F3"/>
          </a:solidFill>
          <a:ln>
            <a:solidFill>
              <a:srgbClr val="2669A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 sz="200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4370511" y="1736768"/>
            <a:ext cx="2200275" cy="2200275"/>
          </a:xfrm>
          <a:prstGeom prst="ellipse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000" b="1" noProof="1">
              <a:solidFill>
                <a:srgbClr val="FFFF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TextBox 23"/>
          <p:cNvSpPr txBox="1">
            <a:spLocks noChangeArrowheads="1"/>
          </p:cNvSpPr>
          <p:nvPr/>
        </p:nvSpPr>
        <p:spPr bwMode="auto">
          <a:xfrm>
            <a:off x="2354287" y="471863"/>
            <a:ext cx="5781675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9144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你有办法</a:t>
            </a:r>
            <a:r>
              <a:rPr lang="zh-CN" altLang="en-US" sz="2000" b="1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找出一</a:t>
            </a:r>
            <a:r>
              <a:rPr lang="zh-CN" altLang="en-US" sz="20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个圆的圆心吗？</a:t>
            </a:r>
            <a:endParaRPr lang="zh-CN" altLang="en-US" sz="20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 rot="10800000" flipH="1">
            <a:off x="4370511" y="2836906"/>
            <a:ext cx="2200275" cy="1191"/>
          </a:xfrm>
          <a:prstGeom prst="line">
            <a:avLst/>
          </a:prstGeom>
          <a:ln w="38100">
            <a:solidFill>
              <a:srgbClr val="7030A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 Box 8"/>
          <p:cNvSpPr>
            <a:spLocks noChangeArrowheads="1"/>
          </p:cNvSpPr>
          <p:nvPr/>
        </p:nvSpPr>
        <p:spPr bwMode="auto">
          <a:xfrm>
            <a:off x="1969606" y="1447244"/>
            <a:ext cx="1869807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914400"/>
            <a:r>
              <a:rPr lang="zh-CN" altLang="en-US" sz="2000" b="1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第一步：把</a:t>
            </a:r>
            <a:r>
              <a:rPr lang="zh-CN" altLang="en-US" sz="20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圆</a:t>
            </a:r>
            <a:r>
              <a:rPr lang="zh-CN" altLang="en-US" sz="2000" b="1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对折。</a:t>
            </a:r>
            <a:endParaRPr lang="zh-CN" altLang="en-US" sz="20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1" cstate="email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100000">
                        <a14:foregroundMark x1="16418" y1="43274" x2="16418" y2="43274"/>
                        <a14:foregroundMark x1="10821" y1="42601" x2="10821" y2="42601"/>
                        <a14:foregroundMark x1="5224" y1="44395" x2="5224" y2="44395"/>
                        <a14:foregroundMark x1="56343" y1="59193" x2="56343" y2="59193"/>
                        <a14:foregroundMark x1="80970" y1="64798" x2="80970" y2="64798"/>
                        <a14:foregroundMark x1="81343" y1="63229" x2="81343" y2="63229"/>
                        <a14:foregroundMark x1="82836" y1="67489" x2="82836" y2="67489"/>
                        <a14:foregroundMark x1="82836" y1="67489" x2="82836" y2="67489"/>
                        <a14:foregroundMark x1="83209" y1="92601" x2="83209" y2="92601"/>
                        <a14:foregroundMark x1="51493" y1="87668" x2="51493" y2="87668"/>
                        <a14:foregroundMark x1="83582" y1="16592" x2="83582" y2="16592"/>
                        <a14:foregroundMark x1="6716" y1="36547" x2="6716" y2="36547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 bwMode="auto">
          <a:xfrm flipH="1">
            <a:off x="1054001" y="2888894"/>
            <a:ext cx="1016395" cy="1691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矩形 1"/>
          <p:cNvSpPr/>
          <p:nvPr/>
        </p:nvSpPr>
        <p:spPr>
          <a:xfrm>
            <a:off x="4161035" y="2836904"/>
            <a:ext cx="3082247" cy="1313856"/>
          </a:xfrm>
          <a:prstGeom prst="rect">
            <a:avLst/>
          </a:prstGeom>
          <a:solidFill>
            <a:srgbClr val="F3FFFC"/>
          </a:solidFill>
          <a:ln>
            <a:solidFill>
              <a:srgbClr val="F3FF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 advTm="6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7" grpId="0"/>
      <p:bldP spid="12" grpId="0"/>
      <p:bldP spid="2" grpId="0" animBg="1"/>
    </p:bldLst>
  </p:timing>
</p:sld>
</file>

<file path=ppt/tags/tag1.xml><?xml version="1.0" encoding="utf-8"?>
<p:tagLst xmlns:p="http://schemas.openxmlformats.org/presentationml/2006/main">
  <p:tag name="KSO_WM_BEAUTIFY_FLAG" val="#wm#"/>
  <p:tag name="KSO_WM_SLIDE_ID" val="custom20184553_1"/>
  <p:tag name="KSO_WM_SLIDE_INDEX" val="1"/>
  <p:tag name="KSO_WM_SLIDE_ITEM_CNT" val="2"/>
  <p:tag name="KSO_WM_SLIDE_LAYOUT" val="a_b"/>
  <p:tag name="KSO_WM_SLIDE_LAYOUT_CNT" val="1_1"/>
  <p:tag name="KSO_WM_SLIDE_POSITION" val="66*144"/>
  <p:tag name="KSO_WM_SLIDE_SIZE" val="828*343"/>
  <p:tag name="KSO_WM_SLIDE_SUBTYPE" val="pureTxt"/>
  <p:tag name="KSO_WM_SLIDE_TYPE" val="title"/>
  <p:tag name="KSO_WM_TAG_VERSION" val="1.0"/>
  <p:tag name="KSO_WM_TEMPLATE_CATEGORY" val="custom"/>
  <p:tag name="KSO_WM_TEMPLATE_INDEX" val="20184553"/>
  <p:tag name="KSO_WM_TEMPLATE_JOB_ID" val="2"/>
  <p:tag name="KSO_WM_TEMPLATE_OUTLINE_ID" val="15"/>
  <p:tag name="KSO_WM_TEMPLATE_SCENE_ID" val="1"/>
  <p:tag name="KSO_WM_TEMPLATE_THUMBS_INDEX" val="1、6、10、14、20、26、27、28、29、31"/>
  <p:tag name="KSO_WM_TEMPLATE_TOPIC_DEFAULT" val="1"/>
  <p:tag name="KSO_WM_TEMPLATE_TOPIC_ID" val="2869567"/>
</p:tagLst>
</file>

<file path=ppt/tags/tag2.xml><?xml version="1.0" encoding="utf-8"?>
<p:tagLst xmlns:p="http://schemas.openxmlformats.org/presentationml/2006/main">
  <p:tag name="KSO_WM_BEAUTIFY_FLAG" val="#wm#"/>
  <p:tag name="KSO_WM_SLIDE_ID" val="custom20184553_1"/>
  <p:tag name="KSO_WM_SLIDE_INDEX" val="1"/>
  <p:tag name="KSO_WM_SLIDE_ITEM_CNT" val="2"/>
  <p:tag name="KSO_WM_SLIDE_LAYOUT" val="a_b"/>
  <p:tag name="KSO_WM_SLIDE_LAYOUT_CNT" val="1_1"/>
  <p:tag name="KSO_WM_SLIDE_POSITION" val="66*144"/>
  <p:tag name="KSO_WM_SLIDE_SIZE" val="828*343"/>
  <p:tag name="KSO_WM_SLIDE_SUBTYPE" val="pureTxt"/>
  <p:tag name="KSO_WM_SLIDE_TYPE" val="title"/>
  <p:tag name="KSO_WM_TAG_VERSION" val="1.0"/>
  <p:tag name="KSO_WM_TEMPLATE_CATEGORY" val="custom"/>
  <p:tag name="KSO_WM_TEMPLATE_INDEX" val="20184553"/>
  <p:tag name="KSO_WM_TEMPLATE_JOB_ID" val="2"/>
  <p:tag name="KSO_WM_TEMPLATE_OUTLINE_ID" val="15"/>
  <p:tag name="KSO_WM_TEMPLATE_SCENE_ID" val="1"/>
  <p:tag name="KSO_WM_TEMPLATE_THUMBS_INDEX" val="1、6、10、14、20、26、27、28、29、31"/>
  <p:tag name="KSO_WM_TEMPLATE_TOPIC_DEFAULT" val="1"/>
  <p:tag name="KSO_WM_TEMPLATE_TOPIC_ID" val="2869567"/>
</p:tagLst>
</file>

<file path=ppt/tags/tag3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4.xml><?xml version="1.0" encoding="utf-8"?>
<p:tagLst xmlns:p="http://schemas.openxmlformats.org/presentationml/2006/main">
  <p:tag name="KSO_WM_BEAUTIFY_FLAG" val="#wm#"/>
  <p:tag name="KSO_WM_SLIDE_ID" val="custom20184553_1"/>
  <p:tag name="KSO_WM_SLIDE_INDEX" val="1"/>
  <p:tag name="KSO_WM_SLIDE_ITEM_CNT" val="2"/>
  <p:tag name="KSO_WM_SLIDE_LAYOUT" val="a_b"/>
  <p:tag name="KSO_WM_SLIDE_LAYOUT_CNT" val="1_1"/>
  <p:tag name="KSO_WM_SLIDE_POSITION" val="66*144"/>
  <p:tag name="KSO_WM_SLIDE_SIZE" val="828*343"/>
  <p:tag name="KSO_WM_SLIDE_SUBTYPE" val="pureTxt"/>
  <p:tag name="KSO_WM_SLIDE_TYPE" val="title"/>
  <p:tag name="KSO_WM_TAG_VERSION" val="1.0"/>
  <p:tag name="KSO_WM_TEMPLATE_CATEGORY" val="custom"/>
  <p:tag name="KSO_WM_TEMPLATE_INDEX" val="20184553"/>
  <p:tag name="KSO_WM_TEMPLATE_JOB_ID" val="2"/>
  <p:tag name="KSO_WM_TEMPLATE_OUTLINE_ID" val="15"/>
  <p:tag name="KSO_WM_TEMPLATE_SCENE_ID" val="1"/>
  <p:tag name="KSO_WM_TEMPLATE_THUMBS_INDEX" val="1、6、10、14、20、26、27、28、29、31"/>
  <p:tag name="KSO_WM_TEMPLATE_TOPIC_DEFAULT" val="1"/>
  <p:tag name="KSO_WM_TEMPLATE_TOPIC_ID" val="2869567"/>
</p:tagLst>
</file>

<file path=ppt/tags/tag5.xml><?xml version="1.0" encoding="utf-8"?>
<p:tagLst xmlns:p="http://schemas.openxmlformats.org/presentationml/2006/main">
  <p:tag name="KSO_WM_BEAUTIFY_FLAG" val="#wm#"/>
  <p:tag name="KSO_WM_SLIDE_ID" val="custom20184553_1"/>
  <p:tag name="KSO_WM_SLIDE_INDEX" val="1"/>
  <p:tag name="KSO_WM_SLIDE_ITEM_CNT" val="2"/>
  <p:tag name="KSO_WM_SLIDE_LAYOUT" val="a_b"/>
  <p:tag name="KSO_WM_SLIDE_LAYOUT_CNT" val="1_1"/>
  <p:tag name="KSO_WM_SLIDE_POSITION" val="66*144"/>
  <p:tag name="KSO_WM_SLIDE_SIZE" val="828*343"/>
  <p:tag name="KSO_WM_SLIDE_SUBTYPE" val="pureTxt"/>
  <p:tag name="KSO_WM_SLIDE_TYPE" val="title"/>
  <p:tag name="KSO_WM_TAG_VERSION" val="1.0"/>
  <p:tag name="KSO_WM_TEMPLATE_CATEGORY" val="custom"/>
  <p:tag name="KSO_WM_TEMPLATE_INDEX" val="20184553"/>
  <p:tag name="KSO_WM_TEMPLATE_JOB_ID" val="2"/>
  <p:tag name="KSO_WM_TEMPLATE_OUTLINE_ID" val="15"/>
  <p:tag name="KSO_WM_TEMPLATE_SCENE_ID" val="1"/>
  <p:tag name="KSO_WM_TEMPLATE_THUMBS_INDEX" val="1、6、10、14、20、26、27、28、29、31"/>
  <p:tag name="KSO_WM_TEMPLATE_TOPIC_DEFAULT" val="1"/>
  <p:tag name="KSO_WM_TEMPLATE_TOPIC_ID" val="2869567"/>
</p:tagLst>
</file>

<file path=ppt/tags/tag6.xml><?xml version="1.0" encoding="utf-8"?>
<p:tagLst xmlns:p="http://schemas.openxmlformats.org/presentationml/2006/main">
  <p:tag name="KSO_WM_BEAUTIFY_FLAG" val="#wm#"/>
  <p:tag name="KSO_WM_SLIDE_ID" val="custom20184553_1"/>
  <p:tag name="KSO_WM_SLIDE_INDEX" val="1"/>
  <p:tag name="KSO_WM_SLIDE_ITEM_CNT" val="2"/>
  <p:tag name="KSO_WM_SLIDE_LAYOUT" val="a_b"/>
  <p:tag name="KSO_WM_SLIDE_LAYOUT_CNT" val="1_1"/>
  <p:tag name="KSO_WM_SLIDE_POSITION" val="66*144"/>
  <p:tag name="KSO_WM_SLIDE_SIZE" val="828*343"/>
  <p:tag name="KSO_WM_SLIDE_SUBTYPE" val="pureTxt"/>
  <p:tag name="KSO_WM_SLIDE_TYPE" val="title"/>
  <p:tag name="KSO_WM_TAG_VERSION" val="1.0"/>
  <p:tag name="KSO_WM_TEMPLATE_CATEGORY" val="custom"/>
  <p:tag name="KSO_WM_TEMPLATE_INDEX" val="20184553"/>
  <p:tag name="KSO_WM_TEMPLATE_JOB_ID" val="2"/>
  <p:tag name="KSO_WM_TEMPLATE_OUTLINE_ID" val="15"/>
  <p:tag name="KSO_WM_TEMPLATE_SCENE_ID" val="1"/>
  <p:tag name="KSO_WM_TEMPLATE_THUMBS_INDEX" val="1、6、10、14、20、26、27、28、29、31"/>
  <p:tag name="KSO_WM_TEMPLATE_TOPIC_DEFAULT" val="1"/>
  <p:tag name="KSO_WM_TEMPLATE_TOPIC_ID" val="2869567"/>
</p:tagLst>
</file>

<file path=ppt/tags/tag7.xml><?xml version="1.0" encoding="utf-8"?>
<p:tagLst xmlns:p="http://schemas.openxmlformats.org/presentationml/2006/main">
  <p:tag name="KSO_WM_BEAUTIFY_FLAG" val="#wm#"/>
  <p:tag name="KSO_WM_SLIDE_ID" val="custom20184553_1"/>
  <p:tag name="KSO_WM_SLIDE_INDEX" val="1"/>
  <p:tag name="KSO_WM_SLIDE_ITEM_CNT" val="2"/>
  <p:tag name="KSO_WM_SLIDE_LAYOUT" val="a_b"/>
  <p:tag name="KSO_WM_SLIDE_LAYOUT_CNT" val="1_1"/>
  <p:tag name="KSO_WM_SLIDE_POSITION" val="66*144"/>
  <p:tag name="KSO_WM_SLIDE_SIZE" val="828*343"/>
  <p:tag name="KSO_WM_SLIDE_SUBTYPE" val="pureTxt"/>
  <p:tag name="KSO_WM_SLIDE_TYPE" val="title"/>
  <p:tag name="KSO_WM_TAG_VERSION" val="1.0"/>
  <p:tag name="KSO_WM_TEMPLATE_CATEGORY" val="custom"/>
  <p:tag name="KSO_WM_TEMPLATE_INDEX" val="20184553"/>
  <p:tag name="KSO_WM_TEMPLATE_JOB_ID" val="2"/>
  <p:tag name="KSO_WM_TEMPLATE_OUTLINE_ID" val="15"/>
  <p:tag name="KSO_WM_TEMPLATE_SCENE_ID" val="1"/>
  <p:tag name="KSO_WM_TEMPLATE_THUMBS_INDEX" val="1、6、10、14、20、26、27、28、29、31"/>
  <p:tag name="KSO_WM_TEMPLATE_TOPIC_DEFAULT" val="1"/>
  <p:tag name="KSO_WM_TEMPLATE_TOPIC_ID" val="2869567"/>
</p:tagLst>
</file>

<file path=ppt/tags/tag8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commondata" val="eyJoZGlkIjoiN2YzNjBkOTgyNWQ1YTMxYzM3MzMwNWFiODNmOWIzYWM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945</Words>
  <Application>WPS 演示</Application>
  <PresentationFormat>自定义</PresentationFormat>
  <Paragraphs>196</Paragraphs>
  <Slides>19</Slides>
  <Notes>17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1" baseType="lpstr">
      <vt:lpstr>Arial</vt:lpstr>
      <vt:lpstr>宋体</vt:lpstr>
      <vt:lpstr>Wingdings</vt:lpstr>
      <vt:lpstr>微软雅黑</vt:lpstr>
      <vt:lpstr>楷体</vt:lpstr>
      <vt:lpstr>Calibri</vt:lpstr>
      <vt:lpstr>黑体</vt:lpstr>
      <vt:lpstr>Arial Unicode MS</vt:lpstr>
      <vt:lpstr>Times New Roman</vt:lpstr>
      <vt:lpstr>华文新魏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罗</cp:lastModifiedBy>
  <cp:revision>4</cp:revision>
  <cp:lastPrinted>2022-06-04T10:26:00Z</cp:lastPrinted>
  <dcterms:created xsi:type="dcterms:W3CDTF">2022-06-04T10:26:00Z</dcterms:created>
  <dcterms:modified xsi:type="dcterms:W3CDTF">2023-11-01T08:49:01Z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C6E7458519F342BE9A2CF1719DAF100C_12</vt:lpwstr>
  </property>
  <property fmtid="{D5CDD505-2E9C-101B-9397-08002B2CF9AE}" pid="3" name="KSOProductBuildVer">
    <vt:lpwstr>2052-12.1.0.15712</vt:lpwstr>
  </property>
</Properties>
</file>