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>
        <p:scale>
          <a:sx n="100" d="100"/>
          <a:sy n="100" d="100"/>
        </p:scale>
        <p:origin x="-117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4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B9ED817-BA85-445C-8968-26A7DD7A9D1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14C686E-EE16-46E8-B4B1-378963E35A4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EF157-243F-4C9C-93E4-B17395CE8878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A7BF0-8426-4C69-A803-13DCAAA4FF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3B38-D3CC-417E-8837-2133036338B6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7818F-38B6-4F5A-B270-CB727D1F01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1FBAC-9C62-4271-B0ED-7BD8CF193839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6882E-0E3D-43AC-A93F-39E144A84B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3058-31BD-46DC-A270-20B7DA211C0F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7FF53-5B54-49BA-B122-2E7F04937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3BDA0-E8C3-49B9-A179-351F0CEB88EA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0746F-CD9F-484B-A0EB-2F1816B6A5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12BF1-6401-40D0-8430-833CE4522523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18F8C-635F-4814-96DD-EF74F53773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2A9E7-2FDE-4627-ABC7-A016597EE75D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6AD16-ABA1-4A29-B50F-C4500702AD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B180A-E67A-4D2A-B413-3B22D78A13C0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C8512-BFB7-4601-B5B1-264F6DB678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13673"/>
            <a:ext cx="4681654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D5343-F1F3-42A4-845E-67E056B7AF54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D780E-DA13-45AF-86EB-C65AD8A538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C9AB5-737D-432E-A069-875162B178C3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68953-516E-4B78-B085-47FD96E2F4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CCB80DFE-3FE1-4BCC-8641-C054D55EFDBD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447BCCA2-8E40-492F-A06A-8C1E4B97C79B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95813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经典粗圆简" panose="02010609000101010101" charset="-122"/>
                <a:ea typeface="经典粗圆简" panose="02010609000101010101" charset="-122"/>
                <a:cs typeface="经典粗圆简" panose="02010609000101010101" charset="-122"/>
              </a:rPr>
              <a:t>数学六年级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经典粗圆简" panose="02010609000101010101" charset="-122"/>
              <a:ea typeface="经典粗圆简" panose="02010609000101010101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975" y="1108075"/>
            <a:ext cx="646113" cy="369888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思源宋体 CN Heavy" panose="02020900000000000000" charset="-122"/>
                <a:ea typeface="思源宋体 CN Heavy" panose="02020900000000000000" charset="-122"/>
              </a:rPr>
              <a:t>上册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思源宋体 CN Heavy" panose="02020900000000000000" charset="-122"/>
              <a:ea typeface="思源宋体 CN Heavy" panose="02020900000000000000" charset="-122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025787" y="1952622"/>
            <a:ext cx="7789863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accent1">
                  <a:lumMod val="20000"/>
                  <a:lumOff val="8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007905" y="232285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第二单元</a:t>
            </a:r>
            <a:endParaRPr lang="zh-CN" altLang="en-US" sz="3200" dirty="0">
              <a:solidFill>
                <a:srgbClr val="4F80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4003019" y="4005263"/>
            <a:ext cx="3840163" cy="36512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5" y="3922713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2025787" y="2878475"/>
            <a:ext cx="77898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4400" dirty="0" smtClean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zh-CN" altLang="en-US" sz="4400" dirty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数混合运算（三</a:t>
            </a:r>
            <a:r>
              <a:rPr lang="zh-CN" altLang="en-US" sz="4400" dirty="0" smtClean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4400" dirty="0" smtClean="0">
              <a:solidFill>
                <a:srgbClr val="4F80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4000" dirty="0" smtClean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dirty="0" smtClean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dirty="0" smtClean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4000" dirty="0">
              <a:solidFill>
                <a:srgbClr val="4F80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-1113980820" ptsTypes="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列出方程，解决问题。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762250" y="1714500"/>
            <a:ext cx="5513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②解：设八月份用水</a:t>
            </a:r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4953000" y="242887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3506788" y="2714625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059238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6762750" y="271462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7392988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8158163" y="2792413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6191250" y="3643313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7031038" y="390842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429500" y="3973513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8193088" y="39798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7048500" y="4792663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7429500" y="4864100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8191500" y="4864100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603500" y="2792413"/>
            <a:ext cx="3262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5" grpId="0"/>
      <p:bldP spid="37" grpId="0"/>
      <p:bldP spid="38" grpId="0"/>
      <p:bldP spid="40" grpId="0"/>
      <p:bldP spid="43" grpId="0"/>
      <p:bldP spid="44" grpId="0"/>
      <p:bldP spid="46" grpId="0"/>
      <p:bldP spid="48" grpId="0"/>
      <p:bldP spid="49" grpId="0"/>
      <p:bldP spid="51" grpId="0"/>
      <p:bldP spid="52" grpId="0"/>
      <p:bldP spid="5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八月份用水量多少吨？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238250" y="1643063"/>
          <a:ext cx="5873750" cy="2746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342"/>
                <a:gridCol w="3680408"/>
              </a:tblGrid>
              <a:tr h="9154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月份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用水量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吨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9154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八月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9154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九月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962525" y="2714625"/>
            <a:ext cx="493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endParaRPr lang="zh-CN" altLang="en-US" sz="2400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4667250" y="2571750"/>
            <a:ext cx="1227138" cy="755650"/>
          </a:xfrm>
          <a:prstGeom prst="clou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190750" y="4786313"/>
            <a:ext cx="4800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答：八月份用水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2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九月用水</a:t>
            </a:r>
            <a:r>
              <a:rPr lang="en-US" altLang="zh-CN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吨，比八月多用了    ， 八月份用水量多少吨？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655331" y="407193"/>
          <a:ext cx="952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1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7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-381000" y="1746250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八月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右大括号 27"/>
          <p:cNvSpPr/>
          <p:nvPr/>
        </p:nvSpPr>
        <p:spPr>
          <a:xfrm rot="16200000" flipH="1">
            <a:off x="5368925" y="-1671637"/>
            <a:ext cx="311150" cy="85725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4476750" y="2555875"/>
            <a:ext cx="1809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？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-381000" y="3032125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九月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1" name="右大括号 30"/>
          <p:cNvSpPr/>
          <p:nvPr/>
        </p:nvSpPr>
        <p:spPr>
          <a:xfrm rot="16200000" flipH="1">
            <a:off x="5965031" y="-977106"/>
            <a:ext cx="357188" cy="962025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3905250" y="3868738"/>
            <a:ext cx="2286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33" name="表格 32"/>
          <p:cNvGraphicFramePr>
            <a:graphicFrameLocks noGrp="1"/>
          </p:cNvGraphicFramePr>
          <p:nvPr/>
        </p:nvGraphicFramePr>
        <p:xfrm>
          <a:off x="11144250" y="3556000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7048500" y="3668713"/>
            <a:ext cx="457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ctr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比八月多了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 bwMode="auto">
          <a:xfrm>
            <a:off x="1289050" y="1927225"/>
            <a:ext cx="8756650" cy="434975"/>
            <a:chOff x="966604" y="1799055"/>
            <a:chExt cx="6567849" cy="435794"/>
          </a:xfrm>
        </p:grpSpPr>
        <p:grpSp>
          <p:nvGrpSpPr>
            <p:cNvPr id="13350" name="组合 35"/>
            <p:cNvGrpSpPr/>
            <p:nvPr/>
          </p:nvGrpSpPr>
          <p:grpSpPr bwMode="auto">
            <a:xfrm>
              <a:off x="966604" y="1799056"/>
              <a:ext cx="5639155" cy="435793"/>
              <a:chOff x="1680984" y="1285860"/>
              <a:chExt cx="5639155" cy="435793"/>
            </a:xfrm>
          </p:grpSpPr>
          <p:sp>
            <p:nvSpPr>
              <p:cNvPr id="13352" name="矩形 37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53" name="矩形 38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54" name="矩形 39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55" name="矩形 40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56" name="矩形 41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57" name="矩形 42"/>
              <p:cNvSpPr>
                <a:spLocks noChangeArrowheads="1"/>
              </p:cNvSpPr>
              <p:nvPr/>
            </p:nvSpPr>
            <p:spPr bwMode="auto">
              <a:xfrm rot="5400000">
                <a:off x="6559786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3351" name="矩形 36"/>
            <p:cNvSpPr>
              <a:spLocks noChangeArrowheads="1"/>
            </p:cNvSpPr>
            <p:nvPr/>
          </p:nvSpPr>
          <p:spPr bwMode="auto">
            <a:xfrm rot="5400000">
              <a:off x="6774100" y="1474495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6" name="直接连接符 55"/>
          <p:cNvCxnSpPr/>
          <p:nvPr/>
        </p:nvCxnSpPr>
        <p:spPr>
          <a:xfrm rot="5400000">
            <a:off x="9347200" y="2820988"/>
            <a:ext cx="928687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圆角矩形标注 57"/>
          <p:cNvSpPr/>
          <p:nvPr/>
        </p:nvSpPr>
        <p:spPr>
          <a:xfrm>
            <a:off x="907086" y="4851400"/>
            <a:ext cx="9582181" cy="1500198"/>
          </a:xfrm>
          <a:prstGeom prst="wedgeRoundRectCallout">
            <a:avLst>
              <a:gd name="adj1" fmla="val 60655"/>
              <a:gd name="adj2" fmla="val 45097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八月用水量＋八月用水量的   ＝九月的用水量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9" name="表格 58"/>
          <p:cNvGraphicFramePr>
            <a:graphicFrameLocks noGrp="1"/>
          </p:cNvGraphicFramePr>
          <p:nvPr/>
        </p:nvGraphicFramePr>
        <p:xfrm>
          <a:off x="6410871" y="5022061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2" name="组合 61"/>
          <p:cNvGrpSpPr/>
          <p:nvPr/>
        </p:nvGrpSpPr>
        <p:grpSpPr bwMode="auto">
          <a:xfrm>
            <a:off x="1289050" y="3206750"/>
            <a:ext cx="9923463" cy="438150"/>
            <a:chOff x="966604" y="3207520"/>
            <a:chExt cx="7442896" cy="437274"/>
          </a:xfrm>
        </p:grpSpPr>
        <p:grpSp>
          <p:nvGrpSpPr>
            <p:cNvPr id="13340" name="组合 43"/>
            <p:cNvGrpSpPr/>
            <p:nvPr/>
          </p:nvGrpSpPr>
          <p:grpSpPr bwMode="auto">
            <a:xfrm>
              <a:off x="966604" y="3209000"/>
              <a:ext cx="5639155" cy="435794"/>
              <a:chOff x="966604" y="2581290"/>
              <a:chExt cx="5639155" cy="435794"/>
            </a:xfrm>
          </p:grpSpPr>
          <p:grpSp>
            <p:nvGrpSpPr>
              <p:cNvPr id="13343" name="组合 11"/>
              <p:cNvGrpSpPr/>
              <p:nvPr/>
            </p:nvGrpSpPr>
            <p:grpSpPr bwMode="auto">
              <a:xfrm>
                <a:off x="966604" y="2581291"/>
                <a:ext cx="4728251" cy="435793"/>
                <a:chOff x="1680984" y="1285860"/>
                <a:chExt cx="4728251" cy="435793"/>
              </a:xfrm>
            </p:grpSpPr>
            <p:sp>
              <p:nvSpPr>
                <p:cNvPr id="13345" name="矩形 46"/>
                <p:cNvSpPr>
                  <a:spLocks noChangeArrowheads="1"/>
                </p:cNvSpPr>
                <p:nvPr/>
              </p:nvSpPr>
              <p:spPr bwMode="auto">
                <a:xfrm rot="5400000">
                  <a:off x="2005544" y="961300"/>
                  <a:ext cx="435793" cy="1084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880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]</a:t>
                  </a:r>
                  <a:endParaRPr lang="zh-CN" altLang="en-US" sz="88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3346" name="矩形 47"/>
                <p:cNvSpPr>
                  <a:spLocks noChangeArrowheads="1"/>
                </p:cNvSpPr>
                <p:nvPr/>
              </p:nvSpPr>
              <p:spPr bwMode="auto">
                <a:xfrm rot="5400000">
                  <a:off x="2934238" y="961300"/>
                  <a:ext cx="435793" cy="1084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880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]</a:t>
                  </a:r>
                  <a:endParaRPr lang="zh-CN" altLang="en-US" sz="88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3347" name="矩形 48"/>
                <p:cNvSpPr>
                  <a:spLocks noChangeArrowheads="1"/>
                </p:cNvSpPr>
                <p:nvPr/>
              </p:nvSpPr>
              <p:spPr bwMode="auto">
                <a:xfrm rot="5400000">
                  <a:off x="3862932" y="961300"/>
                  <a:ext cx="435793" cy="1084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880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]</a:t>
                  </a:r>
                  <a:endParaRPr lang="zh-CN" altLang="en-US" sz="88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3348" name="矩形 49"/>
                <p:cNvSpPr>
                  <a:spLocks noChangeArrowheads="1"/>
                </p:cNvSpPr>
                <p:nvPr/>
              </p:nvSpPr>
              <p:spPr bwMode="auto">
                <a:xfrm rot="5400000">
                  <a:off x="4737979" y="961300"/>
                  <a:ext cx="435793" cy="1084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880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]</a:t>
                  </a:r>
                  <a:endParaRPr lang="zh-CN" altLang="en-US" sz="88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3349" name="矩形 50"/>
                <p:cNvSpPr>
                  <a:spLocks noChangeArrowheads="1"/>
                </p:cNvSpPr>
                <p:nvPr/>
              </p:nvSpPr>
              <p:spPr bwMode="auto">
                <a:xfrm rot="5400000">
                  <a:off x="5648882" y="961300"/>
                  <a:ext cx="435793" cy="1084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altLang="zh-CN" sz="880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]</a:t>
                  </a:r>
                  <a:endParaRPr lang="zh-CN" altLang="en-US" sz="88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3344" name="矩形 45"/>
              <p:cNvSpPr>
                <a:spLocks noChangeArrowheads="1"/>
              </p:cNvSpPr>
              <p:nvPr/>
            </p:nvSpPr>
            <p:spPr bwMode="auto">
              <a:xfrm rot="5400000">
                <a:off x="5845406" y="225673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3341" name="矩形 59"/>
            <p:cNvSpPr>
              <a:spLocks noChangeArrowheads="1"/>
            </p:cNvSpPr>
            <p:nvPr/>
          </p:nvSpPr>
          <p:spPr bwMode="auto">
            <a:xfrm rot="5400000">
              <a:off x="6720453" y="2882960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42" name="矩形 60"/>
            <p:cNvSpPr>
              <a:spLocks noChangeArrowheads="1"/>
            </p:cNvSpPr>
            <p:nvPr/>
          </p:nvSpPr>
          <p:spPr bwMode="auto">
            <a:xfrm rot="5400000">
              <a:off x="7649147" y="2882960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7" grpId="0"/>
      <p:bldP spid="28" grpId="0" animBg="1"/>
      <p:bldP spid="29" grpId="0"/>
      <p:bldP spid="30" grpId="0"/>
      <p:bldP spid="31" grpId="0" animBg="1"/>
      <p:bldP spid="32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九月用水</a:t>
            </a:r>
            <a:r>
              <a:rPr lang="en-US" altLang="zh-CN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吨，比八月多用了    ， 八月份用水量多少吨？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048000" y="5214938"/>
            <a:ext cx="5314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答：八月份用水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10.5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7429500" y="428625"/>
          <a:ext cx="952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1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7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000250" y="1857375"/>
            <a:ext cx="5000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解：设八月份用水</a:t>
            </a:r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5754688" y="2357438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746375" y="2643188"/>
            <a:ext cx="3825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98825" y="2714625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365625" y="2649538"/>
            <a:ext cx="3825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968875" y="2714625"/>
            <a:ext cx="700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×</a:t>
            </a:r>
            <a:endParaRPr lang="zh-CN" altLang="en-US" sz="4000">
              <a:solidFill>
                <a:srgbClr val="FF0000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632575" y="2714625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396163" y="272097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5429250" y="3500438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270625" y="3765550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667500" y="383063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432675" y="3836988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286500" y="4572000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667500" y="464343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429500" y="4643438"/>
            <a:ext cx="1211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10.5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1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21213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1406428"/>
            <a:ext cx="11525288" cy="2618024"/>
          </a:xfrm>
          <a:prstGeom prst="rect">
            <a:avLst/>
          </a:prstGeom>
          <a:blipFill rotWithShape="1">
            <a:blip r:embed="rId1" cstate="email"/>
            <a:stretch>
              <a:fillRect/>
            </a:stretch>
          </a:blipFill>
          <a:ln w="9525">
            <a:noFill/>
            <a:miter lim="800000"/>
          </a:ln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  <a:endParaRPr lang="zh-CN" altLang="en-US">
              <a:noFill/>
            </a:endParaRPr>
          </a:p>
        </p:txBody>
      </p:sp>
      <p:sp>
        <p:nvSpPr>
          <p:cNvPr id="13" name="文本框 3"/>
          <p:cNvSpPr txBox="1">
            <a:spLocks noChangeArrowheads="1"/>
          </p:cNvSpPr>
          <p:nvPr/>
        </p:nvSpPr>
        <p:spPr bwMode="auto">
          <a:xfrm>
            <a:off x="95250" y="4500563"/>
            <a:ext cx="4381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砖头体积</a:t>
            </a: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4572000" y="414337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048000" y="4506913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735388" y="4500563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×</a:t>
            </a:r>
            <a:endParaRPr lang="zh-CN" altLang="en-US" sz="4000">
              <a:solidFill>
                <a:srgbClr val="FF0000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524500" y="4500563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381750" y="4473575"/>
            <a:ext cx="4287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33  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（立方分米）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7239000" y="414337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0" y="641350"/>
            <a:ext cx="1219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淘气家八月份用水</a:t>
            </a:r>
            <a:r>
              <a:rPr lang="en-US" altLang="zh-CN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r>
              <a:rPr lang="zh-CN" altLang="en-US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吨，比九月份多用了     ，九月份用水多少吨？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7512720" y="477837"/>
          <a:ext cx="7620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1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6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-190500" y="2333625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八月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7" name="右大括号 46"/>
          <p:cNvSpPr/>
          <p:nvPr/>
        </p:nvSpPr>
        <p:spPr>
          <a:xfrm rot="16200000" flipH="1">
            <a:off x="5558631" y="-1085056"/>
            <a:ext cx="312738" cy="85725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4667250" y="3143250"/>
            <a:ext cx="1809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-190500" y="3619500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九月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1" name="右大括号 50"/>
          <p:cNvSpPr/>
          <p:nvPr/>
        </p:nvSpPr>
        <p:spPr>
          <a:xfrm rot="16200000" flipH="1">
            <a:off x="4964906" y="800894"/>
            <a:ext cx="357188" cy="7239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Rectangle 1"/>
          <p:cNvSpPr>
            <a:spLocks noChangeArrowheads="1"/>
          </p:cNvSpPr>
          <p:nvPr/>
        </p:nvSpPr>
        <p:spPr bwMode="auto">
          <a:xfrm>
            <a:off x="4095750" y="4397375"/>
            <a:ext cx="2286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？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3" name="Rectangle 1"/>
          <p:cNvSpPr>
            <a:spLocks noChangeArrowheads="1"/>
          </p:cNvSpPr>
          <p:nvPr/>
        </p:nvSpPr>
        <p:spPr bwMode="auto">
          <a:xfrm>
            <a:off x="8096250" y="3014663"/>
            <a:ext cx="457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ctr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比九月多用了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60" name="组合 39"/>
          <p:cNvGrpSpPr/>
          <p:nvPr/>
        </p:nvGrpSpPr>
        <p:grpSpPr bwMode="auto">
          <a:xfrm>
            <a:off x="1479550" y="2513013"/>
            <a:ext cx="8756650" cy="436562"/>
            <a:chOff x="966604" y="1799055"/>
            <a:chExt cx="6567849" cy="435794"/>
          </a:xfrm>
        </p:grpSpPr>
        <p:grpSp>
          <p:nvGrpSpPr>
            <p:cNvPr id="16419" name="组合 10"/>
            <p:cNvGrpSpPr/>
            <p:nvPr/>
          </p:nvGrpSpPr>
          <p:grpSpPr bwMode="auto">
            <a:xfrm>
              <a:off x="966604" y="1799056"/>
              <a:ext cx="5639155" cy="435793"/>
              <a:chOff x="1680984" y="1285860"/>
              <a:chExt cx="5639155" cy="435793"/>
            </a:xfrm>
          </p:grpSpPr>
          <p:sp>
            <p:nvSpPr>
              <p:cNvPr id="16421" name="矩形 62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22" name="矩形 72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23" name="矩形 73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24" name="矩形 74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25" name="矩形 75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26" name="矩形 9"/>
              <p:cNvSpPr>
                <a:spLocks noChangeArrowheads="1"/>
              </p:cNvSpPr>
              <p:nvPr/>
            </p:nvSpPr>
            <p:spPr bwMode="auto">
              <a:xfrm rot="5400000">
                <a:off x="6559786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420" name="矩形 61"/>
            <p:cNvSpPr>
              <a:spLocks noChangeArrowheads="1"/>
            </p:cNvSpPr>
            <p:nvPr/>
          </p:nvSpPr>
          <p:spPr bwMode="auto">
            <a:xfrm rot="5400000">
              <a:off x="6774100" y="1474495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8" name="组合 41"/>
          <p:cNvGrpSpPr/>
          <p:nvPr/>
        </p:nvGrpSpPr>
        <p:grpSpPr bwMode="auto">
          <a:xfrm>
            <a:off x="1479550" y="3795713"/>
            <a:ext cx="7518400" cy="436562"/>
            <a:chOff x="966604" y="2581290"/>
            <a:chExt cx="5639155" cy="435794"/>
          </a:xfrm>
        </p:grpSpPr>
        <p:grpSp>
          <p:nvGrpSpPr>
            <p:cNvPr id="16412" name="组合 11"/>
            <p:cNvGrpSpPr/>
            <p:nvPr/>
          </p:nvGrpSpPr>
          <p:grpSpPr bwMode="auto">
            <a:xfrm>
              <a:off x="966604" y="2581291"/>
              <a:ext cx="4728251" cy="435793"/>
              <a:chOff x="1680984" y="1285860"/>
              <a:chExt cx="4728251" cy="435793"/>
            </a:xfrm>
          </p:grpSpPr>
          <p:sp>
            <p:nvSpPr>
              <p:cNvPr id="16414" name="矩形 80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15" name="矩形 81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16" name="矩形 82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17" name="矩形 83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18" name="矩形 84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413" name="矩形 79"/>
            <p:cNvSpPr>
              <a:spLocks noChangeArrowheads="1"/>
            </p:cNvSpPr>
            <p:nvPr/>
          </p:nvSpPr>
          <p:spPr bwMode="auto">
            <a:xfrm rot="5400000">
              <a:off x="5845406" y="2256730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90" name="直接连接符 89"/>
          <p:cNvCxnSpPr/>
          <p:nvPr/>
        </p:nvCxnSpPr>
        <p:spPr>
          <a:xfrm rot="5400000">
            <a:off x="8298657" y="3391694"/>
            <a:ext cx="928687" cy="31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表格 90"/>
          <p:cNvGraphicFramePr>
            <a:graphicFrameLocks noGrp="1"/>
          </p:cNvGraphicFramePr>
          <p:nvPr/>
        </p:nvGraphicFramePr>
        <p:xfrm>
          <a:off x="10572750" y="3643313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" name="圆角矩形标注 91"/>
          <p:cNvSpPr/>
          <p:nvPr/>
        </p:nvSpPr>
        <p:spPr>
          <a:xfrm>
            <a:off x="761963" y="5000636"/>
            <a:ext cx="8953563" cy="928694"/>
          </a:xfrm>
          <a:prstGeom prst="wedgeRoundRectCallout">
            <a:avLst>
              <a:gd name="adj1" fmla="val 53194"/>
              <a:gd name="adj2" fmla="val 45097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八月用水量是九月的（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3" name="表格 92"/>
          <p:cNvGraphicFramePr>
            <a:graphicFrameLocks noGrp="1"/>
          </p:cNvGraphicFramePr>
          <p:nvPr/>
        </p:nvGraphicFramePr>
        <p:xfrm>
          <a:off x="7715250" y="4857750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 animBg="1"/>
      <p:bldP spid="48" grpId="0"/>
      <p:bldP spid="49" grpId="0"/>
      <p:bldP spid="51" grpId="0" animBg="1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列出方程，解决问题。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62250" y="1714500"/>
            <a:ext cx="5000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解：设九月份用水</a:t>
            </a:r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953000" y="242887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506788" y="2714625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59238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762750" y="271462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392988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158163" y="2792413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191250" y="3643313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031038" y="390842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429500" y="3973513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193088" y="39798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048500" y="4792663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429500" y="4864100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8191500" y="4864100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603500" y="2714625"/>
            <a:ext cx="3262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694113" y="5578475"/>
            <a:ext cx="4289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答：九月用水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0" y="641350"/>
            <a:ext cx="12192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书店运来一批文艺书，出售    后还剩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1360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本。这批文艺书一共多少本？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4921250" y="528638"/>
          <a:ext cx="7620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5</a:t>
                      </a:r>
                      <a:endParaRPr lang="zh-CN" altLang="en-US" sz="3200" b="0" i="0" u="none" kern="1200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8</a:t>
                      </a:r>
                      <a:endParaRPr lang="zh-CN" altLang="en-US" sz="3200" b="0" i="0" u="none" kern="1200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8439" name="组合 40"/>
          <p:cNvGrpSpPr/>
          <p:nvPr/>
        </p:nvGrpSpPr>
        <p:grpSpPr bwMode="auto">
          <a:xfrm>
            <a:off x="3600450" y="3030538"/>
            <a:ext cx="4572000" cy="428625"/>
            <a:chOff x="3500430" y="2571744"/>
            <a:chExt cx="3429024" cy="428628"/>
          </a:xfrm>
        </p:grpSpPr>
        <p:sp>
          <p:nvSpPr>
            <p:cNvPr id="32" name="矩形 31"/>
            <p:cNvSpPr/>
            <p:nvPr/>
          </p:nvSpPr>
          <p:spPr>
            <a:xfrm>
              <a:off x="5214942" y="2571744"/>
              <a:ext cx="428628" cy="42862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5643570" y="2571744"/>
              <a:ext cx="428628" cy="42862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786314" y="2571744"/>
              <a:ext cx="428628" cy="42862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929058" y="2571744"/>
              <a:ext cx="428628" cy="42862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357686" y="2571744"/>
              <a:ext cx="428628" cy="42862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500430" y="2571744"/>
              <a:ext cx="428628" cy="42862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500826" y="2571744"/>
              <a:ext cx="428628" cy="42862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6072198" y="2571744"/>
              <a:ext cx="428628" cy="42862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600450" y="2316163"/>
            <a:ext cx="2082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出售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了       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4792663" y="2143125"/>
          <a:ext cx="76200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</a:tblGrid>
              <a:tr h="400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i="0" u="none" kern="1200" baseline="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5</a:t>
                      </a:r>
                      <a:endParaRPr lang="zh-CN" altLang="en-US" sz="2400" b="0" i="0" u="none" kern="1200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0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i="0" u="none" kern="1200" baseline="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8</a:t>
                      </a:r>
                      <a:endParaRPr lang="zh-CN" altLang="en-US" sz="2400" b="0" i="0" u="none" kern="1200" baseline="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6457950" y="2459038"/>
            <a:ext cx="2305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还剩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1360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本       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右大括号 53"/>
          <p:cNvSpPr/>
          <p:nvPr/>
        </p:nvSpPr>
        <p:spPr>
          <a:xfrm rot="16200000" flipH="1">
            <a:off x="5803106" y="1589882"/>
            <a:ext cx="357187" cy="43815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Rectangle 1"/>
          <p:cNvSpPr>
            <a:spLocks noChangeArrowheads="1"/>
          </p:cNvSpPr>
          <p:nvPr/>
        </p:nvSpPr>
        <p:spPr bwMode="auto">
          <a:xfrm>
            <a:off x="4933950" y="3765550"/>
            <a:ext cx="27162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？本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6" name="圆角矩形标注 55"/>
          <p:cNvSpPr/>
          <p:nvPr/>
        </p:nvSpPr>
        <p:spPr>
          <a:xfrm>
            <a:off x="857213" y="4572008"/>
            <a:ext cx="8953563" cy="1214446"/>
          </a:xfrm>
          <a:prstGeom prst="wedgeRoundRectCallout">
            <a:avLst>
              <a:gd name="adj1" fmla="val 53194"/>
              <a:gd name="adj2" fmla="val 45097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剩的书是所有书的（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7" name="表格 56"/>
          <p:cNvGraphicFramePr>
            <a:graphicFrameLocks noGrp="1"/>
          </p:cNvGraphicFramePr>
          <p:nvPr/>
        </p:nvGraphicFramePr>
        <p:xfrm>
          <a:off x="7715250" y="4643438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2" grpId="0"/>
      <p:bldP spid="50" grpId="0"/>
      <p:bldP spid="54" grpId="0" animBg="1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列出方程，解决问题。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97000" y="1285875"/>
            <a:ext cx="4487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解：设一共有书</a:t>
            </a:r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587750" y="2000250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43125" y="2286000"/>
            <a:ext cx="439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693988" y="235743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97500" y="2286000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027738" y="235743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792913" y="2363788"/>
            <a:ext cx="1209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1360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826000" y="3214688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667375" y="3479800"/>
            <a:ext cx="3825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064250" y="354488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827838" y="3551238"/>
            <a:ext cx="1211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1360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83250" y="4364038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064250" y="443547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826250" y="4435475"/>
            <a:ext cx="1211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3626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238250" y="2363788"/>
            <a:ext cx="3262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81000" y="5292725"/>
            <a:ext cx="5827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答：共有书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3626    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本。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8445500" y="414337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5524500" y="500062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四、课堂小结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52650" y="1905001"/>
            <a:ext cx="6572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同学们你们有哪些收获呢？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28750" y="2776538"/>
            <a:ext cx="93345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学会用方程表达分数混合运算问题中的等量关系。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一、创设情境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55625" y="1638300"/>
            <a:ext cx="11620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你们知道世界水日吗？为什么要设立这样一个节日？</a:t>
            </a:r>
            <a:endParaRPr lang="en-US" altLang="zh-CN" sz="32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635250" y="3206750"/>
            <a:ext cx="7461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世界水日：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43000" y="4143375"/>
            <a:ext cx="9747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水是我们人类赖以生存的最宝贵的资源，节约用水，从我做起。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435" y="332657"/>
            <a:ext cx="12192000" cy="1522853"/>
          </a:xfrm>
          <a:prstGeom prst="rect">
            <a:avLst/>
          </a:prstGeom>
          <a:blipFill rotWithShape="1">
            <a:blip r:embed="rId1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  <a:endParaRPr lang="zh-CN" altLang="en-US">
              <a:noFill/>
            </a:endParaRPr>
          </a:p>
        </p:txBody>
      </p:sp>
      <p:sp>
        <p:nvSpPr>
          <p:cNvPr id="16" name="文本框 3"/>
          <p:cNvSpPr txBox="1">
            <a:spLocks noChangeArrowheads="1"/>
          </p:cNvSpPr>
          <p:nvPr/>
        </p:nvSpPr>
        <p:spPr bwMode="auto">
          <a:xfrm>
            <a:off x="1524000" y="2714625"/>
            <a:ext cx="4381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节约的水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6645275" y="2357438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572000" y="2720975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692775" y="2714625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×</a:t>
            </a:r>
            <a:endParaRPr lang="zh-CN" altLang="en-US" sz="4000">
              <a:solidFill>
                <a:srgbClr val="FF0000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546975" y="271462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8448675" y="2687638"/>
            <a:ext cx="1979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（吨）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5" name="文本框 3"/>
          <p:cNvSpPr txBox="1">
            <a:spLocks noChangeArrowheads="1"/>
          </p:cNvSpPr>
          <p:nvPr/>
        </p:nvSpPr>
        <p:spPr bwMode="auto">
          <a:xfrm>
            <a:off x="1047750" y="3806825"/>
            <a:ext cx="5048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九月用水</a:t>
            </a: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810000" y="3813175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八月用水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688138" y="3806825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7451725" y="3813175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节约的水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文本框 3"/>
          <p:cNvSpPr txBox="1">
            <a:spLocks noChangeArrowheads="1"/>
          </p:cNvSpPr>
          <p:nvPr/>
        </p:nvSpPr>
        <p:spPr bwMode="auto">
          <a:xfrm>
            <a:off x="3546475" y="4786313"/>
            <a:ext cx="76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875088" y="4792663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784725" y="478631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759450" y="4792663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499225" y="47926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7400925" y="4765675"/>
            <a:ext cx="2235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（吨）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3765550" y="2368550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3188" y="2725738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309688" y="2725738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978025" y="273208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979738" y="272573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×</a:t>
            </a:r>
            <a:endParaRPr lang="zh-CN" altLang="en-US" sz="4000">
              <a:solidFill>
                <a:srgbClr val="FF0000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643438" y="2725738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407025" y="273208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389688" y="2725738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－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7173913" y="2732088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935913" y="2725738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8645525" y="2725738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（吨）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文本框 3"/>
          <p:cNvSpPr txBox="1">
            <a:spLocks noChangeArrowheads="1"/>
          </p:cNvSpPr>
          <p:nvPr/>
        </p:nvSpPr>
        <p:spPr bwMode="auto">
          <a:xfrm>
            <a:off x="293688" y="981075"/>
            <a:ext cx="5048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算式计算：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10077449" y="3932249"/>
          <a:ext cx="952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1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0" i="0" u="none" kern="1200" baseline="0" dirty="0" smtClean="0">
                          <a:solidFill>
                            <a:schemeClr val="accent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7</a:t>
                      </a:r>
                      <a:endParaRPr lang="zh-CN" altLang="en-US" sz="3200" b="0" i="0" u="none" kern="1200" baseline="0" dirty="0" smtClean="0">
                        <a:solidFill>
                          <a:schemeClr val="accent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381000" y="1785938"/>
          <a:ext cx="5873750" cy="2746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342"/>
                <a:gridCol w="3680408"/>
              </a:tblGrid>
              <a:tr h="9154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月份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用水量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/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吨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9154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八月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91545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九月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28" name="云形 27"/>
          <p:cNvSpPr/>
          <p:nvPr/>
        </p:nvSpPr>
        <p:spPr>
          <a:xfrm>
            <a:off x="3810000" y="2744788"/>
            <a:ext cx="1227138" cy="755650"/>
          </a:xfrm>
          <a:prstGeom prst="clou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圆角矩形标注 28"/>
          <p:cNvSpPr/>
          <p:nvPr/>
        </p:nvSpPr>
        <p:spPr>
          <a:xfrm>
            <a:off x="7143756" y="3429000"/>
            <a:ext cx="3886193" cy="1785950"/>
          </a:xfrm>
          <a:prstGeom prst="wedgeRoundRectCallout">
            <a:avLst>
              <a:gd name="adj1" fmla="val 58348"/>
              <a:gd name="adj2" fmla="val 77530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九月比八月节约了</a:t>
            </a:r>
            <a:endParaRPr lang="zh-CN" altLang="en-US" sz="28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0" y="571500"/>
            <a:ext cx="1219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八月用水多少吨？说说你是怎么思考的。</a:t>
            </a:r>
            <a:endParaRPr lang="en-US" altLang="zh-CN" sz="32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1" name="图片 30" descr="捕1获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572750" y="3619500"/>
            <a:ext cx="1031875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 descr="捕获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2119313"/>
            <a:ext cx="1073150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圆角矩形标注 32"/>
          <p:cNvSpPr/>
          <p:nvPr/>
        </p:nvSpPr>
        <p:spPr>
          <a:xfrm>
            <a:off x="1809720" y="1833331"/>
            <a:ext cx="5238787" cy="1452793"/>
          </a:xfrm>
          <a:prstGeom prst="wedgeRoundRectCallout">
            <a:avLst>
              <a:gd name="adj1" fmla="val -57434"/>
              <a:gd name="adj2" fmla="val -3233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八月的用水量多，九月的用水量少。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圆角矩形标注 33"/>
          <p:cNvSpPr/>
          <p:nvPr/>
        </p:nvSpPr>
        <p:spPr>
          <a:xfrm>
            <a:off x="3619483" y="3571876"/>
            <a:ext cx="5524539" cy="1857388"/>
          </a:xfrm>
          <a:prstGeom prst="wedgeRoundRectCallout">
            <a:avLst>
              <a:gd name="adj1" fmla="val 75651"/>
              <a:gd name="adj2" fmla="val -22117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能不能找一下等量关系，用方程式来解决这个问题？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-381000" y="1619250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八月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右大括号 19"/>
          <p:cNvSpPr/>
          <p:nvPr/>
        </p:nvSpPr>
        <p:spPr>
          <a:xfrm rot="16200000" flipH="1">
            <a:off x="5368131" y="-1799431"/>
            <a:ext cx="312738" cy="85725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4476750" y="2428875"/>
            <a:ext cx="1809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？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-381000" y="2905125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九月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右大括号 22"/>
          <p:cNvSpPr/>
          <p:nvPr/>
        </p:nvSpPr>
        <p:spPr>
          <a:xfrm rot="16200000" flipH="1">
            <a:off x="4774406" y="86519"/>
            <a:ext cx="357188" cy="7239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3905250" y="3741738"/>
            <a:ext cx="2286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11144250" y="3429000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7048500" y="3598863"/>
            <a:ext cx="457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ctr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比八月节约了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 bwMode="auto">
          <a:xfrm>
            <a:off x="1289050" y="1798638"/>
            <a:ext cx="8756650" cy="436562"/>
            <a:chOff x="966604" y="1799055"/>
            <a:chExt cx="6567849" cy="435794"/>
          </a:xfrm>
        </p:grpSpPr>
        <p:grpSp>
          <p:nvGrpSpPr>
            <p:cNvPr id="8227" name="组合 10"/>
            <p:cNvGrpSpPr/>
            <p:nvPr/>
          </p:nvGrpSpPr>
          <p:grpSpPr bwMode="auto">
            <a:xfrm>
              <a:off x="966604" y="1799056"/>
              <a:ext cx="5639155" cy="435793"/>
              <a:chOff x="1680984" y="1285860"/>
              <a:chExt cx="5639155" cy="435793"/>
            </a:xfrm>
          </p:grpSpPr>
          <p:sp>
            <p:nvSpPr>
              <p:cNvPr id="8229" name="矩形 2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30" name="矩形 3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31" name="矩形 4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32" name="矩形 5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33" name="矩形 7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34" name="矩形 9"/>
              <p:cNvSpPr>
                <a:spLocks noChangeArrowheads="1"/>
              </p:cNvSpPr>
              <p:nvPr/>
            </p:nvSpPr>
            <p:spPr bwMode="auto">
              <a:xfrm rot="5400000">
                <a:off x="6559786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228" name="矩形 38"/>
            <p:cNvSpPr>
              <a:spLocks noChangeArrowheads="1"/>
            </p:cNvSpPr>
            <p:nvPr/>
          </p:nvSpPr>
          <p:spPr bwMode="auto">
            <a:xfrm rot="5400000">
              <a:off x="6774100" y="1474495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 bwMode="auto">
          <a:xfrm>
            <a:off x="1289050" y="3081338"/>
            <a:ext cx="7518400" cy="436562"/>
            <a:chOff x="966604" y="2581290"/>
            <a:chExt cx="5639155" cy="435794"/>
          </a:xfrm>
        </p:grpSpPr>
        <p:grpSp>
          <p:nvGrpSpPr>
            <p:cNvPr id="8220" name="组合 11"/>
            <p:cNvGrpSpPr/>
            <p:nvPr/>
          </p:nvGrpSpPr>
          <p:grpSpPr bwMode="auto">
            <a:xfrm>
              <a:off x="966604" y="2581291"/>
              <a:ext cx="4728251" cy="435793"/>
              <a:chOff x="1680984" y="1285860"/>
              <a:chExt cx="4728251" cy="435793"/>
            </a:xfrm>
          </p:grpSpPr>
          <p:sp>
            <p:nvSpPr>
              <p:cNvPr id="8222" name="矩形 12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23" name="矩形 13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24" name="矩形 14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25" name="矩形 15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26" name="矩形 16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221" name="矩形 40"/>
            <p:cNvSpPr>
              <a:spLocks noChangeArrowheads="1"/>
            </p:cNvSpPr>
            <p:nvPr/>
          </p:nvSpPr>
          <p:spPr bwMode="auto">
            <a:xfrm rot="5400000">
              <a:off x="5845406" y="2256730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8667750" y="3213100"/>
            <a:ext cx="1239838" cy="287338"/>
            <a:chOff x="6715140" y="3571876"/>
            <a:chExt cx="929488" cy="28734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6715140" y="3857628"/>
              <a:ext cx="928298" cy="1588"/>
            </a:xfrm>
            <a:prstGeom prst="line">
              <a:avLst/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400000">
              <a:off x="7501157" y="3714157"/>
              <a:ext cx="285752" cy="1190"/>
            </a:xfrm>
            <a:prstGeom prst="line">
              <a:avLst/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5400000">
              <a:off x="6572859" y="3714157"/>
              <a:ext cx="285752" cy="1190"/>
            </a:xfrm>
            <a:prstGeom prst="line">
              <a:avLst/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直接连接符 55"/>
          <p:cNvCxnSpPr/>
          <p:nvPr/>
        </p:nvCxnSpPr>
        <p:spPr>
          <a:xfrm rot="5400000">
            <a:off x="8108157" y="2677319"/>
            <a:ext cx="928687" cy="31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0" y="571500"/>
            <a:ext cx="1219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能找到等量关系吗？画一画，想一想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圆角矩形标注 57"/>
          <p:cNvSpPr/>
          <p:nvPr/>
        </p:nvSpPr>
        <p:spPr>
          <a:xfrm>
            <a:off x="1714469" y="4357694"/>
            <a:ext cx="7524803" cy="1500198"/>
          </a:xfrm>
          <a:prstGeom prst="wedgeRoundRectCallout">
            <a:avLst>
              <a:gd name="adj1" fmla="val 60655"/>
              <a:gd name="adj2" fmla="val 45097"/>
              <a:gd name="adj3" fmla="val 16667"/>
            </a:avLst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八月用水量－八月用水量的   ＝九月的用水量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9" name="表格 58"/>
          <p:cNvGraphicFramePr>
            <a:graphicFrameLocks noGrp="1"/>
          </p:cNvGraphicFramePr>
          <p:nvPr/>
        </p:nvGraphicFramePr>
        <p:xfrm>
          <a:off x="2857500" y="4857750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 animBg="1"/>
      <p:bldP spid="24" grpId="0"/>
      <p:bldP spid="27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-381000" y="1619250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八月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右大括号 19"/>
          <p:cNvSpPr/>
          <p:nvPr/>
        </p:nvSpPr>
        <p:spPr>
          <a:xfrm rot="16200000" flipH="1">
            <a:off x="5368131" y="-1799431"/>
            <a:ext cx="312738" cy="85725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4476750" y="2428875"/>
            <a:ext cx="1809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？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-381000" y="2905125"/>
            <a:ext cx="3048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九月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右大括号 22"/>
          <p:cNvSpPr/>
          <p:nvPr/>
        </p:nvSpPr>
        <p:spPr>
          <a:xfrm rot="16200000" flipH="1">
            <a:off x="4774406" y="86519"/>
            <a:ext cx="357188" cy="7239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3905250" y="3741738"/>
            <a:ext cx="2286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11144250" y="3429000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7048500" y="3598863"/>
            <a:ext cx="457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ctr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比八月节约了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2" name="组合 39"/>
          <p:cNvGrpSpPr/>
          <p:nvPr/>
        </p:nvGrpSpPr>
        <p:grpSpPr bwMode="auto">
          <a:xfrm>
            <a:off x="1289050" y="1798638"/>
            <a:ext cx="8756650" cy="436562"/>
            <a:chOff x="966604" y="1799055"/>
            <a:chExt cx="6567849" cy="435794"/>
          </a:xfrm>
        </p:grpSpPr>
        <p:grpSp>
          <p:nvGrpSpPr>
            <p:cNvPr id="9251" name="组合 10"/>
            <p:cNvGrpSpPr/>
            <p:nvPr/>
          </p:nvGrpSpPr>
          <p:grpSpPr bwMode="auto">
            <a:xfrm>
              <a:off x="966604" y="1799056"/>
              <a:ext cx="5639155" cy="435793"/>
              <a:chOff x="1680984" y="1285860"/>
              <a:chExt cx="5639155" cy="435793"/>
            </a:xfrm>
          </p:grpSpPr>
          <p:sp>
            <p:nvSpPr>
              <p:cNvPr id="9253" name="矩形 2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54" name="矩形 3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55" name="矩形 4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56" name="矩形 5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57" name="矩形 7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58" name="矩形 9"/>
              <p:cNvSpPr>
                <a:spLocks noChangeArrowheads="1"/>
              </p:cNvSpPr>
              <p:nvPr/>
            </p:nvSpPr>
            <p:spPr bwMode="auto">
              <a:xfrm rot="5400000">
                <a:off x="6559786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252" name="矩形 38"/>
            <p:cNvSpPr>
              <a:spLocks noChangeArrowheads="1"/>
            </p:cNvSpPr>
            <p:nvPr/>
          </p:nvSpPr>
          <p:spPr bwMode="auto">
            <a:xfrm rot="5400000">
              <a:off x="6774100" y="1474495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41"/>
          <p:cNvGrpSpPr/>
          <p:nvPr/>
        </p:nvGrpSpPr>
        <p:grpSpPr bwMode="auto">
          <a:xfrm>
            <a:off x="1289050" y="3081338"/>
            <a:ext cx="7518400" cy="436562"/>
            <a:chOff x="966604" y="2581290"/>
            <a:chExt cx="5639155" cy="435794"/>
          </a:xfrm>
        </p:grpSpPr>
        <p:grpSp>
          <p:nvGrpSpPr>
            <p:cNvPr id="9244" name="组合 11"/>
            <p:cNvGrpSpPr/>
            <p:nvPr/>
          </p:nvGrpSpPr>
          <p:grpSpPr bwMode="auto">
            <a:xfrm>
              <a:off x="966604" y="2581291"/>
              <a:ext cx="4728251" cy="435793"/>
              <a:chOff x="1680984" y="1285860"/>
              <a:chExt cx="4728251" cy="435793"/>
            </a:xfrm>
          </p:grpSpPr>
          <p:sp>
            <p:nvSpPr>
              <p:cNvPr id="9246" name="矩形 12"/>
              <p:cNvSpPr>
                <a:spLocks noChangeArrowheads="1"/>
              </p:cNvSpPr>
              <p:nvPr/>
            </p:nvSpPr>
            <p:spPr bwMode="auto">
              <a:xfrm rot="5400000">
                <a:off x="2005544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47" name="矩形 13"/>
              <p:cNvSpPr>
                <a:spLocks noChangeArrowheads="1"/>
              </p:cNvSpPr>
              <p:nvPr/>
            </p:nvSpPr>
            <p:spPr bwMode="auto">
              <a:xfrm rot="5400000">
                <a:off x="2934238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48" name="矩形 14"/>
              <p:cNvSpPr>
                <a:spLocks noChangeArrowheads="1"/>
              </p:cNvSpPr>
              <p:nvPr/>
            </p:nvSpPr>
            <p:spPr bwMode="auto">
              <a:xfrm rot="5400000">
                <a:off x="386293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49" name="矩形 15"/>
              <p:cNvSpPr>
                <a:spLocks noChangeArrowheads="1"/>
              </p:cNvSpPr>
              <p:nvPr/>
            </p:nvSpPr>
            <p:spPr bwMode="auto">
              <a:xfrm rot="5400000">
                <a:off x="4737979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50" name="矩形 16"/>
              <p:cNvSpPr>
                <a:spLocks noChangeArrowheads="1"/>
              </p:cNvSpPr>
              <p:nvPr/>
            </p:nvSpPr>
            <p:spPr bwMode="auto">
              <a:xfrm rot="5400000">
                <a:off x="5648882" y="961300"/>
                <a:ext cx="435793" cy="1084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8800">
                    <a:latin typeface="楷体" panose="02010609060101010101" pitchFamily="49" charset="-122"/>
                    <a:ea typeface="楷体" panose="02010609060101010101" pitchFamily="49" charset="-122"/>
                  </a:rPr>
                  <a:t>]</a:t>
                </a:r>
                <a:endParaRPr lang="zh-CN" altLang="en-US" sz="8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245" name="矩形 40"/>
            <p:cNvSpPr>
              <a:spLocks noChangeArrowheads="1"/>
            </p:cNvSpPr>
            <p:nvPr/>
          </p:nvSpPr>
          <p:spPr bwMode="auto">
            <a:xfrm rot="5400000">
              <a:off x="5845406" y="2256730"/>
              <a:ext cx="435793" cy="108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8800">
                  <a:latin typeface="楷体" panose="02010609060101010101" pitchFamily="49" charset="-122"/>
                  <a:ea typeface="楷体" panose="02010609060101010101" pitchFamily="49" charset="-122"/>
                </a:rPr>
                <a:t>]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53"/>
          <p:cNvGrpSpPr/>
          <p:nvPr/>
        </p:nvGrpSpPr>
        <p:grpSpPr bwMode="auto">
          <a:xfrm>
            <a:off x="8667750" y="3213100"/>
            <a:ext cx="1239838" cy="287338"/>
            <a:chOff x="6715140" y="3571876"/>
            <a:chExt cx="929488" cy="28734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6715140" y="3857628"/>
              <a:ext cx="928298" cy="1588"/>
            </a:xfrm>
            <a:prstGeom prst="line">
              <a:avLst/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400000">
              <a:off x="7501157" y="3714157"/>
              <a:ext cx="285752" cy="1190"/>
            </a:xfrm>
            <a:prstGeom prst="line">
              <a:avLst/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5400000">
              <a:off x="6572859" y="3714157"/>
              <a:ext cx="285752" cy="1190"/>
            </a:xfrm>
            <a:prstGeom prst="line">
              <a:avLst/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直接连接符 55"/>
          <p:cNvCxnSpPr/>
          <p:nvPr/>
        </p:nvCxnSpPr>
        <p:spPr>
          <a:xfrm rot="5400000">
            <a:off x="8108157" y="2677319"/>
            <a:ext cx="928687" cy="317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0" y="571500"/>
            <a:ext cx="1219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能找到等量关系吗？画一画，想一想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8" name="圆角矩形标注 57"/>
          <p:cNvSpPr/>
          <p:nvPr/>
        </p:nvSpPr>
        <p:spPr>
          <a:xfrm>
            <a:off x="1714469" y="4357694"/>
            <a:ext cx="7524803" cy="1571636"/>
          </a:xfrm>
          <a:prstGeom prst="wedgeRoundRectCallout">
            <a:avLst>
              <a:gd name="adj1" fmla="val 60655"/>
              <a:gd name="adj2" fmla="val 45097"/>
              <a:gd name="adj3" fmla="val 16667"/>
            </a:avLst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也可以看成九月用水量是八月的（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   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9" name="表格 58"/>
          <p:cNvGraphicFramePr>
            <a:graphicFrameLocks noGrp="1"/>
          </p:cNvGraphicFramePr>
          <p:nvPr/>
        </p:nvGraphicFramePr>
        <p:xfrm>
          <a:off x="5715000" y="4929188"/>
          <a:ext cx="571500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00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45" marB="4574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 animBg="1"/>
      <p:bldP spid="24" grpId="0"/>
      <p:bldP spid="27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85750" y="5715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列出方程，解决问题。</a:t>
            </a:r>
            <a:endParaRPr lang="en-US" altLang="zh-CN" sz="32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762250" y="1714500"/>
            <a:ext cx="5513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①解：设八月份用水</a:t>
            </a:r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6516688" y="2428875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3506788" y="271462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059238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5126038" y="272097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5730875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×</a:t>
            </a:r>
            <a:endParaRPr lang="zh-CN" altLang="en-US" sz="4000">
              <a:solidFill>
                <a:srgbClr val="FF0000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7392988" y="27860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8158163" y="2792413"/>
            <a:ext cx="696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6191250" y="3643313"/>
          <a:ext cx="952500" cy="1402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500"/>
              </a:tblGrid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4000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altLang="en-US" sz="4000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19" marR="121919" marT="45701" marB="45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7031038" y="3908425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429500" y="3973513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8193088" y="3979863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7048500" y="4792663"/>
            <a:ext cx="384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Gabriola" panose="04040605051002020D02" pitchFamily="82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4000">
              <a:solidFill>
                <a:srgbClr val="FF0000"/>
              </a:solidFill>
              <a:latin typeface="Gabriola" panose="04040605051002020D02" pitchFamily="82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7429500" y="4864100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＝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8191500" y="4864100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5" grpId="0"/>
      <p:bldP spid="37" grpId="0"/>
      <p:bldP spid="38" grpId="0"/>
      <p:bldP spid="40" grpId="0"/>
      <p:bldP spid="42" grpId="0"/>
      <p:bldP spid="43" grpId="0"/>
      <p:bldP spid="44" grpId="0"/>
      <p:bldP spid="46" grpId="0"/>
      <p:bldP spid="48" grpId="0"/>
      <p:bldP spid="49" grpId="0"/>
      <p:bldP spid="51" grpId="0"/>
      <p:bldP spid="52" grpId="0"/>
      <p:bldP spid="54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1035</Words>
  <Application>WPS 演示</Application>
  <PresentationFormat>自定义</PresentationFormat>
  <Paragraphs>571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黑体</vt:lpstr>
      <vt:lpstr>Calibri</vt:lpstr>
      <vt:lpstr>经典粗圆简</vt:lpstr>
      <vt:lpstr>思源宋体 CN Heavy</vt:lpstr>
      <vt:lpstr>楷体</vt:lpstr>
      <vt:lpstr>Gabriola</vt:lpstr>
      <vt:lpstr>Times New Roman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《分数混合运算(三)》分数混合运算PPT课件下载(第1课时)</dc:creator>
  <cp:lastModifiedBy>罗</cp:lastModifiedBy>
  <cp:revision>4</cp:revision>
  <dcterms:created xsi:type="dcterms:W3CDTF">2018-03-01T02:03:00Z</dcterms:created>
  <dcterms:modified xsi:type="dcterms:W3CDTF">2023-11-01T08:52:28Z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0DE09F4D7AF74051ACCBECD9CFAED279_12</vt:lpwstr>
  </property>
</Properties>
</file>