
<file path=[Content_Types].xml><?xml version="1.0" encoding="utf-8"?>
<Types xmlns="http://schemas.openxmlformats.org/package/2006/content-types">
  <Default Extension="wav" ContentType="audio/x-wav"/>
  <Default Extension="png" ContentType="image/png"/>
  <Default Extension="jpeg" ContentType="image/jpeg"/>
  <Default Extension="JPG" ContentType="image/.jpg"/>
  <Default Extension="gif" ContentType="image/gif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74" r:id="rId3"/>
    <p:sldId id="348" r:id="rId5"/>
    <p:sldId id="336" r:id="rId6"/>
    <p:sldId id="337" r:id="rId7"/>
    <p:sldId id="343" r:id="rId8"/>
    <p:sldId id="344" r:id="rId9"/>
    <p:sldId id="339" r:id="rId10"/>
    <p:sldId id="345" r:id="rId11"/>
    <p:sldId id="340" r:id="rId12"/>
    <p:sldId id="346" r:id="rId13"/>
    <p:sldId id="341" r:id="rId14"/>
    <p:sldId id="347" r:id="rId15"/>
    <p:sldId id="342" r:id="rId16"/>
    <p:sldId id="364" r:id="rId17"/>
    <p:sldId id="352" r:id="rId18"/>
    <p:sldId id="353" r:id="rId19"/>
    <p:sldId id="354" r:id="rId20"/>
    <p:sldId id="355" r:id="rId21"/>
    <p:sldId id="356" r:id="rId22"/>
    <p:sldId id="357" r:id="rId23"/>
    <p:sldId id="360" r:id="rId24"/>
    <p:sldId id="361" r:id="rId25"/>
    <p:sldId id="365" r:id="rId26"/>
    <p:sldId id="362" r:id="rId27"/>
    <p:sldId id="366" r:id="rId28"/>
  </p:sldIdLst>
  <p:sldSz cx="9144000" cy="6858000" type="screen4x3"/>
  <p:notesSz cx="6858000" cy="9144000"/>
  <p:custDataLst>
    <p:tags r:id="rId32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400" b="1" kern="1200">
        <a:solidFill>
          <a:srgbClr val="CC0000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rgbClr val="CC0000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rgbClr val="CC0000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rgbClr val="CC0000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rgbClr val="CC0000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400" b="1" kern="1200">
        <a:solidFill>
          <a:srgbClr val="CC0000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400" b="1" kern="1200">
        <a:solidFill>
          <a:srgbClr val="CC0000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400" b="1" kern="1200">
        <a:solidFill>
          <a:srgbClr val="CC0000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400" b="1" kern="1200">
        <a:solidFill>
          <a:srgbClr val="CC0000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8" userDrawn="1">
          <p15:clr>
            <a:srgbClr val="A4A3A4"/>
          </p15:clr>
        </p15:guide>
        <p15:guide id="2" pos="292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0000"/>
    <a:srgbClr val="FF0066"/>
    <a:srgbClr val="FFD1D1"/>
    <a:srgbClr val="FF3399"/>
    <a:srgbClr val="CCFF33"/>
    <a:srgbClr val="66FF33"/>
    <a:srgbClr val="E4DF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85" autoAdjust="0"/>
    <p:restoredTop sz="94480" autoAdjust="0"/>
  </p:normalViewPr>
  <p:slideViewPr>
    <p:cSldViewPr>
      <p:cViewPr>
        <p:scale>
          <a:sx n="100" d="100"/>
          <a:sy n="100" d="100"/>
        </p:scale>
        <p:origin x="-2034" y="-288"/>
      </p:cViewPr>
      <p:guideLst>
        <p:guide orient="horz" pos="2168"/>
        <p:guide pos="292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2" Type="http://schemas.openxmlformats.org/officeDocument/2006/relationships/tags" Target="tags/tag1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1B69ED0-8B65-4812-9323-0F884F505193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buFont typeface="Arial" panose="020B0604020202020204" pitchFamily="34" charset="0"/>
              <a:buNone/>
              <a:defRPr sz="1200" b="0">
                <a:solidFill>
                  <a:schemeClr val="tx1"/>
                </a:solidFill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D2104DAD-6763-4F0C-8AC5-7ABBBCE86453}" type="slidenum">
              <a:rPr lang="zh-CN" altLang="en-US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14339" name="Rectangle 3"/>
          <p:cNvSpPr>
            <a:spLocks noGrp="1" noRot="1" noChangeArrowheads="1"/>
          </p:cNvSpPr>
          <p:nvPr>
            <p:ph type="body" idx="4294967295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en-US" altLang="zh-CN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33794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  <p:sp>
        <p:nvSpPr>
          <p:cNvPr id="33795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b"/>
          <a:lstStyle/>
          <a:p>
            <a:pPr algn="r">
              <a:buFont typeface="Arial" panose="020B0604020202020204" pitchFamily="34" charset="0"/>
              <a:buNone/>
            </a:pPr>
            <a:fld id="{1434ADD4-BAE6-42C9-943C-B9ACDA4F14E3}" type="slidenum">
              <a:rPr lang="zh-CN" altLang="en-US" sz="1200" b="0">
                <a:solidFill>
                  <a:schemeClr val="tx1"/>
                </a:solidFill>
              </a:rPr>
            </a:fld>
            <a:endParaRPr lang="en-US" altLang="zh-CN" sz="1200" b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36866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  <p:sp>
        <p:nvSpPr>
          <p:cNvPr id="36867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fld id="{9995D0E7-578D-421F-A4A5-27900EBE1435}" type="slidenum">
              <a:rPr lang="zh-CN" altLang="en-US" smtClean="0">
                <a:ea typeface="宋体" panose="02010600030101010101" pitchFamily="2" charset="-122"/>
              </a:rPr>
            </a:fld>
            <a:endParaRPr lang="en-US" altLang="zh-CN" smtClean="0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1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7.xml"/><Relationship Id="rId3" Type="http://schemas.openxmlformats.org/officeDocument/2006/relationships/slide" Target="slide16.xml"/><Relationship Id="rId2" Type="http://schemas.openxmlformats.org/officeDocument/2006/relationships/slide" Target="slide13.xml"/><Relationship Id="rId1" Type="http://schemas.openxmlformats.org/officeDocument/2006/relationships/slide" Target="slide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2.wav"/><Relationship Id="rId1" Type="http://schemas.openxmlformats.org/officeDocument/2006/relationships/image" Target="../media/image19.GI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3.wav"/><Relationship Id="rId1" Type="http://schemas.openxmlformats.org/officeDocument/2006/relationships/image" Target="../media/image20.GI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audio" Target="../media/audio4.wav"/><Relationship Id="rId4" Type="http://schemas.openxmlformats.org/officeDocument/2006/relationships/audio" Target="../media/audio1.wav"/><Relationship Id="rId3" Type="http://schemas.openxmlformats.org/officeDocument/2006/relationships/image" Target="../media/image3.emf"/><Relationship Id="rId2" Type="http://schemas.openxmlformats.org/officeDocument/2006/relationships/slide" Target="slide1.xml"/><Relationship Id="rId1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audio" Target="../media/audio1.wav"/><Relationship Id="rId3" Type="http://schemas.openxmlformats.org/officeDocument/2006/relationships/image" Target="../media/image3.emf"/><Relationship Id="rId2" Type="http://schemas.openxmlformats.org/officeDocument/2006/relationships/slide" Target="slide1.xml"/><Relationship Id="rId1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5" Type="http://schemas.openxmlformats.org/officeDocument/2006/relationships/image" Target="../media/image21.jpeg"/><Relationship Id="rId4" Type="http://schemas.openxmlformats.org/officeDocument/2006/relationships/audio" Target="../media/audio1.wav"/><Relationship Id="rId3" Type="http://schemas.openxmlformats.org/officeDocument/2006/relationships/image" Target="../media/image3.emf"/><Relationship Id="rId2" Type="http://schemas.openxmlformats.org/officeDocument/2006/relationships/slide" Target="slide1.xml"/><Relationship Id="rId1" Type="http://schemas.openxmlformats.org/officeDocument/2006/relationships/slide" Target="slide1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slide" Target="slide16.xml"/></Relationships>
</file>

<file path=ppt/slides/_rels/slide1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7.xml"/><Relationship Id="rId4" Type="http://schemas.openxmlformats.org/officeDocument/2006/relationships/slide" Target="slide16.xml"/><Relationship Id="rId3" Type="http://schemas.openxmlformats.org/officeDocument/2006/relationships/slide" Target="slide24.xml"/><Relationship Id="rId2" Type="http://schemas.openxmlformats.org/officeDocument/2006/relationships/slide" Target="slide22.xml"/><Relationship Id="rId1" Type="http://schemas.openxmlformats.org/officeDocument/2006/relationships/audio" Target="../media/audio5.wav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image" Target="../media/image7.png"/><Relationship Id="rId7" Type="http://schemas.openxmlformats.org/officeDocument/2006/relationships/image" Target="../media/image6.jpeg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audio" Target="../media/audio1.wav"/><Relationship Id="rId3" Type="http://schemas.openxmlformats.org/officeDocument/2006/relationships/image" Target="../media/image3.emf"/><Relationship Id="rId2" Type="http://schemas.openxmlformats.org/officeDocument/2006/relationships/slide" Target="slide1.xml"/><Relationship Id="rId1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28.jpeg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png"/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3.xml"/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Relationship Id="rId3" Type="http://schemas.openxmlformats.org/officeDocument/2006/relationships/slide" Target="slide19.xml"/><Relationship Id="rId2" Type="http://schemas.openxmlformats.org/officeDocument/2006/relationships/slide" Target="slide14.xml"/><Relationship Id="rId1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2.png"/><Relationship Id="rId1" Type="http://schemas.openxmlformats.org/officeDocument/2006/relationships/image" Target="../media/image31.png"/></Relationships>
</file>

<file path=ppt/slides/_rels/slide2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34.png"/><Relationship Id="rId3" Type="http://schemas.openxmlformats.org/officeDocument/2006/relationships/image" Target="../media/image33.jpeg"/><Relationship Id="rId2" Type="http://schemas.openxmlformats.org/officeDocument/2006/relationships/slide" Target="slide19.xml"/><Relationship Id="rId1" Type="http://schemas.openxmlformats.org/officeDocument/2006/relationships/image" Target="../media/image3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6.png"/><Relationship Id="rId1" Type="http://schemas.openxmlformats.org/officeDocument/2006/relationships/image" Target="../media/image35.png"/></Relationships>
</file>

<file path=ppt/slides/_rels/slide2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Relationship Id="rId3" Type="http://schemas.openxmlformats.org/officeDocument/2006/relationships/image" Target="../media/image37.png"/><Relationship Id="rId2" Type="http://schemas.openxmlformats.org/officeDocument/2006/relationships/slide" Target="slide19.xml"/><Relationship Id="rId1" Type="http://schemas.openxmlformats.org/officeDocument/2006/relationships/image" Target="../media/image35.pn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image" Target="../media/image15.jpeg"/><Relationship Id="rId8" Type="http://schemas.openxmlformats.org/officeDocument/2006/relationships/image" Target="../media/image14.jpeg"/><Relationship Id="rId7" Type="http://schemas.openxmlformats.org/officeDocument/2006/relationships/image" Target="../media/image13.jpeg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0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7.png"/><Relationship Id="rId1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2.wav"/><Relationship Id="rId1" Type="http://schemas.openxmlformats.org/officeDocument/2006/relationships/image" Target="../media/image18.G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Box 16"/>
          <p:cNvSpPr txBox="1">
            <a:spLocks noChangeArrowheads="1"/>
          </p:cNvSpPr>
          <p:nvPr/>
        </p:nvSpPr>
        <p:spPr bwMode="auto">
          <a:xfrm>
            <a:off x="0" y="1052736"/>
            <a:ext cx="9144000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dirty="0">
                <a:solidFill>
                  <a:srgbClr val="C0000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第</a:t>
            </a:r>
            <a:r>
              <a:rPr lang="en-US" altLang="zh-CN" sz="4000" dirty="0">
                <a:solidFill>
                  <a:srgbClr val="C0000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3</a:t>
            </a:r>
            <a:r>
              <a:rPr lang="zh-CN" altLang="en-US" sz="4000" dirty="0">
                <a:solidFill>
                  <a:srgbClr val="C0000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单元    观察物体</a:t>
            </a:r>
            <a:endParaRPr lang="zh-CN" altLang="en-US" sz="4000" dirty="0">
              <a:solidFill>
                <a:srgbClr val="C00000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</p:txBody>
      </p:sp>
      <p:sp>
        <p:nvSpPr>
          <p:cNvPr id="13314" name="Text Box 3"/>
          <p:cNvSpPr txBox="1">
            <a:spLocks noChangeArrowheads="1"/>
          </p:cNvSpPr>
          <p:nvPr/>
        </p:nvSpPr>
        <p:spPr bwMode="auto">
          <a:xfrm>
            <a:off x="719138" y="154782"/>
            <a:ext cx="4987925" cy="461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dirty="0">
                <a:solidFill>
                  <a:schemeClr val="tx1"/>
                </a:solidFill>
                <a:latin typeface="华文仿宋" panose="02010600040101010101" pitchFamily="2" charset="-122"/>
                <a:ea typeface="华文仿宋" panose="02010600040101010101" pitchFamily="2" charset="-122"/>
                <a:cs typeface="楷体_GB2312"/>
              </a:rPr>
              <a:t>六年级数学</a:t>
            </a:r>
            <a:r>
              <a:rPr lang="en-US" altLang="zh-CN" dirty="0">
                <a:solidFill>
                  <a:schemeClr val="tx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·</a:t>
            </a:r>
            <a:r>
              <a:rPr lang="zh-CN" altLang="en-US" dirty="0">
                <a:solidFill>
                  <a:schemeClr val="tx1"/>
                </a:solidFill>
                <a:latin typeface="华文仿宋" panose="02010600040101010101" pitchFamily="2" charset="-122"/>
                <a:ea typeface="华文仿宋" panose="02010600040101010101" pitchFamily="2" charset="-122"/>
                <a:cs typeface="楷体_GB2312"/>
              </a:rPr>
              <a:t>上    新课标</a:t>
            </a:r>
            <a:r>
              <a:rPr lang="en-US" altLang="zh-CN" dirty="0">
                <a:solidFill>
                  <a:schemeClr val="tx1"/>
                </a:solidFill>
                <a:latin typeface="华文仿宋" panose="02010600040101010101" pitchFamily="2" charset="-122"/>
                <a:ea typeface="华文仿宋" panose="02010600040101010101" pitchFamily="2" charset="-122"/>
                <a:cs typeface="楷体_GB2312"/>
              </a:rPr>
              <a:t>[</a:t>
            </a:r>
            <a:r>
              <a:rPr lang="zh-CN" altLang="en-US" dirty="0">
                <a:solidFill>
                  <a:schemeClr val="tx1"/>
                </a:solidFill>
                <a:latin typeface="华文仿宋" panose="02010600040101010101" pitchFamily="2" charset="-122"/>
                <a:ea typeface="华文仿宋" panose="02010600040101010101" pitchFamily="2" charset="-122"/>
                <a:cs typeface="楷体_GB2312"/>
              </a:rPr>
              <a:t>北师</a:t>
            </a:r>
            <a:r>
              <a:rPr lang="en-US" altLang="zh-CN" dirty="0">
                <a:solidFill>
                  <a:schemeClr val="tx1"/>
                </a:solidFill>
                <a:latin typeface="华文仿宋" panose="02010600040101010101" pitchFamily="2" charset="-122"/>
                <a:ea typeface="华文仿宋" panose="02010600040101010101" pitchFamily="2" charset="-122"/>
                <a:cs typeface="楷体_GB2312"/>
              </a:rPr>
              <a:t>]</a:t>
            </a:r>
            <a:endParaRPr lang="zh-CN" altLang="en-US" dirty="0">
              <a:solidFill>
                <a:schemeClr val="tx1"/>
              </a:solidFill>
              <a:latin typeface="华文仿宋" panose="02010600040101010101" pitchFamily="2" charset="-122"/>
              <a:ea typeface="华文仿宋" panose="02010600040101010101" pitchFamily="2" charset="-122"/>
              <a:cs typeface="楷体_GB2312"/>
            </a:endParaRPr>
          </a:p>
        </p:txBody>
      </p:sp>
      <p:grpSp>
        <p:nvGrpSpPr>
          <p:cNvPr id="13315" name="组合 16"/>
          <p:cNvGrpSpPr/>
          <p:nvPr/>
        </p:nvGrpSpPr>
        <p:grpSpPr bwMode="auto">
          <a:xfrm>
            <a:off x="2484438" y="4592241"/>
            <a:ext cx="2159000" cy="1009650"/>
            <a:chOff x="684213" y="4868863"/>
            <a:chExt cx="2159000" cy="1009650"/>
          </a:xfrm>
        </p:grpSpPr>
        <p:sp>
          <p:nvSpPr>
            <p:cNvPr id="13326" name="Oval 23">
              <a:hlinkClick r:id="rId1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684213" y="4868863"/>
              <a:ext cx="1943100" cy="1009650"/>
            </a:xfrm>
            <a:prstGeom prst="ellipse">
              <a:avLst/>
            </a:prstGeom>
            <a:gradFill rotWithShape="1">
              <a:gsLst>
                <a:gs pos="0">
                  <a:srgbClr val="D3E11F"/>
                </a:gs>
                <a:gs pos="100000">
                  <a:srgbClr val="DEEC22"/>
                </a:gs>
              </a:gsLst>
              <a:path path="rect">
                <a:fillToRect r="100000" b="100000"/>
              </a:path>
            </a:gradFill>
            <a:ln w="9525">
              <a:solidFill>
                <a:schemeClr val="hlink"/>
              </a:solidFill>
              <a:round/>
            </a:ln>
          </p:spPr>
          <p:txBody>
            <a:bodyPr wrap="none"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 sz="2800"/>
            </a:p>
          </p:txBody>
        </p:sp>
        <p:sp>
          <p:nvSpPr>
            <p:cNvPr id="13327" name="Rectangle 18">
              <a:hlinkClick r:id="rId1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827088" y="5084763"/>
              <a:ext cx="2016125" cy="51911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2800">
                  <a:latin typeface="宋体" panose="02010600030101010101" pitchFamily="2" charset="-122"/>
                </a:rPr>
                <a:t>学习新知</a:t>
              </a:r>
              <a:endParaRPr lang="zh-CN" altLang="en-US" sz="2800">
                <a:latin typeface="宋体" panose="02010600030101010101" pitchFamily="2" charset="-122"/>
              </a:endParaRPr>
            </a:p>
          </p:txBody>
        </p:sp>
      </p:grpSp>
      <p:grpSp>
        <p:nvGrpSpPr>
          <p:cNvPr id="13316" name="组合 21"/>
          <p:cNvGrpSpPr/>
          <p:nvPr/>
        </p:nvGrpSpPr>
        <p:grpSpPr bwMode="auto">
          <a:xfrm>
            <a:off x="4554538" y="4592241"/>
            <a:ext cx="2160587" cy="1009650"/>
            <a:chOff x="3708400" y="4868863"/>
            <a:chExt cx="2160588" cy="1009650"/>
          </a:xfrm>
        </p:grpSpPr>
        <p:sp>
          <p:nvSpPr>
            <p:cNvPr id="13324" name="Oval 30">
              <a:hlinkClick r:id="rId2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3708400" y="4868863"/>
              <a:ext cx="1943100" cy="1009650"/>
            </a:xfrm>
            <a:prstGeom prst="ellipse">
              <a:avLst/>
            </a:prstGeom>
            <a:gradFill rotWithShape="1">
              <a:gsLst>
                <a:gs pos="0">
                  <a:srgbClr val="D3E11F"/>
                </a:gs>
                <a:gs pos="100000">
                  <a:srgbClr val="DEEC22"/>
                </a:gs>
              </a:gsLst>
              <a:path path="rect">
                <a:fillToRect r="100000" b="100000"/>
              </a:path>
            </a:gradFill>
            <a:ln w="9525">
              <a:solidFill>
                <a:schemeClr val="hlink"/>
              </a:solidFill>
              <a:round/>
            </a:ln>
          </p:spPr>
          <p:txBody>
            <a:bodyPr wrap="none"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 sz="2800"/>
            </a:p>
          </p:txBody>
        </p:sp>
        <p:sp>
          <p:nvSpPr>
            <p:cNvPr id="13325" name="Rectangle 31">
              <a:hlinkClick r:id="rId2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3852863" y="5086351"/>
              <a:ext cx="2016125" cy="51911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2800">
                  <a:latin typeface="宋体" panose="02010600030101010101" pitchFamily="2" charset="-122"/>
                </a:rPr>
                <a:t>随堂练习</a:t>
              </a:r>
              <a:endParaRPr lang="zh-CN" altLang="en-US" sz="2800">
                <a:latin typeface="宋体" panose="02010600030101010101" pitchFamily="2" charset="-122"/>
              </a:endParaRPr>
            </a:p>
          </p:txBody>
        </p:sp>
      </p:grpSp>
      <p:grpSp>
        <p:nvGrpSpPr>
          <p:cNvPr id="13317" name="Group 44"/>
          <p:cNvGrpSpPr/>
          <p:nvPr/>
        </p:nvGrpSpPr>
        <p:grpSpPr bwMode="auto">
          <a:xfrm>
            <a:off x="6626225" y="4592241"/>
            <a:ext cx="2160588" cy="1009650"/>
            <a:chOff x="4150" y="2976"/>
            <a:chExt cx="1361" cy="636"/>
          </a:xfrm>
        </p:grpSpPr>
        <p:sp>
          <p:nvSpPr>
            <p:cNvPr id="13322" name="Oval 32">
              <a:hlinkClick r:id="rId3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4150" y="2976"/>
              <a:ext cx="1224" cy="636"/>
            </a:xfrm>
            <a:prstGeom prst="ellipse">
              <a:avLst/>
            </a:prstGeom>
            <a:gradFill rotWithShape="1">
              <a:gsLst>
                <a:gs pos="0">
                  <a:srgbClr val="D3E11F"/>
                </a:gs>
                <a:gs pos="100000">
                  <a:srgbClr val="DEEC22"/>
                </a:gs>
              </a:gsLst>
              <a:path path="rect">
                <a:fillToRect r="100000" b="100000"/>
              </a:path>
            </a:gradFill>
            <a:ln w="9525">
              <a:solidFill>
                <a:schemeClr val="hlink"/>
              </a:solidFill>
              <a:round/>
            </a:ln>
          </p:spPr>
          <p:txBody>
            <a:bodyPr wrap="none"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 sz="2800"/>
            </a:p>
          </p:txBody>
        </p:sp>
        <p:sp>
          <p:nvSpPr>
            <p:cNvPr id="13323" name="Rectangle 33">
              <a:hlinkClick r:id="rId3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4241" y="3111"/>
              <a:ext cx="1270" cy="32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2800">
                  <a:latin typeface="宋体" panose="02010600030101010101" pitchFamily="2" charset="-122"/>
                </a:rPr>
                <a:t>作业设计</a:t>
              </a:r>
              <a:endParaRPr lang="zh-CN" altLang="en-US" sz="2800">
                <a:latin typeface="宋体" panose="02010600030101010101" pitchFamily="2" charset="-122"/>
              </a:endParaRPr>
            </a:p>
          </p:txBody>
        </p:sp>
      </p:grpSp>
      <p:grpSp>
        <p:nvGrpSpPr>
          <p:cNvPr id="13318" name="组合 27"/>
          <p:cNvGrpSpPr/>
          <p:nvPr/>
        </p:nvGrpSpPr>
        <p:grpSpPr bwMode="auto">
          <a:xfrm>
            <a:off x="412750" y="4581128"/>
            <a:ext cx="2159000" cy="1009650"/>
            <a:chOff x="684213" y="4868863"/>
            <a:chExt cx="2159000" cy="1009650"/>
          </a:xfrm>
        </p:grpSpPr>
        <p:sp>
          <p:nvSpPr>
            <p:cNvPr id="13320" name="Oval 23">
              <a:hlinkClick r:id="" action="ppaction://hlinkshowjump?jump=nextslide"/>
            </p:cNvPr>
            <p:cNvSpPr>
              <a:spLocks noChangeArrowheads="1"/>
            </p:cNvSpPr>
            <p:nvPr/>
          </p:nvSpPr>
          <p:spPr bwMode="auto">
            <a:xfrm>
              <a:off x="684213" y="4868863"/>
              <a:ext cx="1943100" cy="1009650"/>
            </a:xfrm>
            <a:prstGeom prst="ellipse">
              <a:avLst/>
            </a:prstGeom>
            <a:gradFill rotWithShape="1">
              <a:gsLst>
                <a:gs pos="0">
                  <a:srgbClr val="D3E11F"/>
                </a:gs>
                <a:gs pos="100000">
                  <a:srgbClr val="DEEC22"/>
                </a:gs>
              </a:gsLst>
              <a:path path="rect">
                <a:fillToRect r="100000" b="100000"/>
              </a:path>
            </a:gradFill>
            <a:ln w="9525">
              <a:solidFill>
                <a:schemeClr val="hlink"/>
              </a:solidFill>
              <a:round/>
            </a:ln>
          </p:spPr>
          <p:txBody>
            <a:bodyPr wrap="none"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 sz="2800"/>
            </a:p>
          </p:txBody>
        </p:sp>
        <p:sp>
          <p:nvSpPr>
            <p:cNvPr id="13321" name="Rectangle 18">
              <a:hlinkClick r:id="" action="ppaction://hlinkshowjump?jump=nextslide"/>
            </p:cNvPr>
            <p:cNvSpPr>
              <a:spLocks noChangeArrowheads="1"/>
            </p:cNvSpPr>
            <p:nvPr/>
          </p:nvSpPr>
          <p:spPr bwMode="auto">
            <a:xfrm>
              <a:off x="827088" y="5084763"/>
              <a:ext cx="2016125" cy="51911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2800">
                  <a:latin typeface="宋体" panose="02010600030101010101" pitchFamily="2" charset="-122"/>
                </a:rPr>
                <a:t>复习准备</a:t>
              </a:r>
              <a:endParaRPr lang="zh-CN" altLang="en-US" sz="2800">
                <a:latin typeface="宋体" panose="02010600030101010101" pitchFamily="2" charset="-122"/>
              </a:endParaRPr>
            </a:p>
          </p:txBody>
        </p:sp>
      </p:grpSp>
      <p:sp>
        <p:nvSpPr>
          <p:cNvPr id="32" name="矩形 31"/>
          <p:cNvSpPr/>
          <p:nvPr/>
        </p:nvSpPr>
        <p:spPr>
          <a:xfrm>
            <a:off x="0" y="2348880"/>
            <a:ext cx="914400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Font typeface="Arial" panose="020B0604020202020204" pitchFamily="34" charset="0"/>
              <a:buNone/>
              <a:defRPr/>
            </a:pPr>
            <a:r>
              <a:rPr lang="zh-CN" altLang="en-US" sz="6000" cap="all" dirty="0" smtClean="0">
                <a:ln w="9000" cmpd="sng">
                  <a:noFill/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搭</a:t>
            </a:r>
            <a:r>
              <a:rPr lang="zh-CN" altLang="en-US" sz="6000" cap="all" dirty="0">
                <a:ln w="9000" cmpd="sng">
                  <a:noFill/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积木比赛</a:t>
            </a:r>
            <a:endParaRPr lang="zh-CN" altLang="en-US" sz="6000" cap="all" dirty="0">
              <a:ln w="9000" cmpd="sng">
                <a:noFill/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14414" y="1285860"/>
            <a:ext cx="644599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buFont typeface="Arial" panose="020B0604020202020204" pitchFamily="34" charset="0"/>
              <a:buNone/>
              <a:defRPr/>
            </a:pPr>
            <a:r>
              <a:rPr lang="zh-CN" altLang="en-US" sz="540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ea typeface="宋体" panose="02010600030101010101" pitchFamily="2" charset="-122"/>
              </a:rPr>
              <a:t>棒！棒！！棒！！！</a:t>
            </a:r>
            <a:endParaRPr lang="zh-CN" altLang="en-US" sz="540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ea typeface="宋体" panose="02010600030101010101" pitchFamily="2" charset="-122"/>
            </a:endParaRPr>
          </a:p>
        </p:txBody>
      </p:sp>
      <p:pic>
        <p:nvPicPr>
          <p:cNvPr id="3074" name="Picture 2" descr="D:\掘金2016\20160510北六上课件\图片\新建文件夹\u=1508110523,1203771908&amp;fm=21&amp;gp=0.jpg.gif"/>
          <p:cNvPicPr>
            <a:picLocks noChangeAspect="1" noChangeArrowheads="1" noCrop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8" y="2786063"/>
            <a:ext cx="4114800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D:\掘金2016\20160510北六上课件\图片\新建文件夹\u=1508110523,1203771908&amp;fm=21&amp;gp=0.jpg.gif"/>
          <p:cNvPicPr>
            <a:picLocks noChangeAspect="1" noChangeArrowheads="1" noCrop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9125" y="2786063"/>
            <a:ext cx="4114800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立方体 47"/>
          <p:cNvSpPr/>
          <p:nvPr/>
        </p:nvSpPr>
        <p:spPr>
          <a:xfrm>
            <a:off x="3908425" y="4297363"/>
            <a:ext cx="1092200" cy="1090612"/>
          </a:xfrm>
          <a:prstGeom prst="cub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24578" name="TextBox 4"/>
          <p:cNvSpPr txBox="1">
            <a:spLocks noChangeArrowheads="1"/>
          </p:cNvSpPr>
          <p:nvPr/>
        </p:nvSpPr>
        <p:spPr bwMode="auto">
          <a:xfrm>
            <a:off x="288925" y="1725613"/>
            <a:ext cx="8167688" cy="1454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3200" dirty="0">
                <a:latin typeface="楷体_GB2312"/>
                <a:ea typeface="楷体_GB2312"/>
                <a:cs typeface="楷体_GB2312"/>
              </a:rPr>
              <a:t>    </a:t>
            </a:r>
            <a:r>
              <a:rPr lang="zh-CN" altLang="en-US" sz="3200" dirty="0">
                <a:solidFill>
                  <a:schemeClr val="tx1"/>
                </a:solidFill>
                <a:latin typeface="楷体_GB2312"/>
                <a:ea typeface="楷体_GB2312"/>
                <a:cs typeface="楷体_GB2312"/>
              </a:rPr>
              <a:t>用</a:t>
            </a:r>
            <a:r>
              <a:rPr lang="en-US" altLang="zh-CN" sz="3200" dirty="0">
                <a:solidFill>
                  <a:schemeClr val="tx1"/>
                </a:solidFill>
                <a:latin typeface="楷体_GB2312"/>
                <a:ea typeface="楷体_GB2312"/>
                <a:cs typeface="楷体_GB2312"/>
              </a:rPr>
              <a:t>6</a:t>
            </a:r>
            <a:r>
              <a:rPr lang="zh-CN" altLang="en-US" sz="3200" dirty="0">
                <a:solidFill>
                  <a:schemeClr val="tx1"/>
                </a:solidFill>
                <a:latin typeface="楷体_GB2312"/>
                <a:ea typeface="楷体_GB2312"/>
                <a:cs typeface="楷体_GB2312"/>
              </a:rPr>
              <a:t>个小正方体搭一个立体图形，从上面看到的形状是         。</a:t>
            </a:r>
            <a:endParaRPr lang="zh-CN" altLang="en-US" sz="3200" dirty="0">
              <a:solidFill>
                <a:schemeClr val="tx1"/>
              </a:solidFill>
              <a:latin typeface="楷体_GB2312"/>
              <a:ea typeface="楷体_GB2312"/>
              <a:cs typeface="楷体_GB2312"/>
            </a:endParaRPr>
          </a:p>
        </p:txBody>
      </p:sp>
      <p:sp>
        <p:nvSpPr>
          <p:cNvPr id="40" name="立方体 39"/>
          <p:cNvSpPr/>
          <p:nvPr/>
        </p:nvSpPr>
        <p:spPr>
          <a:xfrm>
            <a:off x="2828925" y="4568825"/>
            <a:ext cx="1090613" cy="1090613"/>
          </a:xfrm>
          <a:prstGeom prst="cub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41" name="立方体 40"/>
          <p:cNvSpPr/>
          <p:nvPr/>
        </p:nvSpPr>
        <p:spPr>
          <a:xfrm>
            <a:off x="3646488" y="4568825"/>
            <a:ext cx="1090612" cy="1090613"/>
          </a:xfrm>
          <a:prstGeom prst="cub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42" name="立方体 41"/>
          <p:cNvSpPr/>
          <p:nvPr/>
        </p:nvSpPr>
        <p:spPr>
          <a:xfrm>
            <a:off x="4452938" y="4568825"/>
            <a:ext cx="1090612" cy="1090613"/>
          </a:xfrm>
          <a:prstGeom prst="cub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43" name="立方体 42"/>
          <p:cNvSpPr/>
          <p:nvPr/>
        </p:nvSpPr>
        <p:spPr>
          <a:xfrm>
            <a:off x="5267325" y="4568825"/>
            <a:ext cx="1090613" cy="1090613"/>
          </a:xfrm>
          <a:prstGeom prst="cub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grpSp>
        <p:nvGrpSpPr>
          <p:cNvPr id="24583" name="组合 55"/>
          <p:cNvGrpSpPr/>
          <p:nvPr/>
        </p:nvGrpSpPr>
        <p:grpSpPr bwMode="auto">
          <a:xfrm>
            <a:off x="3071813" y="2428875"/>
            <a:ext cx="1435100" cy="722313"/>
            <a:chOff x="4195760" y="2514183"/>
            <a:chExt cx="1434740" cy="722363"/>
          </a:xfrm>
        </p:grpSpPr>
        <p:sp>
          <p:nvSpPr>
            <p:cNvPr id="45" name="矩形 44"/>
            <p:cNvSpPr/>
            <p:nvPr/>
          </p:nvSpPr>
          <p:spPr>
            <a:xfrm>
              <a:off x="4195760" y="2876158"/>
              <a:ext cx="360272" cy="360388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51" name="矩形 50"/>
            <p:cNvSpPr/>
            <p:nvPr/>
          </p:nvSpPr>
          <p:spPr>
            <a:xfrm>
              <a:off x="4554445" y="2876158"/>
              <a:ext cx="360272" cy="360388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52" name="矩形 51"/>
            <p:cNvSpPr/>
            <p:nvPr/>
          </p:nvSpPr>
          <p:spPr>
            <a:xfrm>
              <a:off x="4914717" y="2876158"/>
              <a:ext cx="360273" cy="360388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53" name="矩形 52"/>
            <p:cNvSpPr/>
            <p:nvPr/>
          </p:nvSpPr>
          <p:spPr>
            <a:xfrm>
              <a:off x="5270227" y="2876158"/>
              <a:ext cx="360273" cy="360388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54" name="矩形 53"/>
            <p:cNvSpPr/>
            <p:nvPr/>
          </p:nvSpPr>
          <p:spPr>
            <a:xfrm>
              <a:off x="4556032" y="2514183"/>
              <a:ext cx="360273" cy="360388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sp>
        <p:nvSpPr>
          <p:cNvPr id="57" name="立方体 56"/>
          <p:cNvSpPr/>
          <p:nvPr/>
        </p:nvSpPr>
        <p:spPr>
          <a:xfrm>
            <a:off x="3908425" y="3478213"/>
            <a:ext cx="1090613" cy="1090612"/>
          </a:xfrm>
          <a:prstGeom prst="cube">
            <a:avLst/>
          </a:prstGeom>
          <a:solidFill>
            <a:srgbClr val="1B9B1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58" name="立方体 57"/>
          <p:cNvSpPr/>
          <p:nvPr/>
        </p:nvSpPr>
        <p:spPr>
          <a:xfrm>
            <a:off x="2828925" y="3751263"/>
            <a:ext cx="1090613" cy="1090612"/>
          </a:xfrm>
          <a:prstGeom prst="cube">
            <a:avLst/>
          </a:prstGeom>
          <a:solidFill>
            <a:srgbClr val="1B9B1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59" name="立方体 58"/>
          <p:cNvSpPr/>
          <p:nvPr/>
        </p:nvSpPr>
        <p:spPr>
          <a:xfrm>
            <a:off x="3646488" y="3751263"/>
            <a:ext cx="1090612" cy="1090612"/>
          </a:xfrm>
          <a:prstGeom prst="cube">
            <a:avLst/>
          </a:prstGeom>
          <a:solidFill>
            <a:srgbClr val="1B9B1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60" name="立方体 59"/>
          <p:cNvSpPr/>
          <p:nvPr/>
        </p:nvSpPr>
        <p:spPr>
          <a:xfrm>
            <a:off x="4452938" y="3751263"/>
            <a:ext cx="1090612" cy="1090612"/>
          </a:xfrm>
          <a:prstGeom prst="cube">
            <a:avLst/>
          </a:prstGeom>
          <a:solidFill>
            <a:srgbClr val="1B9B1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61" name="立方体 60"/>
          <p:cNvSpPr/>
          <p:nvPr/>
        </p:nvSpPr>
        <p:spPr>
          <a:xfrm>
            <a:off x="5267325" y="3751263"/>
            <a:ext cx="1090613" cy="1090612"/>
          </a:xfrm>
          <a:prstGeom prst="cube">
            <a:avLst/>
          </a:prstGeom>
          <a:solidFill>
            <a:srgbClr val="1B9B1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>
            <a:off x="714348" y="785794"/>
            <a:ext cx="7837403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>
              <a:buFont typeface="Arial" panose="020B0604020202020204" pitchFamily="34" charset="0"/>
              <a:buNone/>
              <a:defRPr/>
            </a:pPr>
            <a:r>
              <a:rPr lang="zh-CN" altLang="en-US" sz="5400" dirty="0">
                <a:ln>
                  <a:prstDash val="solid"/>
                </a:ln>
                <a:solidFill>
                  <a:srgbClr val="FF0066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ea typeface="宋体" panose="02010600030101010101" pitchFamily="2" charset="-122"/>
              </a:rPr>
              <a:t>第三场比赛：看谁搭得多</a:t>
            </a:r>
            <a:endParaRPr lang="zh-CN" altLang="en-US" sz="5400" dirty="0">
              <a:ln>
                <a:prstDash val="solid"/>
              </a:ln>
              <a:solidFill>
                <a:srgbClr val="FF0066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0" grpId="0" animBg="1"/>
      <p:bldP spid="41" grpId="0" animBg="1"/>
      <p:bldP spid="42" grpId="0" animBg="1"/>
      <p:bldP spid="43" grpId="0" animBg="1"/>
      <p:bldP spid="57" grpId="0" animBg="1"/>
      <p:bldP spid="57" grpId="1" animBg="1"/>
      <p:bldP spid="58" grpId="0" animBg="1"/>
      <p:bldP spid="58" grpId="1" animBg="1"/>
      <p:bldP spid="59" grpId="0" animBg="1"/>
      <p:bldP spid="59" grpId="1" animBg="1"/>
      <p:bldP spid="60" grpId="0" animBg="1"/>
      <p:bldP spid="60" grpId="1" animBg="1"/>
      <p:bldP spid="6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14414" y="1285860"/>
            <a:ext cx="644599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buFont typeface="Arial" panose="020B0604020202020204" pitchFamily="34" charset="0"/>
              <a:buNone/>
              <a:defRPr/>
            </a:pPr>
            <a:r>
              <a:rPr lang="zh-CN" altLang="en-US" sz="540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ea typeface="宋体" panose="02010600030101010101" pitchFamily="2" charset="-122"/>
              </a:rPr>
              <a:t>棒！棒！！棒！！！</a:t>
            </a:r>
            <a:endParaRPr lang="zh-CN" altLang="en-US" sz="540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ea typeface="宋体" panose="02010600030101010101" pitchFamily="2" charset="-122"/>
            </a:endParaRPr>
          </a:p>
        </p:txBody>
      </p:sp>
      <p:pic>
        <p:nvPicPr>
          <p:cNvPr id="4098" name="Picture 2" descr="D:\掘金2016\20160510北六上课件\图片\新建文件夹\u=3500616136,3281048984&amp;fm=21&amp;gp=0.jpg.gif"/>
          <p:cNvPicPr>
            <a:picLocks noChangeAspect="1" noChangeArrowheads="1" noCrop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643063" y="2214563"/>
            <a:ext cx="5072062" cy="380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extBox 4"/>
          <p:cNvSpPr txBox="1">
            <a:spLocks noChangeArrowheads="1"/>
          </p:cNvSpPr>
          <p:nvPr/>
        </p:nvSpPr>
        <p:spPr bwMode="auto">
          <a:xfrm>
            <a:off x="288925" y="1725613"/>
            <a:ext cx="8167688" cy="9540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chemeClr val="tx1"/>
                </a:solidFill>
                <a:latin typeface="楷体_GB2312"/>
                <a:ea typeface="楷体_GB2312"/>
                <a:cs typeface="楷体_GB2312"/>
              </a:rPr>
              <a:t>1.</a:t>
            </a:r>
            <a:r>
              <a:rPr lang="zh-CN" altLang="en-US" sz="2800">
                <a:solidFill>
                  <a:schemeClr val="tx1"/>
                </a:solidFill>
                <a:latin typeface="楷体_GB2312"/>
                <a:ea typeface="楷体_GB2312"/>
                <a:cs typeface="楷体_GB2312"/>
              </a:rPr>
              <a:t>下面是用</a:t>
            </a:r>
            <a:r>
              <a:rPr lang="en-US" altLang="zh-CN" sz="2800">
                <a:solidFill>
                  <a:schemeClr val="tx1"/>
                </a:solidFill>
                <a:latin typeface="楷体_GB2312"/>
                <a:ea typeface="楷体_GB2312"/>
                <a:cs typeface="楷体_GB2312"/>
              </a:rPr>
              <a:t>5</a:t>
            </a:r>
            <a:r>
              <a:rPr lang="zh-CN" altLang="en-US" sz="2800">
                <a:solidFill>
                  <a:schemeClr val="tx1"/>
                </a:solidFill>
                <a:latin typeface="楷体_GB2312"/>
                <a:ea typeface="楷体_GB2312"/>
                <a:cs typeface="楷体_GB2312"/>
              </a:rPr>
              <a:t>个小正方体搭成的立体图形，分别画</a:t>
            </a:r>
            <a:endParaRPr lang="en-US" altLang="zh-CN" sz="2800">
              <a:solidFill>
                <a:schemeClr val="tx1"/>
              </a:solidFill>
              <a:latin typeface="楷体_GB2312"/>
              <a:ea typeface="楷体_GB2312"/>
              <a:cs typeface="楷体_GB231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chemeClr val="tx1"/>
                </a:solidFill>
                <a:latin typeface="楷体_GB2312"/>
                <a:ea typeface="楷体_GB2312"/>
                <a:cs typeface="楷体_GB2312"/>
              </a:rPr>
              <a:t>  </a:t>
            </a:r>
            <a:r>
              <a:rPr lang="zh-CN" altLang="en-US" sz="2800">
                <a:solidFill>
                  <a:schemeClr val="tx1"/>
                </a:solidFill>
                <a:latin typeface="楷体_GB2312"/>
                <a:ea typeface="楷体_GB2312"/>
                <a:cs typeface="楷体_GB2312"/>
              </a:rPr>
              <a:t>出从上面、正面和左面看到的形状。</a:t>
            </a:r>
            <a:endParaRPr lang="zh-CN" altLang="en-US" sz="2800">
              <a:solidFill>
                <a:schemeClr val="tx1"/>
              </a:solidFill>
              <a:latin typeface="楷体_GB2312"/>
              <a:ea typeface="楷体_GB2312"/>
              <a:cs typeface="楷体_GB2312"/>
            </a:endParaRPr>
          </a:p>
        </p:txBody>
      </p:sp>
      <p:graphicFrame>
        <p:nvGraphicFramePr>
          <p:cNvPr id="36" name="表格 35"/>
          <p:cNvGraphicFramePr>
            <a:graphicFrameLocks noGrp="1"/>
          </p:cNvGraphicFramePr>
          <p:nvPr/>
        </p:nvGraphicFramePr>
        <p:xfrm>
          <a:off x="1011238" y="4433888"/>
          <a:ext cx="1440000" cy="1440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0000"/>
                <a:gridCol w="360000"/>
                <a:gridCol w="360000"/>
                <a:gridCol w="360000"/>
              </a:tblGrid>
              <a:tr h="360000"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/>
                </a:tc>
              </a:tr>
              <a:tr h="360000"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/>
                </a:tc>
              </a:tr>
              <a:tr h="360000"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/>
                </a:tc>
              </a:tr>
              <a:tr h="360000"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6653" name="TextBox 4"/>
          <p:cNvSpPr txBox="1">
            <a:spLocks noChangeArrowheads="1"/>
          </p:cNvSpPr>
          <p:nvPr/>
        </p:nvSpPr>
        <p:spPr bwMode="auto">
          <a:xfrm>
            <a:off x="719138" y="5895975"/>
            <a:ext cx="2016125" cy="461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>
                <a:latin typeface="楷体_GB2312"/>
                <a:ea typeface="楷体_GB2312"/>
                <a:cs typeface="楷体_GB2312"/>
              </a:rPr>
              <a:t>上面</a:t>
            </a:r>
            <a:endParaRPr lang="zh-CN" altLang="en-US">
              <a:latin typeface="楷体_GB2312"/>
              <a:ea typeface="楷体_GB2312"/>
              <a:cs typeface="楷体_GB2312"/>
            </a:endParaRPr>
          </a:p>
        </p:txBody>
      </p:sp>
      <p:sp>
        <p:nvSpPr>
          <p:cNvPr id="26654" name="TextBox 4"/>
          <p:cNvSpPr txBox="1">
            <a:spLocks noChangeArrowheads="1"/>
          </p:cNvSpPr>
          <p:nvPr/>
        </p:nvSpPr>
        <p:spPr bwMode="auto">
          <a:xfrm>
            <a:off x="3362325" y="5895975"/>
            <a:ext cx="2016125" cy="461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>
                <a:latin typeface="楷体_GB2312"/>
                <a:ea typeface="楷体_GB2312"/>
                <a:cs typeface="楷体_GB2312"/>
              </a:rPr>
              <a:t>正面</a:t>
            </a:r>
            <a:endParaRPr lang="zh-CN" altLang="en-US">
              <a:latin typeface="楷体_GB2312"/>
              <a:ea typeface="楷体_GB2312"/>
              <a:cs typeface="楷体_GB2312"/>
            </a:endParaRPr>
          </a:p>
        </p:txBody>
      </p:sp>
      <p:sp>
        <p:nvSpPr>
          <p:cNvPr id="26655" name="TextBox 4"/>
          <p:cNvSpPr txBox="1">
            <a:spLocks noChangeArrowheads="1"/>
          </p:cNvSpPr>
          <p:nvPr/>
        </p:nvSpPr>
        <p:spPr bwMode="auto">
          <a:xfrm>
            <a:off x="6018213" y="5895975"/>
            <a:ext cx="2016125" cy="461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>
                <a:latin typeface="楷体_GB2312"/>
                <a:ea typeface="楷体_GB2312"/>
                <a:cs typeface="楷体_GB2312"/>
              </a:rPr>
              <a:t>左面</a:t>
            </a:r>
            <a:endParaRPr lang="zh-CN" altLang="en-US">
              <a:latin typeface="楷体_GB2312"/>
              <a:ea typeface="楷体_GB2312"/>
              <a:cs typeface="楷体_GB2312"/>
            </a:endParaRPr>
          </a:p>
        </p:txBody>
      </p:sp>
      <p:graphicFrame>
        <p:nvGraphicFramePr>
          <p:cNvPr id="42" name="表格 41"/>
          <p:cNvGraphicFramePr>
            <a:graphicFrameLocks noGrp="1"/>
          </p:cNvGraphicFramePr>
          <p:nvPr/>
        </p:nvGraphicFramePr>
        <p:xfrm>
          <a:off x="3643313" y="4456113"/>
          <a:ext cx="1440000" cy="1440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0000"/>
                <a:gridCol w="360000"/>
                <a:gridCol w="360000"/>
                <a:gridCol w="360000"/>
              </a:tblGrid>
              <a:tr h="360000"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/>
                </a:tc>
              </a:tr>
              <a:tr h="360000"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/>
                </a:tc>
              </a:tr>
              <a:tr h="360000"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/>
                </a:tc>
              </a:tr>
              <a:tr h="360000"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3" name="表格 42"/>
          <p:cNvGraphicFramePr>
            <a:graphicFrameLocks noGrp="1"/>
          </p:cNvGraphicFramePr>
          <p:nvPr/>
        </p:nvGraphicFramePr>
        <p:xfrm>
          <a:off x="6286500" y="4433888"/>
          <a:ext cx="1440000" cy="1440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0000"/>
                <a:gridCol w="360000"/>
                <a:gridCol w="360000"/>
                <a:gridCol w="360000"/>
              </a:tblGrid>
              <a:tr h="360000"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/>
                </a:tc>
              </a:tr>
              <a:tr h="360000"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/>
                </a:tc>
              </a:tr>
              <a:tr h="360000"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/>
                </a:tc>
              </a:tr>
              <a:tr h="360000"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26710" name="组合 54"/>
          <p:cNvGrpSpPr/>
          <p:nvPr/>
        </p:nvGrpSpPr>
        <p:grpSpPr bwMode="auto">
          <a:xfrm>
            <a:off x="3009900" y="2990850"/>
            <a:ext cx="1614488" cy="1073150"/>
            <a:chOff x="3010267" y="2679484"/>
            <a:chExt cx="1613391" cy="1073650"/>
          </a:xfrm>
        </p:grpSpPr>
        <p:sp>
          <p:nvSpPr>
            <p:cNvPr id="50" name="立方体 49"/>
            <p:cNvSpPr/>
            <p:nvPr/>
          </p:nvSpPr>
          <p:spPr>
            <a:xfrm>
              <a:off x="3362453" y="2679484"/>
              <a:ext cx="720235" cy="719473"/>
            </a:xfrm>
            <a:prstGeom prst="cub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51" name="立方体 50"/>
            <p:cNvSpPr/>
            <p:nvPr/>
          </p:nvSpPr>
          <p:spPr>
            <a:xfrm>
              <a:off x="3903423" y="2679484"/>
              <a:ext cx="720235" cy="719473"/>
            </a:xfrm>
            <a:prstGeom prst="cub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52" name="立方体 51"/>
            <p:cNvSpPr/>
            <p:nvPr/>
          </p:nvSpPr>
          <p:spPr>
            <a:xfrm>
              <a:off x="3183187" y="2857367"/>
              <a:ext cx="720235" cy="719473"/>
            </a:xfrm>
            <a:prstGeom prst="cub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53" name="立方体 52"/>
            <p:cNvSpPr/>
            <p:nvPr/>
          </p:nvSpPr>
          <p:spPr>
            <a:xfrm>
              <a:off x="3722571" y="2857367"/>
              <a:ext cx="720235" cy="719473"/>
            </a:xfrm>
            <a:prstGeom prst="cub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54" name="立方体 53"/>
            <p:cNvSpPr/>
            <p:nvPr/>
          </p:nvSpPr>
          <p:spPr>
            <a:xfrm>
              <a:off x="3010267" y="3033662"/>
              <a:ext cx="720235" cy="719472"/>
            </a:xfrm>
            <a:prstGeom prst="cub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aphicFrame>
        <p:nvGraphicFramePr>
          <p:cNvPr id="56" name="表格 55"/>
          <p:cNvGraphicFramePr>
            <a:graphicFrameLocks noGrp="1"/>
          </p:cNvGraphicFramePr>
          <p:nvPr/>
        </p:nvGraphicFramePr>
        <p:xfrm>
          <a:off x="1011238" y="4430713"/>
          <a:ext cx="1440000" cy="1440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0000"/>
                <a:gridCol w="360000"/>
                <a:gridCol w="360000"/>
                <a:gridCol w="360000"/>
              </a:tblGrid>
              <a:tr h="360000"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/>
                </a:tc>
              </a:tr>
              <a:tr h="360000"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/>
                </a:tc>
              </a:tr>
              <a:tr h="360000"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/>
                </a:tc>
              </a:tr>
              <a:tr h="360000"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7" name="表格 56"/>
          <p:cNvGraphicFramePr>
            <a:graphicFrameLocks noGrp="1"/>
          </p:cNvGraphicFramePr>
          <p:nvPr/>
        </p:nvGraphicFramePr>
        <p:xfrm>
          <a:off x="3643313" y="4456113"/>
          <a:ext cx="1440000" cy="1440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0000"/>
                <a:gridCol w="360000"/>
                <a:gridCol w="360000"/>
                <a:gridCol w="360000"/>
              </a:tblGrid>
              <a:tr h="360000"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/>
                </a:tc>
              </a:tr>
              <a:tr h="360000"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/>
                </a:tc>
              </a:tr>
              <a:tr h="360000"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/>
                </a:tc>
              </a:tr>
              <a:tr h="360000"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8" name="表格 57"/>
          <p:cNvGraphicFramePr>
            <a:graphicFrameLocks noGrp="1"/>
          </p:cNvGraphicFramePr>
          <p:nvPr/>
        </p:nvGraphicFramePr>
        <p:xfrm>
          <a:off x="6286500" y="4429125"/>
          <a:ext cx="1440000" cy="1440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0000"/>
                <a:gridCol w="360000"/>
                <a:gridCol w="360000"/>
                <a:gridCol w="360000"/>
              </a:tblGrid>
              <a:tr h="360000"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/>
                </a:tc>
              </a:tr>
              <a:tr h="360000"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/>
                </a:tc>
              </a:tr>
              <a:tr h="360000"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6792" name="TextBox 4"/>
          <p:cNvSpPr txBox="1">
            <a:spLocks noChangeArrowheads="1"/>
          </p:cNvSpPr>
          <p:nvPr/>
        </p:nvSpPr>
        <p:spPr bwMode="auto">
          <a:xfrm>
            <a:off x="611188" y="900113"/>
            <a:ext cx="421640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200">
                <a:latin typeface="楷体_GB2312"/>
                <a:ea typeface="楷体_GB2312"/>
                <a:cs typeface="楷体_GB2312"/>
              </a:rPr>
              <a:t>教材</a:t>
            </a:r>
            <a:r>
              <a:rPr lang="en-US" altLang="zh-CN" sz="3200">
                <a:latin typeface="楷体_GB2312"/>
                <a:ea typeface="楷体_GB2312"/>
                <a:cs typeface="楷体_GB2312"/>
              </a:rPr>
              <a:t>33</a:t>
            </a:r>
            <a:r>
              <a:rPr lang="zh-CN" altLang="en-US" sz="3200">
                <a:latin typeface="楷体_GB2312"/>
                <a:ea typeface="楷体_GB2312"/>
                <a:cs typeface="楷体_GB2312"/>
              </a:rPr>
              <a:t>页第</a:t>
            </a:r>
            <a:r>
              <a:rPr lang="en-US" altLang="zh-CN" sz="3200">
                <a:latin typeface="楷体_GB2312"/>
                <a:ea typeface="楷体_GB2312"/>
                <a:cs typeface="楷体_GB2312"/>
              </a:rPr>
              <a:t>1</a:t>
            </a:r>
            <a:r>
              <a:rPr lang="zh-CN" altLang="en-US" sz="3200">
                <a:latin typeface="楷体_GB2312"/>
                <a:ea typeface="楷体_GB2312"/>
                <a:cs typeface="楷体_GB2312"/>
              </a:rPr>
              <a:t>题</a:t>
            </a:r>
            <a:endParaRPr lang="zh-CN" altLang="en-US" sz="3200">
              <a:latin typeface="楷体_GB2312"/>
              <a:ea typeface="楷体_GB2312"/>
              <a:cs typeface="楷体_GB2312"/>
            </a:endParaRPr>
          </a:p>
        </p:txBody>
      </p:sp>
      <p:grpSp>
        <p:nvGrpSpPr>
          <p:cNvPr id="26793" name="Group 8"/>
          <p:cNvGrpSpPr/>
          <p:nvPr/>
        </p:nvGrpSpPr>
        <p:grpSpPr bwMode="auto">
          <a:xfrm>
            <a:off x="6551613" y="44450"/>
            <a:ext cx="2592387" cy="1008063"/>
            <a:chOff x="0" y="0"/>
            <a:chExt cx="1633" cy="635"/>
          </a:xfrm>
        </p:grpSpPr>
        <p:pic>
          <p:nvPicPr>
            <p:cNvPr id="26794" name="Picture 9" descr="1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1633" cy="6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795" name="Rectangle 2"/>
            <p:cNvSpPr txBox="1">
              <a:spLocks noChangeArrowheads="1"/>
            </p:cNvSpPr>
            <p:nvPr/>
          </p:nvSpPr>
          <p:spPr bwMode="auto">
            <a:xfrm>
              <a:off x="45" y="0"/>
              <a:ext cx="1497" cy="63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91403" tIns="45700" rIns="91403" bIns="45700" anchor="ctr"/>
            <a:lstStyle/>
            <a:p>
              <a:pPr algn="r" defTabSz="923925">
                <a:buFont typeface="Arial" panose="020B0604020202020204" pitchFamily="34" charset="0"/>
                <a:buNone/>
              </a:pPr>
              <a:r>
                <a:rPr lang="zh-CN" altLang="en-US" sz="3200">
                  <a:latin typeface="Arial" panose="020B0604020202020204" pitchFamily="34" charset="0"/>
                  <a:ea typeface="黑体" panose="02010609060101010101" pitchFamily="49" charset="-122"/>
                </a:rPr>
                <a:t>随 堂 练 习</a:t>
              </a:r>
              <a:endParaRPr lang="zh-CN" altLang="en-US" sz="3200"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49" name="Group 8"/>
          <p:cNvGrpSpPr/>
          <p:nvPr/>
        </p:nvGrpSpPr>
        <p:grpSpPr bwMode="auto">
          <a:xfrm>
            <a:off x="6551613" y="44450"/>
            <a:ext cx="2592387" cy="1008063"/>
            <a:chOff x="0" y="0"/>
            <a:chExt cx="1633" cy="635"/>
          </a:xfrm>
        </p:grpSpPr>
        <p:pic>
          <p:nvPicPr>
            <p:cNvPr id="27676" name="Picture 9" descr="1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1633" cy="6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677" name="Rectangle 2"/>
            <p:cNvSpPr txBox="1">
              <a:spLocks noChangeArrowheads="1"/>
            </p:cNvSpPr>
            <p:nvPr/>
          </p:nvSpPr>
          <p:spPr bwMode="auto">
            <a:xfrm>
              <a:off x="45" y="0"/>
              <a:ext cx="1497" cy="63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91403" tIns="45700" rIns="91403" bIns="45700" anchor="ctr"/>
            <a:lstStyle/>
            <a:p>
              <a:pPr algn="r" defTabSz="923925">
                <a:buFont typeface="Arial" panose="020B0604020202020204" pitchFamily="34" charset="0"/>
                <a:buNone/>
              </a:pPr>
              <a:r>
                <a:rPr lang="zh-CN" altLang="en-US" sz="3200">
                  <a:latin typeface="Arial" panose="020B0604020202020204" pitchFamily="34" charset="0"/>
                  <a:ea typeface="黑体" panose="02010609060101010101" pitchFamily="49" charset="-122"/>
                </a:rPr>
                <a:t>随 堂 练 习</a:t>
              </a:r>
              <a:endParaRPr lang="zh-CN" altLang="en-US" sz="3200"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</p:grpSp>
      <p:sp>
        <p:nvSpPr>
          <p:cNvPr id="27650" name="TextBox 4"/>
          <p:cNvSpPr txBox="1">
            <a:spLocks noChangeArrowheads="1"/>
          </p:cNvSpPr>
          <p:nvPr/>
        </p:nvSpPr>
        <p:spPr bwMode="auto">
          <a:xfrm>
            <a:off x="560388" y="673100"/>
            <a:ext cx="4083050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8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教材第</a:t>
            </a:r>
            <a:r>
              <a:rPr lang="en-US" altLang="zh-CN" sz="28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33</a:t>
            </a:r>
            <a:r>
              <a:rPr lang="zh-CN" altLang="en-US" sz="28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页第</a:t>
            </a:r>
            <a:r>
              <a:rPr lang="en-US" altLang="zh-CN" sz="28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2</a:t>
            </a:r>
            <a:r>
              <a:rPr lang="zh-CN" altLang="en-US" sz="28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题</a:t>
            </a:r>
            <a:endParaRPr lang="zh-CN" altLang="en-US" sz="28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pic>
        <p:nvPicPr>
          <p:cNvPr id="27651" name="Picture 34">
            <a:hlinkClick r:id="rId2" action="ppaction://hlinksldjump"/>
          </p:cNvPr>
          <p:cNvPicPr>
            <a:picLocks noChangeArrowheads="1"/>
          </p:cNvPicPr>
          <p:nvPr/>
        </p:nvPicPr>
        <p:blipFill>
          <a:blip r:embed="rId3">
            <a:clrChange>
              <a:clrFrom>
                <a:srgbClr val="0078AA"/>
              </a:clrFrom>
              <a:clrTo>
                <a:srgbClr val="0078A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40425" y="5648325"/>
            <a:ext cx="1655763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2" name="Text Box 18">
            <a:hlinkClick r:id="" action="ppaction://hlinkshowjump?jump=firstslide">
              <a:snd r:embed="rId4" name="suction.wav"/>
            </a:hlinkClick>
          </p:cNvPr>
          <p:cNvSpPr txBox="1">
            <a:spLocks noChangeArrowheads="1"/>
          </p:cNvSpPr>
          <p:nvPr/>
        </p:nvSpPr>
        <p:spPr bwMode="auto">
          <a:xfrm>
            <a:off x="5938838" y="6005513"/>
            <a:ext cx="1612900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返回目录</a:t>
            </a:r>
            <a:endParaRPr lang="zh-CN" altLang="en-US" sz="1800" b="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91" name="立方体 90"/>
          <p:cNvSpPr/>
          <p:nvPr/>
        </p:nvSpPr>
        <p:spPr>
          <a:xfrm>
            <a:off x="3208338" y="3981450"/>
            <a:ext cx="1092200" cy="1092200"/>
          </a:xfrm>
          <a:prstGeom prst="cub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grpSp>
        <p:nvGrpSpPr>
          <p:cNvPr id="27654" name="组合 45"/>
          <p:cNvGrpSpPr/>
          <p:nvPr/>
        </p:nvGrpSpPr>
        <p:grpSpPr bwMode="auto">
          <a:xfrm>
            <a:off x="619125" y="1052513"/>
            <a:ext cx="8167688" cy="2119312"/>
            <a:chOff x="289369" y="1637430"/>
            <a:chExt cx="8167688" cy="2119272"/>
          </a:xfrm>
        </p:grpSpPr>
        <p:sp>
          <p:nvSpPr>
            <p:cNvPr id="27661" name="TextBox 4"/>
            <p:cNvSpPr txBox="1">
              <a:spLocks noChangeArrowheads="1"/>
            </p:cNvSpPr>
            <p:nvPr/>
          </p:nvSpPr>
          <p:spPr bwMode="auto">
            <a:xfrm>
              <a:off x="289369" y="1725377"/>
              <a:ext cx="8167688" cy="203132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en-US" altLang="zh-CN" sz="2800">
                  <a:solidFill>
                    <a:schemeClr val="tx1"/>
                  </a:solidFill>
                  <a:latin typeface="楷体_GB2312"/>
                  <a:ea typeface="楷体_GB2312"/>
                  <a:cs typeface="楷体_GB2312"/>
                </a:rPr>
                <a:t>2.</a:t>
              </a:r>
              <a:r>
                <a:rPr lang="zh-CN" altLang="en-US" sz="2800">
                  <a:solidFill>
                    <a:schemeClr val="tx1"/>
                  </a:solidFill>
                  <a:latin typeface="楷体_GB2312"/>
                  <a:ea typeface="楷体_GB2312"/>
                  <a:cs typeface="楷体_GB2312"/>
                </a:rPr>
                <a:t>一个立体图形，从正面看到的形状是       ，</a:t>
              </a:r>
              <a:endParaRPr lang="en-US" altLang="zh-CN" sz="2800">
                <a:solidFill>
                  <a:schemeClr val="tx1"/>
                </a:solidFill>
                <a:latin typeface="楷体_GB2312"/>
                <a:ea typeface="楷体_GB2312"/>
                <a:cs typeface="楷体_GB2312"/>
              </a:endParaRPr>
            </a:p>
            <a:p>
              <a:pPr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en-US" altLang="zh-CN" sz="2800">
                  <a:solidFill>
                    <a:schemeClr val="tx1"/>
                  </a:solidFill>
                  <a:latin typeface="楷体_GB2312"/>
                  <a:ea typeface="楷体_GB2312"/>
                  <a:cs typeface="楷体_GB2312"/>
                </a:rPr>
                <a:t>  </a:t>
              </a:r>
              <a:r>
                <a:rPr lang="zh-CN" altLang="en-US" sz="2800">
                  <a:solidFill>
                    <a:schemeClr val="tx1"/>
                  </a:solidFill>
                  <a:latin typeface="楷体_GB2312"/>
                  <a:ea typeface="楷体_GB2312"/>
                  <a:cs typeface="楷体_GB2312"/>
                </a:rPr>
                <a:t>从上面看到的形状是       ，从左面看到的形  </a:t>
              </a:r>
              <a:endParaRPr lang="en-US" altLang="zh-CN" sz="2800">
                <a:solidFill>
                  <a:schemeClr val="tx1"/>
                </a:solidFill>
                <a:latin typeface="楷体_GB2312"/>
                <a:ea typeface="楷体_GB2312"/>
                <a:cs typeface="楷体_GB2312"/>
              </a:endParaRPr>
            </a:p>
            <a:p>
              <a:pPr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en-US" altLang="zh-CN" sz="2800">
                  <a:solidFill>
                    <a:schemeClr val="tx1"/>
                  </a:solidFill>
                  <a:latin typeface="楷体_GB2312"/>
                  <a:ea typeface="楷体_GB2312"/>
                  <a:cs typeface="楷体_GB2312"/>
                </a:rPr>
                <a:t>  </a:t>
              </a:r>
              <a:r>
                <a:rPr lang="zh-CN" altLang="en-US" sz="2800">
                  <a:solidFill>
                    <a:schemeClr val="tx1"/>
                  </a:solidFill>
                  <a:latin typeface="楷体_GB2312"/>
                  <a:ea typeface="楷体_GB2312"/>
                  <a:cs typeface="楷体_GB2312"/>
                </a:rPr>
                <a:t>状是     。搭一搭，你用了几个小正方体？</a:t>
              </a:r>
              <a:endParaRPr lang="zh-CN" altLang="en-US" sz="2800">
                <a:solidFill>
                  <a:schemeClr val="tx1"/>
                </a:solidFill>
                <a:latin typeface="楷体_GB2312"/>
                <a:ea typeface="楷体_GB2312"/>
                <a:cs typeface="楷体_GB2312"/>
              </a:endParaRPr>
            </a:p>
          </p:txBody>
        </p:sp>
        <p:grpSp>
          <p:nvGrpSpPr>
            <p:cNvPr id="27662" name="组合 22"/>
            <p:cNvGrpSpPr/>
            <p:nvPr/>
          </p:nvGrpSpPr>
          <p:grpSpPr bwMode="auto">
            <a:xfrm>
              <a:off x="6500826" y="1637430"/>
              <a:ext cx="1074380" cy="720000"/>
              <a:chOff x="2000232" y="3783380"/>
              <a:chExt cx="1074380" cy="720000"/>
            </a:xfrm>
          </p:grpSpPr>
          <p:sp>
            <p:nvSpPr>
              <p:cNvPr id="104" name="矩形 103"/>
              <p:cNvSpPr/>
              <p:nvPr/>
            </p:nvSpPr>
            <p:spPr>
              <a:xfrm>
                <a:off x="2000663" y="4143735"/>
                <a:ext cx="360362" cy="360356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05" name="矩形 104"/>
              <p:cNvSpPr/>
              <p:nvPr/>
            </p:nvSpPr>
            <p:spPr>
              <a:xfrm>
                <a:off x="2354675" y="4143735"/>
                <a:ext cx="360363" cy="360356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06" name="矩形 105"/>
              <p:cNvSpPr/>
              <p:nvPr/>
            </p:nvSpPr>
            <p:spPr>
              <a:xfrm>
                <a:off x="2715038" y="4143735"/>
                <a:ext cx="360362" cy="360356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07" name="矩形 106"/>
              <p:cNvSpPr/>
              <p:nvPr/>
            </p:nvSpPr>
            <p:spPr>
              <a:xfrm>
                <a:off x="2715038" y="3783380"/>
                <a:ext cx="360362" cy="360355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  <p:grpSp>
          <p:nvGrpSpPr>
            <p:cNvPr id="27663" name="组合 28"/>
            <p:cNvGrpSpPr/>
            <p:nvPr/>
          </p:nvGrpSpPr>
          <p:grpSpPr bwMode="auto">
            <a:xfrm flipH="1">
              <a:off x="3997686" y="2357430"/>
              <a:ext cx="1074380" cy="720000"/>
              <a:chOff x="2000232" y="3783380"/>
              <a:chExt cx="1074380" cy="720000"/>
            </a:xfrm>
          </p:grpSpPr>
          <p:sp>
            <p:nvSpPr>
              <p:cNvPr id="100" name="矩形 99"/>
              <p:cNvSpPr/>
              <p:nvPr/>
            </p:nvSpPr>
            <p:spPr>
              <a:xfrm>
                <a:off x="1999791" y="4144446"/>
                <a:ext cx="360363" cy="358768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01" name="矩形 100"/>
              <p:cNvSpPr/>
              <p:nvPr/>
            </p:nvSpPr>
            <p:spPr>
              <a:xfrm>
                <a:off x="2353804" y="4144446"/>
                <a:ext cx="360362" cy="358768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02" name="矩形 101"/>
              <p:cNvSpPr/>
              <p:nvPr/>
            </p:nvSpPr>
            <p:spPr>
              <a:xfrm>
                <a:off x="2714166" y="4144446"/>
                <a:ext cx="360363" cy="358768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03" name="矩形 102"/>
              <p:cNvSpPr/>
              <p:nvPr/>
            </p:nvSpPr>
            <p:spPr>
              <a:xfrm>
                <a:off x="2714166" y="3784091"/>
                <a:ext cx="360363" cy="360355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  <p:grpSp>
          <p:nvGrpSpPr>
            <p:cNvPr id="27664" name="组合 33"/>
            <p:cNvGrpSpPr/>
            <p:nvPr/>
          </p:nvGrpSpPr>
          <p:grpSpPr bwMode="auto">
            <a:xfrm>
              <a:off x="1552336" y="3036702"/>
              <a:ext cx="720000" cy="720000"/>
              <a:chOff x="2354612" y="3783380"/>
              <a:chExt cx="720000" cy="720000"/>
            </a:xfrm>
          </p:grpSpPr>
          <p:sp>
            <p:nvSpPr>
              <p:cNvPr id="97" name="矩形 96"/>
              <p:cNvSpPr/>
              <p:nvPr/>
            </p:nvSpPr>
            <p:spPr>
              <a:xfrm>
                <a:off x="2355295" y="4143025"/>
                <a:ext cx="360363" cy="360355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98" name="矩形 97"/>
              <p:cNvSpPr/>
              <p:nvPr/>
            </p:nvSpPr>
            <p:spPr>
              <a:xfrm>
                <a:off x="2715658" y="4143025"/>
                <a:ext cx="358775" cy="360355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99" name="矩形 98"/>
              <p:cNvSpPr/>
              <p:nvPr/>
            </p:nvSpPr>
            <p:spPr>
              <a:xfrm>
                <a:off x="2715658" y="3782669"/>
                <a:ext cx="358775" cy="360356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</p:grpSp>
      <p:grpSp>
        <p:nvGrpSpPr>
          <p:cNvPr id="108" name="组合 58"/>
          <p:cNvGrpSpPr/>
          <p:nvPr/>
        </p:nvGrpSpPr>
        <p:grpSpPr bwMode="auto">
          <a:xfrm>
            <a:off x="2928938" y="3429000"/>
            <a:ext cx="2722562" cy="1916113"/>
            <a:chOff x="2997553" y="4227354"/>
            <a:chExt cx="2723075" cy="1916290"/>
          </a:xfrm>
        </p:grpSpPr>
        <p:sp>
          <p:nvSpPr>
            <p:cNvPr id="109" name="立方体 108"/>
            <p:cNvSpPr/>
            <p:nvPr/>
          </p:nvSpPr>
          <p:spPr>
            <a:xfrm>
              <a:off x="2997553" y="5052930"/>
              <a:ext cx="1090817" cy="1090714"/>
            </a:xfrm>
            <a:prstGeom prst="cube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110" name="立方体 109"/>
            <p:cNvSpPr/>
            <p:nvPr/>
          </p:nvSpPr>
          <p:spPr>
            <a:xfrm>
              <a:off x="3812093" y="5052930"/>
              <a:ext cx="1090818" cy="1090714"/>
            </a:xfrm>
            <a:prstGeom prst="cube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111" name="立方体 110"/>
            <p:cNvSpPr/>
            <p:nvPr/>
          </p:nvSpPr>
          <p:spPr>
            <a:xfrm>
              <a:off x="4623459" y="5052930"/>
              <a:ext cx="1090817" cy="1090714"/>
            </a:xfrm>
            <a:prstGeom prst="cube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112" name="立方体 111"/>
            <p:cNvSpPr/>
            <p:nvPr/>
          </p:nvSpPr>
          <p:spPr>
            <a:xfrm>
              <a:off x="4629811" y="4227354"/>
              <a:ext cx="1090817" cy="1090714"/>
            </a:xfrm>
            <a:prstGeom prst="cube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2413000" y="5648325"/>
            <a:ext cx="2890838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800">
                <a:latin typeface="楷体_GB2312"/>
                <a:ea typeface="楷体_GB2312"/>
                <a:cs typeface="楷体_GB2312"/>
              </a:rPr>
              <a:t>用了</a:t>
            </a:r>
            <a:r>
              <a:rPr lang="en-US" altLang="zh-CN" sz="2800">
                <a:latin typeface="楷体_GB2312"/>
                <a:ea typeface="楷体_GB2312"/>
                <a:cs typeface="楷体_GB2312"/>
              </a:rPr>
              <a:t>5</a:t>
            </a:r>
            <a:r>
              <a:rPr lang="zh-CN" altLang="en-US" sz="2800">
                <a:latin typeface="楷体_GB2312"/>
                <a:ea typeface="楷体_GB2312"/>
                <a:cs typeface="楷体_GB2312"/>
              </a:rPr>
              <a:t>个小正方体</a:t>
            </a:r>
            <a:endParaRPr lang="zh-CN" altLang="en-US" sz="280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 animBg="1"/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393700" y="920750"/>
            <a:ext cx="8139113" cy="10795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0000" tIns="46800" rIns="90000" bIns="4680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zh-CN" sz="3200" dirty="0">
                <a:solidFill>
                  <a:srgbClr val="000000"/>
                </a:solidFill>
              </a:rPr>
              <a:t>从三个方向观察立体图形后</a:t>
            </a:r>
            <a:r>
              <a:rPr lang="en-US" altLang="zh-CN" sz="3200" dirty="0">
                <a:solidFill>
                  <a:srgbClr val="000000"/>
                </a:solidFill>
              </a:rPr>
              <a:t>,</a:t>
            </a:r>
            <a:r>
              <a:rPr lang="zh-CN" altLang="zh-CN" sz="3200" dirty="0">
                <a:solidFill>
                  <a:srgbClr val="000000"/>
                </a:solidFill>
              </a:rPr>
              <a:t>画出看到的平</a:t>
            </a:r>
            <a:endParaRPr lang="en-US" altLang="zh-CN" sz="3200" dirty="0">
              <a:solidFill>
                <a:srgbClr val="000000"/>
              </a:solidFill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200" dirty="0">
                <a:solidFill>
                  <a:srgbClr val="000000"/>
                </a:solidFill>
              </a:rPr>
              <a:t>     </a:t>
            </a:r>
            <a:r>
              <a:rPr lang="zh-CN" altLang="zh-CN" sz="3200" dirty="0">
                <a:solidFill>
                  <a:srgbClr val="000000"/>
                </a:solidFill>
              </a:rPr>
              <a:t>面图形。</a:t>
            </a:r>
            <a:endParaRPr lang="zh-CN" altLang="zh-CN" sz="32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395288" y="2133600"/>
            <a:ext cx="8751887" cy="10779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0000" tIns="46800" rIns="90000" bIns="4680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zh-CN" sz="3200" dirty="0">
                <a:solidFill>
                  <a:srgbClr val="000000"/>
                </a:solidFill>
              </a:rPr>
              <a:t>从两个方向观察到的平面图形</a:t>
            </a:r>
            <a:r>
              <a:rPr lang="en-US" altLang="zh-CN" sz="3200" dirty="0">
                <a:solidFill>
                  <a:srgbClr val="000000"/>
                </a:solidFill>
              </a:rPr>
              <a:t>,</a:t>
            </a:r>
            <a:r>
              <a:rPr lang="zh-CN" altLang="zh-CN" sz="3200" dirty="0">
                <a:solidFill>
                  <a:srgbClr val="000000"/>
                </a:solidFill>
              </a:rPr>
              <a:t>我能知道搭出</a:t>
            </a:r>
            <a:endParaRPr lang="en-US" altLang="zh-CN" sz="3200" dirty="0">
              <a:solidFill>
                <a:srgbClr val="000000"/>
              </a:solidFill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200" dirty="0">
                <a:solidFill>
                  <a:srgbClr val="000000"/>
                </a:solidFill>
              </a:rPr>
              <a:t>     </a:t>
            </a:r>
            <a:r>
              <a:rPr lang="zh-CN" altLang="zh-CN" sz="3200" dirty="0">
                <a:solidFill>
                  <a:srgbClr val="000000"/>
                </a:solidFill>
              </a:rPr>
              <a:t>这个立体图形需要小正方体的数量。</a:t>
            </a:r>
            <a:endParaRPr lang="zh-CN" altLang="zh-CN" sz="32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395288" y="3357563"/>
            <a:ext cx="8604250" cy="10795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0000" tIns="46800" rIns="90000" bIns="4680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3.</a:t>
            </a:r>
            <a:r>
              <a:rPr lang="zh-CN" altLang="zh-CN" sz="3200" dirty="0">
                <a:solidFill>
                  <a:srgbClr val="000000"/>
                </a:solidFill>
              </a:rPr>
              <a:t>如果只提供从一个方向看到的平面图形</a:t>
            </a:r>
            <a:r>
              <a:rPr lang="en-US" altLang="zh-CN" sz="3200" dirty="0">
                <a:solidFill>
                  <a:srgbClr val="000000"/>
                </a:solidFill>
              </a:rPr>
              <a:t>,</a:t>
            </a:r>
            <a:r>
              <a:rPr lang="zh-CN" altLang="zh-CN" sz="3200" dirty="0">
                <a:solidFill>
                  <a:srgbClr val="000000"/>
                </a:solidFill>
              </a:rPr>
              <a:t>用一</a:t>
            </a:r>
            <a:endParaRPr lang="en-US" altLang="zh-CN" sz="3200" dirty="0">
              <a:solidFill>
                <a:srgbClr val="000000"/>
              </a:solidFill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200" dirty="0">
                <a:solidFill>
                  <a:srgbClr val="000000"/>
                </a:solidFill>
              </a:rPr>
              <a:t>     </a:t>
            </a:r>
            <a:r>
              <a:rPr lang="zh-CN" altLang="zh-CN" sz="3200" dirty="0">
                <a:solidFill>
                  <a:srgbClr val="000000"/>
                </a:solidFill>
              </a:rPr>
              <a:t>定数量的小正方体可以搭成多种立体图形。</a:t>
            </a:r>
            <a:endParaRPr lang="zh-CN" altLang="zh-CN" sz="32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8676" name="Group 8"/>
          <p:cNvGrpSpPr/>
          <p:nvPr/>
        </p:nvGrpSpPr>
        <p:grpSpPr bwMode="auto">
          <a:xfrm>
            <a:off x="6551613" y="44450"/>
            <a:ext cx="2592387" cy="1008063"/>
            <a:chOff x="0" y="0"/>
            <a:chExt cx="1633" cy="635"/>
          </a:xfrm>
        </p:grpSpPr>
        <p:pic>
          <p:nvPicPr>
            <p:cNvPr id="28681" name="Picture 9" descr="1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1633" cy="6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8682" name="Rectangle 2"/>
            <p:cNvSpPr txBox="1">
              <a:spLocks noChangeArrowheads="1"/>
            </p:cNvSpPr>
            <p:nvPr/>
          </p:nvSpPr>
          <p:spPr bwMode="auto">
            <a:xfrm>
              <a:off x="45" y="0"/>
              <a:ext cx="1497" cy="63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91403" tIns="45700" rIns="91403" bIns="45700" anchor="ctr"/>
            <a:lstStyle/>
            <a:p>
              <a:pPr algn="r" defTabSz="923925">
                <a:buFont typeface="Arial" panose="020B0604020202020204" pitchFamily="34" charset="0"/>
                <a:buNone/>
              </a:pPr>
              <a:r>
                <a:rPr lang="zh-CN" altLang="en-US" sz="3200" dirty="0">
                  <a:latin typeface="Arial" panose="020B0604020202020204" pitchFamily="34" charset="0"/>
                  <a:ea typeface="黑体" panose="02010609060101010101" pitchFamily="49" charset="-122"/>
                </a:rPr>
                <a:t>课 堂 小 结</a:t>
              </a:r>
              <a:endParaRPr lang="zh-CN" altLang="en-US" sz="3200" dirty="0"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</p:grp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500063" y="4725988"/>
            <a:ext cx="8499475" cy="10795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0000" tIns="46800" rIns="90000" bIns="4680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4.</a:t>
            </a:r>
            <a:r>
              <a:rPr lang="zh-CN" altLang="zh-CN" sz="3200" dirty="0">
                <a:solidFill>
                  <a:srgbClr val="000000"/>
                </a:solidFill>
              </a:rPr>
              <a:t>掌握观察物体的知识</a:t>
            </a:r>
            <a:r>
              <a:rPr lang="en-US" altLang="zh-CN" sz="3200" dirty="0">
                <a:solidFill>
                  <a:srgbClr val="000000"/>
                </a:solidFill>
              </a:rPr>
              <a:t>,</a:t>
            </a:r>
            <a:r>
              <a:rPr lang="zh-CN" altLang="zh-CN" sz="3200" dirty="0">
                <a:solidFill>
                  <a:srgbClr val="000000"/>
                </a:solidFill>
              </a:rPr>
              <a:t>可以动手摆一摆或发挥</a:t>
            </a:r>
            <a:endParaRPr lang="en-US" altLang="zh-CN" sz="3200" dirty="0">
              <a:solidFill>
                <a:srgbClr val="000000"/>
              </a:solidFill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200" dirty="0">
                <a:solidFill>
                  <a:srgbClr val="000000"/>
                </a:solidFill>
              </a:rPr>
              <a:t>     </a:t>
            </a:r>
            <a:r>
              <a:rPr lang="zh-CN" altLang="zh-CN" sz="3200" dirty="0">
                <a:solidFill>
                  <a:srgbClr val="000000"/>
                </a:solidFill>
              </a:rPr>
              <a:t>想象力解决。</a:t>
            </a:r>
            <a:endParaRPr lang="zh-CN" altLang="zh-CN" sz="32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8678" name="组合 9"/>
          <p:cNvGrpSpPr/>
          <p:nvPr/>
        </p:nvGrpSpPr>
        <p:grpSpPr bwMode="auto">
          <a:xfrm>
            <a:off x="5938838" y="5732463"/>
            <a:ext cx="1657350" cy="877887"/>
            <a:chOff x="5939527" y="5733256"/>
            <a:chExt cx="1656809" cy="877791"/>
          </a:xfrm>
        </p:grpSpPr>
        <p:pic>
          <p:nvPicPr>
            <p:cNvPr id="28679" name="Picture 34">
              <a:hlinkClick r:id="rId2" action="ppaction://hlinksldjump"/>
            </p:cNvPr>
            <p:cNvPicPr>
              <a:picLocks noChangeArrowheads="1"/>
            </p:cNvPicPr>
            <p:nvPr/>
          </p:nvPicPr>
          <p:blipFill>
            <a:blip r:embed="rId3">
              <a:clrChange>
                <a:clrFrom>
                  <a:srgbClr val="0078AA"/>
                </a:clrFrom>
                <a:clrTo>
                  <a:srgbClr val="0078AA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940574" y="5733256"/>
              <a:ext cx="1655762" cy="876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8680" name="Text Box 18">
              <a:hlinkClick r:id="" action="ppaction://hlinkshowjump?jump=firstslide">
                <a:snd r:embed="rId4" name="suction.wav"/>
              </a:hlinkClick>
            </p:cNvPr>
            <p:cNvSpPr txBox="1">
              <a:spLocks noChangeArrowheads="1"/>
            </p:cNvSpPr>
            <p:nvPr/>
          </p:nvSpPr>
          <p:spPr bwMode="auto">
            <a:xfrm>
              <a:off x="5939527" y="6091935"/>
              <a:ext cx="1612900" cy="51911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2800">
                  <a:solidFill>
                    <a:schemeClr val="tx1"/>
                  </a:solidFill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返回目录</a:t>
              </a:r>
              <a:endParaRPr lang="zh-CN" altLang="en-US" sz="1800" b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</p:grp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7" name="Group 17"/>
          <p:cNvGrpSpPr/>
          <p:nvPr/>
        </p:nvGrpSpPr>
        <p:grpSpPr bwMode="auto">
          <a:xfrm>
            <a:off x="1403350" y="1268413"/>
            <a:ext cx="1800225" cy="792162"/>
            <a:chOff x="1066" y="2795"/>
            <a:chExt cx="1134" cy="499"/>
          </a:xfrm>
        </p:grpSpPr>
        <p:sp>
          <p:nvSpPr>
            <p:cNvPr id="29709" name="AutoShape 13">
              <a:hlinkClick r:id="" action="ppaction://hlinkshowjump?jump=nextslide"/>
            </p:cNvPr>
            <p:cNvSpPr>
              <a:spLocks noChangeArrowheads="1"/>
            </p:cNvSpPr>
            <p:nvPr/>
          </p:nvSpPr>
          <p:spPr bwMode="auto">
            <a:xfrm>
              <a:off x="1066" y="2795"/>
              <a:ext cx="1134" cy="499"/>
            </a:xfrm>
            <a:prstGeom prst="roundRect">
              <a:avLst>
                <a:gd name="adj" fmla="val 16667"/>
              </a:avLst>
            </a:prstGeom>
            <a:solidFill>
              <a:srgbClr val="DEEC22"/>
            </a:solidFill>
            <a:ln w="9525">
              <a:solidFill>
                <a:schemeClr val="hlink"/>
              </a:solidFill>
              <a:round/>
            </a:ln>
          </p:spPr>
          <p:txBody>
            <a:bodyPr wrap="none"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 sz="2800"/>
            </a:p>
          </p:txBody>
        </p:sp>
        <p:sp>
          <p:nvSpPr>
            <p:cNvPr id="29710" name="Text Box 14">
              <a:hlinkClick r:id="" action="ppaction://hlinkshowjump?jump=nextslide"/>
            </p:cNvPr>
            <p:cNvSpPr txBox="1">
              <a:spLocks noChangeArrowheads="1"/>
            </p:cNvSpPr>
            <p:nvPr/>
          </p:nvSpPr>
          <p:spPr bwMode="auto">
            <a:xfrm>
              <a:off x="1156" y="2840"/>
              <a:ext cx="953" cy="36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zh-CN" altLang="en-US" sz="3200">
                  <a:latin typeface="楷体_GB2312"/>
                  <a:ea typeface="楷体_GB2312"/>
                  <a:cs typeface="楷体_GB2312"/>
                </a:rPr>
                <a:t>作业</a:t>
              </a:r>
              <a:r>
                <a:rPr lang="en-US" altLang="zh-CN" sz="3200">
                  <a:latin typeface="楷体_GB2312"/>
                  <a:ea typeface="楷体_GB2312"/>
                  <a:cs typeface="楷体_GB2312"/>
                </a:rPr>
                <a:t>1</a:t>
              </a:r>
              <a:endParaRPr lang="en-US" altLang="zh-CN" sz="3200">
                <a:latin typeface="楷体_GB2312"/>
                <a:ea typeface="楷体_GB2312"/>
                <a:cs typeface="楷体_GB2312"/>
              </a:endParaRPr>
            </a:p>
          </p:txBody>
        </p:sp>
      </p:grpSp>
      <p:grpSp>
        <p:nvGrpSpPr>
          <p:cNvPr id="29698" name="Group 18"/>
          <p:cNvGrpSpPr/>
          <p:nvPr/>
        </p:nvGrpSpPr>
        <p:grpSpPr bwMode="auto">
          <a:xfrm>
            <a:off x="4427538" y="1268413"/>
            <a:ext cx="1800225" cy="792162"/>
            <a:chOff x="3016" y="2750"/>
            <a:chExt cx="1134" cy="499"/>
          </a:xfrm>
        </p:grpSpPr>
        <p:sp>
          <p:nvSpPr>
            <p:cNvPr id="29707" name="AutoShape 15"/>
            <p:cNvSpPr>
              <a:spLocks noChangeArrowheads="1"/>
            </p:cNvSpPr>
            <p:nvPr/>
          </p:nvSpPr>
          <p:spPr bwMode="auto">
            <a:xfrm>
              <a:off x="3016" y="2750"/>
              <a:ext cx="1134" cy="499"/>
            </a:xfrm>
            <a:prstGeom prst="roundRect">
              <a:avLst>
                <a:gd name="adj" fmla="val 16667"/>
              </a:avLst>
            </a:prstGeom>
            <a:solidFill>
              <a:srgbClr val="DEEC22"/>
            </a:solidFill>
            <a:ln w="9525">
              <a:solidFill>
                <a:schemeClr val="hlink"/>
              </a:solidFill>
              <a:round/>
            </a:ln>
          </p:spPr>
          <p:txBody>
            <a:bodyPr wrap="none"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 sz="2800"/>
            </a:p>
          </p:txBody>
        </p:sp>
        <p:sp>
          <p:nvSpPr>
            <p:cNvPr id="29708" name="Text Box 16">
              <a:hlinkClick r:id="rId1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3107" y="2795"/>
              <a:ext cx="953" cy="36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zh-CN" altLang="en-US" sz="3200">
                  <a:latin typeface="楷体_GB2312"/>
                  <a:ea typeface="楷体_GB2312"/>
                  <a:cs typeface="楷体_GB2312"/>
                </a:rPr>
                <a:t>作业</a:t>
              </a:r>
              <a:r>
                <a:rPr lang="en-US" altLang="zh-CN" sz="3200">
                  <a:latin typeface="楷体_GB2312"/>
                  <a:ea typeface="楷体_GB2312"/>
                  <a:cs typeface="楷体_GB2312"/>
                </a:rPr>
                <a:t>2</a:t>
              </a:r>
              <a:endParaRPr lang="en-US" altLang="zh-CN" sz="3200">
                <a:latin typeface="楷体_GB2312"/>
                <a:ea typeface="楷体_GB2312"/>
                <a:cs typeface="楷体_GB2312"/>
              </a:endParaRPr>
            </a:p>
          </p:txBody>
        </p:sp>
      </p:grpSp>
      <p:grpSp>
        <p:nvGrpSpPr>
          <p:cNvPr id="29699" name="组合 9"/>
          <p:cNvGrpSpPr/>
          <p:nvPr/>
        </p:nvGrpSpPr>
        <p:grpSpPr bwMode="auto">
          <a:xfrm>
            <a:off x="5938838" y="5732463"/>
            <a:ext cx="1657350" cy="877887"/>
            <a:chOff x="5939527" y="5733256"/>
            <a:chExt cx="1656809" cy="877791"/>
          </a:xfrm>
        </p:grpSpPr>
        <p:pic>
          <p:nvPicPr>
            <p:cNvPr id="29705" name="Picture 34">
              <a:hlinkClick r:id="rId2" action="ppaction://hlinksldjump"/>
            </p:cNvPr>
            <p:cNvPicPr>
              <a:picLocks noChangeArrowheads="1"/>
            </p:cNvPicPr>
            <p:nvPr/>
          </p:nvPicPr>
          <p:blipFill>
            <a:blip r:embed="rId3">
              <a:clrChange>
                <a:clrFrom>
                  <a:srgbClr val="0078AA"/>
                </a:clrFrom>
                <a:clrTo>
                  <a:srgbClr val="0078AA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940574" y="5733256"/>
              <a:ext cx="1655762" cy="876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9706" name="Text Box 18">
              <a:hlinkClick r:id="" action="ppaction://hlinkshowjump?jump=firstslide">
                <a:snd r:embed="rId4" name="suction.wav"/>
              </a:hlinkClick>
            </p:cNvPr>
            <p:cNvSpPr txBox="1">
              <a:spLocks noChangeArrowheads="1"/>
            </p:cNvSpPr>
            <p:nvPr/>
          </p:nvSpPr>
          <p:spPr bwMode="auto">
            <a:xfrm>
              <a:off x="5939527" y="6091935"/>
              <a:ext cx="1612900" cy="51911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2800">
                  <a:solidFill>
                    <a:schemeClr val="tx1"/>
                  </a:solidFill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返回目录</a:t>
              </a:r>
              <a:endParaRPr lang="zh-CN" altLang="en-US" sz="1800" b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</p:grpSp>
      <p:pic>
        <p:nvPicPr>
          <p:cNvPr id="29700" name="Picture 2" descr="D:\掘金2016\20160510北六上课件\图片\未标题-1 拷贝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43688" y="2714625"/>
            <a:ext cx="1357312" cy="249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云形标注 20"/>
          <p:cNvSpPr/>
          <p:nvPr/>
        </p:nvSpPr>
        <p:spPr>
          <a:xfrm>
            <a:off x="1285875" y="2928938"/>
            <a:ext cx="4714875" cy="1428750"/>
          </a:xfrm>
          <a:prstGeom prst="cloudCallout">
            <a:avLst>
              <a:gd name="adj1" fmla="val 63728"/>
              <a:gd name="adj2" fmla="val -18064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r>
              <a:rPr lang="zh-CN" altLang="en-US" sz="32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让我仔细想一想！</a:t>
            </a:r>
            <a:endParaRPr lang="zh-CN" altLang="en-US" sz="32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9702" name="Group 8"/>
          <p:cNvGrpSpPr/>
          <p:nvPr/>
        </p:nvGrpSpPr>
        <p:grpSpPr bwMode="auto">
          <a:xfrm>
            <a:off x="6551613" y="44450"/>
            <a:ext cx="2592387" cy="1008063"/>
            <a:chOff x="0" y="0"/>
            <a:chExt cx="1633" cy="635"/>
          </a:xfrm>
        </p:grpSpPr>
        <p:pic>
          <p:nvPicPr>
            <p:cNvPr id="29703" name="Picture 9" descr="1"/>
            <p:cNvPicPr>
              <a:picLocks noChangeAspect="1" noChangeArrowheads="1"/>
            </p:cNvPicPr>
            <p:nvPr/>
          </p:nvPicPr>
          <p:blipFill>
            <a:blip r:embed="rId6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1633" cy="6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9704" name="Rectangle 2"/>
            <p:cNvSpPr txBox="1">
              <a:spLocks noChangeArrowheads="1"/>
            </p:cNvSpPr>
            <p:nvPr/>
          </p:nvSpPr>
          <p:spPr bwMode="auto">
            <a:xfrm>
              <a:off x="45" y="0"/>
              <a:ext cx="1497" cy="63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91403" tIns="45700" rIns="91403" bIns="45700" anchor="ctr"/>
            <a:lstStyle/>
            <a:p>
              <a:pPr algn="r" defTabSz="923925">
                <a:buFont typeface="Arial" panose="020B0604020202020204" pitchFamily="34" charset="0"/>
                <a:buNone/>
              </a:pPr>
              <a:r>
                <a:rPr lang="zh-CN" altLang="en-US" sz="3200">
                  <a:latin typeface="Arial" panose="020B0604020202020204" pitchFamily="34" charset="0"/>
                  <a:ea typeface="黑体" panose="02010609060101010101" pitchFamily="49" charset="-122"/>
                </a:rPr>
                <a:t>作 业 设 计</a:t>
              </a:r>
              <a:endParaRPr lang="zh-CN" altLang="en-US" sz="3200"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标题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33388" y="638175"/>
            <a:ext cx="7775575" cy="792163"/>
          </a:xfrm>
          <a:prstGeom prst="rect">
            <a:avLst/>
          </a:prstGeom>
        </p:spPr>
        <p:txBody>
          <a:bodyPr/>
          <a:lstStyle/>
          <a:p>
            <a:pPr algn="l">
              <a:lnSpc>
                <a:spcPct val="150000"/>
              </a:lnSpc>
              <a:defRPr/>
            </a:pPr>
            <a:r>
              <a:rPr lang="zh-CN" altLang="en-US" sz="2800" b="1" kern="1200" dirty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+mn-cs"/>
              </a:rPr>
              <a:t>教材第</a:t>
            </a:r>
            <a:r>
              <a:rPr lang="en-US" altLang="zh-CN" sz="2800" b="1" kern="1200" dirty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+mn-cs"/>
              </a:rPr>
              <a:t>33</a:t>
            </a:r>
            <a:r>
              <a:rPr lang="zh-CN" altLang="en-US" sz="2800" b="1" kern="1200" dirty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+mn-cs"/>
              </a:rPr>
              <a:t>页第</a:t>
            </a:r>
            <a:r>
              <a:rPr lang="en-US" altLang="zh-CN" sz="2800" b="1" kern="1200" dirty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+mn-cs"/>
              </a:rPr>
              <a:t>3</a:t>
            </a:r>
            <a:r>
              <a:rPr lang="zh-CN" altLang="en-US" sz="2800" b="1" kern="1200" dirty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+mn-cs"/>
              </a:rPr>
              <a:t>题。</a:t>
            </a:r>
            <a:r>
              <a:rPr lang="en-US" altLang="zh-CN" sz="2800" b="1" kern="1200" dirty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+mn-cs"/>
              </a:rPr>
              <a:t> </a:t>
            </a:r>
            <a:br>
              <a:rPr lang="en-US" altLang="zh-CN" sz="2800" kern="1200" dirty="0">
                <a:solidFill>
                  <a:schemeClr val="accent2"/>
                </a:solidFill>
                <a:latin typeface="华文楷体" panose="02010600040101010101" charset="-122"/>
                <a:ea typeface="华文楷体" panose="02010600040101010101" charset="-122"/>
                <a:cs typeface="+mj-cs"/>
              </a:rPr>
            </a:br>
            <a:br>
              <a:rPr lang="zh-CN" altLang="en-US" sz="2800" kern="1200" dirty="0">
                <a:latin typeface="华文楷体" panose="02010600040101010101" charset="-122"/>
                <a:ea typeface="华文楷体" panose="02010600040101010101" charset="-122"/>
                <a:cs typeface="+mj-cs"/>
              </a:rPr>
            </a:br>
            <a:endParaRPr lang="zh-CN" altLang="en-US" sz="2800" kern="1200" dirty="0">
              <a:latin typeface="华文楷体" panose="02010600040101010101" charset="-122"/>
              <a:ea typeface="华文楷体" panose="02010600040101010101" charset="-122"/>
              <a:cs typeface="+mj-cs"/>
            </a:endParaRPr>
          </a:p>
        </p:txBody>
      </p:sp>
      <p:grpSp>
        <p:nvGrpSpPr>
          <p:cNvPr id="30722" name="Group 38"/>
          <p:cNvGrpSpPr/>
          <p:nvPr/>
        </p:nvGrpSpPr>
        <p:grpSpPr bwMode="auto">
          <a:xfrm>
            <a:off x="3635375" y="115888"/>
            <a:ext cx="1800225" cy="792162"/>
            <a:chOff x="1066" y="2795"/>
            <a:chExt cx="1134" cy="499"/>
          </a:xfrm>
        </p:grpSpPr>
        <p:sp>
          <p:nvSpPr>
            <p:cNvPr id="30764" name="AutoShape 39"/>
            <p:cNvSpPr>
              <a:spLocks noChangeArrowheads="1"/>
            </p:cNvSpPr>
            <p:nvPr/>
          </p:nvSpPr>
          <p:spPr bwMode="auto">
            <a:xfrm>
              <a:off x="1066" y="2795"/>
              <a:ext cx="1134" cy="499"/>
            </a:xfrm>
            <a:prstGeom prst="roundRect">
              <a:avLst>
                <a:gd name="adj" fmla="val 16667"/>
              </a:avLst>
            </a:prstGeom>
            <a:solidFill>
              <a:srgbClr val="DEEC22"/>
            </a:solidFill>
            <a:ln w="9525">
              <a:solidFill>
                <a:schemeClr val="hlink"/>
              </a:solidFill>
              <a:round/>
            </a:ln>
          </p:spPr>
          <p:txBody>
            <a:bodyPr wrap="none"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 sz="2800"/>
            </a:p>
          </p:txBody>
        </p:sp>
        <p:sp>
          <p:nvSpPr>
            <p:cNvPr id="30765" name="Text Box 40"/>
            <p:cNvSpPr txBox="1">
              <a:spLocks noChangeArrowheads="1"/>
            </p:cNvSpPr>
            <p:nvPr/>
          </p:nvSpPr>
          <p:spPr bwMode="auto">
            <a:xfrm>
              <a:off x="1156" y="2840"/>
              <a:ext cx="953" cy="36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zh-CN" altLang="en-US" sz="3200">
                  <a:latin typeface="楷体_GB2312"/>
                  <a:ea typeface="楷体_GB2312"/>
                  <a:cs typeface="楷体_GB2312"/>
                </a:rPr>
                <a:t>作业</a:t>
              </a:r>
              <a:r>
                <a:rPr lang="en-US" altLang="zh-CN" sz="3200">
                  <a:latin typeface="楷体_GB2312"/>
                  <a:ea typeface="楷体_GB2312"/>
                  <a:cs typeface="楷体_GB2312"/>
                </a:rPr>
                <a:t>1</a:t>
              </a:r>
              <a:endParaRPr lang="en-US" altLang="zh-CN" sz="3200">
                <a:latin typeface="楷体_GB2312"/>
                <a:ea typeface="楷体_GB2312"/>
                <a:cs typeface="楷体_GB2312"/>
              </a:endParaRPr>
            </a:p>
          </p:txBody>
        </p:sp>
      </p:grpSp>
      <p:grpSp>
        <p:nvGrpSpPr>
          <p:cNvPr id="30723" name="组合 24"/>
          <p:cNvGrpSpPr/>
          <p:nvPr/>
        </p:nvGrpSpPr>
        <p:grpSpPr bwMode="auto">
          <a:xfrm>
            <a:off x="619125" y="1196975"/>
            <a:ext cx="8167688" cy="1470025"/>
            <a:chOff x="619154" y="1639888"/>
            <a:chExt cx="8167688" cy="1470484"/>
          </a:xfrm>
        </p:grpSpPr>
        <p:sp>
          <p:nvSpPr>
            <p:cNvPr id="30754" name="TextBox 4"/>
            <p:cNvSpPr txBox="1">
              <a:spLocks noChangeArrowheads="1"/>
            </p:cNvSpPr>
            <p:nvPr/>
          </p:nvSpPr>
          <p:spPr bwMode="auto">
            <a:xfrm>
              <a:off x="619154" y="1725377"/>
              <a:ext cx="8167688" cy="138499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en-US" altLang="zh-CN" sz="2800">
                  <a:solidFill>
                    <a:schemeClr val="tx1"/>
                  </a:solidFill>
                  <a:latin typeface="楷体_GB2312"/>
                  <a:ea typeface="楷体_GB2312"/>
                  <a:cs typeface="楷体_GB2312"/>
                </a:rPr>
                <a:t>3.</a:t>
              </a:r>
              <a:r>
                <a:rPr lang="zh-CN" altLang="en-US" sz="2800">
                  <a:solidFill>
                    <a:schemeClr val="tx1"/>
                  </a:solidFill>
                  <a:latin typeface="楷体_GB2312"/>
                  <a:ea typeface="楷体_GB2312"/>
                  <a:cs typeface="楷体_GB2312"/>
                </a:rPr>
                <a:t>一个立体图形，从正面看到的形状是       ，</a:t>
              </a:r>
              <a:endParaRPr lang="en-US" altLang="zh-CN" sz="2800">
                <a:solidFill>
                  <a:schemeClr val="tx1"/>
                </a:solidFill>
                <a:latin typeface="楷体_GB2312"/>
                <a:ea typeface="楷体_GB2312"/>
                <a:cs typeface="楷体_GB2312"/>
              </a:endParaRPr>
            </a:p>
            <a:p>
              <a:pPr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zh-CN" altLang="en-US" sz="2800">
                  <a:solidFill>
                    <a:schemeClr val="tx1"/>
                  </a:solidFill>
                  <a:latin typeface="楷体_GB2312"/>
                  <a:ea typeface="楷体_GB2312"/>
                  <a:cs typeface="楷体_GB2312"/>
                </a:rPr>
                <a:t>  从左面看到的形状是     。</a:t>
              </a:r>
              <a:endParaRPr lang="zh-CN" altLang="en-US" sz="2800">
                <a:solidFill>
                  <a:schemeClr val="tx1"/>
                </a:solidFill>
                <a:latin typeface="楷体_GB2312"/>
                <a:ea typeface="楷体_GB2312"/>
                <a:cs typeface="楷体_GB2312"/>
              </a:endParaRPr>
            </a:p>
          </p:txBody>
        </p:sp>
        <p:grpSp>
          <p:nvGrpSpPr>
            <p:cNvPr id="30755" name="组合 28"/>
            <p:cNvGrpSpPr/>
            <p:nvPr/>
          </p:nvGrpSpPr>
          <p:grpSpPr bwMode="auto">
            <a:xfrm flipH="1">
              <a:off x="6830611" y="1639888"/>
              <a:ext cx="1074380" cy="720000"/>
              <a:chOff x="2000232" y="3783380"/>
              <a:chExt cx="1074380" cy="720000"/>
            </a:xfrm>
          </p:grpSpPr>
          <p:sp>
            <p:nvSpPr>
              <p:cNvPr id="38" name="矩形 37"/>
              <p:cNvSpPr/>
              <p:nvPr/>
            </p:nvSpPr>
            <p:spPr>
              <a:xfrm>
                <a:off x="1999444" y="4143856"/>
                <a:ext cx="360362" cy="358887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9" name="矩形 38"/>
              <p:cNvSpPr/>
              <p:nvPr/>
            </p:nvSpPr>
            <p:spPr>
              <a:xfrm>
                <a:off x="2353456" y="4143856"/>
                <a:ext cx="360363" cy="358887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0" name="矩形 39"/>
              <p:cNvSpPr/>
              <p:nvPr/>
            </p:nvSpPr>
            <p:spPr>
              <a:xfrm>
                <a:off x="2713819" y="4143856"/>
                <a:ext cx="360362" cy="358887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1" name="矩形 40"/>
              <p:cNvSpPr/>
              <p:nvPr/>
            </p:nvSpPr>
            <p:spPr>
              <a:xfrm>
                <a:off x="2713819" y="3783380"/>
                <a:ext cx="360362" cy="360476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  <p:grpSp>
          <p:nvGrpSpPr>
            <p:cNvPr id="30756" name="组合 33"/>
            <p:cNvGrpSpPr/>
            <p:nvPr/>
          </p:nvGrpSpPr>
          <p:grpSpPr bwMode="auto">
            <a:xfrm flipH="1">
              <a:off x="4340840" y="2359888"/>
              <a:ext cx="720000" cy="720000"/>
              <a:chOff x="2354612" y="3783380"/>
              <a:chExt cx="720000" cy="720000"/>
            </a:xfrm>
          </p:grpSpPr>
          <p:sp>
            <p:nvSpPr>
              <p:cNvPr id="35" name="矩形 34"/>
              <p:cNvSpPr/>
              <p:nvPr/>
            </p:nvSpPr>
            <p:spPr>
              <a:xfrm>
                <a:off x="2354473" y="4143217"/>
                <a:ext cx="360362" cy="360476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6" name="矩形 35"/>
              <p:cNvSpPr/>
              <p:nvPr/>
            </p:nvSpPr>
            <p:spPr>
              <a:xfrm>
                <a:off x="2714835" y="4143217"/>
                <a:ext cx="360363" cy="360476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2714835" y="3782743"/>
                <a:ext cx="360363" cy="360475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</p:grpSp>
      <p:sp>
        <p:nvSpPr>
          <p:cNvPr id="42" name="TextBox 4"/>
          <p:cNvSpPr txBox="1">
            <a:spLocks noChangeArrowheads="1"/>
          </p:cNvSpPr>
          <p:nvPr/>
        </p:nvSpPr>
        <p:spPr bwMode="auto">
          <a:xfrm>
            <a:off x="471488" y="2970213"/>
            <a:ext cx="8672512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zh-CN" altLang="en-US" sz="2800" dirty="0">
                <a:latin typeface="楷体_GB2312" pitchFamily="49" charset="-122"/>
                <a:ea typeface="楷体_GB2312" pitchFamily="49" charset="-122"/>
              </a:rPr>
              <a:t>⑴</a:t>
            </a:r>
            <a:r>
              <a:rPr lang="zh-CN" altLang="en-US" sz="2800" spc="-150" dirty="0">
                <a:latin typeface="楷体_GB2312" pitchFamily="49" charset="-122"/>
                <a:ea typeface="楷体_GB2312" pitchFamily="49" charset="-122"/>
              </a:rPr>
              <a:t>它可能是下面的哪一个？在合适的图形下面画“√”。</a:t>
            </a:r>
            <a:endParaRPr lang="zh-CN" altLang="en-US" sz="2800" spc="-150" dirty="0">
              <a:latin typeface="楷体_GB2312" pitchFamily="49" charset="-122"/>
              <a:ea typeface="楷体_GB2312" pitchFamily="49" charset="-122"/>
            </a:endParaRPr>
          </a:p>
        </p:txBody>
      </p:sp>
      <p:grpSp>
        <p:nvGrpSpPr>
          <p:cNvPr id="30725" name="组合 36"/>
          <p:cNvGrpSpPr/>
          <p:nvPr/>
        </p:nvGrpSpPr>
        <p:grpSpPr bwMode="auto">
          <a:xfrm>
            <a:off x="271463" y="3956050"/>
            <a:ext cx="1951037" cy="1255713"/>
            <a:chOff x="843576" y="3929066"/>
            <a:chExt cx="1951066" cy="1255390"/>
          </a:xfrm>
        </p:grpSpPr>
        <p:sp>
          <p:nvSpPr>
            <p:cNvPr id="44" name="立方体 43"/>
            <p:cNvSpPr/>
            <p:nvPr/>
          </p:nvSpPr>
          <p:spPr>
            <a:xfrm>
              <a:off x="843576" y="4470265"/>
              <a:ext cx="714386" cy="714191"/>
            </a:xfrm>
            <a:prstGeom prst="cube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45" name="立方体 44"/>
            <p:cNvSpPr/>
            <p:nvPr/>
          </p:nvSpPr>
          <p:spPr>
            <a:xfrm>
              <a:off x="1380159" y="4465503"/>
              <a:ext cx="714386" cy="714191"/>
            </a:xfrm>
            <a:prstGeom prst="cube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46" name="立方体 45"/>
            <p:cNvSpPr/>
            <p:nvPr/>
          </p:nvSpPr>
          <p:spPr>
            <a:xfrm>
              <a:off x="2080256" y="4286162"/>
              <a:ext cx="714386" cy="714191"/>
            </a:xfrm>
            <a:prstGeom prst="cube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47" name="立方体 46"/>
            <p:cNvSpPr/>
            <p:nvPr/>
          </p:nvSpPr>
          <p:spPr>
            <a:xfrm>
              <a:off x="1905629" y="4465503"/>
              <a:ext cx="714386" cy="714191"/>
            </a:xfrm>
            <a:prstGeom prst="cube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48" name="立方体 47"/>
            <p:cNvSpPr/>
            <p:nvPr/>
          </p:nvSpPr>
          <p:spPr>
            <a:xfrm>
              <a:off x="843576" y="3929066"/>
              <a:ext cx="714386" cy="714191"/>
            </a:xfrm>
            <a:prstGeom prst="cube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30726" name="组合 56"/>
          <p:cNvGrpSpPr/>
          <p:nvPr/>
        </p:nvGrpSpPr>
        <p:grpSpPr bwMode="auto">
          <a:xfrm>
            <a:off x="2470150" y="3786188"/>
            <a:ext cx="1774825" cy="1430337"/>
            <a:chOff x="2555391" y="3772542"/>
            <a:chExt cx="1775914" cy="1430359"/>
          </a:xfrm>
        </p:grpSpPr>
        <p:sp>
          <p:nvSpPr>
            <p:cNvPr id="50" name="立方体 49"/>
            <p:cNvSpPr/>
            <p:nvPr/>
          </p:nvSpPr>
          <p:spPr>
            <a:xfrm>
              <a:off x="2728535" y="4304362"/>
              <a:ext cx="714813" cy="714386"/>
            </a:xfrm>
            <a:prstGeom prst="cube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51" name="立方体 50"/>
            <p:cNvSpPr/>
            <p:nvPr/>
          </p:nvSpPr>
          <p:spPr>
            <a:xfrm>
              <a:off x="2555391" y="4488515"/>
              <a:ext cx="714813" cy="714386"/>
            </a:xfrm>
            <a:prstGeom prst="cube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52" name="立方体 51"/>
            <p:cNvSpPr/>
            <p:nvPr/>
          </p:nvSpPr>
          <p:spPr>
            <a:xfrm>
              <a:off x="3090707" y="4483753"/>
              <a:ext cx="714813" cy="714386"/>
            </a:xfrm>
            <a:prstGeom prst="cube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53" name="立方体 52"/>
            <p:cNvSpPr/>
            <p:nvPr/>
          </p:nvSpPr>
          <p:spPr>
            <a:xfrm>
              <a:off x="3616492" y="4483753"/>
              <a:ext cx="714813" cy="714386"/>
            </a:xfrm>
            <a:prstGeom prst="cube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54" name="立方体 53"/>
            <p:cNvSpPr/>
            <p:nvPr/>
          </p:nvSpPr>
          <p:spPr>
            <a:xfrm>
              <a:off x="2728535" y="3772542"/>
              <a:ext cx="714813" cy="714386"/>
            </a:xfrm>
            <a:prstGeom prst="cube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30727" name="组合 57"/>
          <p:cNvGrpSpPr/>
          <p:nvPr/>
        </p:nvGrpSpPr>
        <p:grpSpPr bwMode="auto">
          <a:xfrm>
            <a:off x="4621213" y="3771900"/>
            <a:ext cx="1951037" cy="1428750"/>
            <a:chOff x="4700840" y="3751572"/>
            <a:chExt cx="1951066" cy="1428760"/>
          </a:xfrm>
        </p:grpSpPr>
        <p:sp>
          <p:nvSpPr>
            <p:cNvPr id="56" name="立方体 55"/>
            <p:cNvSpPr/>
            <p:nvPr/>
          </p:nvSpPr>
          <p:spPr>
            <a:xfrm>
              <a:off x="4700840" y="4465952"/>
              <a:ext cx="714386" cy="714380"/>
            </a:xfrm>
            <a:prstGeom prst="cube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57" name="立方体 56"/>
            <p:cNvSpPr/>
            <p:nvPr/>
          </p:nvSpPr>
          <p:spPr>
            <a:xfrm>
              <a:off x="5237423" y="4461190"/>
              <a:ext cx="714386" cy="714380"/>
            </a:xfrm>
            <a:prstGeom prst="cube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58" name="立方体 57"/>
            <p:cNvSpPr/>
            <p:nvPr/>
          </p:nvSpPr>
          <p:spPr>
            <a:xfrm>
              <a:off x="5937520" y="4281801"/>
              <a:ext cx="714386" cy="714380"/>
            </a:xfrm>
            <a:prstGeom prst="cube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59" name="立方体 58"/>
            <p:cNvSpPr/>
            <p:nvPr/>
          </p:nvSpPr>
          <p:spPr>
            <a:xfrm>
              <a:off x="5762893" y="4461190"/>
              <a:ext cx="714386" cy="714380"/>
            </a:xfrm>
            <a:prstGeom prst="cube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60" name="立方体 59"/>
            <p:cNvSpPr/>
            <p:nvPr/>
          </p:nvSpPr>
          <p:spPr>
            <a:xfrm>
              <a:off x="5937520" y="3751572"/>
              <a:ext cx="714386" cy="714380"/>
            </a:xfrm>
            <a:prstGeom prst="cube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30728" name="组合 65"/>
          <p:cNvGrpSpPr/>
          <p:nvPr/>
        </p:nvGrpSpPr>
        <p:grpSpPr bwMode="auto">
          <a:xfrm>
            <a:off x="6831013" y="3948113"/>
            <a:ext cx="1951037" cy="1254125"/>
            <a:chOff x="6830611" y="3947511"/>
            <a:chExt cx="1951066" cy="1255390"/>
          </a:xfrm>
        </p:grpSpPr>
        <p:sp>
          <p:nvSpPr>
            <p:cNvPr id="62" name="立方体 61"/>
            <p:cNvSpPr/>
            <p:nvPr/>
          </p:nvSpPr>
          <p:spPr>
            <a:xfrm>
              <a:off x="6830611" y="4487805"/>
              <a:ext cx="714386" cy="715096"/>
            </a:xfrm>
            <a:prstGeom prst="cube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63" name="立方体 62"/>
            <p:cNvSpPr/>
            <p:nvPr/>
          </p:nvSpPr>
          <p:spPr>
            <a:xfrm>
              <a:off x="7367194" y="4484627"/>
              <a:ext cx="714386" cy="713506"/>
            </a:xfrm>
            <a:prstGeom prst="cube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64" name="立方体 63"/>
            <p:cNvSpPr/>
            <p:nvPr/>
          </p:nvSpPr>
          <p:spPr>
            <a:xfrm>
              <a:off x="8067291" y="4317771"/>
              <a:ext cx="714386" cy="715096"/>
            </a:xfrm>
            <a:prstGeom prst="cube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65" name="立方体 64"/>
            <p:cNvSpPr/>
            <p:nvPr/>
          </p:nvSpPr>
          <p:spPr>
            <a:xfrm>
              <a:off x="7892664" y="4484627"/>
              <a:ext cx="714386" cy="713506"/>
            </a:xfrm>
            <a:prstGeom prst="cube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66" name="立方体 65"/>
            <p:cNvSpPr/>
            <p:nvPr/>
          </p:nvSpPr>
          <p:spPr>
            <a:xfrm>
              <a:off x="7892664" y="3947511"/>
              <a:ext cx="714386" cy="715096"/>
            </a:xfrm>
            <a:prstGeom prst="cube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sp>
        <p:nvSpPr>
          <p:cNvPr id="67" name="TextBox 4"/>
          <p:cNvSpPr txBox="1">
            <a:spLocks noChangeArrowheads="1"/>
          </p:cNvSpPr>
          <p:nvPr/>
        </p:nvSpPr>
        <p:spPr bwMode="auto">
          <a:xfrm>
            <a:off x="471488" y="5572125"/>
            <a:ext cx="1385887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2800" dirty="0">
                <a:latin typeface="楷体_GB2312" pitchFamily="49" charset="-122"/>
                <a:ea typeface="楷体_GB2312" pitchFamily="49" charset="-122"/>
              </a:rPr>
              <a:t>(    )</a:t>
            </a:r>
            <a:endParaRPr lang="zh-CN" altLang="en-US" sz="2800" spc="-150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68" name="TextBox 4"/>
          <p:cNvSpPr txBox="1">
            <a:spLocks noChangeArrowheads="1"/>
          </p:cNvSpPr>
          <p:nvPr/>
        </p:nvSpPr>
        <p:spPr bwMode="auto">
          <a:xfrm>
            <a:off x="2686050" y="5572125"/>
            <a:ext cx="1385888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2800" dirty="0">
                <a:latin typeface="楷体_GB2312" pitchFamily="49" charset="-122"/>
                <a:ea typeface="楷体_GB2312" pitchFamily="49" charset="-122"/>
              </a:rPr>
              <a:t>(    )</a:t>
            </a:r>
            <a:endParaRPr lang="zh-CN" altLang="en-US" sz="2800" spc="-150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69" name="TextBox 4"/>
          <p:cNvSpPr txBox="1">
            <a:spLocks noChangeArrowheads="1"/>
          </p:cNvSpPr>
          <p:nvPr/>
        </p:nvSpPr>
        <p:spPr bwMode="auto">
          <a:xfrm>
            <a:off x="4900613" y="5572125"/>
            <a:ext cx="1385887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2800" dirty="0">
                <a:latin typeface="楷体_GB2312" pitchFamily="49" charset="-122"/>
                <a:ea typeface="楷体_GB2312" pitchFamily="49" charset="-122"/>
              </a:rPr>
              <a:t>(    )</a:t>
            </a:r>
            <a:endParaRPr lang="zh-CN" altLang="en-US" sz="2800" spc="-150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70" name="TextBox 4"/>
          <p:cNvSpPr txBox="1">
            <a:spLocks noChangeArrowheads="1"/>
          </p:cNvSpPr>
          <p:nvPr/>
        </p:nvSpPr>
        <p:spPr bwMode="auto">
          <a:xfrm>
            <a:off x="7115175" y="5572125"/>
            <a:ext cx="1385888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2800" dirty="0">
                <a:latin typeface="楷体_GB2312" pitchFamily="49" charset="-122"/>
                <a:ea typeface="楷体_GB2312" pitchFamily="49" charset="-122"/>
              </a:rPr>
              <a:t>(    )</a:t>
            </a:r>
            <a:endParaRPr lang="zh-CN" altLang="en-US" sz="2800" spc="-150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71" name="TextBox 4"/>
          <p:cNvSpPr txBox="1">
            <a:spLocks noChangeArrowheads="1"/>
          </p:cNvSpPr>
          <p:nvPr/>
        </p:nvSpPr>
        <p:spPr bwMode="auto">
          <a:xfrm>
            <a:off x="2936875" y="5394325"/>
            <a:ext cx="920750" cy="7699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zh-CN" altLang="en-US" sz="4400" spc="-150" dirty="0">
                <a:solidFill>
                  <a:srgbClr val="FF0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√</a:t>
            </a:r>
            <a:endParaRPr lang="zh-CN" altLang="en-US" sz="4400" spc="-150" dirty="0">
              <a:solidFill>
                <a:srgbClr val="FF0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5" name="组合 3"/>
          <p:cNvGrpSpPr/>
          <p:nvPr/>
        </p:nvGrpSpPr>
        <p:grpSpPr bwMode="auto">
          <a:xfrm>
            <a:off x="5219700" y="6215063"/>
            <a:ext cx="2376488" cy="523875"/>
            <a:chOff x="5220072" y="5877272"/>
            <a:chExt cx="2376487" cy="877496"/>
          </a:xfrm>
        </p:grpSpPr>
        <p:sp>
          <p:nvSpPr>
            <p:cNvPr id="31771" name="AutoShape 13"/>
            <p:cNvSpPr>
              <a:spLocks noChangeArrowheads="1"/>
            </p:cNvSpPr>
            <p:nvPr/>
          </p:nvSpPr>
          <p:spPr bwMode="auto">
            <a:xfrm>
              <a:off x="5220072" y="5877272"/>
              <a:ext cx="2303735" cy="836712"/>
            </a:xfrm>
            <a:prstGeom prst="actionButtonBlank">
              <a:avLst/>
            </a:prstGeom>
            <a:solidFill>
              <a:srgbClr val="DEEC22"/>
            </a:solidFill>
            <a:ln w="9525">
              <a:solidFill>
                <a:schemeClr val="hlink"/>
              </a:solidFill>
              <a:miter lim="800000"/>
            </a:ln>
          </p:spPr>
          <p:txBody>
            <a:bodyPr wrap="none"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1772" name="Text Box 14">
              <a:hlinkClick r:id="rId1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5220072" y="5877272"/>
              <a:ext cx="2376487" cy="87749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zh-CN" altLang="en-US" sz="2800">
                  <a:solidFill>
                    <a:schemeClr val="tx1"/>
                  </a:solidFill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返回作业设计</a:t>
              </a:r>
              <a:endParaRPr lang="zh-CN" altLang="en-US"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</p:grpSp>
      <p:sp>
        <p:nvSpPr>
          <p:cNvPr id="12" name="矩形 11"/>
          <p:cNvSpPr/>
          <p:nvPr/>
        </p:nvSpPr>
        <p:spPr bwMode="auto">
          <a:xfrm flipH="1">
            <a:off x="7288213" y="1341438"/>
            <a:ext cx="360362" cy="35877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14" name="矩形 13"/>
          <p:cNvSpPr/>
          <p:nvPr/>
        </p:nvSpPr>
        <p:spPr bwMode="auto">
          <a:xfrm flipH="1">
            <a:off x="6934200" y="1341438"/>
            <a:ext cx="360363" cy="35877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 bwMode="auto">
          <a:xfrm flipH="1">
            <a:off x="6573838" y="1341438"/>
            <a:ext cx="360362" cy="35877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16" name="矩形 15"/>
          <p:cNvSpPr/>
          <p:nvPr/>
        </p:nvSpPr>
        <p:spPr bwMode="auto">
          <a:xfrm flipH="1">
            <a:off x="6573838" y="981075"/>
            <a:ext cx="360362" cy="360363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17" name="矩形 16"/>
          <p:cNvSpPr/>
          <p:nvPr/>
        </p:nvSpPr>
        <p:spPr bwMode="auto">
          <a:xfrm flipH="1">
            <a:off x="4443413" y="1917700"/>
            <a:ext cx="360362" cy="360363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 bwMode="auto">
          <a:xfrm flipH="1">
            <a:off x="4083050" y="1917700"/>
            <a:ext cx="360363" cy="360363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19" name="矩形 18"/>
          <p:cNvSpPr/>
          <p:nvPr/>
        </p:nvSpPr>
        <p:spPr bwMode="auto">
          <a:xfrm flipH="1">
            <a:off x="4083050" y="1557338"/>
            <a:ext cx="360363" cy="360362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31753" name="TextBox 4"/>
          <p:cNvSpPr txBox="1">
            <a:spLocks noChangeArrowheads="1"/>
          </p:cNvSpPr>
          <p:nvPr/>
        </p:nvSpPr>
        <p:spPr bwMode="auto">
          <a:xfrm>
            <a:off x="323850" y="908050"/>
            <a:ext cx="8167688" cy="1385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chemeClr val="tx1"/>
                </a:solidFill>
                <a:latin typeface="楷体_GB2312"/>
                <a:ea typeface="楷体_GB2312"/>
                <a:cs typeface="楷体_GB2312"/>
              </a:rPr>
              <a:t>3.</a:t>
            </a:r>
            <a:r>
              <a:rPr lang="zh-CN" altLang="en-US" sz="2800">
                <a:solidFill>
                  <a:schemeClr val="tx1"/>
                </a:solidFill>
                <a:latin typeface="楷体_GB2312"/>
                <a:ea typeface="楷体_GB2312"/>
                <a:cs typeface="楷体_GB2312"/>
              </a:rPr>
              <a:t>一个立体图形，从正面看到的形状是       ，</a:t>
            </a:r>
            <a:endParaRPr lang="en-US" altLang="zh-CN" sz="2800">
              <a:solidFill>
                <a:schemeClr val="tx1"/>
              </a:solidFill>
              <a:latin typeface="楷体_GB2312"/>
              <a:ea typeface="楷体_GB2312"/>
              <a:cs typeface="楷体_GB2312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800">
                <a:solidFill>
                  <a:schemeClr val="tx1"/>
                </a:solidFill>
                <a:latin typeface="楷体_GB2312"/>
                <a:ea typeface="楷体_GB2312"/>
                <a:cs typeface="楷体_GB2312"/>
              </a:rPr>
              <a:t>  从左面看到的形状是     。</a:t>
            </a:r>
            <a:endParaRPr lang="zh-CN" altLang="en-US" sz="2800">
              <a:solidFill>
                <a:schemeClr val="tx1"/>
              </a:solidFill>
              <a:latin typeface="楷体_GB2312"/>
              <a:ea typeface="楷体_GB2312"/>
              <a:cs typeface="楷体_GB2312"/>
            </a:endParaRPr>
          </a:p>
        </p:txBody>
      </p:sp>
      <p:sp>
        <p:nvSpPr>
          <p:cNvPr id="21" name="TextBox 4"/>
          <p:cNvSpPr txBox="1">
            <a:spLocks noChangeArrowheads="1"/>
          </p:cNvSpPr>
          <p:nvPr/>
        </p:nvSpPr>
        <p:spPr bwMode="auto">
          <a:xfrm>
            <a:off x="630238" y="2257425"/>
            <a:ext cx="6821487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zh-CN" altLang="en-US" sz="2800" dirty="0">
                <a:latin typeface="华文楷体" panose="02010600040101010101" charset="-122"/>
                <a:ea typeface="华文楷体" panose="02010600040101010101" charset="-122"/>
              </a:rPr>
              <a:t>⑵搭一搭，看一看，你选对了吗？</a:t>
            </a:r>
            <a:endParaRPr lang="zh-CN" altLang="en-US" sz="2800" spc="-150" dirty="0">
              <a:latin typeface="华文楷体" panose="02010600040101010101" charset="-122"/>
              <a:ea typeface="华文楷体" panose="02010600040101010101" charset="-122"/>
            </a:endParaRPr>
          </a:p>
        </p:txBody>
      </p:sp>
      <p:grpSp>
        <p:nvGrpSpPr>
          <p:cNvPr id="31755" name="组合 56"/>
          <p:cNvGrpSpPr/>
          <p:nvPr/>
        </p:nvGrpSpPr>
        <p:grpSpPr bwMode="auto">
          <a:xfrm>
            <a:off x="2894013" y="2759075"/>
            <a:ext cx="1368425" cy="1101725"/>
            <a:chOff x="2555391" y="3772542"/>
            <a:chExt cx="1775914" cy="1430359"/>
          </a:xfrm>
        </p:grpSpPr>
        <p:sp>
          <p:nvSpPr>
            <p:cNvPr id="23" name="立方体 22"/>
            <p:cNvSpPr/>
            <p:nvPr/>
          </p:nvSpPr>
          <p:spPr>
            <a:xfrm>
              <a:off x="2728450" y="4304289"/>
              <a:ext cx="714897" cy="715180"/>
            </a:xfrm>
            <a:prstGeom prst="cube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27" name="立方体 26"/>
            <p:cNvSpPr/>
            <p:nvPr/>
          </p:nvSpPr>
          <p:spPr>
            <a:xfrm>
              <a:off x="2555391" y="4487722"/>
              <a:ext cx="714897" cy="715179"/>
            </a:xfrm>
            <a:prstGeom prst="cube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34" name="立方体 33"/>
            <p:cNvSpPr/>
            <p:nvPr/>
          </p:nvSpPr>
          <p:spPr>
            <a:xfrm>
              <a:off x="3091050" y="4483600"/>
              <a:ext cx="714897" cy="715179"/>
            </a:xfrm>
            <a:prstGeom prst="cube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35" name="立方体 34"/>
            <p:cNvSpPr/>
            <p:nvPr/>
          </p:nvSpPr>
          <p:spPr>
            <a:xfrm>
              <a:off x="3616406" y="4483600"/>
              <a:ext cx="714899" cy="715179"/>
            </a:xfrm>
            <a:prstGeom prst="cube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36" name="立方体 35"/>
            <p:cNvSpPr/>
            <p:nvPr/>
          </p:nvSpPr>
          <p:spPr>
            <a:xfrm>
              <a:off x="2728450" y="3772542"/>
              <a:ext cx="714897" cy="715180"/>
            </a:xfrm>
            <a:prstGeom prst="cube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sp>
        <p:nvSpPr>
          <p:cNvPr id="37" name="TextBox 4"/>
          <p:cNvSpPr txBox="1">
            <a:spLocks noChangeArrowheads="1"/>
          </p:cNvSpPr>
          <p:nvPr/>
        </p:nvSpPr>
        <p:spPr bwMode="auto">
          <a:xfrm>
            <a:off x="611188" y="3843338"/>
            <a:ext cx="8672512" cy="9540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zh-CN" altLang="en-US" sz="2800" dirty="0">
                <a:latin typeface="华文楷体" panose="02010600040101010101" charset="-122"/>
                <a:ea typeface="华文楷体" panose="02010600040101010101" charset="-122"/>
              </a:rPr>
              <a:t>⑶按题目要求搭小正方体，最多能用几个小正方体，</a:t>
            </a:r>
            <a:endParaRPr lang="en-US" altLang="zh-CN" sz="2800" dirty="0">
              <a:latin typeface="华文楷体" panose="02010600040101010101" charset="-122"/>
              <a:ea typeface="华文楷体" panose="02010600040101010101" charset="-122"/>
            </a:endParaRPr>
          </a:p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2800" dirty="0">
                <a:latin typeface="华文楷体" panose="02010600040101010101" charset="-122"/>
                <a:ea typeface="华文楷体" panose="02010600040101010101" charset="-122"/>
              </a:rPr>
              <a:t>  </a:t>
            </a:r>
            <a:r>
              <a:rPr lang="zh-CN" altLang="en-US" sz="2800" dirty="0">
                <a:latin typeface="华文楷体" panose="02010600040101010101" charset="-122"/>
                <a:ea typeface="华文楷体" panose="02010600040101010101" charset="-122"/>
              </a:rPr>
              <a:t>最少需要几个小正方体？想一想，搭一搭。</a:t>
            </a:r>
            <a:endParaRPr lang="zh-CN" altLang="en-US" sz="2800" spc="-150" dirty="0">
              <a:latin typeface="华文楷体" panose="02010600040101010101" charset="-122"/>
              <a:ea typeface="华文楷体" panose="02010600040101010101" charset="-122"/>
            </a:endParaRPr>
          </a:p>
        </p:txBody>
      </p:sp>
      <p:sp>
        <p:nvSpPr>
          <p:cNvPr id="38" name="立方体 37"/>
          <p:cNvSpPr/>
          <p:nvPr/>
        </p:nvSpPr>
        <p:spPr>
          <a:xfrm>
            <a:off x="1792288" y="5329238"/>
            <a:ext cx="714375" cy="714375"/>
          </a:xfrm>
          <a:prstGeom prst="cub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39" name="立方体 38"/>
          <p:cNvSpPr/>
          <p:nvPr/>
        </p:nvSpPr>
        <p:spPr>
          <a:xfrm>
            <a:off x="2324100" y="5334000"/>
            <a:ext cx="714375" cy="714375"/>
          </a:xfrm>
          <a:prstGeom prst="cub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40" name="立方体 39"/>
          <p:cNvSpPr/>
          <p:nvPr/>
        </p:nvSpPr>
        <p:spPr>
          <a:xfrm>
            <a:off x="1619250" y="5513388"/>
            <a:ext cx="714375" cy="714375"/>
          </a:xfrm>
          <a:prstGeom prst="cub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41" name="立方体 40"/>
          <p:cNvSpPr/>
          <p:nvPr/>
        </p:nvSpPr>
        <p:spPr>
          <a:xfrm>
            <a:off x="2155825" y="5508625"/>
            <a:ext cx="714375" cy="714375"/>
          </a:xfrm>
          <a:prstGeom prst="cub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42" name="立方体 41"/>
          <p:cNvSpPr/>
          <p:nvPr/>
        </p:nvSpPr>
        <p:spPr>
          <a:xfrm>
            <a:off x="1792288" y="4797425"/>
            <a:ext cx="714375" cy="714375"/>
          </a:xfrm>
          <a:prstGeom prst="cub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43" name="立方体 42"/>
          <p:cNvSpPr/>
          <p:nvPr/>
        </p:nvSpPr>
        <p:spPr>
          <a:xfrm>
            <a:off x="2859088" y="5335588"/>
            <a:ext cx="714375" cy="714375"/>
          </a:xfrm>
          <a:prstGeom prst="cub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44" name="立方体 43"/>
          <p:cNvSpPr/>
          <p:nvPr/>
        </p:nvSpPr>
        <p:spPr>
          <a:xfrm>
            <a:off x="2681288" y="5508625"/>
            <a:ext cx="714375" cy="714375"/>
          </a:xfrm>
          <a:prstGeom prst="cub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4406900" y="5033963"/>
            <a:ext cx="4572000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8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最多能用</a:t>
            </a:r>
            <a:r>
              <a:rPr lang="en-US" altLang="zh-CN" sz="28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7</a:t>
            </a:r>
            <a:r>
              <a:rPr lang="zh-CN" altLang="en-US" sz="28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个小正方体</a:t>
            </a:r>
            <a:endParaRPr lang="en-US" altLang="zh-CN" sz="28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4356100" y="5581650"/>
            <a:ext cx="3584575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8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最少需要</a:t>
            </a:r>
            <a:r>
              <a:rPr lang="en-US" altLang="zh-CN" sz="28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5</a:t>
            </a:r>
            <a:r>
              <a:rPr lang="zh-CN" altLang="en-US" sz="28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个小正方体</a:t>
            </a:r>
            <a:endParaRPr lang="zh-CN" altLang="en-US" sz="280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3" grpId="0" animBg="1"/>
      <p:bldP spid="2" grpId="0"/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69" name="Group 2"/>
          <p:cNvGrpSpPr/>
          <p:nvPr/>
        </p:nvGrpSpPr>
        <p:grpSpPr bwMode="auto">
          <a:xfrm>
            <a:off x="539750" y="1412875"/>
            <a:ext cx="7561263" cy="4751388"/>
            <a:chOff x="975" y="890"/>
            <a:chExt cx="4763" cy="3039"/>
          </a:xfrm>
        </p:grpSpPr>
        <p:grpSp>
          <p:nvGrpSpPr>
            <p:cNvPr id="32777" name="Group 2"/>
            <p:cNvGrpSpPr/>
            <p:nvPr/>
          </p:nvGrpSpPr>
          <p:grpSpPr bwMode="auto">
            <a:xfrm>
              <a:off x="2609" y="1480"/>
              <a:ext cx="3129" cy="2449"/>
              <a:chOff x="0" y="0"/>
              <a:chExt cx="2886" cy="1746"/>
            </a:xfrm>
          </p:grpSpPr>
          <p:sp>
            <p:nvSpPr>
              <p:cNvPr id="32787" name="未知"/>
              <p:cNvSpPr>
                <a:spLocks noChangeArrowheads="1"/>
              </p:cNvSpPr>
              <p:nvPr/>
            </p:nvSpPr>
            <p:spPr bwMode="auto">
              <a:xfrm>
                <a:off x="1776" y="1458"/>
                <a:ext cx="1104" cy="288"/>
              </a:xfrm>
              <a:custGeom>
                <a:avLst/>
                <a:gdLst>
                  <a:gd name="T0" fmla="*/ 144 w 1104"/>
                  <a:gd name="T1" fmla="*/ 288 h 288"/>
                  <a:gd name="T2" fmla="*/ 1104 w 1104"/>
                  <a:gd name="T3" fmla="*/ 96 h 288"/>
                  <a:gd name="T4" fmla="*/ 0 w 1104"/>
                  <a:gd name="T5" fmla="*/ 0 h 288"/>
                  <a:gd name="T6" fmla="*/ 144 w 1104"/>
                  <a:gd name="T7" fmla="*/ 288 h 2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04"/>
                  <a:gd name="T13" fmla="*/ 0 h 288"/>
                  <a:gd name="T14" fmla="*/ 1104 w 1104"/>
                  <a:gd name="T15" fmla="*/ 288 h 2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04" h="288">
                    <a:moveTo>
                      <a:pt x="144" y="288"/>
                    </a:moveTo>
                    <a:lnTo>
                      <a:pt x="1104" y="96"/>
                    </a:lnTo>
                    <a:lnTo>
                      <a:pt x="0" y="0"/>
                    </a:lnTo>
                    <a:lnTo>
                      <a:pt x="144" y="288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5F5F5F"/>
                  </a:gs>
                  <a:gs pos="100000">
                    <a:schemeClr val="bg1"/>
                  </a:gs>
                </a:gsLst>
                <a:path path="rect">
                  <a:fillToRect t="100000" r="100000"/>
                </a:path>
              </a:gra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2788" name="未知"/>
              <p:cNvSpPr>
                <a:spLocks noChangeArrowheads="1"/>
              </p:cNvSpPr>
              <p:nvPr/>
            </p:nvSpPr>
            <p:spPr bwMode="auto">
              <a:xfrm>
                <a:off x="0" y="738"/>
                <a:ext cx="1920" cy="1008"/>
              </a:xfrm>
              <a:custGeom>
                <a:avLst/>
                <a:gdLst>
                  <a:gd name="T0" fmla="*/ 1920 w 1920"/>
                  <a:gd name="T1" fmla="*/ 1008 h 1008"/>
                  <a:gd name="T2" fmla="*/ 0 w 1920"/>
                  <a:gd name="T3" fmla="*/ 384 h 1008"/>
                  <a:gd name="T4" fmla="*/ 0 w 1920"/>
                  <a:gd name="T5" fmla="*/ 0 h 1008"/>
                  <a:gd name="T6" fmla="*/ 1920 w 1920"/>
                  <a:gd name="T7" fmla="*/ 432 h 1008"/>
                  <a:gd name="T8" fmla="*/ 1920 w 1920"/>
                  <a:gd name="T9" fmla="*/ 1008 h 10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20"/>
                  <a:gd name="T16" fmla="*/ 0 h 1008"/>
                  <a:gd name="T17" fmla="*/ 1920 w 1920"/>
                  <a:gd name="T18" fmla="*/ 1008 h 10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20" h="1008">
                    <a:moveTo>
                      <a:pt x="1920" y="1008"/>
                    </a:moveTo>
                    <a:lnTo>
                      <a:pt x="0" y="384"/>
                    </a:lnTo>
                    <a:lnTo>
                      <a:pt x="0" y="0"/>
                    </a:lnTo>
                    <a:lnTo>
                      <a:pt x="1920" y="432"/>
                    </a:lnTo>
                    <a:lnTo>
                      <a:pt x="1920" y="1008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3366"/>
                  </a:gs>
                  <a:gs pos="50000">
                    <a:srgbClr val="336699"/>
                  </a:gs>
                  <a:gs pos="100000">
                    <a:srgbClr val="003366"/>
                  </a:gs>
                </a:gsLst>
                <a:lin ang="2700000" scaled="1"/>
              </a:gradFill>
              <a:ln w="9525">
                <a:solidFill>
                  <a:srgbClr val="FF9933"/>
                </a:solidFill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2789" name="未知"/>
              <p:cNvSpPr>
                <a:spLocks noChangeArrowheads="1"/>
              </p:cNvSpPr>
              <p:nvPr/>
            </p:nvSpPr>
            <p:spPr bwMode="auto">
              <a:xfrm>
                <a:off x="0" y="738"/>
                <a:ext cx="2160" cy="432"/>
              </a:xfrm>
              <a:custGeom>
                <a:avLst/>
                <a:gdLst>
                  <a:gd name="T0" fmla="*/ 0 w 2160"/>
                  <a:gd name="T1" fmla="*/ 0 h 432"/>
                  <a:gd name="T2" fmla="*/ 1920 w 2160"/>
                  <a:gd name="T3" fmla="*/ 432 h 432"/>
                  <a:gd name="T4" fmla="*/ 2160 w 2160"/>
                  <a:gd name="T5" fmla="*/ 336 h 432"/>
                  <a:gd name="T6" fmla="*/ 336 w 2160"/>
                  <a:gd name="T7" fmla="*/ 0 h 432"/>
                  <a:gd name="T8" fmla="*/ 0 w 2160"/>
                  <a:gd name="T9" fmla="*/ 0 h 4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0"/>
                  <a:gd name="T16" fmla="*/ 0 h 432"/>
                  <a:gd name="T17" fmla="*/ 2160 w 2160"/>
                  <a:gd name="T18" fmla="*/ 432 h 4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0" h="432">
                    <a:moveTo>
                      <a:pt x="0" y="0"/>
                    </a:moveTo>
                    <a:lnTo>
                      <a:pt x="1920" y="432"/>
                    </a:lnTo>
                    <a:lnTo>
                      <a:pt x="2160" y="336"/>
                    </a:lnTo>
                    <a:lnTo>
                      <a:pt x="33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89854"/>
              </a:solidFill>
              <a:ln w="9525">
                <a:solidFill>
                  <a:srgbClr val="FF9933"/>
                </a:solidFill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2790" name="未知"/>
              <p:cNvSpPr>
                <a:spLocks noChangeArrowheads="1"/>
              </p:cNvSpPr>
              <p:nvPr/>
            </p:nvSpPr>
            <p:spPr bwMode="auto">
              <a:xfrm>
                <a:off x="300" y="474"/>
                <a:ext cx="1860" cy="600"/>
              </a:xfrm>
              <a:custGeom>
                <a:avLst/>
                <a:gdLst>
                  <a:gd name="T0" fmla="*/ 1860 w 1860"/>
                  <a:gd name="T1" fmla="*/ 600 h 600"/>
                  <a:gd name="T2" fmla="*/ 0 w 1860"/>
                  <a:gd name="T3" fmla="*/ 264 h 600"/>
                  <a:gd name="T4" fmla="*/ 0 w 1860"/>
                  <a:gd name="T5" fmla="*/ 0 h 600"/>
                  <a:gd name="T6" fmla="*/ 1860 w 1860"/>
                  <a:gd name="T7" fmla="*/ 168 h 600"/>
                  <a:gd name="T8" fmla="*/ 1860 w 1860"/>
                  <a:gd name="T9" fmla="*/ 600 h 6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60"/>
                  <a:gd name="T16" fmla="*/ 0 h 600"/>
                  <a:gd name="T17" fmla="*/ 1860 w 1860"/>
                  <a:gd name="T18" fmla="*/ 600 h 6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60" h="600">
                    <a:moveTo>
                      <a:pt x="1860" y="600"/>
                    </a:moveTo>
                    <a:lnTo>
                      <a:pt x="0" y="264"/>
                    </a:lnTo>
                    <a:lnTo>
                      <a:pt x="0" y="0"/>
                    </a:lnTo>
                    <a:lnTo>
                      <a:pt x="1860" y="168"/>
                    </a:lnTo>
                    <a:lnTo>
                      <a:pt x="1860" y="60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336699"/>
                  </a:gs>
                  <a:gs pos="50000">
                    <a:srgbClr val="0099CC"/>
                  </a:gs>
                  <a:gs pos="100000">
                    <a:srgbClr val="336699"/>
                  </a:gs>
                </a:gsLst>
                <a:lin ang="2700000" scaled="1"/>
              </a:gradFill>
              <a:ln w="9525">
                <a:solidFill>
                  <a:srgbClr val="FF9933"/>
                </a:solidFill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2791" name="未知"/>
              <p:cNvSpPr>
                <a:spLocks noChangeArrowheads="1"/>
              </p:cNvSpPr>
              <p:nvPr/>
            </p:nvSpPr>
            <p:spPr bwMode="auto">
              <a:xfrm>
                <a:off x="300" y="450"/>
                <a:ext cx="2244" cy="192"/>
              </a:xfrm>
              <a:custGeom>
                <a:avLst/>
                <a:gdLst>
                  <a:gd name="T0" fmla="*/ 0 w 2244"/>
                  <a:gd name="T1" fmla="*/ 24 h 192"/>
                  <a:gd name="T2" fmla="*/ 420 w 2244"/>
                  <a:gd name="T3" fmla="*/ 0 h 192"/>
                  <a:gd name="T4" fmla="*/ 2244 w 2244"/>
                  <a:gd name="T5" fmla="*/ 96 h 192"/>
                  <a:gd name="T6" fmla="*/ 1860 w 2244"/>
                  <a:gd name="T7" fmla="*/ 192 h 192"/>
                  <a:gd name="T8" fmla="*/ 0 w 2244"/>
                  <a:gd name="T9" fmla="*/ 24 h 19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44"/>
                  <a:gd name="T16" fmla="*/ 0 h 192"/>
                  <a:gd name="T17" fmla="*/ 2244 w 2244"/>
                  <a:gd name="T18" fmla="*/ 192 h 19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44" h="192">
                    <a:moveTo>
                      <a:pt x="0" y="24"/>
                    </a:moveTo>
                    <a:lnTo>
                      <a:pt x="420" y="0"/>
                    </a:lnTo>
                    <a:lnTo>
                      <a:pt x="2244" y="96"/>
                    </a:lnTo>
                    <a:lnTo>
                      <a:pt x="1860" y="192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C0B480"/>
              </a:solidFill>
              <a:ln w="9525">
                <a:solidFill>
                  <a:srgbClr val="FF9933"/>
                </a:solidFill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2792" name="未知"/>
              <p:cNvSpPr>
                <a:spLocks noChangeArrowheads="1"/>
              </p:cNvSpPr>
              <p:nvPr/>
            </p:nvSpPr>
            <p:spPr bwMode="auto">
              <a:xfrm>
                <a:off x="672" y="66"/>
                <a:ext cx="1872" cy="480"/>
              </a:xfrm>
              <a:custGeom>
                <a:avLst/>
                <a:gdLst>
                  <a:gd name="T0" fmla="*/ 0 w 1872"/>
                  <a:gd name="T1" fmla="*/ 384 h 480"/>
                  <a:gd name="T2" fmla="*/ 0 w 1872"/>
                  <a:gd name="T3" fmla="*/ 78 h 480"/>
                  <a:gd name="T4" fmla="*/ 1872 w 1872"/>
                  <a:gd name="T5" fmla="*/ 0 h 480"/>
                  <a:gd name="T6" fmla="*/ 1872 w 1872"/>
                  <a:gd name="T7" fmla="*/ 480 h 480"/>
                  <a:gd name="T8" fmla="*/ 0 w 1872"/>
                  <a:gd name="T9" fmla="*/ 384 h 4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72"/>
                  <a:gd name="T16" fmla="*/ 0 h 480"/>
                  <a:gd name="T17" fmla="*/ 1872 w 1872"/>
                  <a:gd name="T18" fmla="*/ 480 h 48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72" h="480">
                    <a:moveTo>
                      <a:pt x="0" y="384"/>
                    </a:moveTo>
                    <a:lnTo>
                      <a:pt x="0" y="78"/>
                    </a:lnTo>
                    <a:lnTo>
                      <a:pt x="1872" y="0"/>
                    </a:lnTo>
                    <a:lnTo>
                      <a:pt x="1872" y="480"/>
                    </a:lnTo>
                    <a:lnTo>
                      <a:pt x="0" y="384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8080"/>
                  </a:gs>
                  <a:gs pos="50000">
                    <a:srgbClr val="33CCCC"/>
                  </a:gs>
                  <a:gs pos="100000">
                    <a:srgbClr val="008080"/>
                  </a:gs>
                </a:gsLst>
                <a:lin ang="2700000" scaled="1"/>
              </a:gradFill>
              <a:ln w="9525">
                <a:solidFill>
                  <a:srgbClr val="FF9933"/>
                </a:solidFill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2793" name="未知"/>
              <p:cNvSpPr>
                <a:spLocks noChangeArrowheads="1"/>
              </p:cNvSpPr>
              <p:nvPr/>
            </p:nvSpPr>
            <p:spPr bwMode="auto">
              <a:xfrm>
                <a:off x="678" y="0"/>
                <a:ext cx="2208" cy="150"/>
              </a:xfrm>
              <a:custGeom>
                <a:avLst/>
                <a:gdLst>
                  <a:gd name="T0" fmla="*/ 0 w 2208"/>
                  <a:gd name="T1" fmla="*/ 150 h 150"/>
                  <a:gd name="T2" fmla="*/ 276 w 2208"/>
                  <a:gd name="T3" fmla="*/ 66 h 150"/>
                  <a:gd name="T4" fmla="*/ 2208 w 2208"/>
                  <a:gd name="T5" fmla="*/ 0 h 150"/>
                  <a:gd name="T6" fmla="*/ 1860 w 2208"/>
                  <a:gd name="T7" fmla="*/ 132 h 150"/>
                  <a:gd name="T8" fmla="*/ 0 w 2208"/>
                  <a:gd name="T9" fmla="*/ 150 h 1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08"/>
                  <a:gd name="T16" fmla="*/ 0 h 150"/>
                  <a:gd name="T17" fmla="*/ 2208 w 2208"/>
                  <a:gd name="T18" fmla="*/ 150 h 1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08" h="150">
                    <a:moveTo>
                      <a:pt x="0" y="150"/>
                    </a:moveTo>
                    <a:lnTo>
                      <a:pt x="276" y="66"/>
                    </a:lnTo>
                    <a:lnTo>
                      <a:pt x="2208" y="0"/>
                    </a:lnTo>
                    <a:lnTo>
                      <a:pt x="1860" y="132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DC39B"/>
              </a:solidFill>
              <a:ln w="9525">
                <a:solidFill>
                  <a:srgbClr val="FF9933"/>
                </a:solidFill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2794" name="未知"/>
              <p:cNvSpPr>
                <a:spLocks noChangeArrowheads="1"/>
              </p:cNvSpPr>
              <p:nvPr/>
            </p:nvSpPr>
            <p:spPr bwMode="auto">
              <a:xfrm>
                <a:off x="1920" y="0"/>
                <a:ext cx="960" cy="1746"/>
              </a:xfrm>
              <a:custGeom>
                <a:avLst/>
                <a:gdLst>
                  <a:gd name="T0" fmla="*/ 0 w 960"/>
                  <a:gd name="T1" fmla="*/ 1746 h 1746"/>
                  <a:gd name="T2" fmla="*/ 0 w 960"/>
                  <a:gd name="T3" fmla="*/ 1170 h 1746"/>
                  <a:gd name="T4" fmla="*/ 240 w 960"/>
                  <a:gd name="T5" fmla="*/ 1074 h 1746"/>
                  <a:gd name="T6" fmla="*/ 240 w 960"/>
                  <a:gd name="T7" fmla="*/ 642 h 1746"/>
                  <a:gd name="T8" fmla="*/ 624 w 960"/>
                  <a:gd name="T9" fmla="*/ 546 h 1746"/>
                  <a:gd name="T10" fmla="*/ 624 w 960"/>
                  <a:gd name="T11" fmla="*/ 126 h 1746"/>
                  <a:gd name="T12" fmla="*/ 960 w 960"/>
                  <a:gd name="T13" fmla="*/ 0 h 1746"/>
                  <a:gd name="T14" fmla="*/ 960 w 960"/>
                  <a:gd name="T15" fmla="*/ 96 h 1746"/>
                  <a:gd name="T16" fmla="*/ 726 w 960"/>
                  <a:gd name="T17" fmla="*/ 180 h 1746"/>
                  <a:gd name="T18" fmla="*/ 732 w 960"/>
                  <a:gd name="T19" fmla="*/ 630 h 1746"/>
                  <a:gd name="T20" fmla="*/ 384 w 960"/>
                  <a:gd name="T21" fmla="*/ 738 h 1746"/>
                  <a:gd name="T22" fmla="*/ 384 w 960"/>
                  <a:gd name="T23" fmla="*/ 1170 h 1746"/>
                  <a:gd name="T24" fmla="*/ 150 w 960"/>
                  <a:gd name="T25" fmla="*/ 1260 h 1746"/>
                  <a:gd name="T26" fmla="*/ 150 w 960"/>
                  <a:gd name="T27" fmla="*/ 1704 h 1746"/>
                  <a:gd name="T28" fmla="*/ 0 w 960"/>
                  <a:gd name="T29" fmla="*/ 1746 h 174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960"/>
                  <a:gd name="T46" fmla="*/ 0 h 1746"/>
                  <a:gd name="T47" fmla="*/ 960 w 960"/>
                  <a:gd name="T48" fmla="*/ 1746 h 174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960" h="1746">
                    <a:moveTo>
                      <a:pt x="0" y="1746"/>
                    </a:moveTo>
                    <a:lnTo>
                      <a:pt x="0" y="1170"/>
                    </a:lnTo>
                    <a:lnTo>
                      <a:pt x="240" y="1074"/>
                    </a:lnTo>
                    <a:lnTo>
                      <a:pt x="240" y="642"/>
                    </a:lnTo>
                    <a:lnTo>
                      <a:pt x="624" y="546"/>
                    </a:lnTo>
                    <a:lnTo>
                      <a:pt x="624" y="126"/>
                    </a:lnTo>
                    <a:lnTo>
                      <a:pt x="960" y="0"/>
                    </a:lnTo>
                    <a:lnTo>
                      <a:pt x="960" y="96"/>
                    </a:lnTo>
                    <a:lnTo>
                      <a:pt x="726" y="180"/>
                    </a:lnTo>
                    <a:lnTo>
                      <a:pt x="732" y="630"/>
                    </a:lnTo>
                    <a:lnTo>
                      <a:pt x="384" y="738"/>
                    </a:lnTo>
                    <a:lnTo>
                      <a:pt x="384" y="1170"/>
                    </a:lnTo>
                    <a:lnTo>
                      <a:pt x="150" y="1260"/>
                    </a:lnTo>
                    <a:lnTo>
                      <a:pt x="150" y="1704"/>
                    </a:lnTo>
                    <a:lnTo>
                      <a:pt x="0" y="1746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CDC39B"/>
                  </a:gs>
                  <a:gs pos="100000">
                    <a:srgbClr val="F1EBCF"/>
                  </a:gs>
                </a:gsLst>
                <a:path path="rect">
                  <a:fillToRect r="100000" b="100000"/>
                </a:path>
              </a:gradFill>
              <a:ln w="9525">
                <a:solidFill>
                  <a:schemeClr val="bg2"/>
                </a:solidFill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32778" name="Group 11"/>
            <p:cNvGrpSpPr/>
            <p:nvPr/>
          </p:nvGrpSpPr>
          <p:grpSpPr bwMode="auto">
            <a:xfrm>
              <a:off x="975" y="2115"/>
              <a:ext cx="1769" cy="740"/>
              <a:chOff x="0" y="0"/>
              <a:chExt cx="1769" cy="785"/>
            </a:xfrm>
          </p:grpSpPr>
          <p:sp>
            <p:nvSpPr>
              <p:cNvPr id="32785" name="AutoShape 12">
                <a:hlinkClick r:id="" action="ppaction://hlinkshowjump?jump=nextslide"/>
              </p:cNvPr>
              <p:cNvSpPr>
                <a:spLocks noChangeArrowheads="1"/>
              </p:cNvSpPr>
              <p:nvPr/>
            </p:nvSpPr>
            <p:spPr bwMode="auto">
              <a:xfrm>
                <a:off x="45" y="0"/>
                <a:ext cx="1633" cy="785"/>
              </a:xfrm>
              <a:prstGeom prst="rightArrow">
                <a:avLst>
                  <a:gd name="adj1" fmla="val 50000"/>
                  <a:gd name="adj2" fmla="val 51929"/>
                </a:avLst>
              </a:prstGeom>
              <a:gradFill rotWithShape="0">
                <a:gsLst>
                  <a:gs pos="0">
                    <a:srgbClr val="00576F"/>
                  </a:gs>
                  <a:gs pos="50000">
                    <a:srgbClr val="00BDF0"/>
                  </a:gs>
                  <a:gs pos="100000">
                    <a:srgbClr val="00576F"/>
                  </a:gs>
                </a:gsLst>
                <a:lin ang="2700000" scaled="1"/>
              </a:gradFill>
              <a:ln w="9525">
                <a:miter lim="800000"/>
              </a:ln>
              <a:scene3d>
                <a:camera prst="legacyObliqueTopRight"/>
                <a:lightRig rig="legacyFlat3" dir="b"/>
              </a:scene3d>
              <a:sp3d extrusionH="176200" prstMaterial="legacyMatte">
                <a:bevelT w="13500" h="13500" prst="angle"/>
                <a:bevelB w="13500" h="13500" prst="angle"/>
                <a:extrusionClr>
                  <a:srgbClr val="00BDF0"/>
                </a:extrusionClr>
              </a:sp3d>
            </p:spPr>
            <p:txBody>
              <a:bodyPr wrap="none" lIns="73025" tIns="36512" rIns="73025" bIns="36512" anchor="ctr">
                <a:flatTx/>
              </a:bodyPr>
              <a:lstStyle/>
              <a:p>
                <a:pPr>
                  <a:buFont typeface="Arial" panose="020B0604020202020204" pitchFamily="34" charset="0"/>
                  <a:buNone/>
                </a:pPr>
                <a:endParaRPr lang="zh-CN" altLang="en-US" sz="1800" b="0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32786" name="Text Box 13">
                <a:hlinkClick r:id="" action="ppaction://hlinkshowjump?jump=nextslide">
                  <a:snd r:embed="rId1" name="hammer.wav"/>
                </a:hlinkClick>
              </p:cNvPr>
              <p:cNvSpPr txBox="1">
                <a:spLocks noChangeArrowheads="1"/>
              </p:cNvSpPr>
              <p:nvPr/>
            </p:nvSpPr>
            <p:spPr bwMode="auto">
              <a:xfrm>
                <a:off x="0" y="181"/>
                <a:ext cx="1769" cy="44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lIns="90000" tIns="46800" rIns="90000" bIns="46800">
                <a:spAutoFit/>
              </a:bodyPr>
              <a:lstStyle/>
              <a:p>
                <a:pPr>
                  <a:buFont typeface="Arial" panose="020B0604020202020204" pitchFamily="34" charset="0"/>
                  <a:buNone/>
                </a:pPr>
                <a:r>
                  <a:rPr lang="zh-CN" altLang="en-US" sz="3600">
                    <a:solidFill>
                      <a:srgbClr val="D60093"/>
                    </a:solidFill>
                    <a:latin typeface="华文楷体" panose="02010600040101010101" charset="-122"/>
                    <a:ea typeface="华文楷体" panose="02010600040101010101" charset="-122"/>
                    <a:cs typeface="华文楷体" panose="02010600040101010101" charset="-122"/>
                  </a:rPr>
                  <a:t>  基础巩固</a:t>
                </a:r>
                <a:endParaRPr lang="zh-CN" altLang="en-US" sz="3600">
                  <a:solidFill>
                    <a:srgbClr val="D60093"/>
                  </a:solidFill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endParaRPr>
              </a:p>
            </p:txBody>
          </p:sp>
        </p:grpSp>
        <p:grpSp>
          <p:nvGrpSpPr>
            <p:cNvPr id="32779" name="Group 14"/>
            <p:cNvGrpSpPr/>
            <p:nvPr/>
          </p:nvGrpSpPr>
          <p:grpSpPr bwMode="auto">
            <a:xfrm>
              <a:off x="1519" y="1525"/>
              <a:ext cx="1769" cy="681"/>
              <a:chOff x="0" y="0"/>
              <a:chExt cx="1769" cy="785"/>
            </a:xfrm>
          </p:grpSpPr>
          <p:sp>
            <p:nvSpPr>
              <p:cNvPr id="32783" name="AutoShape 15"/>
              <p:cNvSpPr>
                <a:spLocks noChangeArrowheads="1"/>
              </p:cNvSpPr>
              <p:nvPr/>
            </p:nvSpPr>
            <p:spPr bwMode="auto">
              <a:xfrm>
                <a:off x="45" y="0"/>
                <a:ext cx="1633" cy="785"/>
              </a:xfrm>
              <a:prstGeom prst="rightArrow">
                <a:avLst>
                  <a:gd name="adj1" fmla="val 50000"/>
                  <a:gd name="adj2" fmla="val 51929"/>
                </a:avLst>
              </a:prstGeom>
              <a:gradFill rotWithShape="0">
                <a:gsLst>
                  <a:gs pos="0">
                    <a:srgbClr val="00576F"/>
                  </a:gs>
                  <a:gs pos="50000">
                    <a:srgbClr val="00BDF0"/>
                  </a:gs>
                  <a:gs pos="100000">
                    <a:srgbClr val="00576F"/>
                  </a:gs>
                </a:gsLst>
                <a:lin ang="2700000" scaled="1"/>
              </a:gradFill>
              <a:ln w="9525">
                <a:miter lim="800000"/>
              </a:ln>
              <a:scene3d>
                <a:camera prst="legacyObliqueTopRight"/>
                <a:lightRig rig="legacyFlat3" dir="b"/>
              </a:scene3d>
              <a:sp3d extrusionH="176200" prstMaterial="legacyMatte">
                <a:bevelT w="13500" h="13500" prst="angle"/>
                <a:bevelB w="13500" h="13500" prst="angle"/>
                <a:extrusionClr>
                  <a:srgbClr val="00BDF0"/>
                </a:extrusionClr>
              </a:sp3d>
            </p:spPr>
            <p:txBody>
              <a:bodyPr wrap="none" lIns="73025" tIns="36512" rIns="73025" bIns="36512" anchor="ctr">
                <a:flatTx/>
              </a:bodyPr>
              <a:lstStyle/>
              <a:p>
                <a:pPr>
                  <a:buFont typeface="Arial" panose="020B0604020202020204" pitchFamily="34" charset="0"/>
                  <a:buNone/>
                </a:pPr>
                <a:endParaRPr lang="zh-CN" altLang="en-US" sz="1800" b="0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32784" name="Text Box 16">
                <a:hlinkClick r:id="rId2" action="ppaction://hlinksldjump">
                  <a:snd r:embed="rId1" name="hammer.wav"/>
                </a:hlinkClick>
              </p:cNvPr>
              <p:cNvSpPr txBox="1">
                <a:spLocks noChangeArrowheads="1"/>
              </p:cNvSpPr>
              <p:nvPr/>
            </p:nvSpPr>
            <p:spPr bwMode="auto">
              <a:xfrm>
                <a:off x="0" y="183"/>
                <a:ext cx="1769" cy="478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lIns="90000" tIns="46800" rIns="90000" bIns="46800">
                <a:spAutoFit/>
              </a:bodyPr>
              <a:lstStyle/>
              <a:p>
                <a:pPr>
                  <a:buFont typeface="Arial" panose="020B0604020202020204" pitchFamily="34" charset="0"/>
                  <a:buNone/>
                </a:pPr>
                <a:r>
                  <a:rPr lang="zh-CN" altLang="en-US" sz="3600">
                    <a:solidFill>
                      <a:srgbClr val="D60093"/>
                    </a:solidFill>
                    <a:latin typeface="华文楷体" panose="02010600040101010101" charset="-122"/>
                    <a:ea typeface="华文楷体" panose="02010600040101010101" charset="-122"/>
                    <a:cs typeface="华文楷体" panose="02010600040101010101" charset="-122"/>
                  </a:rPr>
                  <a:t>  提升培优</a:t>
                </a:r>
                <a:endParaRPr lang="zh-CN" altLang="en-US" sz="3600">
                  <a:solidFill>
                    <a:srgbClr val="D60093"/>
                  </a:solidFill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endParaRPr>
              </a:p>
            </p:txBody>
          </p:sp>
        </p:grpSp>
        <p:grpSp>
          <p:nvGrpSpPr>
            <p:cNvPr id="32780" name="Group 17"/>
            <p:cNvGrpSpPr/>
            <p:nvPr/>
          </p:nvGrpSpPr>
          <p:grpSpPr bwMode="auto">
            <a:xfrm>
              <a:off x="2200" y="890"/>
              <a:ext cx="1769" cy="740"/>
              <a:chOff x="0" y="0"/>
              <a:chExt cx="1769" cy="785"/>
            </a:xfrm>
          </p:grpSpPr>
          <p:sp>
            <p:nvSpPr>
              <p:cNvPr id="32781" name="AutoShape 18">
                <a:hlinkClick r:id="" action="ppaction://noaction">
                  <a:snd r:embed="rId1" name="hammer.wav"/>
                </a:hlinkClick>
              </p:cNvPr>
              <p:cNvSpPr>
                <a:spLocks noChangeArrowheads="1"/>
              </p:cNvSpPr>
              <p:nvPr/>
            </p:nvSpPr>
            <p:spPr bwMode="auto">
              <a:xfrm>
                <a:off x="45" y="0"/>
                <a:ext cx="1633" cy="785"/>
              </a:xfrm>
              <a:prstGeom prst="rightArrow">
                <a:avLst>
                  <a:gd name="adj1" fmla="val 50000"/>
                  <a:gd name="adj2" fmla="val 51929"/>
                </a:avLst>
              </a:prstGeom>
              <a:gradFill rotWithShape="0">
                <a:gsLst>
                  <a:gs pos="0">
                    <a:srgbClr val="00576F"/>
                  </a:gs>
                  <a:gs pos="50000">
                    <a:srgbClr val="00BDF0"/>
                  </a:gs>
                  <a:gs pos="100000">
                    <a:srgbClr val="00576F"/>
                  </a:gs>
                </a:gsLst>
                <a:lin ang="2700000" scaled="1"/>
              </a:gradFill>
              <a:ln w="9525">
                <a:miter lim="800000"/>
              </a:ln>
              <a:scene3d>
                <a:camera prst="legacyObliqueTopRight"/>
                <a:lightRig rig="legacyFlat3" dir="b"/>
              </a:scene3d>
              <a:sp3d extrusionH="176200" prstMaterial="legacyMatte">
                <a:bevelT w="13500" h="13500" prst="angle"/>
                <a:bevelB w="13500" h="13500" prst="angle"/>
                <a:extrusionClr>
                  <a:srgbClr val="00BDF0"/>
                </a:extrusionClr>
              </a:sp3d>
            </p:spPr>
            <p:txBody>
              <a:bodyPr wrap="none" lIns="73025" tIns="36512" rIns="73025" bIns="36512" anchor="ctr">
                <a:flatTx/>
              </a:bodyPr>
              <a:lstStyle/>
              <a:p>
                <a:pPr>
                  <a:buFont typeface="Arial" panose="020B0604020202020204" pitchFamily="34" charset="0"/>
                  <a:buNone/>
                </a:pPr>
                <a:endParaRPr lang="zh-CN" altLang="en-US" sz="1800" b="0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32782" name="Text Box 19">
                <a:hlinkClick r:id="rId3" action="ppaction://hlinksldjump">
                  <a:snd r:embed="rId1" name="hammer.wav"/>
                </a:hlinkClick>
              </p:cNvPr>
              <p:cNvSpPr txBox="1">
                <a:spLocks noChangeArrowheads="1"/>
              </p:cNvSpPr>
              <p:nvPr/>
            </p:nvSpPr>
            <p:spPr bwMode="auto">
              <a:xfrm>
                <a:off x="0" y="181"/>
                <a:ext cx="1769" cy="44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lIns="90000" tIns="46800" rIns="90000" bIns="46800">
                <a:spAutoFit/>
              </a:bodyPr>
              <a:lstStyle/>
              <a:p>
                <a:pPr>
                  <a:buFont typeface="Arial" panose="020B0604020202020204" pitchFamily="34" charset="0"/>
                  <a:buNone/>
                </a:pPr>
                <a:r>
                  <a:rPr lang="zh-CN" altLang="en-US" sz="3600">
                    <a:solidFill>
                      <a:srgbClr val="D60093"/>
                    </a:solidFill>
                    <a:latin typeface="华文楷体" panose="02010600040101010101" charset="-122"/>
                    <a:ea typeface="华文楷体" panose="02010600040101010101" charset="-122"/>
                    <a:cs typeface="华文楷体" panose="02010600040101010101" charset="-122"/>
                  </a:rPr>
                  <a:t> 思维创新</a:t>
                </a:r>
                <a:endParaRPr lang="zh-CN" altLang="en-US" sz="3600">
                  <a:solidFill>
                    <a:srgbClr val="D60093"/>
                  </a:solidFill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endParaRPr>
              </a:p>
            </p:txBody>
          </p:sp>
        </p:grpSp>
      </p:grpSp>
      <p:sp>
        <p:nvSpPr>
          <p:cNvPr id="28" name="圆角矩形 27"/>
          <p:cNvSpPr/>
          <p:nvPr/>
        </p:nvSpPr>
        <p:spPr>
          <a:xfrm>
            <a:off x="611188" y="4005263"/>
            <a:ext cx="2016125" cy="503237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800" b="0">
              <a:latin typeface="华文楷体" panose="02010600040101010101" charset="-122"/>
              <a:ea typeface="华文楷体" panose="02010600040101010101" charset="-122"/>
            </a:endParaRPr>
          </a:p>
        </p:txBody>
      </p:sp>
      <p:grpSp>
        <p:nvGrpSpPr>
          <p:cNvPr id="32771" name="Group 23"/>
          <p:cNvGrpSpPr/>
          <p:nvPr/>
        </p:nvGrpSpPr>
        <p:grpSpPr bwMode="auto">
          <a:xfrm>
            <a:off x="3708400" y="404813"/>
            <a:ext cx="1800225" cy="792162"/>
            <a:chOff x="3016" y="2750"/>
            <a:chExt cx="1134" cy="499"/>
          </a:xfrm>
        </p:grpSpPr>
        <p:sp>
          <p:nvSpPr>
            <p:cNvPr id="32775" name="AutoShape 24"/>
            <p:cNvSpPr>
              <a:spLocks noChangeArrowheads="1"/>
            </p:cNvSpPr>
            <p:nvPr/>
          </p:nvSpPr>
          <p:spPr bwMode="auto">
            <a:xfrm>
              <a:off x="3016" y="2750"/>
              <a:ext cx="1134" cy="499"/>
            </a:xfrm>
            <a:prstGeom prst="roundRect">
              <a:avLst>
                <a:gd name="adj" fmla="val 16667"/>
              </a:avLst>
            </a:prstGeom>
            <a:solidFill>
              <a:srgbClr val="DEEC22"/>
            </a:solidFill>
            <a:ln w="9525">
              <a:solidFill>
                <a:schemeClr val="hlink"/>
              </a:solidFill>
              <a:round/>
            </a:ln>
          </p:spPr>
          <p:txBody>
            <a:bodyPr wrap="none"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 sz="28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  <p:sp>
          <p:nvSpPr>
            <p:cNvPr id="32776" name="Text Box 25"/>
            <p:cNvSpPr txBox="1">
              <a:spLocks noChangeArrowheads="1"/>
            </p:cNvSpPr>
            <p:nvPr/>
          </p:nvSpPr>
          <p:spPr bwMode="auto">
            <a:xfrm>
              <a:off x="3107" y="2795"/>
              <a:ext cx="953" cy="36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zh-CN" altLang="en-US" sz="3200"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作业</a:t>
              </a:r>
              <a:r>
                <a:rPr lang="en-US" altLang="zh-CN" sz="3200"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2</a:t>
              </a:r>
              <a:endParaRPr lang="en-US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</p:grpSp>
      <p:grpSp>
        <p:nvGrpSpPr>
          <p:cNvPr id="32772" name="组合 3"/>
          <p:cNvGrpSpPr/>
          <p:nvPr/>
        </p:nvGrpSpPr>
        <p:grpSpPr bwMode="auto">
          <a:xfrm>
            <a:off x="1428750" y="5929313"/>
            <a:ext cx="2376488" cy="523875"/>
            <a:chOff x="5220072" y="5877272"/>
            <a:chExt cx="2376487" cy="877496"/>
          </a:xfrm>
        </p:grpSpPr>
        <p:sp>
          <p:nvSpPr>
            <p:cNvPr id="32773" name="AutoShape 13"/>
            <p:cNvSpPr>
              <a:spLocks noChangeArrowheads="1"/>
            </p:cNvSpPr>
            <p:nvPr/>
          </p:nvSpPr>
          <p:spPr bwMode="auto">
            <a:xfrm>
              <a:off x="5220072" y="5877272"/>
              <a:ext cx="2303735" cy="836712"/>
            </a:xfrm>
            <a:prstGeom prst="actionButtonBlank">
              <a:avLst/>
            </a:prstGeom>
            <a:solidFill>
              <a:srgbClr val="DEEC22"/>
            </a:solidFill>
            <a:ln w="9525">
              <a:solidFill>
                <a:schemeClr val="hlink"/>
              </a:solidFill>
              <a:miter lim="800000"/>
            </a:ln>
          </p:spPr>
          <p:txBody>
            <a:bodyPr wrap="none"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  <p:sp>
          <p:nvSpPr>
            <p:cNvPr id="32774" name="Text Box 14">
              <a:hlinkClick r:id="rId4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5220072" y="5877272"/>
              <a:ext cx="2376487" cy="87749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zh-CN" altLang="en-US" sz="2800">
                  <a:solidFill>
                    <a:schemeClr val="tx1"/>
                  </a:solidFill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返回作业设计</a:t>
              </a:r>
              <a:endParaRPr lang="zh-CN" altLang="en-US"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</p:grp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1" name="Group 8"/>
          <p:cNvGrpSpPr/>
          <p:nvPr/>
        </p:nvGrpSpPr>
        <p:grpSpPr bwMode="auto">
          <a:xfrm>
            <a:off x="6551613" y="44450"/>
            <a:ext cx="2592387" cy="1008063"/>
            <a:chOff x="0" y="0"/>
            <a:chExt cx="1633" cy="635"/>
          </a:xfrm>
        </p:grpSpPr>
        <p:pic>
          <p:nvPicPr>
            <p:cNvPr id="15375" name="Picture 9" descr="1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1633" cy="6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376" name="Rectangle 2"/>
            <p:cNvSpPr txBox="1">
              <a:spLocks noChangeArrowheads="1"/>
            </p:cNvSpPr>
            <p:nvPr/>
          </p:nvSpPr>
          <p:spPr bwMode="auto">
            <a:xfrm>
              <a:off x="45" y="0"/>
              <a:ext cx="1497" cy="63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91403" tIns="45700" rIns="91403" bIns="45700" anchor="ctr"/>
            <a:lstStyle/>
            <a:p>
              <a:pPr algn="r" defTabSz="923925">
                <a:buFont typeface="Arial" panose="020B0604020202020204" pitchFamily="34" charset="0"/>
                <a:buNone/>
              </a:pPr>
              <a:r>
                <a:rPr lang="zh-CN" altLang="en-US" sz="3200">
                  <a:latin typeface="Arial" panose="020B0604020202020204" pitchFamily="34" charset="0"/>
                  <a:ea typeface="黑体" panose="02010609060101010101" pitchFamily="49" charset="-122"/>
                </a:rPr>
                <a:t>复 习 准 备</a:t>
              </a:r>
              <a:endParaRPr lang="zh-CN" altLang="en-US" sz="3200"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</p:grpSp>
      <p:sp>
        <p:nvSpPr>
          <p:cNvPr id="15362" name="Text Box 6"/>
          <p:cNvSpPr txBox="1">
            <a:spLocks noChangeArrowheads="1"/>
          </p:cNvSpPr>
          <p:nvPr/>
        </p:nvSpPr>
        <p:spPr bwMode="auto">
          <a:xfrm>
            <a:off x="107950" y="815975"/>
            <a:ext cx="7272338" cy="9572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0000" tIns="46800" rIns="90000" bIns="4680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1.</a:t>
            </a:r>
            <a:r>
              <a:rPr lang="zh-CN" altLang="zh-CN" sz="2800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下面</a:t>
            </a:r>
            <a:r>
              <a:rPr lang="en-US" altLang="zh-CN" sz="2800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(   </a:t>
            </a:r>
            <a:r>
              <a:rPr lang="zh-CN" altLang="zh-CN" sz="2800" i="1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　　</a:t>
            </a:r>
            <a:r>
              <a:rPr lang="en-US" altLang="zh-CN" sz="2800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)</a:t>
            </a:r>
            <a:r>
              <a:rPr lang="zh-CN" altLang="zh-CN" sz="2800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号立体图形从左面看</a:t>
            </a:r>
            <a:r>
              <a:rPr lang="en-US" altLang="zh-CN" sz="2800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所看见的</a:t>
            </a:r>
            <a:endParaRPr lang="en-US" altLang="zh-CN" sz="2800">
              <a:solidFill>
                <a:srgbClr val="00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</a:t>
            </a:r>
            <a:r>
              <a:rPr lang="zh-CN" altLang="zh-CN" sz="2800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图形是</a:t>
            </a:r>
            <a:r>
              <a:rPr lang="en-US" altLang="zh-CN" sz="2800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  </a:t>
            </a:r>
            <a:r>
              <a:rPr lang="zh-CN" altLang="zh-CN" sz="2800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。</a:t>
            </a:r>
            <a:endParaRPr lang="zh-CN" altLang="en-US" sz="2800">
              <a:solidFill>
                <a:srgbClr val="00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5363" name="矩形 2"/>
          <p:cNvSpPr>
            <a:spLocks noChangeArrowheads="1"/>
          </p:cNvSpPr>
          <p:nvPr/>
        </p:nvSpPr>
        <p:spPr bwMode="auto">
          <a:xfrm>
            <a:off x="2239963" y="5445125"/>
            <a:ext cx="1422400" cy="461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i="1"/>
              <a:t>　　　　</a:t>
            </a:r>
            <a:endParaRPr lang="zh-CN" altLang="en-US"/>
          </a:p>
        </p:txBody>
      </p:sp>
      <p:pic>
        <p:nvPicPr>
          <p:cNvPr id="15364" name="Picture 34">
            <a:hlinkClick r:id="rId2" action="ppaction://hlinksldjump"/>
          </p:cNvPr>
          <p:cNvPicPr>
            <a:picLocks noChangeArrowheads="1"/>
          </p:cNvPicPr>
          <p:nvPr/>
        </p:nvPicPr>
        <p:blipFill>
          <a:blip r:embed="rId3">
            <a:clrChange>
              <a:clrFrom>
                <a:srgbClr val="0078AA"/>
              </a:clrFrom>
              <a:clrTo>
                <a:srgbClr val="0078A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40425" y="5732463"/>
            <a:ext cx="1655763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Text Box 18">
            <a:hlinkClick r:id="" action="ppaction://hlinkshowjump?jump=firstslide">
              <a:snd r:embed="rId4" name="suction.wav"/>
            </a:hlinkClick>
          </p:cNvPr>
          <p:cNvSpPr txBox="1">
            <a:spLocks noChangeArrowheads="1"/>
          </p:cNvSpPr>
          <p:nvPr/>
        </p:nvSpPr>
        <p:spPr bwMode="auto">
          <a:xfrm>
            <a:off x="5938838" y="6091238"/>
            <a:ext cx="1612900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返回目录</a:t>
            </a:r>
            <a:endParaRPr lang="zh-CN" altLang="en-US" sz="1800" b="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pic>
        <p:nvPicPr>
          <p:cNvPr id="15366" name="vv116a.jpg" descr="id:2147511136;FounderCES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19250" y="1335088"/>
            <a:ext cx="336550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0" contrast="-100000"/>
          </a:blip>
          <a:stretch>
            <a:fillRect/>
          </a:stretch>
        </p:blipFill>
        <p:spPr bwMode="auto">
          <a:xfrm>
            <a:off x="642910" y="2000240"/>
            <a:ext cx="6332220" cy="1638300"/>
          </a:xfrm>
          <a:prstGeom prst="roundRect">
            <a:avLst/>
          </a:prstGeom>
          <a:noFill/>
          <a:ln>
            <a:noFill/>
          </a:ln>
        </p:spPr>
      </p:pic>
      <p:sp>
        <p:nvSpPr>
          <p:cNvPr id="1536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r>
              <a:rPr lang="en-US" altLang="zh-CN" sz="900" b="0">
                <a:solidFill>
                  <a:srgbClr val="000000"/>
                </a:solidFill>
                <a:latin typeface="Arial" panose="020B0604020202020204" pitchFamily="34" charset="0"/>
                <a:ea typeface="NEU-HZ-S92"/>
                <a:cs typeface="Times New Roman" panose="02020603050405020304" pitchFamily="18" charset="0"/>
              </a:rPr>
              <a:t>2</a:t>
            </a:r>
            <a:r>
              <a:rPr lang="en-US" altLang="zh-CN" sz="900" b="0" i="1">
                <a:solidFill>
                  <a:srgbClr val="000000"/>
                </a:solidFill>
                <a:latin typeface="Arial" panose="020B0604020202020204" pitchFamily="34" charset="0"/>
                <a:ea typeface="NEU-BZ-S92"/>
                <a:cs typeface="Times New Roman" panose="02020603050405020304" pitchFamily="18" charset="0"/>
              </a:rPr>
              <a:t>.</a:t>
            </a:r>
            <a:r>
              <a:rPr lang="zh-CN" altLang="en-US" sz="900" b="0">
                <a:solidFill>
                  <a:srgbClr val="000000"/>
                </a:solidFill>
                <a:latin typeface="NEU-BZ-S92"/>
                <a:ea typeface="方正书宋_GBK"/>
                <a:cs typeface="Times New Roman" panose="02020603050405020304" pitchFamily="18" charset="0"/>
              </a:rPr>
              <a:t>从正面观察</a:t>
            </a:r>
            <a:endParaRPr lang="zh-CN" altLang="en-US" sz="1800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pic>
        <p:nvPicPr>
          <p:cNvPr id="15369" name="vv117.jpg" descr="id:2147511150;FounderCES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0" y="0"/>
            <a:ext cx="55245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70" name="Rectangle 5"/>
          <p:cNvSpPr>
            <a:spLocks noChangeArrowheads="1"/>
          </p:cNvSpPr>
          <p:nvPr/>
        </p:nvSpPr>
        <p:spPr bwMode="auto">
          <a:xfrm>
            <a:off x="0" y="314325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r>
              <a:rPr lang="zh-CN" altLang="en-US" sz="900" b="0">
                <a:solidFill>
                  <a:srgbClr val="000000"/>
                </a:solidFill>
                <a:latin typeface="NEU-BZ-S92"/>
                <a:ea typeface="方正书宋_GBK"/>
                <a:cs typeface="Times New Roman" panose="02020603050405020304" pitchFamily="18" charset="0"/>
              </a:rPr>
              <a:t>所看到的图形是</a:t>
            </a:r>
            <a:r>
              <a:rPr lang="en-US" altLang="zh-CN" sz="900" b="0">
                <a:solidFill>
                  <a:srgbClr val="000000"/>
                </a:solidFill>
                <a:latin typeface="Arial" panose="020B0604020202020204" pitchFamily="34" charset="0"/>
                <a:ea typeface="方正书宋_GBK"/>
                <a:cs typeface="Times New Roman" panose="02020603050405020304" pitchFamily="18" charset="0"/>
              </a:rPr>
              <a:t>(</a:t>
            </a:r>
            <a:r>
              <a:rPr lang="zh-CN" altLang="en-US" sz="900" b="0" i="1">
                <a:solidFill>
                  <a:srgbClr val="000000"/>
                </a:solidFill>
                <a:latin typeface="NEU-BZ-S92"/>
                <a:ea typeface="方正书宋_GBK"/>
                <a:cs typeface="Times New Roman" panose="02020603050405020304" pitchFamily="18" charset="0"/>
              </a:rPr>
              <a:t>　　</a:t>
            </a:r>
            <a:r>
              <a:rPr lang="en-US" altLang="zh-CN" sz="900" b="0">
                <a:solidFill>
                  <a:srgbClr val="000000"/>
                </a:solidFill>
                <a:latin typeface="Arial" panose="020B0604020202020204" pitchFamily="34" charset="0"/>
                <a:ea typeface="方正书宋_GBK"/>
                <a:cs typeface="Times New Roman" panose="02020603050405020304" pitchFamily="18" charset="0"/>
              </a:rPr>
              <a:t>)</a:t>
            </a:r>
            <a:r>
              <a:rPr lang="zh-CN" altLang="en-US" sz="900" b="0">
                <a:solidFill>
                  <a:srgbClr val="000000"/>
                </a:solidFill>
                <a:latin typeface="NEU-BZ-S92"/>
                <a:ea typeface="方正书宋_GBK"/>
                <a:cs typeface="Times New Roman" panose="02020603050405020304" pitchFamily="18" charset="0"/>
              </a:rPr>
              <a:t>。</a:t>
            </a:r>
            <a:r>
              <a:rPr lang="zh-CN" altLang="en-US" sz="700" b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en-US" sz="1800" b="0">
              <a:solidFill>
                <a:schemeClr val="tx1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371" name="矩形 9"/>
          <p:cNvSpPr>
            <a:spLocks noChangeArrowheads="1"/>
          </p:cNvSpPr>
          <p:nvPr/>
        </p:nvSpPr>
        <p:spPr bwMode="auto">
          <a:xfrm>
            <a:off x="293688" y="3697288"/>
            <a:ext cx="7086600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2.</a:t>
            </a:r>
            <a:r>
              <a:rPr lang="zh-CN" altLang="en-US" sz="2800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从正面观察 所看到的图形是</a:t>
            </a:r>
            <a:r>
              <a:rPr lang="en-US" altLang="zh-CN" sz="2800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(</a:t>
            </a:r>
            <a:r>
              <a:rPr lang="zh-CN" altLang="en-US" sz="2800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　　</a:t>
            </a:r>
            <a:r>
              <a:rPr lang="en-US" altLang="zh-CN" sz="2800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)</a:t>
            </a:r>
            <a:r>
              <a:rPr lang="zh-CN" altLang="en-US" sz="2800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。</a:t>
            </a:r>
            <a:endParaRPr lang="zh-CN" altLang="en-US" sz="2800">
              <a:solidFill>
                <a:srgbClr val="00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0" contrast="-100000"/>
          </a:blip>
          <a:stretch>
            <a:fillRect/>
          </a:stretch>
        </p:blipFill>
        <p:spPr bwMode="auto">
          <a:xfrm>
            <a:off x="709052" y="4323556"/>
            <a:ext cx="6019800" cy="1127760"/>
          </a:xfrm>
          <a:prstGeom prst="roundRect">
            <a:avLst/>
          </a:prstGeom>
          <a:noFill/>
          <a:ln>
            <a:noFill/>
          </a:ln>
        </p:spPr>
      </p:pic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1331913" y="836613"/>
            <a:ext cx="906462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800"/>
              <a:t>①②</a:t>
            </a:r>
            <a:endParaRPr lang="zh-CN" altLang="en-US" sz="2800"/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5230813" y="3716338"/>
            <a:ext cx="544512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800"/>
              <a:t>②</a:t>
            </a:r>
            <a:endParaRPr lang="zh-CN" altLang="en-US" sz="280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17" name="Group 42"/>
          <p:cNvGrpSpPr/>
          <p:nvPr/>
        </p:nvGrpSpPr>
        <p:grpSpPr bwMode="auto">
          <a:xfrm>
            <a:off x="7594600" y="0"/>
            <a:ext cx="1296988" cy="1296988"/>
            <a:chOff x="4784" y="0"/>
            <a:chExt cx="817" cy="817"/>
          </a:xfrm>
        </p:grpSpPr>
        <p:pic>
          <p:nvPicPr>
            <p:cNvPr id="34833" name="Picture 7" descr="Golden"/>
            <p:cNvPicPr>
              <a:picLocks noChangeAspect="1" noChangeArrowheads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4784" y="0"/>
              <a:ext cx="817" cy="8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4834" name="WordArt 44"/>
            <p:cNvSpPr>
              <a:spLocks noChangeArrowheads="1" noChangeShapeType="1" noTextEdit="1"/>
            </p:cNvSpPr>
            <p:nvPr/>
          </p:nvSpPr>
          <p:spPr bwMode="auto">
            <a:xfrm>
              <a:off x="4830" y="300"/>
              <a:ext cx="723" cy="272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4"/>
                </a:avLst>
              </a:prstTxWarp>
            </a:bodyPr>
            <a:lstStyle/>
            <a:p>
              <a:pPr algn="ctr"/>
              <a:r>
                <a:rPr lang="zh-CN" altLang="en-US" sz="3600" kern="10">
                  <a:ln w="9525">
                    <a:solidFill>
                      <a:srgbClr val="000000"/>
                    </a:solidFill>
                    <a:round/>
                  </a:ln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基础巩固</a:t>
              </a:r>
              <a:endParaRPr lang="zh-CN" altLang="en-US" sz="3600" kern="10">
                <a:ln w="9525">
                  <a:solidFill>
                    <a:srgbClr val="000000"/>
                  </a:solidFill>
                  <a:round/>
                </a:ln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34818" name="Text Box 10"/>
          <p:cNvSpPr txBox="1">
            <a:spLocks noChangeArrowheads="1"/>
          </p:cNvSpPr>
          <p:nvPr/>
        </p:nvSpPr>
        <p:spPr bwMode="auto">
          <a:xfrm>
            <a:off x="107950" y="549275"/>
            <a:ext cx="4814888" cy="5254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90000" tIns="46800" rIns="90000" bIns="4680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1.</a:t>
            </a:r>
            <a:r>
              <a:rPr lang="zh-CN" altLang="en-US" sz="2800">
                <a:solidFill>
                  <a:srgbClr val="FF0066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（基础题）</a:t>
            </a:r>
            <a:r>
              <a:rPr lang="zh-CN" altLang="zh-CN" sz="2800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看一看</a:t>
            </a:r>
            <a:r>
              <a:rPr lang="en-US" altLang="zh-CN" sz="2800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,</a:t>
            </a:r>
            <a:r>
              <a:rPr lang="zh-CN" altLang="zh-CN" sz="2800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选一选。</a:t>
            </a:r>
            <a:endParaRPr lang="zh-CN" altLang="en-US" sz="2800">
              <a:solidFill>
                <a:srgbClr val="00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34819" name="矩形 12"/>
          <p:cNvSpPr>
            <a:spLocks noChangeArrowheads="1"/>
          </p:cNvSpPr>
          <p:nvPr/>
        </p:nvSpPr>
        <p:spPr bwMode="auto">
          <a:xfrm>
            <a:off x="449263" y="4508500"/>
            <a:ext cx="7867650" cy="461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(3)</a:t>
            </a:r>
            <a:r>
              <a:rPr lang="zh-CN" altLang="en-US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从右面立体图形的</a:t>
            </a:r>
            <a:r>
              <a:rPr lang="en-US" altLang="zh-CN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(</a:t>
            </a:r>
            <a:r>
              <a:rPr lang="zh-CN" altLang="en-US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　　</a:t>
            </a:r>
            <a:r>
              <a:rPr lang="en-US" altLang="zh-CN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)</a:t>
            </a:r>
            <a:r>
              <a:rPr lang="zh-CN" altLang="en-US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面看到的图形是        。</a:t>
            </a:r>
            <a:endParaRPr lang="zh-CN" altLang="en-US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34820" name="矩形 13"/>
          <p:cNvSpPr>
            <a:spLocks noChangeArrowheads="1"/>
          </p:cNvSpPr>
          <p:nvPr/>
        </p:nvSpPr>
        <p:spPr bwMode="auto">
          <a:xfrm>
            <a:off x="468313" y="1131888"/>
            <a:ext cx="5256212" cy="8318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(1)</a:t>
            </a:r>
            <a:r>
              <a:rPr lang="zh-CN" altLang="en-US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右图是由</a:t>
            </a:r>
            <a:r>
              <a:rPr lang="en-US" altLang="zh-CN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5</a:t>
            </a:r>
            <a:r>
              <a:rPr lang="zh-CN" altLang="en-US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个小正方体搭成的立体图 </a:t>
            </a:r>
            <a:endParaRPr lang="en-US" altLang="zh-CN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 </a:t>
            </a:r>
            <a:r>
              <a:rPr lang="zh-CN" altLang="en-US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形</a:t>
            </a:r>
            <a:r>
              <a:rPr lang="en-US" altLang="zh-CN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,</a:t>
            </a:r>
            <a:r>
              <a:rPr lang="zh-CN" altLang="en-US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从正面看到的图形是</a:t>
            </a:r>
            <a:r>
              <a:rPr lang="en-US" altLang="zh-CN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(</a:t>
            </a:r>
            <a:r>
              <a:rPr lang="zh-CN" altLang="en-US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　　</a:t>
            </a:r>
            <a:r>
              <a:rPr lang="en-US" altLang="zh-CN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)</a:t>
            </a:r>
            <a:r>
              <a:rPr lang="zh-CN" altLang="en-US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。</a:t>
            </a:r>
            <a:endParaRPr lang="zh-CN" altLang="en-US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34821" name="矩形 14"/>
          <p:cNvSpPr>
            <a:spLocks noChangeArrowheads="1"/>
          </p:cNvSpPr>
          <p:nvPr/>
        </p:nvSpPr>
        <p:spPr bwMode="auto">
          <a:xfrm>
            <a:off x="431800" y="2924175"/>
            <a:ext cx="8243888" cy="461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(2)</a:t>
            </a:r>
            <a:r>
              <a:rPr lang="zh-CN" altLang="en-US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从左面看下边的立体图形</a:t>
            </a:r>
            <a:r>
              <a:rPr lang="en-US" altLang="zh-CN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,</a:t>
            </a:r>
            <a:r>
              <a:rPr lang="zh-CN" altLang="en-US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能看到</a:t>
            </a:r>
            <a:r>
              <a:rPr lang="en-US" altLang="zh-CN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(</a:t>
            </a:r>
            <a:r>
              <a:rPr lang="zh-CN" altLang="en-US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　　</a:t>
            </a:r>
            <a:r>
              <a:rPr lang="en-US" altLang="zh-CN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)</a:t>
            </a:r>
            <a:r>
              <a:rPr lang="zh-CN" altLang="en-US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个小正方形。</a:t>
            </a:r>
            <a:endParaRPr lang="zh-CN" altLang="en-US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pic>
        <p:nvPicPr>
          <p:cNvPr id="21" name="bs50.jpg" descr="id:2147511276;FounderCES"/>
          <p:cNvPicPr/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tx2">
                <a:tint val="45000"/>
                <a:satMod val="400000"/>
              </a:schemeClr>
            </a:duotone>
            <a:lum bright="-100000" contrast="-100000"/>
          </a:blip>
          <a:stretch>
            <a:fillRect/>
          </a:stretch>
        </p:blipFill>
        <p:spPr>
          <a:xfrm>
            <a:off x="5796136" y="1125654"/>
            <a:ext cx="1440879" cy="806562"/>
          </a:xfrm>
          <a:prstGeom prst="rect">
            <a:avLst/>
          </a:prstGeom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tx2">
                <a:tint val="45000"/>
                <a:satMod val="400000"/>
              </a:schemeClr>
            </a:duotone>
            <a:lum bright="-100000" contrast="-100000"/>
          </a:blip>
          <a:srcRect/>
          <a:stretch>
            <a:fillRect/>
          </a:stretch>
        </p:blipFill>
        <p:spPr bwMode="auto">
          <a:xfrm>
            <a:off x="683568" y="1988840"/>
            <a:ext cx="2734977" cy="946359"/>
          </a:xfrm>
          <a:prstGeom prst="rect">
            <a:avLst/>
          </a:prstGeom>
          <a:noFill/>
          <a:ln>
            <a:noFill/>
          </a:ln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tx2">
                <a:tint val="45000"/>
                <a:satMod val="400000"/>
              </a:schemeClr>
            </a:duotone>
            <a:lum bright="-100000" contrast="-100000"/>
          </a:blip>
          <a:srcRect/>
          <a:stretch>
            <a:fillRect/>
          </a:stretch>
        </p:blipFill>
        <p:spPr bwMode="auto">
          <a:xfrm>
            <a:off x="3684848" y="1988840"/>
            <a:ext cx="2687352" cy="974638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bs52.jpg" descr="id:2147511290;FounderCES"/>
          <p:cNvPicPr/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tx2">
                <a:tint val="45000"/>
                <a:satMod val="400000"/>
              </a:schemeClr>
            </a:duotone>
            <a:lum bright="-100000" contrast="-100000"/>
          </a:blip>
          <a:stretch>
            <a:fillRect/>
          </a:stretch>
        </p:blipFill>
        <p:spPr>
          <a:xfrm>
            <a:off x="1376920" y="3407580"/>
            <a:ext cx="1348272" cy="1080367"/>
          </a:xfrm>
          <a:prstGeom prst="rect">
            <a:avLst/>
          </a:prstGeom>
        </p:spPr>
      </p:pic>
      <p:pic>
        <p:nvPicPr>
          <p:cNvPr id="25" name="bs55.jpg" descr="id:2147511304;FounderCES"/>
          <p:cNvPicPr/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tx2">
                <a:tint val="45000"/>
                <a:satMod val="400000"/>
              </a:schemeClr>
            </a:duotone>
            <a:lum bright="-100000" contrast="-100000"/>
          </a:blip>
          <a:stretch>
            <a:fillRect/>
          </a:stretch>
        </p:blipFill>
        <p:spPr>
          <a:xfrm>
            <a:off x="6327662" y="4437112"/>
            <a:ext cx="476586" cy="476586"/>
          </a:xfrm>
          <a:prstGeom prst="rect">
            <a:avLst/>
          </a:prstGeom>
        </p:spPr>
      </p:pic>
      <p:pic>
        <p:nvPicPr>
          <p:cNvPr id="26" name="bs56.jpg" descr="id:2147511297;FounderCES"/>
          <p:cNvPicPr/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tx2">
                <a:tint val="45000"/>
                <a:satMod val="400000"/>
              </a:schemeClr>
            </a:duotone>
            <a:lum bright="-100000" contrast="-100000"/>
          </a:blip>
          <a:stretch>
            <a:fillRect/>
          </a:stretch>
        </p:blipFill>
        <p:spPr>
          <a:xfrm>
            <a:off x="7067355" y="4427247"/>
            <a:ext cx="1249060" cy="1249060"/>
          </a:xfrm>
          <a:prstGeom prst="rect">
            <a:avLst/>
          </a:prstGeom>
        </p:spPr>
      </p:pic>
      <p:sp>
        <p:nvSpPr>
          <p:cNvPr id="34828" name="TextBox 15"/>
          <p:cNvSpPr txBox="1">
            <a:spLocks noChangeArrowheads="1"/>
          </p:cNvSpPr>
          <p:nvPr/>
        </p:nvSpPr>
        <p:spPr bwMode="auto">
          <a:xfrm>
            <a:off x="3405188" y="3656013"/>
            <a:ext cx="4541837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>
                <a:ea typeface="楷体_GB2312"/>
                <a:cs typeface="楷体_GB2312"/>
              </a:rPr>
              <a:t>A.2      B.3        C.4        D.5</a:t>
            </a:r>
            <a:endParaRPr lang="zh-CN" altLang="en-US" sz="3200">
              <a:ea typeface="楷体_GB2312"/>
              <a:cs typeface="楷体_GB2312"/>
            </a:endParaRPr>
          </a:p>
        </p:txBody>
      </p:sp>
      <p:sp>
        <p:nvSpPr>
          <p:cNvPr id="34829" name="TextBox 27"/>
          <p:cNvSpPr txBox="1">
            <a:spLocks noChangeArrowheads="1"/>
          </p:cNvSpPr>
          <p:nvPr/>
        </p:nvSpPr>
        <p:spPr bwMode="auto">
          <a:xfrm>
            <a:off x="1182688" y="5219700"/>
            <a:ext cx="5262562" cy="5857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>
                <a:ea typeface="楷体_GB2312"/>
                <a:cs typeface="楷体_GB2312"/>
              </a:rPr>
              <a:t>A.</a:t>
            </a:r>
            <a:r>
              <a:rPr lang="zh-CN" altLang="en-US" sz="3200">
                <a:ea typeface="楷体_GB2312"/>
                <a:cs typeface="楷体_GB2312"/>
              </a:rPr>
              <a:t>上</a:t>
            </a:r>
            <a:r>
              <a:rPr lang="en-US" altLang="zh-CN" sz="3200">
                <a:ea typeface="楷体_GB2312"/>
                <a:cs typeface="楷体_GB2312"/>
              </a:rPr>
              <a:t>      B.</a:t>
            </a:r>
            <a:r>
              <a:rPr lang="zh-CN" altLang="en-US" sz="3200">
                <a:ea typeface="楷体_GB2312"/>
                <a:cs typeface="楷体_GB2312"/>
              </a:rPr>
              <a:t>左</a:t>
            </a:r>
            <a:r>
              <a:rPr lang="en-US" altLang="zh-CN" sz="3200">
                <a:ea typeface="楷体_GB2312"/>
                <a:cs typeface="楷体_GB2312"/>
              </a:rPr>
              <a:t>        C.</a:t>
            </a:r>
            <a:r>
              <a:rPr lang="zh-CN" altLang="en-US" sz="3200">
                <a:ea typeface="楷体_GB2312"/>
                <a:cs typeface="楷体_GB2312"/>
              </a:rPr>
              <a:t>正</a:t>
            </a:r>
            <a:r>
              <a:rPr lang="en-US" altLang="zh-CN" sz="3200">
                <a:ea typeface="楷体_GB2312"/>
                <a:cs typeface="楷体_GB2312"/>
              </a:rPr>
              <a:t>        D.</a:t>
            </a:r>
            <a:r>
              <a:rPr lang="zh-CN" altLang="en-US" sz="3200">
                <a:ea typeface="楷体_GB2312"/>
                <a:cs typeface="楷体_GB2312"/>
              </a:rPr>
              <a:t>右</a:t>
            </a:r>
            <a:endParaRPr lang="zh-CN" altLang="en-US" sz="3200">
              <a:ea typeface="楷体_GB2312"/>
              <a:cs typeface="楷体_GB2312"/>
            </a:endParaRP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4284663" y="1476375"/>
            <a:ext cx="414337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>
                <a:ea typeface="楷体_GB2312"/>
                <a:cs typeface="楷体_GB2312"/>
              </a:rPr>
              <a:t>B</a:t>
            </a:r>
            <a:endParaRPr lang="zh-CN" altLang="en-US" sz="3200"/>
          </a:p>
        </p:txBody>
      </p:sp>
      <p:sp>
        <p:nvSpPr>
          <p:cNvPr id="30" name="矩形 29"/>
          <p:cNvSpPr>
            <a:spLocks noChangeArrowheads="1"/>
          </p:cNvSpPr>
          <p:nvPr/>
        </p:nvSpPr>
        <p:spPr bwMode="auto">
          <a:xfrm>
            <a:off x="5380038" y="2852738"/>
            <a:ext cx="415925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>
                <a:ea typeface="楷体_GB2312"/>
                <a:cs typeface="楷体_GB2312"/>
              </a:rPr>
              <a:t>B</a:t>
            </a:r>
            <a:endParaRPr lang="zh-CN" altLang="en-US" sz="3200"/>
          </a:p>
        </p:txBody>
      </p:sp>
      <p:sp>
        <p:nvSpPr>
          <p:cNvPr id="31" name="矩形 30"/>
          <p:cNvSpPr>
            <a:spLocks noChangeArrowheads="1"/>
          </p:cNvSpPr>
          <p:nvPr/>
        </p:nvSpPr>
        <p:spPr bwMode="auto">
          <a:xfrm>
            <a:off x="3508375" y="4437063"/>
            <a:ext cx="403225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/>
              <a:t>C</a:t>
            </a:r>
            <a:endParaRPr lang="zh-CN" altLang="en-US" sz="320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30" grpId="0"/>
      <p:bldP spid="3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1" name="Group 42"/>
          <p:cNvGrpSpPr/>
          <p:nvPr/>
        </p:nvGrpSpPr>
        <p:grpSpPr bwMode="auto">
          <a:xfrm>
            <a:off x="7594600" y="0"/>
            <a:ext cx="1296988" cy="1296988"/>
            <a:chOff x="4784" y="0"/>
            <a:chExt cx="817" cy="817"/>
          </a:xfrm>
        </p:grpSpPr>
        <p:pic>
          <p:nvPicPr>
            <p:cNvPr id="35850" name="Picture 7" descr="Golden"/>
            <p:cNvPicPr>
              <a:picLocks noChangeAspect="1" noChangeArrowheads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4784" y="0"/>
              <a:ext cx="817" cy="8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5851" name="WordArt 44"/>
            <p:cNvSpPr>
              <a:spLocks noChangeArrowheads="1" noChangeShapeType="1" noTextEdit="1"/>
            </p:cNvSpPr>
            <p:nvPr/>
          </p:nvSpPr>
          <p:spPr bwMode="auto">
            <a:xfrm>
              <a:off x="4830" y="300"/>
              <a:ext cx="723" cy="272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4"/>
                </a:avLst>
              </a:prstTxWarp>
            </a:bodyPr>
            <a:lstStyle/>
            <a:p>
              <a:pPr algn="ctr"/>
              <a:r>
                <a:rPr lang="zh-CN" altLang="en-US" sz="3600" kern="10">
                  <a:ln w="9525">
                    <a:solidFill>
                      <a:srgbClr val="000000"/>
                    </a:solidFill>
                    <a:round/>
                  </a:ln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基础巩固</a:t>
              </a:r>
              <a:endParaRPr lang="zh-CN" altLang="en-US" sz="3600" kern="10">
                <a:ln w="9525">
                  <a:solidFill>
                    <a:srgbClr val="000000"/>
                  </a:solidFill>
                  <a:round/>
                </a:ln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35842" name="Group 8"/>
          <p:cNvGrpSpPr/>
          <p:nvPr/>
        </p:nvGrpSpPr>
        <p:grpSpPr bwMode="auto">
          <a:xfrm>
            <a:off x="5580063" y="6143625"/>
            <a:ext cx="1943100" cy="525463"/>
            <a:chOff x="1474" y="3702"/>
            <a:chExt cx="952" cy="499"/>
          </a:xfrm>
        </p:grpSpPr>
        <p:sp>
          <p:nvSpPr>
            <p:cNvPr id="35848" name="AutoShape 9">
              <a:hlinkClick r:id="rId2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1474" y="3702"/>
              <a:ext cx="907" cy="499"/>
            </a:xfrm>
            <a:prstGeom prst="actionButtonBlank">
              <a:avLst/>
            </a:prstGeom>
            <a:solidFill>
              <a:srgbClr val="DEEC22"/>
            </a:solidFill>
            <a:ln w="9525">
              <a:solidFill>
                <a:schemeClr val="hlink"/>
              </a:solidFill>
              <a:miter lim="800000"/>
            </a:ln>
          </p:spPr>
          <p:txBody>
            <a:bodyPr wrap="none"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5849" name="Text Box 10">
              <a:hlinkClick r:id="rId3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474" y="3702"/>
              <a:ext cx="952" cy="49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zh-CN" altLang="en-US" sz="2800">
                  <a:solidFill>
                    <a:schemeClr val="tx1"/>
                  </a:solidFill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返回作业</a:t>
              </a:r>
              <a:r>
                <a:rPr lang="en-US" altLang="zh-CN" sz="2800">
                  <a:solidFill>
                    <a:schemeClr val="tx1"/>
                  </a:solidFill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2</a:t>
              </a:r>
              <a:endParaRPr lang="en-US" altLang="zh-CN"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79388" y="1144588"/>
            <a:ext cx="8464550" cy="2212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55600" indent="-355600">
              <a:lnSpc>
                <a:spcPts val="4200"/>
              </a:lnSpc>
              <a:buFont typeface="Arial" panose="020B0604020202020204" pitchFamily="34" charset="0"/>
              <a:buNone/>
              <a:defRPr/>
            </a:pPr>
            <a:r>
              <a:rPr lang="en-US" altLang="zh-CN" sz="28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</a:rPr>
              <a:t>2.</a:t>
            </a:r>
            <a:r>
              <a:rPr lang="zh-CN" altLang="en-US" sz="2800" dirty="0">
                <a:solidFill>
                  <a:srgbClr val="FF0066"/>
                </a:solidFill>
                <a:latin typeface="华文楷体" panose="02010600040101010101" charset="-122"/>
                <a:ea typeface="华文楷体" panose="02010600040101010101" charset="-122"/>
              </a:rPr>
              <a:t>（重点题）</a:t>
            </a:r>
            <a:r>
              <a:rPr lang="zh-CN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一个立体图形</a:t>
            </a: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,</a:t>
            </a:r>
            <a:r>
              <a:rPr lang="zh-CN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从上面看到的形状</a:t>
            </a:r>
            <a:endParaRPr lang="en-US" altLang="zh-CN" sz="2800" dirty="0">
              <a:solidFill>
                <a:schemeClr val="tx1">
                  <a:lumMod val="95000"/>
                  <a:lumOff val="5000"/>
                </a:schemeClr>
              </a:solidFill>
              <a:latin typeface="华文楷体" panose="02010600040101010101" charset="-122"/>
              <a:ea typeface="华文楷体" panose="02010600040101010101" charset="-122"/>
            </a:endParaRPr>
          </a:p>
          <a:p>
            <a:pPr marL="355600" indent="-355600">
              <a:lnSpc>
                <a:spcPts val="4200"/>
              </a:lnSpc>
              <a:buFont typeface="Arial" panose="020B0604020202020204" pitchFamily="34" charset="0"/>
              <a:buNone/>
              <a:defRPr/>
            </a:pP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    </a:t>
            </a:r>
            <a:r>
              <a:rPr lang="zh-CN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是</a:t>
            </a: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           ,</a:t>
            </a:r>
            <a:r>
              <a:rPr lang="zh-CN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从左面看到的形状是</a:t>
            </a: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     ,</a:t>
            </a:r>
            <a:r>
              <a:rPr lang="zh-CN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搭这样的立</a:t>
            </a:r>
            <a:endParaRPr lang="en-US" altLang="zh-CN" sz="2800" dirty="0">
              <a:solidFill>
                <a:schemeClr val="tx1">
                  <a:lumMod val="95000"/>
                  <a:lumOff val="5000"/>
                </a:schemeClr>
              </a:solidFill>
              <a:latin typeface="华文楷体" panose="02010600040101010101" charset="-122"/>
              <a:ea typeface="华文楷体" panose="02010600040101010101" charset="-122"/>
            </a:endParaRPr>
          </a:p>
          <a:p>
            <a:pPr marL="355600" indent="-355600">
              <a:lnSpc>
                <a:spcPts val="4200"/>
              </a:lnSpc>
              <a:buFont typeface="Arial" panose="020B0604020202020204" pitchFamily="34" charset="0"/>
              <a:buNone/>
              <a:defRPr/>
            </a:pP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    </a:t>
            </a:r>
            <a:r>
              <a:rPr lang="zh-CN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体图形</a:t>
            </a: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,</a:t>
            </a:r>
            <a:r>
              <a:rPr lang="zh-CN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最少需要几个小正方体</a:t>
            </a: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?</a:t>
            </a:r>
            <a:r>
              <a:rPr lang="zh-CN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最多可以有几</a:t>
            </a:r>
            <a:endParaRPr lang="en-US" altLang="zh-CN" sz="2800" dirty="0">
              <a:solidFill>
                <a:schemeClr val="tx1">
                  <a:lumMod val="95000"/>
                  <a:lumOff val="5000"/>
                </a:schemeClr>
              </a:solidFill>
              <a:latin typeface="华文楷体" panose="02010600040101010101" charset="-122"/>
              <a:ea typeface="华文楷体" panose="02010600040101010101" charset="-122"/>
            </a:endParaRPr>
          </a:p>
          <a:p>
            <a:pPr marL="355600" indent="-355600">
              <a:lnSpc>
                <a:spcPts val="4200"/>
              </a:lnSpc>
              <a:buFont typeface="Arial" panose="020B0604020202020204" pitchFamily="34" charset="0"/>
              <a:buNone/>
              <a:defRPr/>
            </a:pP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    </a:t>
            </a:r>
            <a:r>
              <a:rPr lang="zh-CN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个小正方体</a:t>
            </a: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?</a:t>
            </a:r>
            <a:endParaRPr lang="zh-CN" altLang="en-US" sz="2800" dirty="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</a:endParaRPr>
          </a:p>
        </p:txBody>
      </p:sp>
      <p:pic>
        <p:nvPicPr>
          <p:cNvPr id="13" name="bs59.jpg" descr="id:2147511311;FounderCES"/>
          <p:cNvPicPr/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04660" y="1828844"/>
            <a:ext cx="956578" cy="376020"/>
          </a:xfrm>
          <a:prstGeom prst="rect">
            <a:avLst/>
          </a:prstGeom>
        </p:spPr>
      </p:pic>
      <p:pic>
        <p:nvPicPr>
          <p:cNvPr id="14" name="bs59a.jpg" descr="id:2147511318;FounderCES"/>
          <p:cNvPicPr/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tx2">
                <a:tint val="45000"/>
                <a:satMod val="400000"/>
              </a:schemeClr>
            </a:duotone>
            <a:lum bright="-100000" contrast="-100000"/>
          </a:blip>
          <a:stretch>
            <a:fillRect/>
          </a:stretch>
        </p:blipFill>
        <p:spPr>
          <a:xfrm>
            <a:off x="5303608" y="1793895"/>
            <a:ext cx="237556" cy="482977"/>
          </a:xfrm>
          <a:prstGeom prst="rect">
            <a:avLst/>
          </a:prstGeom>
        </p:spPr>
      </p:pic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1516063" y="3482975"/>
            <a:ext cx="4481512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至少需要</a:t>
            </a:r>
            <a:r>
              <a:rPr lang="en-US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4</a:t>
            </a:r>
            <a:r>
              <a:rPr lang="zh-CN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个</a:t>
            </a:r>
            <a:r>
              <a:rPr lang="zh-CN" altLang="en-US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小正方体。</a:t>
            </a:r>
            <a:endParaRPr lang="zh-CN" altLang="en-US" sz="32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1535113" y="4437063"/>
            <a:ext cx="4891087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最多可以有</a:t>
            </a:r>
            <a:r>
              <a:rPr lang="en-US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6</a:t>
            </a:r>
            <a:r>
              <a:rPr lang="zh-CN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个</a:t>
            </a:r>
            <a:r>
              <a:rPr lang="zh-CN" altLang="en-US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小正方体</a:t>
            </a:r>
            <a:r>
              <a:rPr lang="zh-CN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。</a:t>
            </a:r>
            <a:endParaRPr lang="zh-CN" altLang="en-US" sz="32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889" name="Group 28"/>
          <p:cNvGrpSpPr/>
          <p:nvPr/>
        </p:nvGrpSpPr>
        <p:grpSpPr bwMode="auto">
          <a:xfrm>
            <a:off x="7667625" y="0"/>
            <a:ext cx="1295400" cy="1292225"/>
            <a:chOff x="4944" y="210"/>
            <a:chExt cx="816" cy="814"/>
          </a:xfrm>
        </p:grpSpPr>
        <p:pic>
          <p:nvPicPr>
            <p:cNvPr id="37896" name="Picture 8" descr="Pink2"/>
            <p:cNvPicPr>
              <a:picLocks noChangeAspect="1" noChangeArrowheads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4944" y="210"/>
              <a:ext cx="816" cy="8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7897" name="WordArt 27"/>
            <p:cNvSpPr>
              <a:spLocks noChangeArrowheads="1" noChangeShapeType="1" noTextEdit="1"/>
            </p:cNvSpPr>
            <p:nvPr/>
          </p:nvSpPr>
          <p:spPr bwMode="auto">
            <a:xfrm rot="258961">
              <a:off x="5034" y="482"/>
              <a:ext cx="658" cy="317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4"/>
                </a:avLst>
              </a:prstTxWarp>
            </a:bodyPr>
            <a:lstStyle/>
            <a:p>
              <a:pPr algn="ctr"/>
              <a:r>
                <a:rPr lang="zh-CN" altLang="en-US" sz="3600" kern="10">
                  <a:ln w="9525">
                    <a:solidFill>
                      <a:srgbClr val="FFFF00"/>
                    </a:solidFill>
                    <a:round/>
                  </a:ln>
                  <a:solidFill>
                    <a:srgbClr val="FFFF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提升培优</a:t>
              </a:r>
              <a:endParaRPr lang="zh-CN" altLang="en-US" sz="3600" kern="10">
                <a:ln w="9525">
                  <a:solidFill>
                    <a:srgbClr val="FFFF00"/>
                  </a:solidFill>
                  <a:round/>
                </a:ln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107950" y="673100"/>
            <a:ext cx="7777163" cy="955675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2800" dirty="0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</a:rPr>
              <a:t>3.</a:t>
            </a:r>
            <a:r>
              <a:rPr lang="zh-CN" altLang="en-US" sz="2800" dirty="0">
                <a:solidFill>
                  <a:srgbClr val="FF0066"/>
                </a:solidFill>
                <a:latin typeface="华文楷体" panose="02010600040101010101" charset="-122"/>
                <a:ea typeface="华文楷体" panose="02010600040101010101" charset="-122"/>
              </a:rPr>
              <a:t>（重点题）</a:t>
            </a:r>
            <a:r>
              <a:rPr lang="zh-CN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将立体图形与从其正面看到的平面</a:t>
            </a:r>
            <a:endParaRPr lang="en-US" altLang="zh-CN" sz="2800" dirty="0">
              <a:solidFill>
                <a:schemeClr val="tx1">
                  <a:lumMod val="95000"/>
                  <a:lumOff val="5000"/>
                </a:schemeClr>
              </a:solidFill>
              <a:latin typeface="华文楷体" panose="02010600040101010101" charset="-122"/>
              <a:ea typeface="华文楷体" panose="02010600040101010101" charset="-122"/>
            </a:endParaRPr>
          </a:p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    </a:t>
            </a:r>
            <a:r>
              <a:rPr lang="zh-CN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图形连一连。</a:t>
            </a:r>
            <a:endParaRPr lang="zh-CN" altLang="en-US" sz="2800" dirty="0">
              <a:solidFill>
                <a:schemeClr val="tx1">
                  <a:lumMod val="95000"/>
                  <a:lumOff val="5000"/>
                </a:schemeClr>
              </a:solidFill>
              <a:latin typeface="华文楷体" panose="02010600040101010101" charset="-122"/>
              <a:ea typeface="华文楷体" panose="02010600040101010101" charset="-122"/>
            </a:endParaRPr>
          </a:p>
        </p:txBody>
      </p:sp>
      <p:pic>
        <p:nvPicPr>
          <p:cNvPr id="10256" name="Picture 16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tx2">
                <a:tint val="45000"/>
                <a:satMod val="400000"/>
              </a:schemeClr>
            </a:duotone>
            <a:lum bright="-100000" contrast="-100000"/>
          </a:blip>
          <a:srcRect/>
          <a:stretch>
            <a:fillRect/>
          </a:stretch>
        </p:blipFill>
        <p:spPr bwMode="auto">
          <a:xfrm>
            <a:off x="2264889" y="1398146"/>
            <a:ext cx="4307375" cy="500839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8" name="直接连接符 17"/>
          <p:cNvCxnSpPr/>
          <p:nvPr/>
        </p:nvCxnSpPr>
        <p:spPr>
          <a:xfrm>
            <a:off x="3849688" y="2133600"/>
            <a:ext cx="1150937" cy="1008063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 flipV="1">
            <a:off x="3849688" y="2133600"/>
            <a:ext cx="1150937" cy="1008063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>
            <a:off x="3776663" y="4581525"/>
            <a:ext cx="1152525" cy="1008063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 flipV="1">
            <a:off x="3776663" y="4581525"/>
            <a:ext cx="1152525" cy="1008063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913" name="Group 28"/>
          <p:cNvGrpSpPr/>
          <p:nvPr/>
        </p:nvGrpSpPr>
        <p:grpSpPr bwMode="auto">
          <a:xfrm>
            <a:off x="7667625" y="0"/>
            <a:ext cx="1295400" cy="1292225"/>
            <a:chOff x="4944" y="210"/>
            <a:chExt cx="816" cy="814"/>
          </a:xfrm>
        </p:grpSpPr>
        <p:pic>
          <p:nvPicPr>
            <p:cNvPr id="38920" name="Picture 8" descr="Pink2"/>
            <p:cNvPicPr>
              <a:picLocks noChangeAspect="1" noChangeArrowheads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4944" y="210"/>
              <a:ext cx="816" cy="8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8921" name="WordArt 27"/>
            <p:cNvSpPr>
              <a:spLocks noChangeArrowheads="1" noChangeShapeType="1" noTextEdit="1"/>
            </p:cNvSpPr>
            <p:nvPr/>
          </p:nvSpPr>
          <p:spPr bwMode="auto">
            <a:xfrm rot="258961">
              <a:off x="5034" y="482"/>
              <a:ext cx="658" cy="317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4"/>
                </a:avLst>
              </a:prstTxWarp>
            </a:bodyPr>
            <a:lstStyle/>
            <a:p>
              <a:pPr algn="ctr"/>
              <a:r>
                <a:rPr lang="zh-CN" altLang="en-US" sz="3600" kern="10">
                  <a:ln w="9525">
                    <a:solidFill>
                      <a:srgbClr val="FFFF00"/>
                    </a:solidFill>
                    <a:round/>
                  </a:ln>
                  <a:solidFill>
                    <a:srgbClr val="FFFF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提升培优</a:t>
              </a:r>
              <a:endParaRPr lang="zh-CN" altLang="en-US" sz="3600" kern="10">
                <a:ln w="9525">
                  <a:solidFill>
                    <a:srgbClr val="FFFF00"/>
                  </a:solidFill>
                  <a:round/>
                </a:ln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38914" name="Group 8"/>
          <p:cNvGrpSpPr/>
          <p:nvPr/>
        </p:nvGrpSpPr>
        <p:grpSpPr bwMode="auto">
          <a:xfrm>
            <a:off x="5580063" y="6143625"/>
            <a:ext cx="1943100" cy="525463"/>
            <a:chOff x="1474" y="3702"/>
            <a:chExt cx="952" cy="499"/>
          </a:xfrm>
        </p:grpSpPr>
        <p:sp>
          <p:nvSpPr>
            <p:cNvPr id="38918" name="AutoShape 9"/>
            <p:cNvSpPr>
              <a:spLocks noChangeArrowheads="1"/>
            </p:cNvSpPr>
            <p:nvPr/>
          </p:nvSpPr>
          <p:spPr bwMode="auto">
            <a:xfrm>
              <a:off x="1474" y="3702"/>
              <a:ext cx="907" cy="499"/>
            </a:xfrm>
            <a:prstGeom prst="actionButtonBlank">
              <a:avLst/>
            </a:prstGeom>
            <a:solidFill>
              <a:srgbClr val="DEEC22"/>
            </a:solidFill>
            <a:ln w="9525">
              <a:solidFill>
                <a:schemeClr val="hlink"/>
              </a:solidFill>
              <a:miter lim="800000"/>
            </a:ln>
          </p:spPr>
          <p:txBody>
            <a:bodyPr wrap="none"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8919" name="Text Box 10">
              <a:hlinkClick r:id="rId2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474" y="3702"/>
              <a:ext cx="952" cy="49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zh-CN" altLang="en-US" sz="2800">
                  <a:solidFill>
                    <a:schemeClr val="tx1"/>
                  </a:solidFill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返回作业</a:t>
              </a:r>
              <a:r>
                <a:rPr lang="en-US" altLang="zh-CN" sz="2800">
                  <a:solidFill>
                    <a:schemeClr val="tx1"/>
                  </a:solidFill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2</a:t>
              </a:r>
              <a:endParaRPr lang="en-US" altLang="zh-CN"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</p:grp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107950" y="528638"/>
            <a:ext cx="7777163" cy="955675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2800" dirty="0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</a:rPr>
              <a:t>4.</a:t>
            </a:r>
            <a:r>
              <a:rPr lang="zh-CN" altLang="en-US" sz="2800" dirty="0">
                <a:solidFill>
                  <a:srgbClr val="FF0066"/>
                </a:solidFill>
                <a:latin typeface="华文楷体" panose="02010600040101010101" charset="-122"/>
                <a:ea typeface="华文楷体" panose="02010600040101010101" charset="-122"/>
              </a:rPr>
              <a:t>（难点题）</a:t>
            </a:r>
            <a:r>
              <a:rPr lang="zh-CN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一个立体图形如图所示</a:t>
            </a: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,</a:t>
            </a:r>
            <a:r>
              <a:rPr lang="zh-CN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分别画出从</a:t>
            </a:r>
            <a:endParaRPr lang="en-US" altLang="zh-CN" sz="2800" dirty="0">
              <a:solidFill>
                <a:schemeClr val="tx1">
                  <a:lumMod val="95000"/>
                  <a:lumOff val="5000"/>
                </a:schemeClr>
              </a:solidFill>
              <a:latin typeface="华文楷体" panose="02010600040101010101" charset="-122"/>
              <a:ea typeface="华文楷体" panose="02010600040101010101" charset="-122"/>
            </a:endParaRPr>
          </a:p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     </a:t>
            </a:r>
            <a:r>
              <a:rPr lang="zh-CN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正面、上面、左面看到的形状。</a:t>
            </a:r>
            <a:endParaRPr lang="zh-CN" altLang="en-US" sz="2800" dirty="0">
              <a:solidFill>
                <a:schemeClr val="tx1">
                  <a:lumMod val="95000"/>
                  <a:lumOff val="5000"/>
                </a:schemeClr>
              </a:solidFill>
              <a:latin typeface="华文楷体" panose="02010600040101010101" charset="-122"/>
              <a:ea typeface="华文楷体" panose="02010600040101010101" charset="-122"/>
            </a:endParaRPr>
          </a:p>
        </p:txBody>
      </p:sp>
      <p:pic>
        <p:nvPicPr>
          <p:cNvPr id="38916" name="bs60a.jpg" descr="id:2147511381;FounderCES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0" contrast="-100000"/>
          </a:blip>
          <a:srcRect/>
          <a:stretch>
            <a:fillRect/>
          </a:stretch>
        </p:blipFill>
        <p:spPr bwMode="auto">
          <a:xfrm>
            <a:off x="3360738" y="1628775"/>
            <a:ext cx="22193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188" y="3500438"/>
            <a:ext cx="7794625" cy="254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937" name="Group 14"/>
          <p:cNvGrpSpPr/>
          <p:nvPr/>
        </p:nvGrpSpPr>
        <p:grpSpPr bwMode="auto">
          <a:xfrm>
            <a:off x="7667625" y="333375"/>
            <a:ext cx="1292225" cy="1292225"/>
            <a:chOff x="4946" y="164"/>
            <a:chExt cx="814" cy="814"/>
          </a:xfrm>
        </p:grpSpPr>
        <p:pic>
          <p:nvPicPr>
            <p:cNvPr id="39942" name="Picture 6" descr="Blue-Green2"/>
            <p:cNvPicPr>
              <a:picLocks noChangeAspect="1" noChangeArrowheads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4946" y="164"/>
              <a:ext cx="814" cy="8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9943" name="WordArt 13"/>
            <p:cNvSpPr>
              <a:spLocks noChangeArrowheads="1" noChangeShapeType="1" noTextEdit="1"/>
            </p:cNvSpPr>
            <p:nvPr/>
          </p:nvSpPr>
          <p:spPr bwMode="auto">
            <a:xfrm>
              <a:off x="5012" y="481"/>
              <a:ext cx="723" cy="272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4"/>
                </a:avLst>
              </a:prstTxWarp>
            </a:bodyPr>
            <a:lstStyle/>
            <a:p>
              <a:pPr algn="ctr"/>
              <a:r>
                <a:rPr lang="zh-CN" altLang="en-US" sz="3600" kern="10">
                  <a:ln w="9525">
                    <a:solidFill>
                      <a:srgbClr val="FF3399"/>
                    </a:solidFill>
                    <a:round/>
                  </a:ln>
                  <a:solidFill>
                    <a:srgbClr val="FF3399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思维创新</a:t>
              </a:r>
              <a:endParaRPr lang="zh-CN" altLang="en-US" sz="3600" kern="10">
                <a:ln w="9525">
                  <a:solidFill>
                    <a:srgbClr val="FF3399"/>
                  </a:solidFill>
                  <a:round/>
                </a:ln>
                <a:solidFill>
                  <a:srgbClr val="FF3399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14" name="矩形 13"/>
          <p:cNvSpPr/>
          <p:nvPr/>
        </p:nvSpPr>
        <p:spPr>
          <a:xfrm>
            <a:off x="34925" y="820738"/>
            <a:ext cx="7759700" cy="1816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28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</a:rPr>
              <a:t>5.</a:t>
            </a:r>
            <a:r>
              <a:rPr lang="zh-CN" altLang="en-US" sz="2800" dirty="0">
                <a:solidFill>
                  <a:srgbClr val="FF0066"/>
                </a:solidFill>
                <a:latin typeface="华文楷体" panose="02010600040101010101" charset="-122"/>
                <a:ea typeface="华文楷体" panose="02010600040101010101" charset="-122"/>
              </a:rPr>
              <a:t>（探究题）</a:t>
            </a:r>
            <a:r>
              <a:rPr lang="zh-CN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一个立体图形</a:t>
            </a: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,</a:t>
            </a:r>
            <a:r>
              <a:rPr lang="zh-CN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从上面看到的图形是</a:t>
            </a:r>
            <a:endParaRPr lang="en-US" altLang="zh-CN" sz="2800" dirty="0">
              <a:solidFill>
                <a:schemeClr val="tx1">
                  <a:lumMod val="95000"/>
                  <a:lumOff val="5000"/>
                </a:schemeClr>
              </a:solidFill>
              <a:latin typeface="华文楷体" panose="02010600040101010101" charset="-122"/>
              <a:ea typeface="华文楷体" panose="02010600040101010101" charset="-122"/>
            </a:endParaRPr>
          </a:p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    </a:t>
            </a:r>
            <a:r>
              <a:rPr lang="zh-CN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图</a:t>
            </a: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A,</a:t>
            </a:r>
            <a:r>
              <a:rPr lang="zh-CN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从左面看到的图形是图</a:t>
            </a: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B,</a:t>
            </a:r>
            <a:r>
              <a:rPr lang="zh-CN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搭这个立体图形</a:t>
            </a:r>
            <a:endParaRPr lang="en-US" altLang="zh-CN" sz="2800" dirty="0">
              <a:solidFill>
                <a:schemeClr val="tx1">
                  <a:lumMod val="95000"/>
                  <a:lumOff val="5000"/>
                </a:schemeClr>
              </a:solidFill>
              <a:latin typeface="华文楷体" panose="02010600040101010101" charset="-122"/>
              <a:ea typeface="华文楷体" panose="02010600040101010101" charset="-122"/>
            </a:endParaRPr>
          </a:p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    </a:t>
            </a:r>
            <a:r>
              <a:rPr lang="zh-CN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最少需要</a:t>
            </a: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(</a:t>
            </a:r>
            <a:r>
              <a:rPr lang="zh-CN" altLang="zh-CN" sz="2800" i="1" dirty="0">
                <a:solidFill>
                  <a:schemeClr val="tx1">
                    <a:lumMod val="95000"/>
                    <a:lumOff val="5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　　</a:t>
            </a: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)</a:t>
            </a:r>
            <a:r>
              <a:rPr lang="zh-CN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个小正方体</a:t>
            </a: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,</a:t>
            </a:r>
            <a:r>
              <a:rPr lang="zh-CN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最多可以有</a:t>
            </a: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(</a:t>
            </a:r>
            <a:r>
              <a:rPr lang="zh-CN" altLang="zh-CN" sz="2800" i="1" dirty="0">
                <a:solidFill>
                  <a:schemeClr val="tx1">
                    <a:lumMod val="95000"/>
                    <a:lumOff val="5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　　</a:t>
            </a: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)</a:t>
            </a:r>
            <a:endParaRPr lang="en-US" altLang="zh-CN" sz="2800" dirty="0">
              <a:solidFill>
                <a:schemeClr val="tx1">
                  <a:lumMod val="95000"/>
                  <a:lumOff val="5000"/>
                </a:schemeClr>
              </a:solidFill>
              <a:latin typeface="华文楷体" panose="02010600040101010101" charset="-122"/>
              <a:ea typeface="华文楷体" panose="02010600040101010101" charset="-122"/>
            </a:endParaRPr>
          </a:p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    </a:t>
            </a:r>
            <a:r>
              <a:rPr lang="zh-CN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个小正方体。</a:t>
            </a:r>
            <a:endParaRPr lang="zh-CN" altLang="en-US" sz="2800" dirty="0">
              <a:solidFill>
                <a:schemeClr val="tx1">
                  <a:lumMod val="95000"/>
                  <a:lumOff val="5000"/>
                </a:schemeClr>
              </a:solidFill>
              <a:latin typeface="华文楷体" panose="02010600040101010101" charset="-122"/>
              <a:ea typeface="华文楷体" panose="02010600040101010101" charset="-122"/>
            </a:endParaRPr>
          </a:p>
        </p:txBody>
      </p:sp>
      <p:pic>
        <p:nvPicPr>
          <p:cNvPr id="39939" name="Picture 6" descr="C:\Users\mengxun\AppData\Roaming\Tencent\Users\704695030\QQ\WinTemp\RichOle\ZK`$S@K@1X3RZTBAX2XNMOE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96000" contrast="-100000"/>
          </a:blip>
          <a:srcRect/>
          <a:stretch>
            <a:fillRect/>
          </a:stretch>
        </p:blipFill>
        <p:spPr bwMode="auto">
          <a:xfrm>
            <a:off x="395288" y="2781300"/>
            <a:ext cx="7624762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2195513" y="1700213"/>
            <a:ext cx="393700" cy="5857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/>
              <a:t>6</a:t>
            </a:r>
            <a:endParaRPr lang="zh-CN" altLang="en-US" sz="3200"/>
          </a:p>
        </p:txBody>
      </p: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6713538" y="1736725"/>
            <a:ext cx="392112" cy="5857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/>
              <a:t>8</a:t>
            </a:r>
            <a:endParaRPr lang="zh-CN" altLang="en-US" sz="320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61" name="Group 14"/>
          <p:cNvGrpSpPr/>
          <p:nvPr/>
        </p:nvGrpSpPr>
        <p:grpSpPr bwMode="auto">
          <a:xfrm>
            <a:off x="7667625" y="333375"/>
            <a:ext cx="1292225" cy="1292225"/>
            <a:chOff x="4946" y="164"/>
            <a:chExt cx="814" cy="814"/>
          </a:xfrm>
        </p:grpSpPr>
        <p:pic>
          <p:nvPicPr>
            <p:cNvPr id="40971" name="Picture 6" descr="Blue-Green2"/>
            <p:cNvPicPr>
              <a:picLocks noChangeAspect="1" noChangeArrowheads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4946" y="164"/>
              <a:ext cx="814" cy="8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0972" name="WordArt 13"/>
            <p:cNvSpPr>
              <a:spLocks noChangeArrowheads="1" noChangeShapeType="1" noTextEdit="1"/>
            </p:cNvSpPr>
            <p:nvPr/>
          </p:nvSpPr>
          <p:spPr bwMode="auto">
            <a:xfrm>
              <a:off x="5012" y="481"/>
              <a:ext cx="723" cy="272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4"/>
                </a:avLst>
              </a:prstTxWarp>
            </a:bodyPr>
            <a:lstStyle/>
            <a:p>
              <a:pPr algn="ctr"/>
              <a:r>
                <a:rPr lang="zh-CN" altLang="en-US" sz="3600" kern="10">
                  <a:ln w="9525">
                    <a:solidFill>
                      <a:srgbClr val="FF3399"/>
                    </a:solidFill>
                    <a:round/>
                  </a:ln>
                  <a:solidFill>
                    <a:srgbClr val="FF3399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思维创新</a:t>
              </a:r>
              <a:endParaRPr lang="zh-CN" altLang="en-US" sz="3600" kern="10">
                <a:ln w="9525">
                  <a:solidFill>
                    <a:srgbClr val="FF3399"/>
                  </a:solidFill>
                  <a:round/>
                </a:ln>
                <a:solidFill>
                  <a:srgbClr val="FF3399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14" name="矩形 13"/>
          <p:cNvSpPr/>
          <p:nvPr/>
        </p:nvSpPr>
        <p:spPr>
          <a:xfrm>
            <a:off x="34925" y="708025"/>
            <a:ext cx="7759700" cy="9540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28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</a:rPr>
              <a:t>6.</a:t>
            </a:r>
            <a:r>
              <a:rPr lang="zh-CN" altLang="en-US" sz="2800" dirty="0">
                <a:solidFill>
                  <a:srgbClr val="FF0066"/>
                </a:solidFill>
                <a:latin typeface="华文楷体" panose="02010600040101010101" charset="-122"/>
                <a:ea typeface="华文楷体" panose="02010600040101010101" charset="-122"/>
              </a:rPr>
              <a:t>（探究题）</a:t>
            </a:r>
            <a:r>
              <a:rPr lang="zh-CN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分别画出从正面、上面、左面看到</a:t>
            </a:r>
            <a:endParaRPr lang="en-US" altLang="zh-CN" sz="2800" dirty="0">
              <a:solidFill>
                <a:schemeClr val="tx1">
                  <a:lumMod val="95000"/>
                  <a:lumOff val="5000"/>
                </a:schemeClr>
              </a:solidFill>
              <a:latin typeface="华文楷体" panose="02010600040101010101" charset="-122"/>
              <a:ea typeface="华文楷体" panose="02010600040101010101" charset="-122"/>
            </a:endParaRPr>
          </a:p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   </a:t>
            </a:r>
            <a:r>
              <a:rPr lang="zh-CN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的图</a:t>
            </a: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(1),</a:t>
            </a:r>
            <a:r>
              <a:rPr lang="zh-CN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图</a:t>
            </a: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(2)</a:t>
            </a:r>
            <a:r>
              <a:rPr lang="zh-CN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两个立体图形的形状</a:t>
            </a: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,</a:t>
            </a:r>
            <a:r>
              <a:rPr lang="zh-CN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你有什么发现</a:t>
            </a: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?</a:t>
            </a:r>
            <a:endParaRPr lang="zh-CN" altLang="en-US" sz="2800" dirty="0">
              <a:solidFill>
                <a:schemeClr val="tx1">
                  <a:lumMod val="95000"/>
                  <a:lumOff val="5000"/>
                </a:schemeClr>
              </a:solidFill>
              <a:latin typeface="华文楷体" panose="02010600040101010101" charset="-122"/>
              <a:ea typeface="华文楷体" panose="02010600040101010101" charset="-122"/>
            </a:endParaRPr>
          </a:p>
        </p:txBody>
      </p:sp>
      <p:grpSp>
        <p:nvGrpSpPr>
          <p:cNvPr id="40963" name="Group 8"/>
          <p:cNvGrpSpPr/>
          <p:nvPr/>
        </p:nvGrpSpPr>
        <p:grpSpPr bwMode="auto">
          <a:xfrm>
            <a:off x="5580063" y="6143625"/>
            <a:ext cx="1943100" cy="525463"/>
            <a:chOff x="1474" y="3702"/>
            <a:chExt cx="952" cy="499"/>
          </a:xfrm>
        </p:grpSpPr>
        <p:sp>
          <p:nvSpPr>
            <p:cNvPr id="40969" name="AutoShape 9"/>
            <p:cNvSpPr>
              <a:spLocks noChangeArrowheads="1"/>
            </p:cNvSpPr>
            <p:nvPr/>
          </p:nvSpPr>
          <p:spPr bwMode="auto">
            <a:xfrm>
              <a:off x="1474" y="3702"/>
              <a:ext cx="907" cy="499"/>
            </a:xfrm>
            <a:prstGeom prst="actionButtonBlank">
              <a:avLst/>
            </a:prstGeom>
            <a:solidFill>
              <a:srgbClr val="DEEC22"/>
            </a:solidFill>
            <a:ln w="9525">
              <a:solidFill>
                <a:schemeClr val="hlink"/>
              </a:solidFill>
              <a:miter lim="800000"/>
            </a:ln>
          </p:spPr>
          <p:txBody>
            <a:bodyPr wrap="none"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40970" name="Text Box 10">
              <a:hlinkClick r:id="rId2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474" y="3702"/>
              <a:ext cx="952" cy="49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zh-CN" altLang="en-US" sz="2800">
                  <a:solidFill>
                    <a:schemeClr val="tx1"/>
                  </a:solidFill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返回作业</a:t>
              </a:r>
              <a:r>
                <a:rPr lang="en-US" altLang="zh-CN" sz="2800">
                  <a:solidFill>
                    <a:schemeClr val="tx1"/>
                  </a:solidFill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2</a:t>
              </a:r>
              <a:endParaRPr lang="en-US" altLang="zh-CN"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</p:grpSp>
      <p:pic>
        <p:nvPicPr>
          <p:cNvPr id="40964" name="Picture 2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0" contrast="-100000"/>
          </a:blip>
          <a:srcRect/>
          <a:stretch>
            <a:fillRect/>
          </a:stretch>
        </p:blipFill>
        <p:spPr bwMode="auto">
          <a:xfrm>
            <a:off x="1670050" y="1773238"/>
            <a:ext cx="1822450" cy="160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5" name="Picture 3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0" contrast="-100000"/>
          </a:blip>
          <a:srcRect/>
          <a:stretch>
            <a:fillRect/>
          </a:stretch>
        </p:blipFill>
        <p:spPr bwMode="auto">
          <a:xfrm>
            <a:off x="5146675" y="1785938"/>
            <a:ext cx="1873250" cy="158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650" y="3716338"/>
            <a:ext cx="3529013" cy="132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06925" y="3716338"/>
            <a:ext cx="3494088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2108200" y="5292725"/>
            <a:ext cx="5127625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3200"/>
              <a:t>发现三个面看到的都一样。</a:t>
            </a:r>
            <a:endParaRPr lang="zh-CN" altLang="en-US" sz="320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 txBox="1">
            <a:spLocks noChangeArrowheads="1"/>
          </p:cNvSpPr>
          <p:nvPr/>
        </p:nvSpPr>
        <p:spPr bwMode="auto">
          <a:xfrm>
            <a:off x="6623050" y="44450"/>
            <a:ext cx="2376488" cy="10080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1403" tIns="45700" rIns="91403" bIns="45700" anchor="ctr"/>
          <a:lstStyle/>
          <a:p>
            <a:pPr algn="r" defTabSz="923925">
              <a:buFont typeface="Arial" panose="020B0604020202020204" pitchFamily="34" charset="0"/>
              <a:buNone/>
            </a:pPr>
            <a:r>
              <a:rPr lang="zh-CN" altLang="en-US" sz="3200">
                <a:latin typeface="Arial" panose="020B0604020202020204" pitchFamily="34" charset="0"/>
                <a:ea typeface="黑体" panose="02010609060101010101" pitchFamily="49" charset="-122"/>
              </a:rPr>
              <a:t>学 习 新 知</a:t>
            </a:r>
            <a:endParaRPr lang="zh-CN" altLang="en-US" sz="320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grpSp>
        <p:nvGrpSpPr>
          <p:cNvPr id="16386" name="Group 8"/>
          <p:cNvGrpSpPr/>
          <p:nvPr/>
        </p:nvGrpSpPr>
        <p:grpSpPr bwMode="auto">
          <a:xfrm>
            <a:off x="6551613" y="44450"/>
            <a:ext cx="2592387" cy="1008063"/>
            <a:chOff x="0" y="0"/>
            <a:chExt cx="1633" cy="635"/>
          </a:xfrm>
        </p:grpSpPr>
        <p:pic>
          <p:nvPicPr>
            <p:cNvPr id="16395" name="Picture 9" descr="1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1633" cy="6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396" name="Rectangle 2"/>
            <p:cNvSpPr txBox="1">
              <a:spLocks noChangeArrowheads="1"/>
            </p:cNvSpPr>
            <p:nvPr/>
          </p:nvSpPr>
          <p:spPr bwMode="auto">
            <a:xfrm>
              <a:off x="45" y="0"/>
              <a:ext cx="1497" cy="63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91403" tIns="45700" rIns="91403" bIns="45700" anchor="ctr"/>
            <a:lstStyle/>
            <a:p>
              <a:pPr algn="r" defTabSz="923925">
                <a:buFont typeface="Arial" panose="020B0604020202020204" pitchFamily="34" charset="0"/>
                <a:buNone/>
              </a:pPr>
              <a:r>
                <a:rPr lang="zh-CN" altLang="en-US" sz="3200" dirty="0">
                  <a:latin typeface="Arial" panose="020B0604020202020204" pitchFamily="34" charset="0"/>
                  <a:ea typeface="黑体" panose="02010609060101010101" pitchFamily="49" charset="-122"/>
                </a:rPr>
                <a:t>学 习 新 知</a:t>
              </a:r>
              <a:endParaRPr lang="zh-CN" altLang="en-US" sz="3200" dirty="0"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</p:grpSp>
      <p:pic>
        <p:nvPicPr>
          <p:cNvPr id="2" name="Picture 2" descr="D:\掘金2016\20160510北六上课件\图片\c1421_1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88" y="3714750"/>
            <a:ext cx="1692275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 descr="D:\掘金2016\20160510北六上课件\图片\c1420_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57688" y="3929063"/>
            <a:ext cx="2178050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D:\掘金2016\20160510北六上课件\图片\c142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88" y="928688"/>
            <a:ext cx="1857375" cy="253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5" descr="D:\掘金2016\20160510北六上课件\图片\c1421_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86313" y="1143000"/>
            <a:ext cx="1671637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2" descr="D:\掘金2016\20160510北六上课件\图片\c1421_12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214563" y="3714750"/>
            <a:ext cx="1743075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3" descr="D:\掘金2016\20160510北六上课件\图片\c1420_1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643688" y="3929063"/>
            <a:ext cx="224790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4" descr="D:\掘金2016\20160510北六上课件\图片\c1421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286000" y="928688"/>
            <a:ext cx="1820863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5" descr="D:\掘金2016\20160510北六上课件\图片\c1421_7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715125" y="1071563"/>
            <a:ext cx="1765300" cy="238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11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1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5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5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6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"/>
                            </p:stCondLst>
                            <p:childTnLst>
                              <p:par>
                                <p:cTn id="6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6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图片 27" descr="1.png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84150" y="2239963"/>
            <a:ext cx="8602663" cy="240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矩形 28"/>
          <p:cNvPicPr>
            <a:picLocks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73300" y="1116013"/>
            <a:ext cx="4408488" cy="115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TextBox 4"/>
          <p:cNvSpPr txBox="1">
            <a:spLocks noChangeArrowheads="1"/>
          </p:cNvSpPr>
          <p:nvPr/>
        </p:nvSpPr>
        <p:spPr bwMode="auto">
          <a:xfrm>
            <a:off x="1500188" y="5273675"/>
            <a:ext cx="2500312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zh-CN" altLang="en-US" sz="3200" dirty="0">
                <a:solidFill>
                  <a:schemeClr val="tx1"/>
                </a:solidFill>
                <a:latin typeface="+mn-ea"/>
                <a:ea typeface="+mn-ea"/>
              </a:rPr>
              <a:t>自己搭一搭。</a:t>
            </a:r>
            <a:endParaRPr lang="zh-CN" altLang="en-US" sz="3200" dirty="0">
              <a:solidFill>
                <a:schemeClr val="tx1"/>
              </a:solidFill>
              <a:latin typeface="+mn-ea"/>
              <a:ea typeface="+mn-ea"/>
            </a:endParaRPr>
          </a:p>
        </p:txBody>
      </p:sp>
      <p:grpSp>
        <p:nvGrpSpPr>
          <p:cNvPr id="2" name="组合 32"/>
          <p:cNvGrpSpPr/>
          <p:nvPr/>
        </p:nvGrpSpPr>
        <p:grpSpPr bwMode="auto">
          <a:xfrm>
            <a:off x="3071813" y="1857375"/>
            <a:ext cx="2424112" cy="2443163"/>
            <a:chOff x="3136863" y="2554115"/>
            <a:chExt cx="2424636" cy="2442884"/>
          </a:xfrm>
        </p:grpSpPr>
        <p:sp>
          <p:nvSpPr>
            <p:cNvPr id="26" name="立方体 25"/>
            <p:cNvSpPr/>
            <p:nvPr/>
          </p:nvSpPr>
          <p:spPr>
            <a:xfrm>
              <a:off x="3665614" y="3384283"/>
              <a:ext cx="1089260" cy="1088901"/>
            </a:xfrm>
            <a:prstGeom prst="cube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27" name="立方体 26"/>
            <p:cNvSpPr/>
            <p:nvPr/>
          </p:nvSpPr>
          <p:spPr>
            <a:xfrm>
              <a:off x="3402032" y="3643016"/>
              <a:ext cx="1089260" cy="1088901"/>
            </a:xfrm>
            <a:prstGeom prst="cub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30" name="立方体 29"/>
            <p:cNvSpPr/>
            <p:nvPr/>
          </p:nvSpPr>
          <p:spPr>
            <a:xfrm>
              <a:off x="3136863" y="3908098"/>
              <a:ext cx="1089260" cy="1088901"/>
            </a:xfrm>
            <a:prstGeom prst="cub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31" name="立方体 30"/>
            <p:cNvSpPr/>
            <p:nvPr/>
          </p:nvSpPr>
          <p:spPr>
            <a:xfrm>
              <a:off x="4472239" y="3379521"/>
              <a:ext cx="1089260" cy="1088901"/>
            </a:xfrm>
            <a:prstGeom prst="cub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32" name="立方体 31"/>
            <p:cNvSpPr/>
            <p:nvPr/>
          </p:nvSpPr>
          <p:spPr>
            <a:xfrm>
              <a:off x="3664027" y="2554115"/>
              <a:ext cx="1089260" cy="1088901"/>
            </a:xfrm>
            <a:prstGeom prst="cub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sp>
        <p:nvSpPr>
          <p:cNvPr id="28" name="矩形 27"/>
          <p:cNvSpPr/>
          <p:nvPr/>
        </p:nvSpPr>
        <p:spPr>
          <a:xfrm>
            <a:off x="1500188" y="4429125"/>
            <a:ext cx="5500687" cy="5842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zh-CN" altLang="en-US" sz="3200" dirty="0">
                <a:solidFill>
                  <a:schemeClr val="tx1"/>
                </a:solidFill>
                <a:latin typeface="+mn-ea"/>
                <a:ea typeface="+mn-ea"/>
              </a:rPr>
              <a:t>用</a:t>
            </a:r>
            <a:r>
              <a:rPr lang="en-US" altLang="zh-CN" sz="3200" dirty="0">
                <a:solidFill>
                  <a:schemeClr val="tx1"/>
                </a:solidFill>
                <a:latin typeface="+mn-ea"/>
                <a:ea typeface="+mn-ea"/>
              </a:rPr>
              <a:t>(    )</a:t>
            </a:r>
            <a:r>
              <a:rPr lang="zh-CN" altLang="en-US" sz="3200" dirty="0">
                <a:solidFill>
                  <a:schemeClr val="tx1"/>
                </a:solidFill>
                <a:latin typeface="+mn-ea"/>
                <a:ea typeface="+mn-ea"/>
              </a:rPr>
              <a:t>个小正方体搭成。</a:t>
            </a:r>
            <a:endParaRPr lang="zh-CN" altLang="en-US" dirty="0">
              <a:solidFill>
                <a:schemeClr val="tx1"/>
              </a:solidFill>
              <a:latin typeface="+mn-ea"/>
              <a:ea typeface="+mn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357290" y="785794"/>
            <a:ext cx="6445995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>
              <a:buFont typeface="Arial" panose="020B0604020202020204" pitchFamily="34" charset="0"/>
              <a:buNone/>
              <a:defRPr/>
            </a:pPr>
            <a:r>
              <a:rPr lang="zh-CN" altLang="en-US" sz="5400" dirty="0">
                <a:ln>
                  <a:prstDash val="solid"/>
                </a:ln>
                <a:solidFill>
                  <a:srgbClr val="FF0066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ea typeface="宋体" panose="02010600030101010101" pitchFamily="2" charset="-122"/>
              </a:rPr>
              <a:t>第一场比赛：画一画</a:t>
            </a:r>
            <a:endParaRPr lang="zh-CN" altLang="en-US" sz="5400" dirty="0">
              <a:ln>
                <a:prstDash val="solid"/>
              </a:ln>
              <a:solidFill>
                <a:srgbClr val="FF0066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ea typeface="宋体" panose="02010600030101010101" pitchFamily="2" charset="-122"/>
            </a:endParaRPr>
          </a:p>
        </p:txBody>
      </p:sp>
      <p:sp>
        <p:nvSpPr>
          <p:cNvPr id="12" name="TextBox 4"/>
          <p:cNvSpPr txBox="1">
            <a:spLocks noChangeArrowheads="1"/>
          </p:cNvSpPr>
          <p:nvPr/>
        </p:nvSpPr>
        <p:spPr bwMode="auto">
          <a:xfrm>
            <a:off x="2357438" y="4302125"/>
            <a:ext cx="714375" cy="7699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4400" dirty="0">
                <a:solidFill>
                  <a:srgbClr val="C00000"/>
                </a:solidFill>
                <a:latin typeface="+mn-ea"/>
                <a:ea typeface="+mn-ea"/>
              </a:rPr>
              <a:t>5</a:t>
            </a:r>
            <a:endParaRPr lang="zh-CN" altLang="en-US" sz="4400" dirty="0">
              <a:solidFill>
                <a:srgbClr val="C00000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9" grpId="0"/>
      <p:bldP spid="28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7" name="组合 32"/>
          <p:cNvGrpSpPr/>
          <p:nvPr/>
        </p:nvGrpSpPr>
        <p:grpSpPr bwMode="auto">
          <a:xfrm>
            <a:off x="3071813" y="1857375"/>
            <a:ext cx="2424112" cy="2443163"/>
            <a:chOff x="3136863" y="2554115"/>
            <a:chExt cx="2424636" cy="2442884"/>
          </a:xfrm>
        </p:grpSpPr>
        <p:sp>
          <p:nvSpPr>
            <p:cNvPr id="26" name="立方体 25"/>
            <p:cNvSpPr/>
            <p:nvPr/>
          </p:nvSpPr>
          <p:spPr>
            <a:xfrm>
              <a:off x="3665614" y="3384283"/>
              <a:ext cx="1089260" cy="1088901"/>
            </a:xfrm>
            <a:prstGeom prst="cube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27" name="立方体 26"/>
            <p:cNvSpPr/>
            <p:nvPr/>
          </p:nvSpPr>
          <p:spPr>
            <a:xfrm>
              <a:off x="3402032" y="3643016"/>
              <a:ext cx="1089260" cy="1088901"/>
            </a:xfrm>
            <a:prstGeom prst="cub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30" name="立方体 29"/>
            <p:cNvSpPr/>
            <p:nvPr/>
          </p:nvSpPr>
          <p:spPr>
            <a:xfrm>
              <a:off x="3136863" y="3908098"/>
              <a:ext cx="1089260" cy="1088901"/>
            </a:xfrm>
            <a:prstGeom prst="cub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31" name="立方体 30"/>
            <p:cNvSpPr/>
            <p:nvPr/>
          </p:nvSpPr>
          <p:spPr>
            <a:xfrm>
              <a:off x="4472239" y="3379521"/>
              <a:ext cx="1089260" cy="1088901"/>
            </a:xfrm>
            <a:prstGeom prst="cub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32" name="立方体 31"/>
            <p:cNvSpPr/>
            <p:nvPr/>
          </p:nvSpPr>
          <p:spPr>
            <a:xfrm>
              <a:off x="3664027" y="2554115"/>
              <a:ext cx="1089260" cy="1088901"/>
            </a:xfrm>
            <a:prstGeom prst="cub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sp>
        <p:nvSpPr>
          <p:cNvPr id="28" name="矩形 27"/>
          <p:cNvSpPr/>
          <p:nvPr/>
        </p:nvSpPr>
        <p:spPr>
          <a:xfrm>
            <a:off x="642938" y="4702175"/>
            <a:ext cx="8001000" cy="5842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zh-CN" altLang="en-US" sz="3200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请分别画出从上面、正面、左面看到的形状。</a:t>
            </a:r>
            <a:endParaRPr lang="zh-CN" altLang="en-US" dirty="0">
              <a:solidFill>
                <a:schemeClr val="tx1"/>
              </a:solidFill>
              <a:latin typeface="+mn-ea"/>
              <a:ea typeface="+mn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357290" y="785794"/>
            <a:ext cx="6445995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>
              <a:buFont typeface="Arial" panose="020B0604020202020204" pitchFamily="34" charset="0"/>
              <a:buNone/>
              <a:defRPr/>
            </a:pPr>
            <a:r>
              <a:rPr lang="zh-CN" altLang="en-US" sz="5400" dirty="0">
                <a:ln>
                  <a:prstDash val="solid"/>
                </a:ln>
                <a:solidFill>
                  <a:srgbClr val="FF0066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ea typeface="宋体" panose="02010600030101010101" pitchFamily="2" charset="-122"/>
              </a:rPr>
              <a:t>第一场比赛：画一画</a:t>
            </a:r>
            <a:endParaRPr lang="zh-CN" altLang="en-US" sz="5400" dirty="0">
              <a:ln>
                <a:prstDash val="solid"/>
              </a:ln>
              <a:solidFill>
                <a:srgbClr val="FF0066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1" name="组合 43"/>
          <p:cNvGrpSpPr/>
          <p:nvPr/>
        </p:nvGrpSpPr>
        <p:grpSpPr bwMode="auto">
          <a:xfrm>
            <a:off x="3643313" y="706438"/>
            <a:ext cx="1651000" cy="1651000"/>
            <a:chOff x="3364869" y="642918"/>
            <a:chExt cx="1271254" cy="1271254"/>
          </a:xfrm>
        </p:grpSpPr>
        <p:sp>
          <p:nvSpPr>
            <p:cNvPr id="39" name="立方体 38"/>
            <p:cNvSpPr/>
            <p:nvPr/>
          </p:nvSpPr>
          <p:spPr>
            <a:xfrm>
              <a:off x="3642344" y="1071966"/>
              <a:ext cx="573287" cy="570842"/>
            </a:xfrm>
            <a:prstGeom prst="cube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40" name="立方体 39"/>
            <p:cNvSpPr/>
            <p:nvPr/>
          </p:nvSpPr>
          <p:spPr>
            <a:xfrm>
              <a:off x="3504218" y="1206425"/>
              <a:ext cx="572064" cy="570842"/>
            </a:xfrm>
            <a:prstGeom prst="cub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41" name="立方体 40"/>
            <p:cNvSpPr/>
            <p:nvPr/>
          </p:nvSpPr>
          <p:spPr>
            <a:xfrm>
              <a:off x="3364869" y="1343330"/>
              <a:ext cx="570842" cy="570842"/>
            </a:xfrm>
            <a:prstGeom prst="cub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42" name="立方体 41"/>
            <p:cNvSpPr/>
            <p:nvPr/>
          </p:nvSpPr>
          <p:spPr>
            <a:xfrm>
              <a:off x="4065281" y="1071966"/>
              <a:ext cx="570842" cy="570842"/>
            </a:xfrm>
            <a:prstGeom prst="cub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43" name="立方体 42"/>
            <p:cNvSpPr/>
            <p:nvPr/>
          </p:nvSpPr>
          <p:spPr>
            <a:xfrm>
              <a:off x="3642344" y="642918"/>
              <a:ext cx="573287" cy="570842"/>
            </a:xfrm>
            <a:prstGeom prst="cub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aphicFrame>
        <p:nvGraphicFramePr>
          <p:cNvPr id="20653" name="Group 173"/>
          <p:cNvGraphicFramePr>
            <a:graphicFrameLocks noGrp="1"/>
          </p:cNvGraphicFramePr>
          <p:nvPr/>
        </p:nvGraphicFramePr>
        <p:xfrm>
          <a:off x="785813" y="2713038"/>
          <a:ext cx="2160587" cy="2159000"/>
        </p:xfrm>
        <a:graphic>
          <a:graphicData uri="http://schemas.openxmlformats.org/drawingml/2006/table">
            <a:tbl>
              <a:tblPr/>
              <a:tblGrid>
                <a:gridCol w="539750"/>
                <a:gridCol w="539750"/>
                <a:gridCol w="539750"/>
                <a:gridCol w="541337"/>
              </a:tblGrid>
              <a:tr h="539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9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9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9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0654" name="Group 174"/>
          <p:cNvGraphicFramePr>
            <a:graphicFrameLocks noGrp="1"/>
          </p:cNvGraphicFramePr>
          <p:nvPr/>
        </p:nvGraphicFramePr>
        <p:xfrm>
          <a:off x="3411538" y="2713038"/>
          <a:ext cx="2160587" cy="2159000"/>
        </p:xfrm>
        <a:graphic>
          <a:graphicData uri="http://schemas.openxmlformats.org/drawingml/2006/table">
            <a:tbl>
              <a:tblPr/>
              <a:tblGrid>
                <a:gridCol w="539750"/>
                <a:gridCol w="539750"/>
                <a:gridCol w="539750"/>
                <a:gridCol w="541337"/>
              </a:tblGrid>
              <a:tr h="539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9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9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9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0655" name="Group 175"/>
          <p:cNvGraphicFramePr>
            <a:graphicFrameLocks noGrp="1"/>
          </p:cNvGraphicFramePr>
          <p:nvPr/>
        </p:nvGraphicFramePr>
        <p:xfrm>
          <a:off x="6054725" y="2713038"/>
          <a:ext cx="2160588" cy="2159000"/>
        </p:xfrm>
        <a:graphic>
          <a:graphicData uri="http://schemas.openxmlformats.org/drawingml/2006/table">
            <a:tbl>
              <a:tblPr/>
              <a:tblGrid>
                <a:gridCol w="539750"/>
                <a:gridCol w="539750"/>
                <a:gridCol w="539750"/>
                <a:gridCol w="541338"/>
              </a:tblGrid>
              <a:tr h="539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9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9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9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563" name="TextBox 4"/>
          <p:cNvSpPr txBox="1">
            <a:spLocks noChangeArrowheads="1"/>
          </p:cNvSpPr>
          <p:nvPr/>
        </p:nvSpPr>
        <p:spPr bwMode="auto">
          <a:xfrm>
            <a:off x="1003300" y="4975225"/>
            <a:ext cx="1638300" cy="9540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2800">
                <a:latin typeface="楷体_GB2312"/>
                <a:ea typeface="楷体_GB2312"/>
                <a:cs typeface="楷体_GB2312"/>
              </a:rPr>
              <a:t>从上面</a:t>
            </a:r>
            <a:endParaRPr lang="en-US" altLang="zh-CN" sz="2800">
              <a:latin typeface="楷体_GB2312"/>
              <a:ea typeface="楷体_GB2312"/>
              <a:cs typeface="楷体_GB2312"/>
            </a:endParaRPr>
          </a:p>
          <a:p>
            <a:pPr algn="ctr">
              <a:buFont typeface="Arial" panose="020B0604020202020204" pitchFamily="34" charset="0"/>
              <a:buNone/>
            </a:pPr>
            <a:r>
              <a:rPr lang="zh-CN" altLang="en-US" sz="2800">
                <a:latin typeface="楷体_GB2312"/>
                <a:ea typeface="楷体_GB2312"/>
                <a:cs typeface="楷体_GB2312"/>
              </a:rPr>
              <a:t>看到的</a:t>
            </a:r>
            <a:endParaRPr lang="zh-CN" altLang="en-US" sz="2800">
              <a:latin typeface="楷体_GB2312"/>
              <a:ea typeface="楷体_GB2312"/>
              <a:cs typeface="楷体_GB2312"/>
            </a:endParaRPr>
          </a:p>
        </p:txBody>
      </p:sp>
      <p:sp>
        <p:nvSpPr>
          <p:cNvPr id="20564" name="TextBox 4"/>
          <p:cNvSpPr txBox="1">
            <a:spLocks noChangeArrowheads="1"/>
          </p:cNvSpPr>
          <p:nvPr/>
        </p:nvSpPr>
        <p:spPr bwMode="auto">
          <a:xfrm>
            <a:off x="3625850" y="4954588"/>
            <a:ext cx="1638300" cy="9540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2800">
                <a:latin typeface="楷体_GB2312"/>
                <a:ea typeface="楷体_GB2312"/>
                <a:cs typeface="楷体_GB2312"/>
              </a:rPr>
              <a:t>从正面</a:t>
            </a:r>
            <a:endParaRPr lang="en-US" altLang="zh-CN" sz="2800">
              <a:latin typeface="楷体_GB2312"/>
              <a:ea typeface="楷体_GB2312"/>
              <a:cs typeface="楷体_GB2312"/>
            </a:endParaRPr>
          </a:p>
          <a:p>
            <a:pPr algn="ctr">
              <a:buFont typeface="Arial" panose="020B0604020202020204" pitchFamily="34" charset="0"/>
              <a:buNone/>
            </a:pPr>
            <a:r>
              <a:rPr lang="zh-CN" altLang="en-US" sz="2800">
                <a:latin typeface="楷体_GB2312"/>
                <a:ea typeface="楷体_GB2312"/>
                <a:cs typeface="楷体_GB2312"/>
              </a:rPr>
              <a:t>看到的</a:t>
            </a:r>
            <a:endParaRPr lang="zh-CN" altLang="en-US" sz="2800">
              <a:latin typeface="楷体_GB2312"/>
              <a:ea typeface="楷体_GB2312"/>
              <a:cs typeface="楷体_GB2312"/>
            </a:endParaRPr>
          </a:p>
        </p:txBody>
      </p:sp>
      <p:sp>
        <p:nvSpPr>
          <p:cNvPr id="20565" name="TextBox 4"/>
          <p:cNvSpPr txBox="1">
            <a:spLocks noChangeArrowheads="1"/>
          </p:cNvSpPr>
          <p:nvPr/>
        </p:nvSpPr>
        <p:spPr bwMode="auto">
          <a:xfrm>
            <a:off x="6291263" y="4956175"/>
            <a:ext cx="1638300" cy="9540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2800">
                <a:latin typeface="楷体_GB2312"/>
                <a:ea typeface="楷体_GB2312"/>
                <a:cs typeface="楷体_GB2312"/>
              </a:rPr>
              <a:t>从左面</a:t>
            </a:r>
            <a:endParaRPr lang="en-US" altLang="zh-CN" sz="2800">
              <a:latin typeface="楷体_GB2312"/>
              <a:ea typeface="楷体_GB2312"/>
              <a:cs typeface="楷体_GB2312"/>
            </a:endParaRPr>
          </a:p>
          <a:p>
            <a:pPr algn="ctr">
              <a:buFont typeface="Arial" panose="020B0604020202020204" pitchFamily="34" charset="0"/>
              <a:buNone/>
            </a:pPr>
            <a:r>
              <a:rPr lang="zh-CN" altLang="en-US" sz="2800">
                <a:latin typeface="楷体_GB2312"/>
                <a:ea typeface="楷体_GB2312"/>
                <a:cs typeface="楷体_GB2312"/>
              </a:rPr>
              <a:t>看到的</a:t>
            </a:r>
            <a:endParaRPr lang="zh-CN" altLang="en-US" sz="2800">
              <a:latin typeface="楷体_GB2312"/>
              <a:ea typeface="楷体_GB2312"/>
              <a:cs typeface="楷体_GB2312"/>
            </a:endParaRPr>
          </a:p>
        </p:txBody>
      </p:sp>
      <p:graphicFrame>
        <p:nvGraphicFramePr>
          <p:cNvPr id="20656" name="Group 176"/>
          <p:cNvGraphicFramePr>
            <a:graphicFrameLocks noGrp="1"/>
          </p:cNvGraphicFramePr>
          <p:nvPr/>
        </p:nvGraphicFramePr>
        <p:xfrm>
          <a:off x="785813" y="2713038"/>
          <a:ext cx="2160587" cy="2159000"/>
        </p:xfrm>
        <a:graphic>
          <a:graphicData uri="http://schemas.openxmlformats.org/drawingml/2006/table">
            <a:tbl>
              <a:tblPr/>
              <a:tblGrid>
                <a:gridCol w="539750"/>
                <a:gridCol w="539750"/>
                <a:gridCol w="539750"/>
                <a:gridCol w="541337"/>
              </a:tblGrid>
              <a:tr h="539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9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9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9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0657" name="Group 177"/>
          <p:cNvGraphicFramePr>
            <a:graphicFrameLocks noGrp="1"/>
          </p:cNvGraphicFramePr>
          <p:nvPr/>
        </p:nvGraphicFramePr>
        <p:xfrm>
          <a:off x="3413125" y="2713038"/>
          <a:ext cx="2160588" cy="2159000"/>
        </p:xfrm>
        <a:graphic>
          <a:graphicData uri="http://schemas.openxmlformats.org/drawingml/2006/table">
            <a:tbl>
              <a:tblPr/>
              <a:tblGrid>
                <a:gridCol w="539750"/>
                <a:gridCol w="539750"/>
                <a:gridCol w="539750"/>
                <a:gridCol w="541338"/>
              </a:tblGrid>
              <a:tr h="539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9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9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9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0658" name="Group 178"/>
          <p:cNvGraphicFramePr>
            <a:graphicFrameLocks noGrp="1"/>
          </p:cNvGraphicFramePr>
          <p:nvPr/>
        </p:nvGraphicFramePr>
        <p:xfrm>
          <a:off x="6054725" y="2713038"/>
          <a:ext cx="2160588" cy="2159000"/>
        </p:xfrm>
        <a:graphic>
          <a:graphicData uri="http://schemas.openxmlformats.org/drawingml/2006/table">
            <a:tbl>
              <a:tblPr/>
              <a:tblGrid>
                <a:gridCol w="539750"/>
                <a:gridCol w="539750"/>
                <a:gridCol w="539750"/>
                <a:gridCol w="541338"/>
              </a:tblGrid>
              <a:tr h="539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9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9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</a:tr>
              <a:tr h="539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0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0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掘金2016\20160510北六上课件\图片\新建文件夹\201108011233055233.gif"/>
          <p:cNvPicPr>
            <a:picLocks noChangeAspect="1" noChangeArrowheads="1" noCrop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50" y="3000375"/>
            <a:ext cx="6924675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矩形 4"/>
          <p:cNvSpPr/>
          <p:nvPr/>
        </p:nvSpPr>
        <p:spPr>
          <a:xfrm>
            <a:off x="1214414" y="1285860"/>
            <a:ext cx="644599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buFont typeface="Arial" panose="020B0604020202020204" pitchFamily="34" charset="0"/>
              <a:buNone/>
              <a:defRPr/>
            </a:pPr>
            <a:r>
              <a:rPr lang="zh-CN" altLang="en-US" sz="540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ea typeface="宋体" panose="02010600030101010101" pitchFamily="2" charset="-122"/>
              </a:rPr>
              <a:t>棒！棒！！棒！！！</a:t>
            </a:r>
            <a:endParaRPr lang="zh-CN" altLang="en-US" sz="540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立方体 48"/>
          <p:cNvSpPr/>
          <p:nvPr/>
        </p:nvSpPr>
        <p:spPr>
          <a:xfrm>
            <a:off x="3095625" y="4302125"/>
            <a:ext cx="1090613" cy="1090613"/>
          </a:xfrm>
          <a:prstGeom prst="cub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48" name="立方体 47"/>
          <p:cNvSpPr/>
          <p:nvPr/>
        </p:nvSpPr>
        <p:spPr>
          <a:xfrm>
            <a:off x="3900488" y="4297363"/>
            <a:ext cx="1090612" cy="1090612"/>
          </a:xfrm>
          <a:prstGeom prst="cub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47" name="立方体 46"/>
          <p:cNvSpPr/>
          <p:nvPr/>
        </p:nvSpPr>
        <p:spPr>
          <a:xfrm>
            <a:off x="4719638" y="4306888"/>
            <a:ext cx="1090612" cy="1090612"/>
          </a:xfrm>
          <a:prstGeom prst="cub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46" name="立方体 45"/>
          <p:cNvSpPr/>
          <p:nvPr/>
        </p:nvSpPr>
        <p:spPr>
          <a:xfrm>
            <a:off x="3089275" y="4306888"/>
            <a:ext cx="1090613" cy="1090612"/>
          </a:xfrm>
          <a:prstGeom prst="cub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22533" name="TextBox 4"/>
          <p:cNvSpPr txBox="1">
            <a:spLocks noChangeArrowheads="1"/>
          </p:cNvSpPr>
          <p:nvPr/>
        </p:nvSpPr>
        <p:spPr bwMode="auto">
          <a:xfrm>
            <a:off x="492125" y="1673225"/>
            <a:ext cx="8167688" cy="10779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200" dirty="0">
                <a:solidFill>
                  <a:schemeClr val="tx1"/>
                </a:solidFill>
                <a:latin typeface="楷体_GB2312"/>
                <a:ea typeface="楷体_GB2312"/>
                <a:cs typeface="楷体_GB2312"/>
              </a:rPr>
              <a:t>    一个立体图形，从正面看到的形状是        ，从左面看到的形状是    。</a:t>
            </a:r>
            <a:endParaRPr lang="zh-CN" altLang="en-US" sz="3200" dirty="0">
              <a:solidFill>
                <a:schemeClr val="tx1"/>
              </a:solidFill>
              <a:latin typeface="楷体_GB2312"/>
              <a:ea typeface="楷体_GB2312"/>
              <a:cs typeface="楷体_GB2312"/>
            </a:endParaRPr>
          </a:p>
        </p:txBody>
      </p:sp>
      <p:grpSp>
        <p:nvGrpSpPr>
          <p:cNvPr id="22534" name="组合 35"/>
          <p:cNvGrpSpPr/>
          <p:nvPr/>
        </p:nvGrpSpPr>
        <p:grpSpPr bwMode="auto">
          <a:xfrm>
            <a:off x="1065213" y="2309813"/>
            <a:ext cx="1435100" cy="360362"/>
            <a:chOff x="1686510" y="3500438"/>
            <a:chExt cx="1434740" cy="360000"/>
          </a:xfrm>
        </p:grpSpPr>
        <p:sp>
          <p:nvSpPr>
            <p:cNvPr id="28" name="矩形 27"/>
            <p:cNvSpPr/>
            <p:nvPr/>
          </p:nvSpPr>
          <p:spPr>
            <a:xfrm>
              <a:off x="1686510" y="3500438"/>
              <a:ext cx="360272" cy="360000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33" name="矩形 32"/>
            <p:cNvSpPr/>
            <p:nvPr/>
          </p:nvSpPr>
          <p:spPr>
            <a:xfrm>
              <a:off x="2045195" y="3500438"/>
              <a:ext cx="360272" cy="360000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34" name="矩形 33"/>
            <p:cNvSpPr/>
            <p:nvPr/>
          </p:nvSpPr>
          <p:spPr>
            <a:xfrm>
              <a:off x="2405467" y="3500438"/>
              <a:ext cx="360273" cy="360000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35" name="矩形 34"/>
            <p:cNvSpPr/>
            <p:nvPr/>
          </p:nvSpPr>
          <p:spPr>
            <a:xfrm>
              <a:off x="2760977" y="3500438"/>
              <a:ext cx="360273" cy="360000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22535" name="组合 38"/>
          <p:cNvGrpSpPr/>
          <p:nvPr/>
        </p:nvGrpSpPr>
        <p:grpSpPr bwMode="auto">
          <a:xfrm>
            <a:off x="6746875" y="2309813"/>
            <a:ext cx="719138" cy="360362"/>
            <a:chOff x="1686510" y="3500438"/>
            <a:chExt cx="720000" cy="360000"/>
          </a:xfrm>
        </p:grpSpPr>
        <p:sp>
          <p:nvSpPr>
            <p:cNvPr id="37" name="矩形 36"/>
            <p:cNvSpPr/>
            <p:nvPr/>
          </p:nvSpPr>
          <p:spPr>
            <a:xfrm>
              <a:off x="1686510" y="3500438"/>
              <a:ext cx="360795" cy="360000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2047305" y="3500438"/>
              <a:ext cx="359205" cy="360000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sp>
        <p:nvSpPr>
          <p:cNvPr id="40" name="立方体 39"/>
          <p:cNvSpPr/>
          <p:nvPr/>
        </p:nvSpPr>
        <p:spPr>
          <a:xfrm>
            <a:off x="2828925" y="4568825"/>
            <a:ext cx="1090613" cy="1090613"/>
          </a:xfrm>
          <a:prstGeom prst="cub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41" name="立方体 40"/>
          <p:cNvSpPr/>
          <p:nvPr/>
        </p:nvSpPr>
        <p:spPr>
          <a:xfrm>
            <a:off x="3646488" y="4568825"/>
            <a:ext cx="1090612" cy="1090613"/>
          </a:xfrm>
          <a:prstGeom prst="cub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42" name="立方体 41"/>
          <p:cNvSpPr/>
          <p:nvPr/>
        </p:nvSpPr>
        <p:spPr>
          <a:xfrm>
            <a:off x="4452938" y="4568825"/>
            <a:ext cx="1090612" cy="1090613"/>
          </a:xfrm>
          <a:prstGeom prst="cub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43" name="立方体 42"/>
          <p:cNvSpPr/>
          <p:nvPr/>
        </p:nvSpPr>
        <p:spPr>
          <a:xfrm>
            <a:off x="5267325" y="4568825"/>
            <a:ext cx="1090613" cy="1090613"/>
          </a:xfrm>
          <a:prstGeom prst="cub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44" name="立方体 43"/>
          <p:cNvSpPr/>
          <p:nvPr/>
        </p:nvSpPr>
        <p:spPr>
          <a:xfrm>
            <a:off x="2552700" y="4838700"/>
            <a:ext cx="1090613" cy="1090613"/>
          </a:xfrm>
          <a:prstGeom prst="cub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50" name="TextBox 4"/>
          <p:cNvSpPr txBox="1">
            <a:spLocks noChangeArrowheads="1"/>
          </p:cNvSpPr>
          <p:nvPr/>
        </p:nvSpPr>
        <p:spPr bwMode="auto">
          <a:xfrm>
            <a:off x="539750" y="2751138"/>
            <a:ext cx="8167688" cy="10763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200" dirty="0">
                <a:solidFill>
                  <a:schemeClr val="tx1"/>
                </a:solidFill>
                <a:latin typeface="楷体_GB2312"/>
                <a:ea typeface="楷体_GB2312"/>
                <a:cs typeface="楷体_GB2312"/>
              </a:rPr>
              <a:t>搭这样的立体图形，最少需要几个小正方体？最多可以有几个小正方体？</a:t>
            </a:r>
            <a:endParaRPr lang="zh-CN" altLang="en-US" sz="3200" dirty="0">
              <a:solidFill>
                <a:schemeClr val="tx1"/>
              </a:solidFill>
              <a:latin typeface="楷体_GB2312"/>
              <a:ea typeface="楷体_GB2312"/>
              <a:cs typeface="楷体_GB231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1357290" y="785794"/>
            <a:ext cx="6445996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>
              <a:buFont typeface="Arial" panose="020B0604020202020204" pitchFamily="34" charset="0"/>
              <a:buNone/>
              <a:defRPr/>
            </a:pPr>
            <a:r>
              <a:rPr lang="zh-CN" altLang="en-US" sz="5400" dirty="0">
                <a:ln>
                  <a:prstDash val="solid"/>
                </a:ln>
                <a:solidFill>
                  <a:srgbClr val="FF0066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ea typeface="宋体" panose="02010600030101010101" pitchFamily="2" charset="-122"/>
              </a:rPr>
              <a:t>第二场比赛：搭一搭</a:t>
            </a:r>
            <a:endParaRPr lang="zh-CN" altLang="en-US" sz="5400" dirty="0">
              <a:ln>
                <a:prstDash val="solid"/>
              </a:ln>
              <a:solidFill>
                <a:srgbClr val="FF0066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3.33333E-6 L 0.09045 3.33333E-6 " pathEditMode="relative" rAng="0" ptsTypes="AA">
                                      <p:cBhvr>
                                        <p:cTn id="2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0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045 3.33333E-6 L 0.17881 3.33333E-6 " pathEditMode="relative" rAng="0" ptsTypes="AA">
                                      <p:cBhvr>
                                        <p:cTn id="3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534 3.33333E-6 L 0.26805 3.33333E-6 " pathEditMode="relative" rAng="0" ptsTypes="AA">
                                      <p:cBhvr>
                                        <p:cTn id="3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xit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3.33333E-6 L 0.09045 3.33333E-6 " pathEditMode="relative" rAng="0" ptsTypes="AA">
                                      <p:cBhvr>
                                        <p:cTn id="5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0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045 3.33333E-6 L 0.17881 3.33333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0" presetClass="path" presetSubtype="0" accel="50000" decel="5000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534 3.33333E-6 L 0.26805 3.33333E-6 " pathEditMode="relative" rAng="0" ptsTypes="AA">
                                      <p:cBhvr>
                                        <p:cTn id="5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48" grpId="0" animBg="1"/>
      <p:bldP spid="47" grpId="0" animBg="1"/>
      <p:bldP spid="46" grpId="0" animBg="1"/>
      <p:bldP spid="46" grpId="1" animBg="1"/>
      <p:bldP spid="46" grpId="2" animBg="1"/>
      <p:bldP spid="46" grpId="3" animBg="1"/>
      <p:bldP spid="40" grpId="0" animBg="1"/>
      <p:bldP spid="41" grpId="0" animBg="1"/>
      <p:bldP spid="42" grpId="0" animBg="1"/>
      <p:bldP spid="43" grpId="0" animBg="1"/>
      <p:bldP spid="44" grpId="0" animBg="1"/>
      <p:bldP spid="44" grpId="1" animBg="1"/>
      <p:bldP spid="44" grpId="2" animBg="1"/>
      <p:bldP spid="44" grpId="3" animBg="1"/>
      <p:bldP spid="44" grpId="4" animBg="1"/>
      <p:bldP spid="50" grpId="0"/>
    </p:bldLst>
  </p:timing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1_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sz="2400" b="1" i="0" u="none" strike="noStrike" cap="none" normalizeH="0" baseline="0" smtClean="0">
            <a:ln>
              <a:noFill/>
            </a:ln>
            <a:solidFill>
              <a:srgbClr val="CC0000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sz="2400" b="1" i="0" u="none" strike="noStrike" cap="none" normalizeH="0" baseline="0" smtClean="0">
            <a:ln>
              <a:noFill/>
            </a:ln>
            <a:solidFill>
              <a:srgbClr val="CC0000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1_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1586</Words>
  <Application>WPS 演示</Application>
  <PresentationFormat>全屏显示(4:3)</PresentationFormat>
  <Paragraphs>234</Paragraphs>
  <Slides>25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46" baseType="lpstr">
      <vt:lpstr>Arial</vt:lpstr>
      <vt:lpstr>宋体</vt:lpstr>
      <vt:lpstr>Wingdings</vt:lpstr>
      <vt:lpstr>Calibri</vt:lpstr>
      <vt:lpstr>Calibri</vt:lpstr>
      <vt:lpstr>华文仿宋</vt:lpstr>
      <vt:lpstr>楷体_GB2312</vt:lpstr>
      <vt:lpstr>新宋体</vt:lpstr>
      <vt:lpstr>微软雅黑</vt:lpstr>
      <vt:lpstr>黑体</vt:lpstr>
      <vt:lpstr>华文楷体</vt:lpstr>
      <vt:lpstr>NEU-HZ-S92</vt:lpstr>
      <vt:lpstr>RomanS</vt:lpstr>
      <vt:lpstr>Times New Roman</vt:lpstr>
      <vt:lpstr>NEU-BZ-S92</vt:lpstr>
      <vt:lpstr>方正书宋_GBK</vt:lpstr>
      <vt:lpstr>楷体_GB2312</vt:lpstr>
      <vt:lpstr>Arial Unicode MS</vt:lpstr>
      <vt:lpstr>幼圆</vt:lpstr>
      <vt:lpstr>Arial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教材第33页第3题。  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515</cp:revision>
  <dcterms:created xsi:type="dcterms:W3CDTF">2015-11-21T07:20:00Z</dcterms:created>
  <dcterms:modified xsi:type="dcterms:W3CDTF">2023-11-01T08:54:03Z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2DF7C6EF824648F08A84C798D14875C4_12</vt:lpwstr>
  </property>
</Properties>
</file>