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4" r:id="rId4"/>
    <p:sldMasterId id="2147483686" r:id="rId5"/>
    <p:sldMasterId id="2147483698" r:id="rId6"/>
    <p:sldMasterId id="2147483710" r:id="rId7"/>
    <p:sldMasterId id="2147483722" r:id="rId8"/>
    <p:sldMasterId id="2147483734" r:id="rId9"/>
    <p:sldMasterId id="2147483746" r:id="rId10"/>
  </p:sldMasterIdLst>
  <p:notesMasterIdLst>
    <p:notesMasterId r:id="rId12"/>
  </p:notesMasterIdLst>
  <p:sldIdLst>
    <p:sldId id="351" r:id="rId11"/>
    <p:sldId id="313" r:id="rId13"/>
    <p:sldId id="325" r:id="rId14"/>
    <p:sldId id="304" r:id="rId15"/>
    <p:sldId id="306" r:id="rId16"/>
    <p:sldId id="343" r:id="rId17"/>
    <p:sldId id="292" r:id="rId18"/>
    <p:sldId id="352" r:id="rId19"/>
    <p:sldId id="365" r:id="rId20"/>
    <p:sldId id="342" r:id="rId21"/>
    <p:sldId id="367" r:id="rId22"/>
    <p:sldId id="260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7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2244" y="-522"/>
      </p:cViewPr>
      <p:guideLst>
        <p:guide orient="horz" pos="2160"/>
        <p:guide pos="277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2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0" Type="http://schemas.openxmlformats.org/officeDocument/2006/relationships/slide" Target="slides/slide9.xml"/><Relationship Id="rId2" Type="http://schemas.openxmlformats.org/officeDocument/2006/relationships/theme" Target="theme/theme1.xml"/><Relationship Id="rId19" Type="http://schemas.openxmlformats.org/officeDocument/2006/relationships/slide" Target="slides/slide8.xml"/><Relationship Id="rId18" Type="http://schemas.openxmlformats.org/officeDocument/2006/relationships/slide" Target="slides/slide7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 idx="6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27651" name="Rectangle 2"/>
          <p:cNvSpPr>
            <a:spLocks noGrp="1" noRot="1" noChangeAspect="1" noTextEdit="1"/>
          </p:cNvSpPr>
          <p:nvPr>
            <p:ph type="sldImg" idx="1"/>
          </p:nvPr>
        </p:nvSpPr>
        <p:spPr>
          <a:xfrm>
            <a:off x="1141413" y="754063"/>
            <a:ext cx="4391025" cy="3294062"/>
          </a:xfrm>
        </p:spPr>
      </p:sp>
      <p:sp>
        <p:nvSpPr>
          <p:cNvPr id="27652" name="Rectangle 3"/>
          <p:cNvSpPr>
            <a:spLocks noGrp="1"/>
          </p:cNvSpPr>
          <p:nvPr>
            <p:ph type="body" idx="2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29699" name="文本占位符 2"/>
          <p:cNvSpPr>
            <a:spLocks noGrp="1"/>
          </p:cNvSpPr>
          <p:nvPr>
            <p:ph type="body" idx="1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 idx="1"/>
          </p:nvPr>
        </p:nvSpPr>
        <p:spPr>
          <a:xfrm>
            <a:off x="1141413" y="754063"/>
            <a:ext cx="4391025" cy="3294062"/>
          </a:xfrm>
        </p:spPr>
      </p:sp>
      <p:sp>
        <p:nvSpPr>
          <p:cNvPr id="31748" name="Rectangle 3"/>
          <p:cNvSpPr>
            <a:spLocks noGrp="1"/>
          </p:cNvSpPr>
          <p:nvPr>
            <p:ph type="body" idx="2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2771" name="Rectangle 2"/>
          <p:cNvSpPr>
            <a:spLocks noGrp="1" noRot="1" noChangeAspect="1" noTextEdit="1"/>
          </p:cNvSpPr>
          <p:nvPr>
            <p:ph type="sldImg" idx="1"/>
          </p:nvPr>
        </p:nvSpPr>
        <p:spPr>
          <a:xfrm>
            <a:off x="1141413" y="754063"/>
            <a:ext cx="4391025" cy="3294062"/>
          </a:xfrm>
        </p:spPr>
      </p:sp>
      <p:sp>
        <p:nvSpPr>
          <p:cNvPr id="32772" name="Rectangle 3"/>
          <p:cNvSpPr>
            <a:spLocks noGrp="1"/>
          </p:cNvSpPr>
          <p:nvPr>
            <p:ph type="body" idx="2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3795" name="Rectangle 2"/>
          <p:cNvSpPr>
            <a:spLocks noGrp="1" noRot="1" noChangeAspect="1" noTextEdit="1"/>
          </p:cNvSpPr>
          <p:nvPr>
            <p:ph type="sldImg" idx="1"/>
          </p:nvPr>
        </p:nvSpPr>
        <p:spPr>
          <a:xfrm>
            <a:off x="1141413" y="754063"/>
            <a:ext cx="4391025" cy="3294062"/>
          </a:xfrm>
        </p:spPr>
      </p:sp>
      <p:sp>
        <p:nvSpPr>
          <p:cNvPr id="33796" name="Rectangle 3"/>
          <p:cNvSpPr>
            <a:spLocks noGrp="1"/>
          </p:cNvSpPr>
          <p:nvPr>
            <p:ph type="body" idx="2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323850" y="2852738"/>
            <a:ext cx="296863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8" name="Picture 14" descr="未命名3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Picture 15" descr="未命名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图片 23" descr="1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90488" y="-71437"/>
            <a:ext cx="2767012" cy="2314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r>
              <a:rPr lang="zh-CN" noProof="1"/>
              <a:t>单击此处编辑母版标题样式</a:t>
            </a:r>
            <a:endParaRPr lang="zh-CN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buFontTx/>
              <a:buNone/>
              <a:defRPr/>
            </a:lvl1pPr>
          </a:lstStyle>
          <a:p>
            <a:r>
              <a:rPr lang="zh-CN" noProof="1"/>
              <a:t>单击此处编辑母版副标题样式</a:t>
            </a:r>
            <a:endParaRPr lang="zh-CN" noProof="1"/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 algn="r" eaLnBrk="1" hangingPunct="1"/>
            <a:fld id="{9A0DB2DC-4C9A-4742-B13C-FB6460FD3503}" type="slidenum">
              <a:rPr lang="zh-CN" altLang="zh-CN" sz="1400"/>
            </a:fld>
            <a:endParaRPr lang="zh-CN" altLang="zh-CN" sz="140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4.pn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4.pn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8" Type="http://schemas.openxmlformats.org/officeDocument/2006/relationships/theme" Target="../theme/theme3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4.png"/><Relationship Id="rId15" Type="http://schemas.openxmlformats.org/officeDocument/2006/relationships/image" Target="../media/image8.pn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8" Type="http://schemas.openxmlformats.org/officeDocument/2006/relationships/theme" Target="../theme/theme4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4.png"/><Relationship Id="rId15" Type="http://schemas.openxmlformats.org/officeDocument/2006/relationships/image" Target="../media/image8.pn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8" Type="http://schemas.openxmlformats.org/officeDocument/2006/relationships/theme" Target="../theme/theme5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4.png"/><Relationship Id="rId15" Type="http://schemas.openxmlformats.org/officeDocument/2006/relationships/image" Target="../media/image8.pn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8" Type="http://schemas.openxmlformats.org/officeDocument/2006/relationships/theme" Target="../theme/theme6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4.png"/><Relationship Id="rId15" Type="http://schemas.openxmlformats.org/officeDocument/2006/relationships/image" Target="../media/image8.png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7" Type="http://schemas.openxmlformats.org/officeDocument/2006/relationships/theme" Target="../theme/theme7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4.png"/><Relationship Id="rId14" Type="http://schemas.openxmlformats.org/officeDocument/2006/relationships/image" Target="../media/image11.jpeg"/><Relationship Id="rId13" Type="http://schemas.openxmlformats.org/officeDocument/2006/relationships/image" Target="../media/image10.jpeg"/><Relationship Id="rId12" Type="http://schemas.openxmlformats.org/officeDocument/2006/relationships/image" Target="../media/image9.png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1.xml"/><Relationship Id="rId16" Type="http://schemas.openxmlformats.org/officeDocument/2006/relationships/theme" Target="../theme/theme8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4.png"/><Relationship Id="rId13" Type="http://schemas.openxmlformats.org/officeDocument/2006/relationships/image" Target="../media/image11.jpeg"/><Relationship Id="rId12" Type="http://schemas.openxmlformats.org/officeDocument/2006/relationships/image" Target="../media/image9.png"/><Relationship Id="rId11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9.xml"/><Relationship Id="rId8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6" Type="http://schemas.openxmlformats.org/officeDocument/2006/relationships/theme" Target="../theme/theme9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4.png"/><Relationship Id="rId13" Type="http://schemas.openxmlformats.org/officeDocument/2006/relationships/image" Target="../media/image10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1056" name="Picture 3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1054" name="Picture 6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Line 8"/>
          <p:cNvSpPr>
            <a:spLocks noChangeShapeType="1"/>
          </p:cNvSpPr>
          <p:nvPr/>
        </p:nvSpPr>
        <p:spPr bwMode="auto">
          <a:xfrm flipH="1">
            <a:off x="1619250" y="188913"/>
            <a:ext cx="0" cy="890588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1050" name="Picture 10" descr="header_b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-2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2575" y="8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 rot="3660000">
              <a:off x="471" y="217"/>
              <a:ext cx="1049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53" name="Line 29"/>
          <p:cNvSpPr>
            <a:spLocks noChangeShapeType="1"/>
          </p:cNvSpPr>
          <p:nvPr/>
        </p:nvSpPr>
        <p:spPr bwMode="auto">
          <a:xfrm flipH="1">
            <a:off x="3781425" y="260350"/>
            <a:ext cx="0" cy="43180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5" name="Oval 3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Oval 3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7" name="Oval 3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58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1" name="Oval 3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2" name="Oval 4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3" name="Oval 5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5" name="Oval 7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64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3117" name="Picture 3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0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75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3115" name="Picture 6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1619250" y="188913"/>
            <a:ext cx="0" cy="890588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7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3111" name="Picture 10" descr="header_b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-2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2575" y="8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 rot="3660000">
              <a:off x="471" y="217"/>
              <a:ext cx="1049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8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6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7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8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9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0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1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25" name="Line 29"/>
          <p:cNvSpPr>
            <a:spLocks noChangeShapeType="1"/>
          </p:cNvSpPr>
          <p:nvPr/>
        </p:nvSpPr>
        <p:spPr bwMode="auto">
          <a:xfrm flipH="1">
            <a:off x="3781425" y="260350"/>
            <a:ext cx="0" cy="43180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92" name="Picture 40" descr="3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39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41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43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1619250" y="188913"/>
            <a:ext cx="0" cy="890588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1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-2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2575" y="8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 rot="3660000">
              <a:off x="471" y="217"/>
              <a:ext cx="1049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4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49" name="Line 29"/>
          <p:cNvSpPr>
            <a:spLocks noChangeShapeType="1"/>
          </p:cNvSpPr>
          <p:nvPr/>
        </p:nvSpPr>
        <p:spPr bwMode="auto">
          <a:xfrm flipH="1">
            <a:off x="3781425" y="260350"/>
            <a:ext cx="0" cy="43180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16" name="Picture 40" descr="3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64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65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66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6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23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1619250" y="188913"/>
            <a:ext cx="0" cy="890588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125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-2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575" y="8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 rot="3660000">
              <a:off x="471" y="217"/>
              <a:ext cx="1049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128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73" name="Line 29"/>
          <p:cNvSpPr>
            <a:spLocks noChangeShapeType="1"/>
          </p:cNvSpPr>
          <p:nvPr/>
        </p:nvSpPr>
        <p:spPr bwMode="auto">
          <a:xfrm flipH="1">
            <a:off x="3781425" y="260350"/>
            <a:ext cx="0" cy="43180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5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40" name="Picture 40" descr="3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7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8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89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90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91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5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1619250" y="188913"/>
            <a:ext cx="0" cy="890588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4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-29" y="15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0" name="Oval 12"/>
            <p:cNvSpPr>
              <a:spLocks noChangeArrowheads="1"/>
            </p:cNvSpPr>
            <p:nvPr/>
          </p:nvSpPr>
          <p:spPr bwMode="auto">
            <a:xfrm>
              <a:off x="2575" y="8"/>
              <a:ext cx="1703" cy="794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auto">
            <a:xfrm rot="3660000">
              <a:off x="471" y="217"/>
              <a:ext cx="1049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5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7185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6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7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8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9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0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1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2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3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4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5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6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197" name="Line 29"/>
          <p:cNvSpPr>
            <a:spLocks noChangeShapeType="1"/>
          </p:cNvSpPr>
          <p:nvPr/>
        </p:nvSpPr>
        <p:spPr bwMode="auto">
          <a:xfrm flipH="1">
            <a:off x="3781425" y="260350"/>
            <a:ext cx="0" cy="43180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0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1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3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64" name="Picture 40" descr="3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12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13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215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7212" name="Picture 3" descr="3-2"/>
            <p:cNvPicPr>
              <a:picLocks noChangeAspect="1"/>
            </p:cNvPicPr>
            <p:nvPr userDrawn="1"/>
          </p:nvPicPr>
          <p:blipFill>
            <a:blip r:embed="rId12" cstate="email"/>
            <a:srcRect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633663" y="2366963"/>
            <a:ext cx="5106988" cy="36671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73" name="Group 7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7208" name="Picture 8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子页２题目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3802063" y="5114925"/>
            <a:ext cx="944563" cy="39687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子页３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77" name="Group 15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H="1">
              <a:off x="2260" y="2690"/>
              <a:ext cx="0" cy="3605"/>
            </a:xfrm>
            <a:prstGeom prst="line">
              <a:avLst/>
            </a:prstGeom>
            <a:noFill/>
            <a:ln w="38100" cap="flat" cmpd="sng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 flipH="1">
              <a:off x="1095" y="2680"/>
              <a:ext cx="0" cy="3952"/>
            </a:xfrm>
            <a:prstGeom prst="line">
              <a:avLst/>
            </a:prstGeom>
            <a:noFill/>
            <a:ln w="38100" cap="flat" cmpd="sng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0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1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2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3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4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7202" name="Picture 23" descr="3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anose="02010600030101010101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7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9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20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2" name="Oval 3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82" name="Group 33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8226" name="Oval 34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2" name="Oval 40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3" name="Oval 41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4" name="Oval 42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5" name="Oval 43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6" name="Oval 44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37" name="Oval 45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8238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227" name="Picture 3" descr="3-2"/>
            <p:cNvPicPr>
              <a:picLocks noChangeAspect="1"/>
            </p:cNvPicPr>
            <p:nvPr userDrawn="1"/>
          </p:nvPicPr>
          <p:blipFill>
            <a:blip r:embed="rId12" cstate="email"/>
            <a:srcRect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0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anose="02010600030101010101" pitchFamily="2" charset="-122"/>
                <a:cs typeface="+mn-cs"/>
              </a:rPr>
              <a:t>子页３题目</a:t>
            </a:r>
            <a:endParaRPr kumimoji="0" lang="ko-KR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grpSp>
        <p:nvGrpSpPr>
          <p:cNvPr id="8196" name="Group 6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9223" name="Line 7"/>
            <p:cNvSpPr>
              <a:spLocks noChangeShapeType="1"/>
            </p:cNvSpPr>
            <p:nvPr/>
          </p:nvSpPr>
          <p:spPr bwMode="auto">
            <a:xfrm flipH="1">
              <a:off x="2260" y="2690"/>
              <a:ext cx="0" cy="3605"/>
            </a:xfrm>
            <a:prstGeom prst="line">
              <a:avLst/>
            </a:prstGeom>
            <a:noFill/>
            <a:ln w="38100" cap="flat" cmpd="sng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 flipH="1">
              <a:off x="1095" y="2680"/>
              <a:ext cx="0" cy="3952"/>
            </a:xfrm>
            <a:prstGeom prst="line">
              <a:avLst/>
            </a:prstGeom>
            <a:noFill/>
            <a:ln w="38100" cap="flat" cmpd="sng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6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7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8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 w="9525" cap="flat" cmpd="sng">
              <a:noFill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8221" name="Picture 14" descr="3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anose="02010600030101010101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2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3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4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35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 w="9525" cap="flat" cmpd="sng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 w="9525" cap="flat" cmpd="sng">
            <a:noFill/>
            <a:round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201" name="Group 24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7" name="Oval 31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8" name="Oval 32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49" name="Oval 33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50" name="Oval 34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51" name="Oval 35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52" name="Oval 36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9253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 flipH="1">
            <a:off x="1906588" y="260350"/>
            <a:ext cx="0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 rot="16200000">
            <a:off x="4075113" y="1847850"/>
            <a:ext cx="1004888" cy="9209088"/>
          </a:xfrm>
          <a:prstGeom prst="flowChartDelay">
            <a:avLst/>
          </a:prstGeom>
          <a:solidFill>
            <a:srgbClr val="FF9900"/>
          </a:solidFill>
          <a:ln w="9525" cap="flat" cmpd="sng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220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9242" name="Picture 5" descr="header_bg"/>
            <p:cNvPicPr>
              <a:picLocks noChangeAspect="1"/>
            </p:cNvPicPr>
            <p:nvPr userDrawn="1"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6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47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 rot="3660000">
              <a:off x="479" y="212"/>
              <a:ext cx="1048" cy="593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1116013" y="669925"/>
            <a:ext cx="1588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222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2" name="Oval 12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5" name="Oval 15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6" name="Oval 16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8" name="Oval 18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2" name="Oval 22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223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9226" name="Picture 24" descr="header_bg"/>
            <p:cNvPicPr>
              <a:picLocks noChangeAspect="1"/>
            </p:cNvPicPr>
            <p:nvPr userDrawn="1"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5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6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67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 w="9525" cap="flat" cmpd="sng">
              <a:noFill/>
              <a:rou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68" name="Line 28"/>
          <p:cNvSpPr>
            <a:spLocks noChangeShapeType="1"/>
          </p:cNvSpPr>
          <p:nvPr/>
        </p:nvSpPr>
        <p:spPr bwMode="auto">
          <a:xfrm flipH="1">
            <a:off x="6804025" y="188913"/>
            <a:ext cx="0" cy="817563"/>
          </a:xfrm>
          <a:prstGeom prst="line">
            <a:avLst/>
          </a:prstGeom>
          <a:noFill/>
          <a:ln w="38100" cap="flat" cmpd="sng">
            <a:solidFill>
              <a:schemeClr val="bg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84213" y="3228975"/>
            <a:ext cx="7947025" cy="3016250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T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H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A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N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K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 Y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O</a:t>
            </a:r>
            <a:r>
              <a:rPr kumimoji="0" lang="zh-CN" altLang="en-US" sz="9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宋体" panose="02010600030101010101" pitchFamily="2" charset="-122"/>
                <a:cs typeface="+mn-cs"/>
              </a:rPr>
              <a:t>U</a:t>
            </a:r>
            <a:endParaRPr kumimoji="0" lang="zh-CN" altLang="en-US" sz="9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70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GIF"/><Relationship Id="rId1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4.GIF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thum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33800" y="5181600"/>
            <a:ext cx="2057400" cy="1262063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</p:pic>
      <p:sp>
        <p:nvSpPr>
          <p:cNvPr id="21516" name="Line 12"/>
          <p:cNvSpPr/>
          <p:nvPr/>
        </p:nvSpPr>
        <p:spPr>
          <a:xfrm flipH="1" flipV="1">
            <a:off x="0" y="2971800"/>
            <a:ext cx="4648200" cy="2819400"/>
          </a:xfrm>
          <a:prstGeom prst="line">
            <a:avLst/>
          </a:prstGeom>
          <a:ln w="63500" cap="flat" cmpd="sng">
            <a:solidFill>
              <a:srgbClr val="00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517" name="Line 13"/>
          <p:cNvSpPr/>
          <p:nvPr/>
        </p:nvSpPr>
        <p:spPr>
          <a:xfrm flipV="1">
            <a:off x="4800600" y="3048000"/>
            <a:ext cx="4343400" cy="2743200"/>
          </a:xfrm>
          <a:prstGeom prst="line">
            <a:avLst/>
          </a:prstGeom>
          <a:ln w="63500" cap="flat" cmpd="sng">
            <a:solidFill>
              <a:srgbClr val="00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1270" name="TextBox 9"/>
          <p:cNvSpPr txBox="1"/>
          <p:nvPr/>
        </p:nvSpPr>
        <p:spPr>
          <a:xfrm>
            <a:off x="1037502" y="794544"/>
            <a:ext cx="59436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Arial" panose="020B0604020202020204" pitchFamily="34" charset="0"/>
                <a:ea typeface="黑体" panose="02010609060101010101" pitchFamily="49" charset="-122"/>
              </a:rPr>
              <a:t>北师大版六年级数学上册</a:t>
            </a:r>
            <a:endParaRPr lang="zh-CN" altLang="en-US" sz="28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1" name="文本框 2056"/>
          <p:cNvSpPr txBox="1"/>
          <p:nvPr/>
        </p:nvSpPr>
        <p:spPr>
          <a:xfrm>
            <a:off x="3124200" y="4267200"/>
            <a:ext cx="2971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272" name="文本框 2057"/>
          <p:cNvSpPr txBox="1"/>
          <p:nvPr/>
        </p:nvSpPr>
        <p:spPr>
          <a:xfrm>
            <a:off x="3429000" y="4267200"/>
            <a:ext cx="2590800" cy="101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   </a:t>
            </a:r>
            <a:endParaRPr lang="zh-CN" altLang="en-US" sz="24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</a:rPr>
              <a:t>     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5950" y="1708849"/>
            <a:ext cx="91599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zh-CN" altLang="en-US" sz="8000" dirty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accent2"/>
                </a:solidFill>
                <a:latin typeface="宋体" panose="02010600030101010101" pitchFamily="2" charset="-122"/>
              </a:rPr>
              <a:t>观察的范</a:t>
            </a:r>
            <a:r>
              <a:rPr lang="zh-CN" altLang="en-US" sz="8000" dirty="0" smtClean="0">
                <a:ln w="9525" cap="flat" cmpd="sng">
                  <a:noFill/>
                  <a:prstDash val="solid"/>
                  <a:headEnd type="none" w="med" len="med"/>
                  <a:tailEnd type="none" w="med" len="med"/>
                </a:ln>
                <a:solidFill>
                  <a:schemeClr val="accent2"/>
                </a:solidFill>
                <a:latin typeface="宋体" panose="02010600030101010101" pitchFamily="2" charset="-122"/>
              </a:rPr>
              <a:t>围</a:t>
            </a:r>
            <a:endParaRPr lang="zh-CN" altLang="en-US" sz="8000" dirty="0">
              <a:ln w="9525" cap="flat" cmpd="sng">
                <a:noFill/>
                <a:prstDash val="solid"/>
                <a:headEnd type="none" w="med" len="med"/>
                <a:tailEnd type="none" w="med" len="med"/>
              </a:ln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 </a:t>
            </a:r>
            <a:r>
              <a:rPr lang="en-US" altLang="zh-CN" sz="3600">
                <a:solidFill>
                  <a:srgbClr val="FF0000"/>
                </a:solidFill>
              </a:rPr>
              <a:t>   </a:t>
            </a:r>
            <a:endParaRPr lang="en-US" altLang="zh-CN" sz="36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CN" sz="3600">
                <a:solidFill>
                  <a:srgbClr val="FF0000"/>
                </a:solidFill>
              </a:rPr>
              <a:t>    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古代说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天狗食日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是怎样形成的？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/>
          <p:nvPr/>
        </p:nvSpPr>
        <p:spPr>
          <a:xfrm>
            <a:off x="4411663" y="1482725"/>
            <a:ext cx="747712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zh-CN">
              <a:latin typeface="Arial" panose="020B0604020202020204" pitchFamily="34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914400" y="152400"/>
            <a:ext cx="6324600" cy="1905000"/>
            <a:chOff x="384" y="2448"/>
            <a:chExt cx="5088" cy="1536"/>
          </a:xfrm>
        </p:grpSpPr>
        <p:sp>
          <p:nvSpPr>
            <p:cNvPr id="24595" name="Oval 11"/>
            <p:cNvSpPr/>
            <p:nvPr/>
          </p:nvSpPr>
          <p:spPr>
            <a:xfrm>
              <a:off x="3936" y="2448"/>
              <a:ext cx="1536" cy="1536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太阳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  <p:sp>
          <p:nvSpPr>
            <p:cNvPr id="24596" name="Oval 12"/>
            <p:cNvSpPr/>
            <p:nvPr/>
          </p:nvSpPr>
          <p:spPr>
            <a:xfrm>
              <a:off x="384" y="2928"/>
              <a:ext cx="1056" cy="1008"/>
            </a:xfrm>
            <a:prstGeom prst="ellipse">
              <a:avLst/>
            </a:prstGeom>
            <a:solidFill>
              <a:srgbClr val="00FF0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地球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  <p:sp>
          <p:nvSpPr>
            <p:cNvPr id="24597" name="Oval 13"/>
            <p:cNvSpPr/>
            <p:nvPr/>
          </p:nvSpPr>
          <p:spPr>
            <a:xfrm>
              <a:off x="2544" y="2976"/>
              <a:ext cx="768" cy="720"/>
            </a:xfrm>
            <a:prstGeom prst="ellipse">
              <a:avLst/>
            </a:prstGeom>
            <a:solidFill>
              <a:srgbClr val="C0C0C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月亮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2133600" y="152400"/>
            <a:ext cx="4267200" cy="1905000"/>
            <a:chOff x="1392" y="2256"/>
            <a:chExt cx="4032" cy="1872"/>
          </a:xfrm>
        </p:grpSpPr>
        <p:sp>
          <p:nvSpPr>
            <p:cNvPr id="24593" name="Line 15"/>
            <p:cNvSpPr/>
            <p:nvPr/>
          </p:nvSpPr>
          <p:spPr>
            <a:xfrm flipH="1" flipV="1">
              <a:off x="1392" y="3456"/>
              <a:ext cx="4032" cy="672"/>
            </a:xfrm>
            <a:prstGeom prst="line">
              <a:avLst/>
            </a:prstGeom>
            <a:ln w="5080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4594" name="Line 16"/>
            <p:cNvSpPr/>
            <p:nvPr/>
          </p:nvSpPr>
          <p:spPr>
            <a:xfrm flipH="1">
              <a:off x="1392" y="2256"/>
              <a:ext cx="3840" cy="1152"/>
            </a:xfrm>
            <a:prstGeom prst="line">
              <a:avLst/>
            </a:prstGeom>
            <a:ln w="50800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7362" name="Text Box 18"/>
          <p:cNvSpPr txBox="1"/>
          <p:nvPr/>
        </p:nvSpPr>
        <p:spPr>
          <a:xfrm>
            <a:off x="0" y="0"/>
            <a:ext cx="502920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隶书" panose="02010509060101010101" pitchFamily="49" charset="-122"/>
              </a:rPr>
              <a:t> </a:t>
            </a:r>
            <a:r>
              <a:rPr lang="zh-CN" altLang="en-US" sz="3600" b="1" dirty="0">
                <a:latin typeface="宋体" panose="02010600030101010101" pitchFamily="2" charset="-122"/>
              </a:rPr>
              <a:t>日食现象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57363" name="Picture 19" descr="thumb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-5746773">
            <a:off x="1757363" y="1209675"/>
            <a:ext cx="609600" cy="319088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</p:pic>
      <p:sp>
        <p:nvSpPr>
          <p:cNvPr id="57365" name="Text Box 21"/>
          <p:cNvSpPr txBox="1"/>
          <p:nvPr/>
        </p:nvSpPr>
        <p:spPr>
          <a:xfrm>
            <a:off x="381000" y="1981200"/>
            <a:ext cx="853440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zh-CN" altLang="en-US" sz="2800" b="1" dirty="0">
                <a:latin typeface="Arial" panose="020B0604020202020204" pitchFamily="34" charset="0"/>
              </a:rPr>
              <a:t>从地球上看太阳，刚好被月亮挡住，这就形成了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日食现象</a:t>
            </a:r>
            <a:r>
              <a:rPr lang="zh-CN" altLang="en-US" sz="2800" b="1" dirty="0">
                <a:latin typeface="Arial" panose="020B0604020202020204" pitchFamily="34" charset="0"/>
              </a:rPr>
              <a:t>，古时称为“天狗食日”。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1524000" y="3505200"/>
            <a:ext cx="6248400" cy="1981200"/>
            <a:chOff x="1008" y="336"/>
            <a:chExt cx="3936" cy="1248"/>
          </a:xfrm>
        </p:grpSpPr>
        <p:sp>
          <p:nvSpPr>
            <p:cNvPr id="24590" name="Oval 23"/>
            <p:cNvSpPr/>
            <p:nvPr/>
          </p:nvSpPr>
          <p:spPr>
            <a:xfrm>
              <a:off x="2160" y="480"/>
              <a:ext cx="925" cy="912"/>
            </a:xfrm>
            <a:prstGeom prst="ellipse">
              <a:avLst/>
            </a:prstGeom>
            <a:solidFill>
              <a:srgbClr val="00FF0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地球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  <p:sp>
          <p:nvSpPr>
            <p:cNvPr id="24591" name="Oval 24"/>
            <p:cNvSpPr/>
            <p:nvPr/>
          </p:nvSpPr>
          <p:spPr>
            <a:xfrm>
              <a:off x="1008" y="624"/>
              <a:ext cx="624" cy="609"/>
            </a:xfrm>
            <a:prstGeom prst="ellipse">
              <a:avLst/>
            </a:prstGeom>
            <a:solidFill>
              <a:srgbClr val="C0C0C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月亮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  <p:sp>
          <p:nvSpPr>
            <p:cNvPr id="24592" name="Oval 25"/>
            <p:cNvSpPr/>
            <p:nvPr/>
          </p:nvSpPr>
          <p:spPr>
            <a:xfrm>
              <a:off x="3742" y="336"/>
              <a:ext cx="1202" cy="124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r>
                <a:rPr lang="zh-CN" altLang="en-US" sz="3600" b="1">
                  <a:latin typeface="Arial" panose="020B0604020202020204" pitchFamily="34" charset="0"/>
                </a:rPr>
                <a:t>太阳</a:t>
              </a:r>
              <a:endParaRPr lang="zh-CN" altLang="en-US" sz="36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671513" y="3505200"/>
            <a:ext cx="6019800" cy="1981200"/>
            <a:chOff x="240" y="432"/>
            <a:chExt cx="4512" cy="1584"/>
          </a:xfrm>
        </p:grpSpPr>
        <p:sp>
          <p:nvSpPr>
            <p:cNvPr id="24588" name="Line 27"/>
            <p:cNvSpPr/>
            <p:nvPr/>
          </p:nvSpPr>
          <p:spPr>
            <a:xfrm flipH="1" flipV="1">
              <a:off x="240" y="1440"/>
              <a:ext cx="4512" cy="576"/>
            </a:xfrm>
            <a:prstGeom prst="line">
              <a:avLst/>
            </a:prstGeom>
            <a:ln w="508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4589" name="Line 28"/>
            <p:cNvSpPr/>
            <p:nvPr/>
          </p:nvSpPr>
          <p:spPr>
            <a:xfrm flipH="1">
              <a:off x="240" y="432"/>
              <a:ext cx="4464" cy="480"/>
            </a:xfrm>
            <a:prstGeom prst="line">
              <a:avLst/>
            </a:prstGeom>
            <a:ln w="508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7373" name="Text Box 29"/>
          <p:cNvSpPr txBox="1"/>
          <p:nvPr/>
        </p:nvSpPr>
        <p:spPr>
          <a:xfrm>
            <a:off x="0" y="3048000"/>
            <a:ext cx="502920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  <a:r>
              <a:rPr lang="zh-CN" altLang="en-US" sz="3600" b="1" dirty="0">
                <a:latin typeface="宋体" panose="02010600030101010101" pitchFamily="2" charset="-122"/>
              </a:rPr>
              <a:t>月食现象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57374" name="Text Box 30"/>
          <p:cNvSpPr txBox="1"/>
          <p:nvPr/>
        </p:nvSpPr>
        <p:spPr>
          <a:xfrm>
            <a:off x="304800" y="5410200"/>
            <a:ext cx="853440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zh-CN" altLang="en-US" sz="2800" b="1" dirty="0">
                <a:latin typeface="Arial" panose="020B0604020202020204" pitchFamily="34" charset="0"/>
              </a:rPr>
              <a:t>地球挡住了太阳的部分光线，而且把地球阴影投射到月亮上面，形成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月食现象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。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2" grpId="0"/>
      <p:bldP spid="57365" grpId="0"/>
      <p:bldP spid="57373" grpId="0"/>
      <p:bldP spid="573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/>
          <p:nvPr/>
        </p:nvSpPr>
        <p:spPr>
          <a:xfrm flipH="1"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5603" name="AutoShape 3"/>
          <p:cNvSpPr/>
          <p:nvPr/>
        </p:nvSpPr>
        <p:spPr>
          <a:xfrm rot="-5400000">
            <a:off x="4075113" y="1847850"/>
            <a:ext cx="1004887" cy="9209088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25604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25626" name="Picture 5" descr="header_bg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27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8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9" name="Oval 8"/>
            <p:cNvSpPr/>
            <p:nvPr/>
          </p:nvSpPr>
          <p:spPr>
            <a:xfrm rot="3660000">
              <a:off x="478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5605" name="Line 9"/>
          <p:cNvSpPr/>
          <p:nvPr/>
        </p:nv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560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5614" name="Oval 11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5" name="Oval 12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6" name="Oval 13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7" name="Oval 14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8" name="Oval 15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9" name="Oval 16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0" name="Oval 17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1" name="Oval 18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2" name="Oval 19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3" name="Oval 20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4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25" name="Oval 22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5607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25610" name="Picture 24" descr="header_b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11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2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613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5608" name="Line 28"/>
          <p:cNvSpPr/>
          <p:nvPr/>
        </p:nvSpPr>
        <p:spPr>
          <a:xfrm flipH="1"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785784" y="2857496"/>
            <a:ext cx="7947025" cy="156966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27000"/>
          </a:effectLst>
          <a:scene3d>
            <a:camera prst="perspectiveContrastingRightFacing"/>
            <a:lightRig rig="threePt" dir="t"/>
          </a:scene3d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9600" kern="1200" cap="none" spc="0" normalizeH="0" baseline="0" noProof="0" dirty="0">
                <a:solidFill>
                  <a:srgbClr val="FF9B05"/>
                </a:solidFill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rPr>
              <a:t>你学到了什么？</a:t>
            </a:r>
            <a:endParaRPr kumimoji="0" lang="zh-CN" altLang="en-US" sz="9600" kern="1200" cap="none" spc="0" normalizeH="0" baseline="0" noProof="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3321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2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3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4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5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6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7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8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29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30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31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332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3315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6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7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3318" name="Picture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38150" y="1252538"/>
            <a:ext cx="8420100" cy="4759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TextBox 34"/>
          <p:cNvSpPr txBox="1"/>
          <p:nvPr/>
        </p:nvSpPr>
        <p:spPr>
          <a:xfrm>
            <a:off x="1533525" y="2533650"/>
            <a:ext cx="428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TextBox 39"/>
          <p:cNvSpPr txBox="1"/>
          <p:nvPr/>
        </p:nvSpPr>
        <p:spPr>
          <a:xfrm>
            <a:off x="1928813" y="2052638"/>
            <a:ext cx="428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4365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66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67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68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69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0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1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2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3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4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5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4376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4339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4340" name="Oval 20"/>
          <p:cNvSpPr/>
          <p:nvPr/>
        </p:nvSpPr>
        <p:spPr>
          <a:xfrm>
            <a:off x="8618538" y="5994400"/>
            <a:ext cx="777875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4341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4342" name="Picture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38150" y="1252538"/>
            <a:ext cx="8420100" cy="47593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9" name="直接连接符 28"/>
          <p:cNvCxnSpPr>
            <a:stCxn id="36" idx="4"/>
          </p:cNvCxnSpPr>
          <p:nvPr/>
        </p:nvCxnSpPr>
        <p:spPr>
          <a:xfrm rot="16200000" flipH="1">
            <a:off x="2777331" y="2405856"/>
            <a:ext cx="2547938" cy="414655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00250" y="2909888"/>
            <a:ext cx="4286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3" name="直角三角形 32"/>
          <p:cNvSpPr/>
          <p:nvPr/>
        </p:nvSpPr>
        <p:spPr>
          <a:xfrm>
            <a:off x="4429125" y="4708525"/>
            <a:ext cx="1668463" cy="1044575"/>
          </a:xfrm>
          <a:prstGeom prst="rtTriangle">
            <a:avLst/>
          </a:prstGeom>
          <a:solidFill>
            <a:srgbClr val="0A0AFF">
              <a:alpha val="41176"/>
            </a:srgbClr>
          </a:solidFill>
          <a:ln>
            <a:solidFill>
              <a:srgbClr val="22854F">
                <a:alpha val="4117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57700" y="5110163"/>
            <a:ext cx="857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盲区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33525" y="2533650"/>
            <a:ext cx="4286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B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41513" y="3133725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7" name="直接连接符 36"/>
          <p:cNvCxnSpPr>
            <a:stCxn id="35" idx="3"/>
          </p:cNvCxnSpPr>
          <p:nvPr/>
        </p:nvCxnSpPr>
        <p:spPr>
          <a:xfrm>
            <a:off x="1962150" y="2763838"/>
            <a:ext cx="3824288" cy="298926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914525" y="2740025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直角三角形 38"/>
          <p:cNvSpPr/>
          <p:nvPr/>
        </p:nvSpPr>
        <p:spPr>
          <a:xfrm>
            <a:off x="4429125" y="4710113"/>
            <a:ext cx="1357313" cy="1042988"/>
          </a:xfrm>
          <a:prstGeom prst="rtTriangle">
            <a:avLst/>
          </a:prstGeom>
          <a:solidFill>
            <a:srgbClr val="008000">
              <a:alpha val="41176"/>
            </a:srgbClr>
          </a:solidFill>
          <a:ln>
            <a:solidFill>
              <a:srgbClr val="22854F">
                <a:alpha val="4117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28813" y="2052638"/>
            <a:ext cx="4286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C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917700" y="2333625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2" name="直接连接符 41"/>
          <p:cNvCxnSpPr>
            <a:stCxn id="35" idx="3"/>
            <a:endCxn id="48" idx="0"/>
          </p:cNvCxnSpPr>
          <p:nvPr/>
        </p:nvCxnSpPr>
        <p:spPr>
          <a:xfrm>
            <a:off x="1974850" y="2387600"/>
            <a:ext cx="3525838" cy="335597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直角三角形 42"/>
          <p:cNvSpPr/>
          <p:nvPr/>
        </p:nvSpPr>
        <p:spPr>
          <a:xfrm>
            <a:off x="4421188" y="4708525"/>
            <a:ext cx="1150938" cy="1044575"/>
          </a:xfrm>
          <a:prstGeom prst="rtTriangle">
            <a:avLst/>
          </a:prstGeom>
          <a:solidFill>
            <a:srgbClr val="FF3300">
              <a:alpha val="41176"/>
            </a:srgbClr>
          </a:solidFill>
          <a:ln>
            <a:solidFill>
              <a:srgbClr val="22854F">
                <a:alpha val="4117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46588" y="5110163"/>
            <a:ext cx="857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盲区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46588" y="5110163"/>
            <a:ext cx="857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盲区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00750" y="5753100"/>
            <a:ext cx="4286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lang="zh-CN" altLang="en-US" sz="2400" b="1" i="1">
                <a:solidFill>
                  <a:srgbClr val="002060"/>
                </a:solidFill>
                <a:latin typeface="Arial" panose="020B0604020202020204" pitchFamily="34" charset="0"/>
              </a:rPr>
              <a:t>’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43563" y="5753100"/>
            <a:ext cx="4286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B</a:t>
            </a:r>
            <a:r>
              <a:rPr lang="zh-CN" altLang="en-US" sz="2400" b="1" i="1">
                <a:solidFill>
                  <a:srgbClr val="002060"/>
                </a:solidFill>
                <a:latin typeface="Arial" panose="020B0604020202020204" pitchFamily="34" charset="0"/>
              </a:rPr>
              <a:t>’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86375" y="5743575"/>
            <a:ext cx="4286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002060"/>
                </a:solidFill>
                <a:latin typeface="Arial" panose="020B0604020202020204" pitchFamily="34" charset="0"/>
              </a:rPr>
              <a:t>C</a:t>
            </a:r>
            <a:r>
              <a:rPr lang="zh-CN" altLang="en-US" sz="2400" b="1" i="1">
                <a:solidFill>
                  <a:srgbClr val="002060"/>
                </a:solidFill>
                <a:latin typeface="Arial" panose="020B0604020202020204" pitchFamily="34" charset="0"/>
              </a:rPr>
              <a:t>’</a:t>
            </a:r>
            <a:endParaRPr lang="zh-CN" altLang="en-US" sz="2400" b="1" i="1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92613" y="4691063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400" y="5873750"/>
            <a:ext cx="92440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小猴爬的越高，看到的桃子越（  ），小猴观察到的范围就越（   ）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429125" y="5873750"/>
            <a:ext cx="2889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多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32813" y="5873750"/>
            <a:ext cx="381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大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3" grpId="1" animBg="1"/>
      <p:bldP spid="33" grpId="2" animBg="1"/>
      <p:bldP spid="34" grpId="0"/>
      <p:bldP spid="34" grpId="1"/>
      <p:bldP spid="35" grpId="0"/>
      <p:bldP spid="36" grpId="0" animBg="1"/>
      <p:bldP spid="38" grpId="0" animBg="1"/>
      <p:bldP spid="39" grpId="0" animBg="1"/>
      <p:bldP spid="39" grpId="1" animBg="1"/>
      <p:bldP spid="39" grpId="2" animBg="1"/>
      <p:bldP spid="40" grpId="0"/>
      <p:bldP spid="41" grpId="0" animBg="1"/>
      <p:bldP spid="43" grpId="0" animBg="1"/>
      <p:bldP spid="44" grpId="0"/>
      <p:bldP spid="44" grpId="1"/>
      <p:bldP spid="45" grpId="0"/>
      <p:bldP spid="46" grpId="0"/>
      <p:bldP spid="46" grpId="1"/>
      <p:bldP spid="46" grpId="2"/>
      <p:bldP spid="47" grpId="0"/>
      <p:bldP spid="47" grpId="1"/>
      <p:bldP spid="47" grpId="2"/>
      <p:bldP spid="48" grpId="0"/>
      <p:bldP spid="49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6414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15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16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17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18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19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0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1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2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3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4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425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6387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6388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6389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6390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9725" y="3505200"/>
            <a:ext cx="8518525" cy="18113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2"/>
          <p:cNvGrpSpPr/>
          <p:nvPr/>
        </p:nvGrpSpPr>
        <p:grpSpPr>
          <a:xfrm>
            <a:off x="1268413" y="3630613"/>
            <a:ext cx="3571875" cy="1544637"/>
            <a:chOff x="1214414" y="1458558"/>
            <a:chExt cx="3571900" cy="1500188"/>
          </a:xfrm>
        </p:grpSpPr>
        <p:sp>
          <p:nvSpPr>
            <p:cNvPr id="52" name="直角三角形 51"/>
            <p:cNvSpPr/>
            <p:nvPr/>
          </p:nvSpPr>
          <p:spPr bwMode="auto">
            <a:xfrm>
              <a:off x="1214414" y="1458558"/>
              <a:ext cx="3429024" cy="1500188"/>
            </a:xfrm>
            <a:prstGeom prst="rtTriangle">
              <a:avLst/>
            </a:prstGeom>
            <a:solidFill>
              <a:srgbClr val="FF3300">
                <a:alpha val="41176"/>
              </a:srgbClr>
            </a:solidFill>
            <a:ln>
              <a:solidFill>
                <a:srgbClr val="FF0000">
                  <a:alpha val="4117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直角三角形 52"/>
            <p:cNvSpPr/>
            <p:nvPr/>
          </p:nvSpPr>
          <p:spPr bwMode="auto">
            <a:xfrm>
              <a:off x="3214678" y="2334310"/>
              <a:ext cx="1571636" cy="58897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392" name="TextBox 27"/>
          <p:cNvSpPr txBox="1"/>
          <p:nvPr/>
        </p:nvSpPr>
        <p:spPr>
          <a:xfrm>
            <a:off x="815975" y="5273675"/>
            <a:ext cx="5715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B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6393" name="TextBox 28"/>
          <p:cNvSpPr txBox="1"/>
          <p:nvPr/>
        </p:nvSpPr>
        <p:spPr>
          <a:xfrm>
            <a:off x="7289800" y="5273675"/>
            <a:ext cx="5715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b="1">
                <a:latin typeface="Arial" panose="020B0604020202020204" pitchFamily="34" charset="0"/>
              </a:rPr>
              <a:t>①</a:t>
            </a:r>
            <a:endParaRPr lang="zh-CN" altLang="en-US" b="1">
              <a:latin typeface="Arial" panose="020B0604020202020204" pitchFamily="34" charset="0"/>
            </a:endParaRPr>
          </a:p>
        </p:txBody>
      </p:sp>
      <p:grpSp>
        <p:nvGrpSpPr>
          <p:cNvPr id="4" name="组合 23"/>
          <p:cNvGrpSpPr/>
          <p:nvPr/>
        </p:nvGrpSpPr>
        <p:grpSpPr>
          <a:xfrm>
            <a:off x="1268413" y="4275138"/>
            <a:ext cx="7358062" cy="900112"/>
            <a:chOff x="1214414" y="2857496"/>
            <a:chExt cx="7358114" cy="900000"/>
          </a:xfrm>
        </p:grpSpPr>
        <p:sp>
          <p:nvSpPr>
            <p:cNvPr id="57" name="直角三角形 56"/>
            <p:cNvSpPr/>
            <p:nvPr/>
          </p:nvSpPr>
          <p:spPr bwMode="auto">
            <a:xfrm>
              <a:off x="1214414" y="2857496"/>
              <a:ext cx="7358114" cy="900000"/>
            </a:xfrm>
            <a:prstGeom prst="rtTriangle">
              <a:avLst/>
            </a:prstGeom>
            <a:solidFill>
              <a:srgbClr val="0A0AFF">
                <a:alpha val="41176"/>
              </a:srgbClr>
            </a:solidFill>
            <a:ln>
              <a:solidFill>
                <a:srgbClr val="0A0AFF">
                  <a:alpha val="4117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直角三角形 57"/>
            <p:cNvSpPr/>
            <p:nvPr/>
          </p:nvSpPr>
          <p:spPr bwMode="auto">
            <a:xfrm>
              <a:off x="3214678" y="3076544"/>
              <a:ext cx="5286412" cy="66349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6395" name="图片 43" descr="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86625" y="4946650"/>
            <a:ext cx="647700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" name="椭圆 59"/>
          <p:cNvSpPr/>
          <p:nvPr/>
        </p:nvSpPr>
        <p:spPr>
          <a:xfrm>
            <a:off x="7315200" y="4951413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84325" y="4545013"/>
            <a:ext cx="857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盲区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8" name="TextBox 61"/>
          <p:cNvSpPr txBox="1"/>
          <p:nvPr/>
        </p:nvSpPr>
        <p:spPr>
          <a:xfrm>
            <a:off x="4298950" y="5273675"/>
            <a:ext cx="5715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b="1">
                <a:latin typeface="Arial" panose="020B0604020202020204" pitchFamily="34" charset="0"/>
              </a:rPr>
              <a:t>②</a:t>
            </a:r>
            <a:endParaRPr lang="zh-CN" altLang="en-US" b="1">
              <a:latin typeface="Arial" panose="020B0604020202020204" pitchFamily="34" charset="0"/>
            </a:endParaRPr>
          </a:p>
        </p:txBody>
      </p:sp>
      <p:pic>
        <p:nvPicPr>
          <p:cNvPr id="16399" name="图片 62" descr="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6400" y="4956175"/>
            <a:ext cx="649288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" name="椭圆 63"/>
          <p:cNvSpPr/>
          <p:nvPr/>
        </p:nvSpPr>
        <p:spPr>
          <a:xfrm>
            <a:off x="4257675" y="4960938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5" name="直接连接符 64"/>
          <p:cNvCxnSpPr>
            <a:stCxn id="64" idx="6"/>
          </p:cNvCxnSpPr>
          <p:nvPr/>
        </p:nvCxnSpPr>
        <p:spPr>
          <a:xfrm flipH="1" flipV="1">
            <a:off x="500063" y="3273425"/>
            <a:ext cx="3830638" cy="172243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2" name="TextBox 23"/>
          <p:cNvSpPr txBox="1"/>
          <p:nvPr/>
        </p:nvSpPr>
        <p:spPr>
          <a:xfrm>
            <a:off x="2828925" y="5273675"/>
            <a:ext cx="5715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A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232150" y="4464050"/>
            <a:ext cx="73025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8" name="直接连接符 67"/>
          <p:cNvCxnSpPr>
            <a:stCxn id="64" idx="6"/>
          </p:cNvCxnSpPr>
          <p:nvPr/>
        </p:nvCxnSpPr>
        <p:spPr>
          <a:xfrm rot="10800000">
            <a:off x="1268413" y="4273550"/>
            <a:ext cx="6083300" cy="7143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05" name="组合 68"/>
          <p:cNvGrpSpPr/>
          <p:nvPr/>
        </p:nvGrpSpPr>
        <p:grpSpPr>
          <a:xfrm>
            <a:off x="655638" y="1222375"/>
            <a:ext cx="7845425" cy="1385888"/>
            <a:chOff x="5396266" y="891961"/>
            <a:chExt cx="7845962" cy="1384995"/>
          </a:xfrm>
        </p:grpSpPr>
        <p:sp>
          <p:nvSpPr>
            <p:cNvPr id="16408" name="TextBox 4"/>
            <p:cNvSpPr txBox="1"/>
            <p:nvPr/>
          </p:nvSpPr>
          <p:spPr>
            <a:xfrm>
              <a:off x="5790771" y="891961"/>
              <a:ext cx="7451457" cy="13849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800" dirty="0">
                  <a:latin typeface="宋体" panose="02010600030101010101" pitchFamily="2" charset="-122"/>
                </a:rPr>
                <a:t>客车行驶到位置①时，司机能够看到建筑物</a:t>
              </a:r>
              <a:r>
                <a:rPr lang="en-US" altLang="zh-CN" sz="2800" dirty="0">
                  <a:latin typeface="宋体" panose="02010600030101010101" pitchFamily="2" charset="-122"/>
                </a:rPr>
                <a:t>B</a:t>
              </a:r>
              <a:r>
                <a:rPr lang="zh-CN" altLang="en-US" sz="2800" dirty="0">
                  <a:latin typeface="宋体" panose="02010600030101010101" pitchFamily="2" charset="-122"/>
                </a:rPr>
                <a:t>的一部分，客车行驶到位置②时，司机还能看到建筑物</a:t>
              </a:r>
              <a:r>
                <a:rPr lang="en-US" altLang="zh-CN" sz="2800" dirty="0">
                  <a:latin typeface="宋体" panose="02010600030101010101" pitchFamily="2" charset="-122"/>
                </a:rPr>
                <a:t>B</a:t>
              </a:r>
              <a:r>
                <a:rPr lang="zh-CN" altLang="en-US" sz="2800" dirty="0">
                  <a:latin typeface="宋体" panose="02010600030101010101" pitchFamily="2" charset="-122"/>
                </a:rPr>
                <a:t>吗？为什么？</a:t>
              </a:r>
              <a:endParaRPr lang="zh-CN" altLang="en-US" sz="2800" dirty="0">
                <a:latin typeface="宋体" panose="02010600030101010101" pitchFamily="2" charset="-122"/>
              </a:endParaRPr>
            </a:p>
          </p:txBody>
        </p:sp>
        <p:pic>
          <p:nvPicPr>
            <p:cNvPr id="16409" name="Pictur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6266" y="1029577"/>
              <a:ext cx="419100" cy="3429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406" name="TextBox 39"/>
          <p:cNvSpPr txBox="1"/>
          <p:nvPr/>
        </p:nvSpPr>
        <p:spPr>
          <a:xfrm>
            <a:off x="249238" y="5578475"/>
            <a:ext cx="8896350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</a:rPr>
              <a:t>客车从位置①到位置②，司机看到建筑物</a:t>
            </a:r>
            <a:r>
              <a:rPr lang="en-US" altLang="zh-CN" sz="2400" b="1" dirty="0">
                <a:latin typeface="宋体" panose="02010600030101010101" pitchFamily="2" charset="-122"/>
              </a:rPr>
              <a:t>B</a:t>
            </a:r>
            <a:r>
              <a:rPr lang="zh-CN" altLang="en-US" sz="2400" b="1" dirty="0">
                <a:latin typeface="宋体" panose="02010600030101010101" pitchFamily="2" charset="-122"/>
              </a:rPr>
              <a:t>的部分会越来越（ ），直到完全看不到建筑物</a:t>
            </a:r>
            <a:r>
              <a:rPr lang="en-US" altLang="zh-CN" sz="2400" b="1" dirty="0">
                <a:latin typeface="宋体" panose="02010600030101010101" pitchFamily="2" charset="-122"/>
              </a:rPr>
              <a:t>B</a:t>
            </a:r>
            <a:r>
              <a:rPr lang="zh-CN" altLang="en-US" sz="2400" b="1" dirty="0">
                <a:latin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6407" name="TextBox 40"/>
          <p:cNvSpPr txBox="1"/>
          <p:nvPr/>
        </p:nvSpPr>
        <p:spPr>
          <a:xfrm flipH="1">
            <a:off x="8286750" y="5578475"/>
            <a:ext cx="2682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少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1" grpId="1"/>
      <p:bldP spid="61" grpId="2"/>
      <p:bldP spid="64" grpId="0" animBg="1"/>
      <p:bldP spid="67" grpId="0" animBg="1"/>
      <p:bldP spid="16406" grpId="0"/>
      <p:bldP spid="164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7416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17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18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19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0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1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2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3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4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5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6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427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7411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7412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7413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7414" name="Picture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86750" y="5935663"/>
            <a:ext cx="922338" cy="922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TextBox 4"/>
          <p:cNvSpPr txBox="1"/>
          <p:nvPr/>
        </p:nvSpPr>
        <p:spPr>
          <a:xfrm>
            <a:off x="899955" y="1916832"/>
            <a:ext cx="7450138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小组交流</a:t>
            </a:r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zh-CN" sz="3200" b="1" dirty="0" smtClean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生活中还有哪些类似的现象？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77210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85737" y="-698500"/>
            <a:ext cx="9575800" cy="715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2099" name="文本框 772098"/>
          <p:cNvSpPr txBox="1"/>
          <p:nvPr/>
        </p:nvSpPr>
        <p:spPr>
          <a:xfrm>
            <a:off x="1311275" y="1225550"/>
            <a:ext cx="5060950" cy="1555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9600">
                <a:solidFill>
                  <a:srgbClr val="FF33CC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智慧城堡</a:t>
            </a:r>
            <a:endParaRPr lang="zh-CN" altLang="en-US" sz="9600">
              <a:solidFill>
                <a:srgbClr val="FF33CC"/>
              </a:solidFill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  <p:grpSp>
        <p:nvGrpSpPr>
          <p:cNvPr id="2" name="组合 772099"/>
          <p:cNvGrpSpPr/>
          <p:nvPr/>
        </p:nvGrpSpPr>
        <p:grpSpPr>
          <a:xfrm>
            <a:off x="5508625" y="2924175"/>
            <a:ext cx="2592388" cy="1819275"/>
            <a:chOff x="2853" y="2024"/>
            <a:chExt cx="2454" cy="1723"/>
          </a:xfrm>
        </p:grpSpPr>
        <p:sp>
          <p:nvSpPr>
            <p:cNvPr id="18437" name="文本框 772100"/>
            <p:cNvSpPr txBox="1"/>
            <p:nvPr/>
          </p:nvSpPr>
          <p:spPr>
            <a:xfrm>
              <a:off x="2853" y="3023"/>
              <a:ext cx="2290" cy="724"/>
            </a:xfrm>
            <a:prstGeom prst="rect">
              <a:avLst/>
            </a:prstGeom>
            <a:noFill/>
            <a:ln w="317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4400">
                  <a:solidFill>
                    <a:srgbClr val="0000FF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加油啊！</a:t>
              </a:r>
              <a:endParaRPr lang="zh-CN" altLang="en-US" sz="4400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pic>
          <p:nvPicPr>
            <p:cNvPr id="18438" name="图片 772101" descr="女孩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13" y="2024"/>
              <a:ext cx="794" cy="158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2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2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2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72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20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/>
          <p:nvPr/>
        </p:nvSpPr>
        <p:spPr>
          <a:xfrm>
            <a:off x="546100" y="1289050"/>
            <a:ext cx="8050213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</a:rPr>
              <a:t>坐在二楼的笑笑能看到楼下的淘气吗？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19459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1975" y="2967038"/>
            <a:ext cx="8081963" cy="3462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4"/>
          <p:cNvSpPr txBox="1"/>
          <p:nvPr/>
        </p:nvSpPr>
        <p:spPr>
          <a:xfrm>
            <a:off x="546100" y="1871663"/>
            <a:ext cx="6283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答：笑笑不能看到楼下的淘气。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714750" y="3357563"/>
            <a:ext cx="3357563" cy="307181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695325" y="4462463"/>
            <a:ext cx="6300788" cy="1979613"/>
          </a:xfrm>
          <a:custGeom>
            <a:avLst/>
            <a:gdLst>
              <a:gd name="connsiteX0" fmla="*/ 4258101 w 6400800"/>
              <a:gd name="connsiteY0" fmla="*/ 0 h 1978926"/>
              <a:gd name="connsiteX1" fmla="*/ 13648 w 6400800"/>
              <a:gd name="connsiteY1" fmla="*/ 13648 h 1978926"/>
              <a:gd name="connsiteX2" fmla="*/ 0 w 6400800"/>
              <a:gd name="connsiteY2" fmla="*/ 1978926 h 1978926"/>
              <a:gd name="connsiteX3" fmla="*/ 6400800 w 6400800"/>
              <a:gd name="connsiteY3" fmla="*/ 1951630 h 1978926"/>
              <a:gd name="connsiteX4" fmla="*/ 4258101 w 6400800"/>
              <a:gd name="connsiteY4" fmla="*/ 0 h 197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0" h="1978926">
                <a:moveTo>
                  <a:pt x="4258101" y="0"/>
                </a:moveTo>
                <a:lnTo>
                  <a:pt x="13648" y="13648"/>
                </a:lnTo>
                <a:cubicBezTo>
                  <a:pt x="9099" y="668741"/>
                  <a:pt x="4549" y="1323833"/>
                  <a:pt x="0" y="1978926"/>
                </a:cubicBezTo>
                <a:lnTo>
                  <a:pt x="6400800" y="1951630"/>
                </a:lnTo>
                <a:lnTo>
                  <a:pt x="4258101" y="0"/>
                </a:lnTo>
                <a:close/>
              </a:path>
            </a:pathLst>
          </a:custGeom>
          <a:solidFill>
            <a:srgbClr val="92D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160000" y="117856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观察的范围1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0" y="1752600"/>
            <a:ext cx="8305800" cy="3151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Line 5"/>
          <p:cNvSpPr/>
          <p:nvPr/>
        </p:nvSpPr>
        <p:spPr>
          <a:xfrm>
            <a:off x="4953000" y="2590800"/>
            <a:ext cx="68580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18" name="Line 6"/>
          <p:cNvSpPr/>
          <p:nvPr/>
        </p:nvSpPr>
        <p:spPr>
          <a:xfrm flipH="1">
            <a:off x="3886200" y="2590800"/>
            <a:ext cx="83820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19" name="Line 7"/>
          <p:cNvSpPr/>
          <p:nvPr/>
        </p:nvSpPr>
        <p:spPr>
          <a:xfrm flipH="1">
            <a:off x="2362200" y="2590800"/>
            <a:ext cx="228600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20" name="Line 8"/>
          <p:cNvSpPr/>
          <p:nvPr/>
        </p:nvSpPr>
        <p:spPr>
          <a:xfrm>
            <a:off x="5029200" y="2590800"/>
            <a:ext cx="213360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25" name="AutoShape 13"/>
          <p:cNvSpPr/>
          <p:nvPr/>
        </p:nvSpPr>
        <p:spPr>
          <a:xfrm>
            <a:off x="5334000" y="3733800"/>
            <a:ext cx="228600" cy="1066800"/>
          </a:xfrm>
          <a:prstGeom prst="leftBrace">
            <a:avLst>
              <a:gd name="adj1" fmla="val 3865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6" name="Text Box 14"/>
          <p:cNvSpPr txBox="1"/>
          <p:nvPr/>
        </p:nvSpPr>
        <p:spPr>
          <a:xfrm>
            <a:off x="4876800" y="3962400"/>
            <a:ext cx="488950" cy="685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杆子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13327" name="AutoShape 15"/>
          <p:cNvSpPr/>
          <p:nvPr/>
        </p:nvSpPr>
        <p:spPr>
          <a:xfrm rot="8996013">
            <a:off x="5634038" y="2316163"/>
            <a:ext cx="152400" cy="2590800"/>
          </a:xfrm>
          <a:prstGeom prst="leftBrace">
            <a:avLst>
              <a:gd name="adj1" fmla="val 1408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28" name="Text Box 16"/>
          <p:cNvSpPr txBox="1"/>
          <p:nvPr/>
        </p:nvSpPr>
        <p:spPr>
          <a:xfrm rot="-1734977">
            <a:off x="5715000" y="3200400"/>
            <a:ext cx="488950" cy="685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光线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13329" name="AutoShape 17"/>
          <p:cNvSpPr/>
          <p:nvPr/>
        </p:nvSpPr>
        <p:spPr>
          <a:xfrm rot="-5400000">
            <a:off x="5829300" y="4610100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30" name="Text Box 18"/>
          <p:cNvSpPr txBox="1"/>
          <p:nvPr/>
        </p:nvSpPr>
        <p:spPr>
          <a:xfrm>
            <a:off x="5562600" y="4953000"/>
            <a:ext cx="762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影子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13332" name="Text Box 20"/>
          <p:cNvSpPr txBox="1"/>
          <p:nvPr/>
        </p:nvSpPr>
        <p:spPr>
          <a:xfrm>
            <a:off x="381000" y="5229200"/>
            <a:ext cx="876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同样高</a:t>
            </a:r>
            <a:r>
              <a:rPr lang="zh-CN" altLang="en-US" sz="3200" b="1" dirty="0">
                <a:latin typeface="Arial" panose="020B0604020202020204" pitchFamily="34" charset="0"/>
              </a:rPr>
              <a:t>的杆子离路灯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越近</a:t>
            </a:r>
            <a:r>
              <a:rPr lang="zh-CN" altLang="zh-CN" sz="3200" b="1" dirty="0">
                <a:latin typeface="Arial" panose="020B0604020202020204" pitchFamily="34" charset="0"/>
              </a:rPr>
              <a:t>,</a:t>
            </a:r>
            <a:r>
              <a:rPr lang="zh-CN" altLang="en-US" sz="3200" b="1" dirty="0">
                <a:latin typeface="Arial" panose="020B0604020202020204" pitchFamily="34" charset="0"/>
              </a:rPr>
              <a:t>它的影子就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越</a:t>
            </a:r>
            <a:r>
              <a:rPr lang="zh-CN" altLang="zh-CN" sz="3200" b="1" dirty="0">
                <a:latin typeface="Arial" panose="020B0604020202020204" pitchFamily="34" charset="0"/>
              </a:rPr>
              <a:t>(    </a:t>
            </a:r>
            <a:r>
              <a:rPr lang="en-US" altLang="zh-CN" sz="3200" b="1" dirty="0">
                <a:latin typeface="Arial" panose="020B0604020202020204" pitchFamily="34" charset="0"/>
              </a:rPr>
              <a:t>  </a:t>
            </a:r>
            <a:r>
              <a:rPr lang="zh-CN" altLang="zh-CN" sz="3200" b="1" dirty="0">
                <a:latin typeface="Arial" panose="020B0604020202020204" pitchFamily="34" charset="0"/>
              </a:rPr>
              <a:t> ),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13333" name="Text Box 21"/>
          <p:cNvSpPr txBox="1"/>
          <p:nvPr/>
        </p:nvSpPr>
        <p:spPr>
          <a:xfrm>
            <a:off x="7810500" y="5270475"/>
            <a:ext cx="60960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短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34" name="Text Box 22"/>
          <p:cNvSpPr txBox="1"/>
          <p:nvPr/>
        </p:nvSpPr>
        <p:spPr>
          <a:xfrm>
            <a:off x="381000" y="5915000"/>
            <a:ext cx="876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同样高</a:t>
            </a:r>
            <a:r>
              <a:rPr lang="zh-CN" altLang="en-US" sz="3200" b="1" dirty="0">
                <a:latin typeface="Arial" panose="020B0604020202020204" pitchFamily="34" charset="0"/>
              </a:rPr>
              <a:t>的杆子离路灯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越远</a:t>
            </a:r>
            <a:r>
              <a:rPr lang="zh-CN" altLang="zh-CN" sz="3200" b="1" dirty="0">
                <a:latin typeface="Arial" panose="020B0604020202020204" pitchFamily="34" charset="0"/>
              </a:rPr>
              <a:t>,</a:t>
            </a:r>
            <a:r>
              <a:rPr lang="zh-CN" altLang="en-US" sz="3200" b="1" dirty="0">
                <a:latin typeface="Arial" panose="020B0604020202020204" pitchFamily="34" charset="0"/>
              </a:rPr>
              <a:t>它的影子就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越</a:t>
            </a:r>
            <a:r>
              <a:rPr lang="zh-CN" altLang="zh-CN" sz="3200" b="1" dirty="0">
                <a:latin typeface="Arial" panose="020B0604020202020204" pitchFamily="34" charset="0"/>
              </a:rPr>
              <a:t>( </a:t>
            </a:r>
            <a:r>
              <a:rPr lang="en-US" altLang="zh-CN" sz="3200" b="1" dirty="0">
                <a:latin typeface="Arial" panose="020B0604020202020204" pitchFamily="34" charset="0"/>
              </a:rPr>
              <a:t>  </a:t>
            </a:r>
            <a:r>
              <a:rPr lang="zh-CN" altLang="zh-CN" sz="3200" b="1" dirty="0">
                <a:latin typeface="Arial" panose="020B0604020202020204" pitchFamily="34" charset="0"/>
              </a:rPr>
              <a:t>    )</a:t>
            </a:r>
            <a:r>
              <a:rPr lang="zh-CN" altLang="en-US" sz="3200" b="1" dirty="0">
                <a:latin typeface="Arial" panose="020B0604020202020204" pitchFamily="34" charset="0"/>
              </a:rPr>
              <a:t>。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13335" name="Text Box 23"/>
          <p:cNvSpPr txBox="1"/>
          <p:nvPr/>
        </p:nvSpPr>
        <p:spPr>
          <a:xfrm>
            <a:off x="7696200" y="5915000"/>
            <a:ext cx="7239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长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97" name="Line 35"/>
          <p:cNvSpPr/>
          <p:nvPr/>
        </p:nvSpPr>
        <p:spPr>
          <a:xfrm>
            <a:off x="0" y="4800600"/>
            <a:ext cx="9144000" cy="0"/>
          </a:xfrm>
          <a:prstGeom prst="line">
            <a:avLst/>
          </a:prstGeom>
          <a:ln w="47625" cap="flat" cmpd="sng">
            <a:solidFill>
              <a:srgbClr val="C0C0C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" name="Group 31"/>
          <p:cNvGrpSpPr/>
          <p:nvPr/>
        </p:nvGrpSpPr>
        <p:grpSpPr>
          <a:xfrm>
            <a:off x="228600" y="3733800"/>
            <a:ext cx="2133600" cy="1066800"/>
            <a:chOff x="144" y="2352"/>
            <a:chExt cx="1344" cy="672"/>
          </a:xfrm>
        </p:grpSpPr>
        <p:sp>
          <p:nvSpPr>
            <p:cNvPr id="20510" name="Line 11"/>
            <p:cNvSpPr/>
            <p:nvPr/>
          </p:nvSpPr>
          <p:spPr>
            <a:xfrm>
              <a:off x="144" y="3024"/>
              <a:ext cx="1344" cy="0"/>
            </a:xfrm>
            <a:prstGeom prst="line">
              <a:avLst/>
            </a:prstGeom>
            <a:ln w="889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511" name="Line 25"/>
            <p:cNvSpPr/>
            <p:nvPr/>
          </p:nvSpPr>
          <p:spPr>
            <a:xfrm flipH="1">
              <a:off x="144" y="2352"/>
              <a:ext cx="1344" cy="67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3" name="Group 28"/>
          <p:cNvGrpSpPr/>
          <p:nvPr/>
        </p:nvGrpSpPr>
        <p:grpSpPr>
          <a:xfrm>
            <a:off x="3124200" y="3733800"/>
            <a:ext cx="762000" cy="1066800"/>
            <a:chOff x="1968" y="2352"/>
            <a:chExt cx="480" cy="672"/>
          </a:xfrm>
        </p:grpSpPr>
        <p:sp>
          <p:nvSpPr>
            <p:cNvPr id="20508" name="Line 10"/>
            <p:cNvSpPr/>
            <p:nvPr/>
          </p:nvSpPr>
          <p:spPr>
            <a:xfrm>
              <a:off x="1968" y="3024"/>
              <a:ext cx="480" cy="0"/>
            </a:xfrm>
            <a:prstGeom prst="line">
              <a:avLst/>
            </a:prstGeom>
            <a:ln w="889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509" name="Line 27"/>
            <p:cNvSpPr/>
            <p:nvPr/>
          </p:nvSpPr>
          <p:spPr>
            <a:xfrm flipH="1">
              <a:off x="1968" y="2352"/>
              <a:ext cx="480" cy="67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4" name="Group 30"/>
          <p:cNvGrpSpPr/>
          <p:nvPr/>
        </p:nvGrpSpPr>
        <p:grpSpPr>
          <a:xfrm>
            <a:off x="7086600" y="3733800"/>
            <a:ext cx="2057400" cy="1066800"/>
            <a:chOff x="4464" y="2352"/>
            <a:chExt cx="1296" cy="672"/>
          </a:xfrm>
        </p:grpSpPr>
        <p:sp>
          <p:nvSpPr>
            <p:cNvPr id="20506" name="Line 12"/>
            <p:cNvSpPr/>
            <p:nvPr/>
          </p:nvSpPr>
          <p:spPr>
            <a:xfrm>
              <a:off x="4464" y="3024"/>
              <a:ext cx="1296" cy="0"/>
            </a:xfrm>
            <a:prstGeom prst="line">
              <a:avLst/>
            </a:prstGeom>
            <a:ln w="889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507" name="Line 29"/>
            <p:cNvSpPr/>
            <p:nvPr/>
          </p:nvSpPr>
          <p:spPr>
            <a:xfrm>
              <a:off x="4512" y="2352"/>
              <a:ext cx="1248" cy="67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5" name="Group 34"/>
          <p:cNvGrpSpPr/>
          <p:nvPr/>
        </p:nvGrpSpPr>
        <p:grpSpPr>
          <a:xfrm>
            <a:off x="5562600" y="3733800"/>
            <a:ext cx="685800" cy="1066800"/>
            <a:chOff x="3504" y="2352"/>
            <a:chExt cx="432" cy="672"/>
          </a:xfrm>
        </p:grpSpPr>
        <p:sp>
          <p:nvSpPr>
            <p:cNvPr id="20504" name="Line 9"/>
            <p:cNvSpPr/>
            <p:nvPr/>
          </p:nvSpPr>
          <p:spPr>
            <a:xfrm>
              <a:off x="3504" y="3024"/>
              <a:ext cx="432" cy="0"/>
            </a:xfrm>
            <a:prstGeom prst="line">
              <a:avLst/>
            </a:prstGeom>
            <a:ln w="889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505" name="Line 32"/>
            <p:cNvSpPr/>
            <p:nvPr/>
          </p:nvSpPr>
          <p:spPr>
            <a:xfrm>
              <a:off x="3552" y="2352"/>
              <a:ext cx="336" cy="624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0502" name="Text Box 37"/>
          <p:cNvSpPr txBox="1"/>
          <p:nvPr/>
        </p:nvSpPr>
        <p:spPr>
          <a:xfrm>
            <a:off x="0" y="304800"/>
            <a:ext cx="7696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Arial" panose="020B0604020202020204" pitchFamily="34" charset="0"/>
              </a:rPr>
              <a:t>画出夜晚路灯下杆子的影子。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13351" name="Rectangle 39"/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同样高</a:t>
            </a:r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</a:rPr>
              <a:t>的杆子，</a:t>
            </a:r>
            <a:r>
              <a:rPr lang="zh-CN" altLang="en-US" sz="3200" b="1" u="sng" dirty="0">
                <a:solidFill>
                  <a:srgbClr val="FF0000"/>
                </a:solidFill>
                <a:latin typeface="Arial" panose="020B0604020202020204" pitchFamily="34" charset="0"/>
              </a:rPr>
              <a:t>离路灯的距离</a:t>
            </a:r>
            <a:endParaRPr lang="zh-CN" altLang="en-US" sz="3200" b="1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</a:rPr>
              <a:t>与</a:t>
            </a:r>
            <a:r>
              <a:rPr lang="zh-CN" altLang="en-US" sz="3200" b="1" u="sng" dirty="0">
                <a:solidFill>
                  <a:srgbClr val="FF0000"/>
                </a:solidFill>
                <a:latin typeface="Arial" panose="020B0604020202020204" pitchFamily="34" charset="0"/>
              </a:rPr>
              <a:t>所形成的影子</a:t>
            </a:r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</a:rPr>
              <a:t>有什么关系？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92"/>
                                  </p:iterate>
                                  <p:childTnLst>
                                    <p:set>
                                      <p:cBhvr>
                                        <p:cTn id="7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92"/>
                                  </p:iterate>
                                  <p:childTnLst>
                                    <p:set>
                                      <p:cBhvr>
                                        <p:cTn id="8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nimBg="1"/>
      <p:bldP spid="13326" grpId="0"/>
      <p:bldP spid="13327" grpId="0" animBg="1"/>
      <p:bldP spid="13328" grpId="0"/>
      <p:bldP spid="13329" grpId="0" animBg="1"/>
      <p:bldP spid="13330" grpId="0"/>
      <p:bldP spid="13332" grpId="0"/>
      <p:bldP spid="13333" grpId="0"/>
      <p:bldP spid="13334" grpId="0"/>
      <p:bldP spid="13335" grpId="0"/>
      <p:bldP spid="133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838200" y="2133600"/>
          <a:ext cx="7318375" cy="4421189"/>
        </p:xfrm>
        <a:graphic>
          <a:graphicData uri="http://schemas.openxmlformats.org/drawingml/2006/table">
            <a:tbl>
              <a:tblPr/>
              <a:tblGrid>
                <a:gridCol w="561975"/>
                <a:gridCol w="563563"/>
                <a:gridCol w="561975"/>
                <a:gridCol w="561975"/>
                <a:gridCol w="563562"/>
                <a:gridCol w="561975"/>
                <a:gridCol w="563563"/>
                <a:gridCol w="561975"/>
                <a:gridCol w="563562"/>
                <a:gridCol w="561975"/>
                <a:gridCol w="565150"/>
                <a:gridCol w="561975"/>
                <a:gridCol w="565150"/>
              </a:tblGrid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墙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634" name="Rectangle 130"/>
          <p:cNvSpPr/>
          <p:nvPr/>
        </p:nvSpPr>
        <p:spPr>
          <a:xfrm rot="2580000">
            <a:off x="4419600" y="4038600"/>
            <a:ext cx="2589213" cy="146050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txBody>
          <a:bodyPr anchor="ctr" anchorCtr="0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251" name="Text Box 131"/>
          <p:cNvSpPr txBox="1"/>
          <p:nvPr/>
        </p:nvSpPr>
        <p:spPr>
          <a:xfrm>
            <a:off x="593725" y="565150"/>
            <a:ext cx="8382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</a:rPr>
              <a:t>小猫在残墙前，小老鼠在残墙的后面活动</a:t>
            </a:r>
            <a:r>
              <a:rPr lang="en-US" altLang="zh-CN" sz="3200" b="1" dirty="0">
                <a:latin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宋体" panose="02010600030101010101" pitchFamily="2" charset="-122"/>
              </a:rPr>
              <a:t>又怕小猫看到，请你在图中画出小老鼠可以活动的区域。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5252" name="Picture 132" descr="mouse00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29400" y="2895600"/>
            <a:ext cx="7620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53" name="Picture 133" descr="cat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000">
            <a:off x="3200400" y="5791200"/>
            <a:ext cx="993775" cy="85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638" name="Text Box 134"/>
          <p:cNvSpPr txBox="1"/>
          <p:nvPr/>
        </p:nvSpPr>
        <p:spPr>
          <a:xfrm>
            <a:off x="4411663" y="1482725"/>
            <a:ext cx="747712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zh-CN">
              <a:latin typeface="Arial" panose="020B0604020202020204" pitchFamily="34" charset="0"/>
            </a:endParaRPr>
          </a:p>
        </p:txBody>
      </p:sp>
      <p:grpSp>
        <p:nvGrpSpPr>
          <p:cNvPr id="2" name="Group 135"/>
          <p:cNvGrpSpPr/>
          <p:nvPr/>
        </p:nvGrpSpPr>
        <p:grpSpPr>
          <a:xfrm>
            <a:off x="3657600" y="5486400"/>
            <a:ext cx="609600" cy="609600"/>
            <a:chOff x="0" y="0"/>
            <a:chExt cx="960" cy="960"/>
          </a:xfrm>
        </p:grpSpPr>
        <p:sp>
          <p:nvSpPr>
            <p:cNvPr id="21651" name="Oval 136"/>
            <p:cNvSpPr/>
            <p:nvPr/>
          </p:nvSpPr>
          <p:spPr>
            <a:xfrm>
              <a:off x="720" y="720"/>
              <a:ext cx="240" cy="240"/>
            </a:xfrm>
            <a:prstGeom prst="ellipse">
              <a:avLst/>
            </a:prstGeom>
            <a:solidFill>
              <a:srgbClr val="000000"/>
            </a:solidFill>
            <a:ln w="9525">
              <a:noFill/>
            </a:ln>
          </p:spPr>
          <p:txBody>
            <a:bodyPr anchor="ctr" anchorCtr="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1652" name="Text Box 137"/>
            <p:cNvSpPr txBox="1"/>
            <p:nvPr/>
          </p:nvSpPr>
          <p:spPr>
            <a:xfrm>
              <a:off x="0" y="0"/>
              <a:ext cx="927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Arial" panose="020B0604020202020204" pitchFamily="34" charset="0"/>
                </a:rPr>
                <a:t>猫</a:t>
              </a:r>
              <a:endParaRPr lang="zh-CN" altLang="en-US" sz="2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138"/>
          <p:cNvGrpSpPr/>
          <p:nvPr/>
        </p:nvGrpSpPr>
        <p:grpSpPr>
          <a:xfrm>
            <a:off x="4191000" y="2133600"/>
            <a:ext cx="3962400" cy="3886200"/>
            <a:chOff x="0" y="0"/>
            <a:chExt cx="6240" cy="6120"/>
          </a:xfrm>
        </p:grpSpPr>
        <p:sp>
          <p:nvSpPr>
            <p:cNvPr id="21649" name="Line 139"/>
            <p:cNvSpPr/>
            <p:nvPr/>
          </p:nvSpPr>
          <p:spPr>
            <a:xfrm flipV="1">
              <a:off x="0" y="0"/>
              <a:ext cx="1200" cy="6120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1650" name="Line 140"/>
            <p:cNvSpPr/>
            <p:nvPr/>
          </p:nvSpPr>
          <p:spPr>
            <a:xfrm flipV="1">
              <a:off x="0" y="3600"/>
              <a:ext cx="6240" cy="2520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4" name="Group 141"/>
          <p:cNvGrpSpPr/>
          <p:nvPr/>
        </p:nvGrpSpPr>
        <p:grpSpPr>
          <a:xfrm>
            <a:off x="4800600" y="2133600"/>
            <a:ext cx="3352800" cy="2819400"/>
            <a:chOff x="0" y="0"/>
            <a:chExt cx="5280" cy="4441"/>
          </a:xfrm>
        </p:grpSpPr>
        <p:grpSp>
          <p:nvGrpSpPr>
            <p:cNvPr id="21642" name="Group 142"/>
            <p:cNvGrpSpPr/>
            <p:nvPr/>
          </p:nvGrpSpPr>
          <p:grpSpPr>
            <a:xfrm>
              <a:off x="120" y="0"/>
              <a:ext cx="5160" cy="4131"/>
              <a:chOff x="0" y="0"/>
              <a:chExt cx="5160" cy="4131"/>
            </a:xfrm>
          </p:grpSpPr>
          <p:sp>
            <p:nvSpPr>
              <p:cNvPr id="21644" name="AutoShape 143"/>
              <p:cNvSpPr/>
              <p:nvPr/>
            </p:nvSpPr>
            <p:spPr>
              <a:xfrm rot="-1320000">
                <a:off x="2436" y="2211"/>
                <a:ext cx="2455" cy="1921"/>
              </a:xfrm>
              <a:prstGeom prst="triangle">
                <a:avLst>
                  <a:gd name="adj" fmla="val 55153"/>
                </a:avLst>
              </a:prstGeom>
              <a:solidFill>
                <a:srgbClr val="00FF00"/>
              </a:solidFill>
              <a:ln w="9525">
                <a:noFill/>
              </a:ln>
            </p:spPr>
            <p:txBody>
              <a:bodyPr anchor="ctr" anchorCtr="0"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  <p:grpSp>
            <p:nvGrpSpPr>
              <p:cNvPr id="21645" name="Group 144"/>
              <p:cNvGrpSpPr/>
              <p:nvPr/>
            </p:nvGrpSpPr>
            <p:grpSpPr>
              <a:xfrm>
                <a:off x="0" y="0"/>
                <a:ext cx="5160" cy="3600"/>
                <a:chOff x="0" y="0"/>
                <a:chExt cx="5160" cy="3600"/>
              </a:xfrm>
            </p:grpSpPr>
            <p:sp>
              <p:nvSpPr>
                <p:cNvPr id="21646" name="Rectangle 145"/>
                <p:cNvSpPr/>
                <p:nvPr/>
              </p:nvSpPr>
              <p:spPr>
                <a:xfrm rot="720000">
                  <a:off x="0" y="242"/>
                  <a:ext cx="2520" cy="1698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</a:ln>
              </p:spPr>
              <p:txBody>
                <a:bodyPr anchor="ctr" anchorCtr="0"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647" name="AutoShape 146"/>
                <p:cNvSpPr/>
                <p:nvPr/>
              </p:nvSpPr>
              <p:spPr>
                <a:xfrm rot="10800000">
                  <a:off x="238" y="0"/>
                  <a:ext cx="4922" cy="3600"/>
                </a:xfrm>
                <a:prstGeom prst="rtTriangle">
                  <a:avLst/>
                </a:prstGeom>
                <a:solidFill>
                  <a:srgbClr val="00FF00"/>
                </a:solidFill>
                <a:ln w="9525">
                  <a:noFill/>
                </a:ln>
              </p:spPr>
              <p:txBody>
                <a:bodyPr anchor="ctr" anchorCtr="0"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648" name="Rectangle 147"/>
                <p:cNvSpPr/>
                <p:nvPr/>
              </p:nvSpPr>
              <p:spPr>
                <a:xfrm rot="2640000">
                  <a:off x="41" y="1346"/>
                  <a:ext cx="4085" cy="2040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</a:ln>
              </p:spPr>
              <p:txBody>
                <a:bodyPr anchor="ctr" anchorCtr="0"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643" name="Line 148"/>
            <p:cNvSpPr/>
            <p:nvPr/>
          </p:nvSpPr>
          <p:spPr>
            <a:xfrm>
              <a:off x="0" y="1681"/>
              <a:ext cx="3000" cy="2760"/>
            </a:xfrm>
            <a:prstGeom prst="line">
              <a:avLst/>
            </a:prstGeom>
            <a:ln w="88900" cap="flat" cmpd="sng">
              <a:solidFill>
                <a:srgbClr val="00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83 0 L 0.068131 0.068184 L 0.040746 0.17833 L -0.047113 0.17833 L -0.074498 0.068184 L -0.003183 0" pathEditMode="relative" ptsTypes="">
                                      <p:cBhvr>
                                        <p:cTn id="18" dur="20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VhOTJlZmRkMDYwYzgzMGU0NDA3NzAwYjdlYWUwNzk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 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WPS 演示</Application>
  <PresentationFormat>全屏显示(4:3)</PresentationFormat>
  <Paragraphs>109</Paragraphs>
  <Slides>12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12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Celtic Garamond the 2nd</vt:lpstr>
      <vt:lpstr>Garamond</vt:lpstr>
      <vt:lpstr>Gulim</vt:lpstr>
      <vt:lpstr>Urban Jungle</vt:lpstr>
      <vt:lpstr>RomanS</vt:lpstr>
      <vt:lpstr>Calibri</vt:lpstr>
      <vt:lpstr>黑体</vt:lpstr>
      <vt:lpstr>楷体_GB2312</vt:lpstr>
      <vt:lpstr>新宋体</vt:lpstr>
      <vt:lpstr>华文彩云</vt:lpstr>
      <vt:lpstr>方正舒体</vt:lpstr>
      <vt:lpstr>隶书</vt:lpstr>
      <vt:lpstr>Arial</vt:lpstr>
      <vt:lpstr>Arial Unicode MS</vt:lpstr>
      <vt:lpstr>Malgun Gothic</vt:lpstr>
      <vt:lpstr>第一PPT模板网-WWW.1PPT.COM </vt:lpstr>
      <vt:lpstr>第一PPT模板网-WWW.1PPT.COM</vt:lpstr>
      <vt:lpstr>第一PPT模板网-WWW.1PPT.COM  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2022-08-19T20:13:00Z</cp:lastPrinted>
  <dcterms:created xsi:type="dcterms:W3CDTF">2022-08-19T20:13:00Z</dcterms:created>
  <dcterms:modified xsi:type="dcterms:W3CDTF">2023-11-01T08:55:21Z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949DDE3442ED4527877E02AC66B4CD30_12</vt:lpwstr>
  </property>
  <property fmtid="{D5CDD505-2E9C-101B-9397-08002B2CF9AE}" pid="3" name="KSOProductBuildVer">
    <vt:lpwstr>2052-12.1.0.15712</vt:lpwstr>
  </property>
</Properties>
</file>