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65" r:id="rId23"/>
    <p:sldId id="257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33.wmf"/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18435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2.png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.bin"/><Relationship Id="rId8" Type="http://schemas.openxmlformats.org/officeDocument/2006/relationships/image" Target="../media/image32.wmf"/><Relationship Id="rId7" Type="http://schemas.openxmlformats.org/officeDocument/2006/relationships/oleObject" Target="../embeddings/oleObject3.bin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0.wmf"/><Relationship Id="rId3" Type="http://schemas.openxmlformats.org/officeDocument/2006/relationships/oleObject" Target="../embeddings/oleObject1.bin"/><Relationship Id="rId2" Type="http://schemas.openxmlformats.org/officeDocument/2006/relationships/image" Target="../media/image29.wmf"/><Relationship Id="rId12" Type="http://schemas.openxmlformats.org/officeDocument/2006/relationships/vmlDrawing" Target="../drawings/vmlDrawing1.v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33.wmf"/><Relationship Id="rId1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835053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/>
              <a:t>天安门广场</a:t>
            </a:r>
            <a:endParaRPr lang="zh-CN" altLang="en-US" sz="80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1533525"/>
            <a:ext cx="9144000" cy="4824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19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1018684">
            <a:off x="1416050" y="4630738"/>
            <a:ext cx="2266950" cy="1295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39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14588" y="639763"/>
            <a:ext cx="1457325" cy="712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0" name="Picture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3625" y="1352550"/>
            <a:ext cx="4210050" cy="381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06 -2.22222E-06 C 0.06111 0.01528 0.12239 0.03079 0.18125 0.0331 C 0.2401 0.03542 0.29531 0.02361 0.35295 0.0132 C 0.41076 0.00255 0.47413 -0.01157 0.52778 -0.03078 C 0.58212 -0.05 0.63455 -0.07963 0.67726 -0.10139 C 0.71979 -0.12291 0.7566 -0.1419 0.78403 -0.16065 C 0.81163 -0.17916 0.82673 -0.20463 0.84236 -0.21342 C 0.85781 -0.22222 0.87239 -0.2118 0.87795 -0.21342" pathEditMode="relative" rAng="0" ptsTypes="aaaaaaaA">
                                      <p:cBhvr>
                                        <p:cTn id="6" dur="5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900" y="-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7300" y="3978275"/>
            <a:ext cx="4610100" cy="22590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1507" name="组合 10"/>
          <p:cNvGrpSpPr/>
          <p:nvPr/>
        </p:nvGrpSpPr>
        <p:grpSpPr>
          <a:xfrm>
            <a:off x="1023938" y="1054100"/>
            <a:ext cx="6500812" cy="736600"/>
            <a:chOff x="957263" y="1323658"/>
            <a:chExt cx="6500812" cy="737235"/>
          </a:xfrm>
        </p:grpSpPr>
        <p:pic>
          <p:nvPicPr>
            <p:cNvPr id="21514" name="图片 22" descr="花盆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7263" y="1570038"/>
              <a:ext cx="322262" cy="3683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15" name="文本框 23"/>
            <p:cNvSpPr txBox="1"/>
            <p:nvPr/>
          </p:nvSpPr>
          <p:spPr>
            <a:xfrm>
              <a:off x="1279525" y="1323658"/>
              <a:ext cx="6178550" cy="73723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>
              <a:spAutoFit/>
            </a:bodyPr>
            <a:lstStyle/>
            <a:p>
              <a:pPr eaLnBrk="1" fontAlgn="ctr" hangingPunct="1"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00FF"/>
                  </a:solidFill>
                  <a:latin typeface="宋体" panose="02010600030101010101" pitchFamily="2" charset="-122"/>
                  <a:sym typeface="Wingdings" panose="05000000000000000000" pitchFamily="2" charset="2"/>
                </a:rPr>
                <a:t>易错辨析</a:t>
              </a:r>
              <a:endParaRPr lang="zh-CN" altLang="en-US" sz="2000" b="1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Wingdings" panose="05000000000000000000" pitchFamily="2" charset="2"/>
              </a:endParaRPr>
            </a:p>
          </p:txBody>
        </p:sp>
      </p:grpSp>
      <p:sp>
        <p:nvSpPr>
          <p:cNvPr id="41987" name="Rectangle 8"/>
          <p:cNvSpPr>
            <a:spLocks noChangeArrowheads="1"/>
          </p:cNvSpPr>
          <p:nvPr/>
        </p:nvSpPr>
        <p:spPr bwMode="auto">
          <a:xfrm>
            <a:off x="927100" y="1933575"/>
            <a:ext cx="7461250" cy="26765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627380" marR="0" lvl="0" indent="-62738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．我的苹果在哪里呢？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   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小狗在寻找它的苹果。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627380" marR="0" lvl="0" indent="-17653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①站在地上看；         ②站到小凳子上看；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627380" marR="0" lvl="0" indent="-17653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③站到大凳子上看； ④站到桌子上看。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627380" marR="0" lvl="0" indent="-17653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给下面看到的图标上序号。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627380" marR="0" lvl="0" indent="-62738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76825" y="3860800"/>
            <a:ext cx="3311525" cy="2124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805180" indent="-805180">
              <a:lnSpc>
                <a:spcPct val="150000"/>
              </a:lnSpc>
            </a:pP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辨析：不能正确确定观察的</a:t>
            </a:r>
            <a:r>
              <a:rPr lang="zh-CN" altLang="en-US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位置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，根据</a:t>
            </a:r>
            <a:r>
              <a:rPr lang="zh-CN" altLang="en-US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照片中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景物的</a:t>
            </a:r>
            <a:r>
              <a:rPr lang="zh-CN" altLang="en-US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特点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，想想再下</a:t>
            </a:r>
            <a:r>
              <a:rPr lang="zh-CN" altLang="en-US" sz="2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结论</a:t>
            </a:r>
            <a:r>
              <a:rPr lang="zh-CN" altLang="en-US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。</a:t>
            </a:r>
            <a:endParaRPr lang="zh-CN" altLang="en-US" sz="22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19250" y="5407025"/>
            <a:ext cx="504825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③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38425" y="5805488"/>
            <a:ext cx="493713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②</a:t>
            </a:r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99013" y="5805488"/>
            <a:ext cx="493712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④</a:t>
            </a:r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717925" y="5805488"/>
            <a:ext cx="493713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①</a:t>
            </a:r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68880" y="876300"/>
            <a:ext cx="6653677" cy="49896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0" y="2716213"/>
            <a:ext cx="6643688" cy="327501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Group 59"/>
          <p:cNvGrpSpPr/>
          <p:nvPr/>
        </p:nvGrpSpPr>
        <p:grpSpPr>
          <a:xfrm>
            <a:off x="4524375" y="5387975"/>
            <a:ext cx="355600" cy="431800"/>
            <a:chOff x="5327" y="3022"/>
            <a:chExt cx="186" cy="227"/>
          </a:xfrm>
        </p:grpSpPr>
        <p:sp>
          <p:nvSpPr>
            <p:cNvPr id="43011" name="Oval 62"/>
            <p:cNvSpPr/>
            <p:nvPr/>
          </p:nvSpPr>
          <p:spPr>
            <a:xfrm>
              <a:off x="5327" y="3044"/>
              <a:ext cx="179" cy="169"/>
            </a:xfrm>
            <a:prstGeom prst="ellipse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12" name="Rectangle 63"/>
            <p:cNvSpPr/>
            <p:nvPr/>
          </p:nvSpPr>
          <p:spPr>
            <a:xfrm>
              <a:off x="5333" y="3022"/>
              <a:ext cx="180" cy="2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/>
            <a:p>
              <a:pPr algn="ctr"/>
              <a:r>
                <a:rPr lang="en-US" altLang="zh-CN" sz="2000" b="1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endParaRPr lang="en-US" altLang="zh-CN" sz="20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Group 64"/>
          <p:cNvGrpSpPr/>
          <p:nvPr/>
        </p:nvGrpSpPr>
        <p:grpSpPr>
          <a:xfrm>
            <a:off x="8510588" y="4162425"/>
            <a:ext cx="344487" cy="431800"/>
            <a:chOff x="4658" y="3249"/>
            <a:chExt cx="180" cy="227"/>
          </a:xfrm>
        </p:grpSpPr>
        <p:sp>
          <p:nvSpPr>
            <p:cNvPr id="43014" name="Oval 67"/>
            <p:cNvSpPr/>
            <p:nvPr/>
          </p:nvSpPr>
          <p:spPr>
            <a:xfrm>
              <a:off x="4659" y="3275"/>
              <a:ext cx="179" cy="169"/>
            </a:xfrm>
            <a:prstGeom prst="ellipse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15" name="Rectangle 68"/>
            <p:cNvSpPr/>
            <p:nvPr/>
          </p:nvSpPr>
          <p:spPr>
            <a:xfrm>
              <a:off x="4658" y="3249"/>
              <a:ext cx="179" cy="2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/>
            <a:p>
              <a:pPr algn="ctr"/>
              <a:r>
                <a:rPr lang="en-US" altLang="zh-CN" sz="2000" b="1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20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5191125" y="2501900"/>
            <a:ext cx="350838" cy="431800"/>
            <a:chOff x="5379" y="3474"/>
            <a:chExt cx="183" cy="227"/>
          </a:xfrm>
        </p:grpSpPr>
        <p:sp>
          <p:nvSpPr>
            <p:cNvPr id="43017" name="Oval 72"/>
            <p:cNvSpPr/>
            <p:nvPr/>
          </p:nvSpPr>
          <p:spPr>
            <a:xfrm>
              <a:off x="5383" y="3504"/>
              <a:ext cx="179" cy="169"/>
            </a:xfrm>
            <a:prstGeom prst="ellipse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18" name="Rectangle 73"/>
            <p:cNvSpPr/>
            <p:nvPr/>
          </p:nvSpPr>
          <p:spPr>
            <a:xfrm>
              <a:off x="5379" y="3474"/>
              <a:ext cx="179" cy="2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/>
            <a:p>
              <a:pPr algn="ctr"/>
              <a:r>
                <a:rPr lang="en-US" altLang="zh-CN" sz="2000" b="1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sz="20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Group 74"/>
          <p:cNvGrpSpPr/>
          <p:nvPr/>
        </p:nvGrpSpPr>
        <p:grpSpPr>
          <a:xfrm>
            <a:off x="2719388" y="3509963"/>
            <a:ext cx="344487" cy="433387"/>
            <a:chOff x="5863" y="3461"/>
            <a:chExt cx="180" cy="227"/>
          </a:xfrm>
        </p:grpSpPr>
        <p:sp>
          <p:nvSpPr>
            <p:cNvPr id="43020" name="Oval 77"/>
            <p:cNvSpPr/>
            <p:nvPr/>
          </p:nvSpPr>
          <p:spPr>
            <a:xfrm>
              <a:off x="5863" y="3490"/>
              <a:ext cx="179" cy="169"/>
            </a:xfrm>
            <a:prstGeom prst="ellipse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21" name="Rectangle 78"/>
            <p:cNvSpPr/>
            <p:nvPr/>
          </p:nvSpPr>
          <p:spPr>
            <a:xfrm>
              <a:off x="5864" y="3461"/>
              <a:ext cx="179" cy="2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/>
            <a:p>
              <a:pPr algn="ctr"/>
              <a:r>
                <a:rPr lang="en-US" altLang="zh-CN" sz="2000" b="1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  <a:endParaRPr lang="en-US" altLang="zh-CN" sz="20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43022" name="Picture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81250" y="857250"/>
            <a:ext cx="1593850" cy="782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23" name="TextBox 4"/>
          <p:cNvSpPr txBox="1"/>
          <p:nvPr/>
        </p:nvSpPr>
        <p:spPr>
          <a:xfrm>
            <a:off x="1881188" y="1604963"/>
            <a:ext cx="8429625" cy="95313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.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下图是在空中看到的乐乐家，房子周围有一棵大树，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一个石凳，门前有一条小路。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3F9F9"/>
              </a:clrFrom>
              <a:clrTo>
                <a:srgbClr val="F3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3050" y="930078"/>
            <a:ext cx="9144000" cy="4824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437675">
            <a:off x="1506538" y="4025703"/>
            <a:ext cx="2266950" cy="1295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7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1031846">
            <a:off x="5106988" y="4025703"/>
            <a:ext cx="2266950" cy="1152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06 -4.07407E-06 C 0.05572 0.00162 0.11197 0.00301 0.15225 0.00348 C 0.19253 0.00394 0.21354 0.00301 0.24097 0.00186 C 0.26805 0.00093 0.28871 -0.00092 0.31562 -0.00301 C 0.34288 -0.00486 0.38871 -0.00879 0.40347 -0.00972" pathEditMode="relative" rAng="0" ptsTypes="aaaaA">
                                      <p:cBhvr>
                                        <p:cTn id="6" dur="3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5.55556E-06 C 0.05833 -0.00902 0.11684 -0.01782 0.16198 -0.03032 C 0.20712 -0.04282 0.2368 -0.05647 0.27118 -0.07476 C 0.30555 -0.09305 0.33871 -0.11944 0.36805 -0.13958 C 0.39739 -0.15971 0.42205 -0.178 0.44687 -0.19606" pathEditMode="relative" ptsTypes="aaaaA">
                                      <p:cBhvr>
                                        <p:cTn id="14" dur="30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/>
          </p:cNvPicPr>
          <p:nvPr/>
        </p:nvPicPr>
        <p:blipFill>
          <a:blip r:embed="rId1" cstate="email">
            <a:lum bright="-10001" contrast="30000"/>
          </a:blip>
          <a:srcRect/>
          <a:stretch>
            <a:fillRect/>
          </a:stretch>
        </p:blipFill>
        <p:spPr>
          <a:xfrm>
            <a:off x="2088515" y="3159125"/>
            <a:ext cx="8643620" cy="29356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6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10001" contrast="30000"/>
          </a:blip>
          <a:stretch>
            <a:fillRect/>
          </a:stretch>
        </p:blipFill>
        <p:spPr>
          <a:xfrm>
            <a:off x="2017395" y="740410"/>
            <a:ext cx="8755063" cy="2305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TextBox 4"/>
          <p:cNvSpPr txBox="1"/>
          <p:nvPr/>
        </p:nvSpPr>
        <p:spPr>
          <a:xfrm>
            <a:off x="3677920" y="5505450"/>
            <a:ext cx="64770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东</a:t>
            </a:r>
            <a:endParaRPr lang="zh-CN" altLang="en-US" sz="3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9" name="TextBox 5"/>
          <p:cNvSpPr txBox="1"/>
          <p:nvPr/>
        </p:nvSpPr>
        <p:spPr>
          <a:xfrm>
            <a:off x="8230870" y="5487988"/>
            <a:ext cx="64770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南</a:t>
            </a:r>
            <a:endParaRPr lang="zh-CN" altLang="en-US" sz="3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10"/>
          <p:cNvSpPr txBox="1"/>
          <p:nvPr/>
        </p:nvSpPr>
        <p:spPr>
          <a:xfrm>
            <a:off x="1635125" y="1044575"/>
            <a:ext cx="7993063" cy="52324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. </a:t>
            </a:r>
            <a:r>
              <a:rPr lang="zh-CN" altLang="en-US" sz="2800" b="1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下面这些图分别是从哪个方向看到的</a:t>
            </a:r>
            <a:r>
              <a:rPr lang="en-US" altLang="zh-CN" sz="2800" b="1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endParaRPr lang="en-US" altLang="zh-CN" sz="2800" b="1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6082" name="矩形 2"/>
          <p:cNvSpPr/>
          <p:nvPr/>
        </p:nvSpPr>
        <p:spPr>
          <a:xfrm>
            <a:off x="5230813" y="3198813"/>
            <a:ext cx="792162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zh-CN" sz="2400" i="1">
                <a:latin typeface="Arial" panose="020B0604020202020204" pitchFamily="34" charset="0"/>
                <a:ea typeface="宋体" panose="02010600030101010101" pitchFamily="2" charset="-122"/>
              </a:rPr>
              <a:t>　　</a:t>
            </a:r>
            <a:endParaRPr lang="zh-CN" altLang="zh-CN" sz="2400" i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76775" y="4132263"/>
            <a:ext cx="893763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正面</a:t>
            </a:r>
            <a:endParaRPr lang="zh-CN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88175" y="4132263"/>
            <a:ext cx="893763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左面</a:t>
            </a:r>
            <a:endParaRPr lang="zh-CN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36063" y="4132263"/>
            <a:ext cx="893762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上面</a:t>
            </a:r>
            <a:endParaRPr lang="zh-CN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6086" name="vv158.jpg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60513" y="1628775"/>
            <a:ext cx="8867775" cy="2854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8"/>
          <p:cNvSpPr>
            <a:spLocks noChangeArrowheads="1"/>
          </p:cNvSpPr>
          <p:nvPr/>
        </p:nvSpPr>
        <p:spPr bwMode="auto">
          <a:xfrm>
            <a:off x="927100" y="1341438"/>
            <a:ext cx="7272338" cy="23082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450850" marR="0" lvl="0" indent="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奇思从四个方向拍摄了四张照片，请你把拍摄位置的编号填在照片下面的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55600" marR="0" lvl="0" indent="-35560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627380" marR="0" lvl="0" indent="-62738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08625" y="4973638"/>
            <a:ext cx="504825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　②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59113" y="3862388"/>
            <a:ext cx="493712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④</a:t>
            </a:r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8625" y="3862388"/>
            <a:ext cx="49530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③</a:t>
            </a:r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59113" y="5343525"/>
            <a:ext cx="493712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①</a:t>
            </a:r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28679" name="Picture 8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5513" y="2774950"/>
            <a:ext cx="4618037" cy="3030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/>
          </p:cNvPicPr>
          <p:nvPr/>
        </p:nvPicPr>
        <p:blipFill>
          <a:blip r:embed="rId1" cstate="email">
            <a:lum bright="-10001" contrast="30000"/>
          </a:blip>
          <a:srcRect t="4590"/>
          <a:stretch>
            <a:fillRect/>
          </a:stretch>
        </p:blipFill>
        <p:spPr>
          <a:xfrm>
            <a:off x="2068430" y="1071880"/>
            <a:ext cx="8124825" cy="535178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6000" contrast="30000"/>
          </a:blip>
          <a:srcRect l="2329" t="2533" r="2839" b="1378"/>
          <a:stretch>
            <a:fillRect/>
          </a:stretch>
        </p:blipFill>
        <p:spPr>
          <a:xfrm rot="20040000">
            <a:off x="4689075" y="4838065"/>
            <a:ext cx="1887855" cy="1372870"/>
          </a:xfrm>
          <a:prstGeom prst="rect">
            <a:avLst/>
          </a:prstGeom>
          <a:scene3d>
            <a:camera prst="orthographicFront">
              <a:rot lat="20400000" lon="0" rev="0"/>
            </a:camera>
            <a:lightRig rig="threePt" dir="t"/>
          </a:scene3d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12000" contrast="36000"/>
          </a:blip>
          <a:srcRect l="2775" t="1556" r="1914" b="1778"/>
          <a:stretch>
            <a:fillRect/>
          </a:stretch>
        </p:blipFill>
        <p:spPr>
          <a:xfrm rot="19260000">
            <a:off x="6844900" y="4264660"/>
            <a:ext cx="1897380" cy="1381125"/>
          </a:xfrm>
          <a:prstGeom prst="rect">
            <a:avLst/>
          </a:prstGeom>
          <a:scene3d>
            <a:camera prst="orthographicFront">
              <a:rot lat="19800000" lon="0" rev="0"/>
            </a:camera>
            <a:lightRig rig="threePt" dir="t"/>
          </a:scene3d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12000" contrast="36000"/>
          </a:blip>
          <a:srcRect l="1499" t="2356" r="3094" b="2356"/>
          <a:stretch>
            <a:fillRect/>
          </a:stretch>
        </p:blipFill>
        <p:spPr>
          <a:xfrm rot="18000000">
            <a:off x="8488280" y="3266440"/>
            <a:ext cx="1899285" cy="1361440"/>
          </a:xfrm>
          <a:prstGeom prst="rect">
            <a:avLst/>
          </a:prstGeom>
          <a:scene3d>
            <a:camera prst="orthographicFront">
              <a:rot lat="19200000" lon="0" rev="0"/>
            </a:camera>
            <a:lightRig rig="threePt" dir="t"/>
          </a:scene3d>
        </p:spPr>
      </p:pic>
      <p:graphicFrame>
        <p:nvGraphicFramePr>
          <p:cNvPr id="13" name="对象 12"/>
          <p:cNvGraphicFramePr>
            <a:graphicFrameLocks noChangeAspect="1"/>
          </p:cNvGraphicFramePr>
          <p:nvPr/>
        </p:nvGraphicFramePr>
        <p:xfrm>
          <a:off x="1921110" y="268605"/>
          <a:ext cx="2004060" cy="1381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" r:id="rId3" imgW="5610225" imgH="3867150" progId="Paint.Picture">
                  <p:embed/>
                </p:oleObj>
              </mc:Choice>
              <mc:Fallback>
                <p:oleObj name="" r:id="rId3" imgW="5610225" imgH="386715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21110" y="268605"/>
                        <a:ext cx="2004060" cy="1381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3975335" y="268605"/>
          <a:ext cx="1970405" cy="1382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" r:id="rId5" imgW="5581650" imgH="3914775" progId="Paint.Picture">
                  <p:embed/>
                </p:oleObj>
              </mc:Choice>
              <mc:Fallback>
                <p:oleObj name="" r:id="rId5" imgW="5581650" imgH="3914775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75335" y="268605"/>
                        <a:ext cx="1970405" cy="13823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/>
        </p:nvGraphicFramePr>
        <p:xfrm>
          <a:off x="5979395" y="268605"/>
          <a:ext cx="1956435" cy="1391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" r:id="rId7" imgW="5581650" imgH="3924300" progId="Paint.Picture">
                  <p:embed/>
                </p:oleObj>
              </mc:Choice>
              <mc:Fallback>
                <p:oleObj name="" r:id="rId7" imgW="5581650" imgH="3924300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79395" y="268605"/>
                        <a:ext cx="1956435" cy="1391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/>
          <p:cNvGraphicFramePr>
            <a:graphicFrameLocks noChangeAspect="1"/>
          </p:cNvGraphicFramePr>
          <p:nvPr/>
        </p:nvGraphicFramePr>
        <p:xfrm>
          <a:off x="7970755" y="268605"/>
          <a:ext cx="1964690" cy="1360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" r:id="rId9" imgW="5572125" imgH="3857625" progId="Paint.Picture">
                  <p:embed/>
                </p:oleObj>
              </mc:Choice>
              <mc:Fallback>
                <p:oleObj name="" r:id="rId9" imgW="5572125" imgH="3857625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970755" y="268605"/>
                        <a:ext cx="1964690" cy="13608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/>
          <p:nvPr/>
        </p:nvSpPr>
        <p:spPr>
          <a:xfrm>
            <a:off x="1774825" y="1339850"/>
            <a:ext cx="8140700" cy="58420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要按照游览的路线判断照片的拍摄顺序。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 Box 6"/>
          <p:cNvSpPr txBox="1"/>
          <p:nvPr/>
        </p:nvSpPr>
        <p:spPr>
          <a:xfrm>
            <a:off x="1778000" y="2276475"/>
            <a:ext cx="8750300" cy="107791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在判断照片拍摄顺序时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要想象自己在按一定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方向变换位置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再观察图看到了哪些景色。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6"/>
          <p:cNvSpPr txBox="1"/>
          <p:nvPr/>
        </p:nvSpPr>
        <p:spPr>
          <a:xfrm>
            <a:off x="1778000" y="3644900"/>
            <a:ext cx="8750300" cy="107791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用摆模型代替图片中建筑物的方法比较好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察时能真正移动位置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进行判断。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 Box 6"/>
          <p:cNvSpPr txBox="1"/>
          <p:nvPr/>
        </p:nvSpPr>
        <p:spPr>
          <a:xfrm>
            <a:off x="1778000" y="5013325"/>
            <a:ext cx="8750300" cy="107791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判断时除了要想象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还要把全景图和照片进行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对比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选择符合要求的照片。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5075" y="628650"/>
            <a:ext cx="7410450" cy="5556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4"/>
          <p:cNvSpPr txBox="1"/>
          <p:nvPr/>
        </p:nvSpPr>
        <p:spPr>
          <a:xfrm>
            <a:off x="2105025" y="1484313"/>
            <a:ext cx="2244725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归纳总结：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5" name="直线连接符 38"/>
          <p:cNvCxnSpPr/>
          <p:nvPr/>
        </p:nvCxnSpPr>
        <p:spPr>
          <a:xfrm>
            <a:off x="1938338" y="2052638"/>
            <a:ext cx="7164388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Box 16"/>
          <p:cNvSpPr txBox="1"/>
          <p:nvPr/>
        </p:nvSpPr>
        <p:spPr>
          <a:xfrm>
            <a:off x="2044700" y="2230438"/>
            <a:ext cx="6869113" cy="2308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23900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判断拍摄地点与照片的对应关系的方法：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723900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）假设自己在拍摄地点，根据照片中的景物的特点，想一想究竟能看到什么，再下结论；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723900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）借助实物模拟，观察并得出结论。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94329" y="4808613"/>
            <a:ext cx="4440908" cy="5553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21123354">
            <a:off x="9123215" y="1020080"/>
            <a:ext cx="492435" cy="7363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266156" y="2818312"/>
            <a:ext cx="3190843" cy="21586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34689" y="2207313"/>
            <a:ext cx="3359701" cy="136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295"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829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772900" y="10160000"/>
            <a:ext cx="317500" cy="228600"/>
          </a:xfrm>
          <a:prstGeom prst="cube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0744200" y="105664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009900" y="1274763"/>
            <a:ext cx="5986463" cy="4489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832610" y="797560"/>
            <a:ext cx="8666480" cy="51943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55913" y="525463"/>
            <a:ext cx="6696075" cy="30384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1746" name="Group 83"/>
          <p:cNvGrpSpPr/>
          <p:nvPr/>
        </p:nvGrpSpPr>
        <p:grpSpPr>
          <a:xfrm>
            <a:off x="5981700" y="2730500"/>
            <a:ext cx="215900" cy="288925"/>
            <a:chOff x="2699" y="2976"/>
            <a:chExt cx="136" cy="182"/>
          </a:xfrm>
        </p:grpSpPr>
        <p:sp>
          <p:nvSpPr>
            <p:cNvPr id="31747" name="Oval 84"/>
            <p:cNvSpPr/>
            <p:nvPr/>
          </p:nvSpPr>
          <p:spPr>
            <a:xfrm>
              <a:off x="2706" y="3003"/>
              <a:ext cx="129" cy="136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748" name="Rectangle 85"/>
            <p:cNvSpPr/>
            <p:nvPr/>
          </p:nvSpPr>
          <p:spPr>
            <a:xfrm>
              <a:off x="2699" y="2976"/>
              <a:ext cx="129" cy="18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/>
            <a:p>
              <a:pPr algn="ctr"/>
              <a:r>
                <a:rPr lang="en-US" altLang="zh-CN" sz="1400" b="1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14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1749" name="Group 86"/>
          <p:cNvGrpSpPr/>
          <p:nvPr/>
        </p:nvGrpSpPr>
        <p:grpSpPr>
          <a:xfrm>
            <a:off x="3976688" y="2730500"/>
            <a:ext cx="207962" cy="288925"/>
            <a:chOff x="2706" y="2976"/>
            <a:chExt cx="132" cy="182"/>
          </a:xfrm>
        </p:grpSpPr>
        <p:sp>
          <p:nvSpPr>
            <p:cNvPr id="31750" name="Oval 87"/>
            <p:cNvSpPr/>
            <p:nvPr/>
          </p:nvSpPr>
          <p:spPr>
            <a:xfrm>
              <a:off x="2706" y="3003"/>
              <a:ext cx="129" cy="136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751" name="Rectangle 88"/>
            <p:cNvSpPr/>
            <p:nvPr/>
          </p:nvSpPr>
          <p:spPr>
            <a:xfrm>
              <a:off x="2709" y="2976"/>
              <a:ext cx="129" cy="18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/>
            <a:p>
              <a:pPr algn="ctr"/>
              <a:r>
                <a:rPr lang="en-US" altLang="zh-CN" sz="1400" b="1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endParaRPr lang="en-US" altLang="zh-CN" sz="14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1752" name="Group 89"/>
          <p:cNvGrpSpPr/>
          <p:nvPr/>
        </p:nvGrpSpPr>
        <p:grpSpPr>
          <a:xfrm>
            <a:off x="8585200" y="2571750"/>
            <a:ext cx="207963" cy="288925"/>
            <a:chOff x="2706" y="2976"/>
            <a:chExt cx="132" cy="182"/>
          </a:xfrm>
        </p:grpSpPr>
        <p:sp>
          <p:nvSpPr>
            <p:cNvPr id="31753" name="Oval 90"/>
            <p:cNvSpPr/>
            <p:nvPr/>
          </p:nvSpPr>
          <p:spPr>
            <a:xfrm>
              <a:off x="2706" y="3003"/>
              <a:ext cx="129" cy="136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754" name="Rectangle 91"/>
            <p:cNvSpPr/>
            <p:nvPr/>
          </p:nvSpPr>
          <p:spPr>
            <a:xfrm>
              <a:off x="2709" y="2976"/>
              <a:ext cx="129" cy="18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/>
            <a:p>
              <a:pPr algn="ctr"/>
              <a:r>
                <a:rPr lang="en-US" altLang="zh-CN" sz="1400" b="1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  <a:endParaRPr lang="en-US" altLang="zh-CN" sz="14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1755" name="Group 92"/>
          <p:cNvGrpSpPr/>
          <p:nvPr/>
        </p:nvGrpSpPr>
        <p:grpSpPr>
          <a:xfrm>
            <a:off x="3113088" y="2586038"/>
            <a:ext cx="211137" cy="288925"/>
            <a:chOff x="2706" y="2976"/>
            <a:chExt cx="134" cy="182"/>
          </a:xfrm>
        </p:grpSpPr>
        <p:sp>
          <p:nvSpPr>
            <p:cNvPr id="31756" name="Oval 93"/>
            <p:cNvSpPr/>
            <p:nvPr/>
          </p:nvSpPr>
          <p:spPr>
            <a:xfrm>
              <a:off x="2706" y="3003"/>
              <a:ext cx="129" cy="136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757" name="Rectangle 94"/>
            <p:cNvSpPr/>
            <p:nvPr/>
          </p:nvSpPr>
          <p:spPr>
            <a:xfrm>
              <a:off x="2711" y="2976"/>
              <a:ext cx="129" cy="18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/>
            <a:p>
              <a:pPr algn="ctr"/>
              <a:r>
                <a:rPr lang="en-US" altLang="zh-CN" sz="1400" b="1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sz="14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Group 83"/>
          <p:cNvGrpSpPr/>
          <p:nvPr/>
        </p:nvGrpSpPr>
        <p:grpSpPr>
          <a:xfrm>
            <a:off x="3924300" y="6429375"/>
            <a:ext cx="360363" cy="360363"/>
            <a:chOff x="2690" y="2976"/>
            <a:chExt cx="227" cy="227"/>
          </a:xfrm>
        </p:grpSpPr>
        <p:sp>
          <p:nvSpPr>
            <p:cNvPr id="31759" name="Oval 84"/>
            <p:cNvSpPr/>
            <p:nvPr/>
          </p:nvSpPr>
          <p:spPr>
            <a:xfrm>
              <a:off x="2715" y="3003"/>
              <a:ext cx="181" cy="181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endParaRPr lang="zh-CN" altLang="en-US" sz="20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760" name="Rectangle 85"/>
            <p:cNvSpPr/>
            <p:nvPr/>
          </p:nvSpPr>
          <p:spPr>
            <a:xfrm>
              <a:off x="2690" y="2976"/>
              <a:ext cx="227" cy="2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/>
            <a:p>
              <a:pPr algn="ctr"/>
              <a:r>
                <a:rPr lang="en-US" altLang="zh-CN" sz="2000" b="1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sz="20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" name="Group 83"/>
          <p:cNvGrpSpPr/>
          <p:nvPr/>
        </p:nvGrpSpPr>
        <p:grpSpPr>
          <a:xfrm>
            <a:off x="8210550" y="6440488"/>
            <a:ext cx="360363" cy="360362"/>
            <a:chOff x="2690" y="2976"/>
            <a:chExt cx="227" cy="227"/>
          </a:xfrm>
        </p:grpSpPr>
        <p:sp>
          <p:nvSpPr>
            <p:cNvPr id="31762" name="Oval 84"/>
            <p:cNvSpPr/>
            <p:nvPr/>
          </p:nvSpPr>
          <p:spPr>
            <a:xfrm>
              <a:off x="2715" y="3003"/>
              <a:ext cx="181" cy="181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endParaRPr lang="zh-CN" altLang="en-US" sz="20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763" name="Rectangle 85"/>
            <p:cNvSpPr/>
            <p:nvPr/>
          </p:nvSpPr>
          <p:spPr>
            <a:xfrm>
              <a:off x="2690" y="2976"/>
              <a:ext cx="227" cy="2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/>
            <a:p>
              <a:pPr algn="ctr"/>
              <a:r>
                <a:rPr lang="en-US" altLang="zh-CN" sz="2000" b="1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endParaRPr lang="en-US" altLang="zh-CN" sz="20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31764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81188" y="3614738"/>
            <a:ext cx="6791325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65" name="Picture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03400" y="4143375"/>
            <a:ext cx="4221163" cy="2311400"/>
          </a:xfrm>
          <a:prstGeom prst="rect">
            <a:avLst/>
          </a:prstGeom>
          <a:noFill/>
          <a:ln w="952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31766" name="Picture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67438" y="4133850"/>
            <a:ext cx="4232275" cy="2309813"/>
          </a:xfrm>
          <a:prstGeom prst="rect">
            <a:avLst/>
          </a:prstGeom>
          <a:noFill/>
          <a:ln w="952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83"/>
          <p:cNvGrpSpPr/>
          <p:nvPr/>
        </p:nvGrpSpPr>
        <p:grpSpPr>
          <a:xfrm>
            <a:off x="3429000" y="4910931"/>
            <a:ext cx="360363" cy="360362"/>
            <a:chOff x="2690" y="2976"/>
            <a:chExt cx="227" cy="227"/>
          </a:xfrm>
        </p:grpSpPr>
        <p:sp>
          <p:nvSpPr>
            <p:cNvPr id="14347" name="Oval 84"/>
            <p:cNvSpPr/>
            <p:nvPr/>
          </p:nvSpPr>
          <p:spPr>
            <a:xfrm>
              <a:off x="2715" y="3003"/>
              <a:ext cx="181" cy="181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eaLnBrk="1" hangingPunct="1"/>
              <a:endParaRPr lang="zh-CN" altLang="en-US" sz="2000" b="1"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14348" name="Rectangle 85"/>
            <p:cNvSpPr/>
            <p:nvPr/>
          </p:nvSpPr>
          <p:spPr>
            <a:xfrm>
              <a:off x="2690" y="2976"/>
              <a:ext cx="227" cy="2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/>
            <a:p>
              <a:pPr algn="ctr" eaLnBrk="1" hangingPunct="1"/>
              <a:r>
                <a:rPr lang="en-US" altLang="zh-CN" sz="2000" b="1">
                  <a:solidFill>
                    <a:schemeClr val="tx2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2</a:t>
              </a:r>
              <a:endParaRPr lang="en-US" altLang="zh-CN" sz="2000" b="1">
                <a:solidFill>
                  <a:schemeClr val="tx2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" name="Group 83"/>
          <p:cNvGrpSpPr/>
          <p:nvPr/>
        </p:nvGrpSpPr>
        <p:grpSpPr>
          <a:xfrm>
            <a:off x="7715250" y="4910931"/>
            <a:ext cx="360363" cy="360362"/>
            <a:chOff x="2690" y="2976"/>
            <a:chExt cx="227" cy="227"/>
          </a:xfrm>
        </p:grpSpPr>
        <p:sp>
          <p:nvSpPr>
            <p:cNvPr id="14345" name="Oval 84"/>
            <p:cNvSpPr/>
            <p:nvPr/>
          </p:nvSpPr>
          <p:spPr>
            <a:xfrm>
              <a:off x="2715" y="3003"/>
              <a:ext cx="181" cy="181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/>
            <a:p>
              <a:pPr eaLnBrk="1" hangingPunct="1"/>
              <a:endParaRPr lang="zh-CN" altLang="en-US" sz="2000" b="1"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14346" name="Rectangle 85"/>
            <p:cNvSpPr/>
            <p:nvPr/>
          </p:nvSpPr>
          <p:spPr>
            <a:xfrm>
              <a:off x="2690" y="2976"/>
              <a:ext cx="227" cy="2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/>
            <a:p>
              <a:pPr algn="ctr" eaLnBrk="1" hangingPunct="1"/>
              <a:r>
                <a:rPr lang="en-US" altLang="zh-CN" sz="2000" b="1">
                  <a:solidFill>
                    <a:schemeClr val="tx2"/>
                  </a:solidFill>
                  <a:latin typeface="Times New Roman" panose="02020603050405020304" pitchFamily="18" charset="0"/>
                  <a:sym typeface="Times New Roman" panose="02020603050405020304" pitchFamily="18" charset="0"/>
                </a:rPr>
                <a:t>3</a:t>
              </a:r>
              <a:endParaRPr lang="en-US" altLang="zh-CN" sz="2000" b="1">
                <a:solidFill>
                  <a:schemeClr val="tx2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</p:grpSp>
      <p:pic>
        <p:nvPicPr>
          <p:cNvPr id="14340" name="Picture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08100" y="2343943"/>
            <a:ext cx="4221163" cy="2311400"/>
          </a:xfrm>
          <a:prstGeom prst="rect">
            <a:avLst/>
          </a:prstGeom>
          <a:noFill/>
          <a:ln w="952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14341" name="Picture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672138" y="2334418"/>
            <a:ext cx="4232275" cy="2309813"/>
          </a:xfrm>
          <a:prstGeom prst="rect">
            <a:avLst/>
          </a:prstGeom>
          <a:noFill/>
          <a:ln w="952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</p:pic>
      <p:grpSp>
        <p:nvGrpSpPr>
          <p:cNvPr id="14342" name="组合 2"/>
          <p:cNvGrpSpPr/>
          <p:nvPr/>
        </p:nvGrpSpPr>
        <p:grpSpPr>
          <a:xfrm>
            <a:off x="1500188" y="1239043"/>
            <a:ext cx="7459662" cy="576263"/>
            <a:chOff x="1547813" y="1990725"/>
            <a:chExt cx="7459662" cy="576248"/>
          </a:xfrm>
        </p:grpSpPr>
        <p:pic>
          <p:nvPicPr>
            <p:cNvPr id="14343" name="Picture 18" descr="D:\My Documents\Tencent Files\441509586\Image\C2C\OJJCR_Q2O~VLU}YIZ]TWFP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7813" y="2066156"/>
              <a:ext cx="476250" cy="4286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4" name="TextBox 4"/>
            <p:cNvSpPr txBox="1"/>
            <p:nvPr/>
          </p:nvSpPr>
          <p:spPr>
            <a:xfrm>
              <a:off x="2024063" y="1990725"/>
              <a:ext cx="6983412" cy="57624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2400" b="1" dirty="0">
                  <a:latin typeface="Times New Roman" panose="02020603050405020304" pitchFamily="18" charset="0"/>
                  <a:sym typeface="Times New Roman" panose="02020603050405020304" pitchFamily="18" charset="0"/>
                </a:rPr>
                <a:t>下面哪幅图是从位置②拍摄的？你有什么好办法？</a:t>
              </a:r>
              <a:endParaRPr lang="en-US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2515" y="1004253"/>
            <a:ext cx="8964930" cy="4692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Rectangle 7"/>
          <p:cNvSpPr/>
          <p:nvPr/>
        </p:nvSpPr>
        <p:spPr>
          <a:xfrm>
            <a:off x="2011998" y="4932681"/>
            <a:ext cx="7291070" cy="52324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/>
            <a:r>
              <a:rPr lang="zh-CN" altLang="zh-CN" sz="2800" b="0" dirty="0">
                <a:solidFill>
                  <a:schemeClr val="tx1"/>
                </a:solidFill>
                <a:latin typeface="Arial" panose="020B0604020202020204" pitchFamily="34" charset="0"/>
                <a:ea typeface="华文新魏" panose="02010800040101010101" charset="-122"/>
              </a:rPr>
              <a:t>人民英雄纪念碑矗立在毛主席纪念堂的正前方</a:t>
            </a:r>
            <a:endParaRPr lang="zh-CN" altLang="zh-CN" sz="2800" b="0" dirty="0">
              <a:solidFill>
                <a:schemeClr val="tx1"/>
              </a:solidFill>
              <a:latin typeface="Arial" panose="020B0604020202020204" pitchFamily="34" charset="0"/>
              <a:ea typeface="华文新魏" panose="0201080004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00225" y="571500"/>
            <a:ext cx="1593850" cy="782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2" name="TextBox 4"/>
          <p:cNvSpPr txBox="1"/>
          <p:nvPr/>
        </p:nvSpPr>
        <p:spPr>
          <a:xfrm>
            <a:off x="2016125" y="1673225"/>
            <a:ext cx="8080375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不马虎沿小路向果树林看守人的小屋走去。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5843" name="TextBox 4"/>
          <p:cNvSpPr txBox="1"/>
          <p:nvPr/>
        </p:nvSpPr>
        <p:spPr>
          <a:xfrm>
            <a:off x="1922463" y="4071938"/>
            <a:ext cx="4105275" cy="1384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dist"/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⑴右面两幅图中，哪幅是在</a:t>
            </a:r>
            <a:r>
              <a:rPr lang="en-US" altLang="zh-CN" sz="2800" b="1" i="1" dirty="0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点处看到的，哪幅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是从</a:t>
            </a:r>
            <a:r>
              <a:rPr lang="en-US" altLang="zh-CN" sz="2800" b="1" i="1" dirty="0"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点处看到的？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35844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1750" y="2286000"/>
            <a:ext cx="4371975" cy="1362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5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738" y="4143375"/>
            <a:ext cx="4371975" cy="1562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6" name="TextBox 4"/>
          <p:cNvSpPr txBox="1"/>
          <p:nvPr/>
        </p:nvSpPr>
        <p:spPr>
          <a:xfrm>
            <a:off x="6238875" y="5705475"/>
            <a:ext cx="1449388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（   ）</a:t>
            </a:r>
            <a:endParaRPr lang="zh-CN" altLang="en-US" sz="28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5847" name="TextBox 4"/>
          <p:cNvSpPr txBox="1"/>
          <p:nvPr/>
        </p:nvSpPr>
        <p:spPr>
          <a:xfrm>
            <a:off x="8504238" y="5705475"/>
            <a:ext cx="1449387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zh-CN" altLang="en-US" sz="2800" i="1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 ）</a:t>
            </a:r>
            <a:endParaRPr lang="zh-CN" altLang="en-US" sz="28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" name="TextBox 4"/>
          <p:cNvSpPr txBox="1"/>
          <p:nvPr/>
        </p:nvSpPr>
        <p:spPr>
          <a:xfrm>
            <a:off x="6596063" y="5705475"/>
            <a:ext cx="723900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A</a:t>
            </a:r>
            <a:endParaRPr lang="en-US" altLang="zh-CN" sz="28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" name="TextBox 4"/>
          <p:cNvSpPr txBox="1"/>
          <p:nvPr/>
        </p:nvSpPr>
        <p:spPr>
          <a:xfrm>
            <a:off x="8851900" y="5719763"/>
            <a:ext cx="723900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endParaRPr lang="en-US" altLang="zh-CN" sz="28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/>
          <p:nvPr/>
        </p:nvSpPr>
        <p:spPr>
          <a:xfrm>
            <a:off x="3678238" y="5734050"/>
            <a:ext cx="1584325" cy="762000"/>
          </a:xfrm>
          <a:prstGeom prst="rect">
            <a:avLst/>
          </a:prstGeom>
          <a:noFill/>
          <a:ln w="9525">
            <a:noFill/>
          </a:ln>
          <a:effectLst>
            <a:prstShdw prst="shdw11" dir="16200000">
              <a:schemeClr val="bg2">
                <a:alpha val="50000"/>
              </a:schemeClr>
            </a:prstShdw>
          </a:effectLst>
        </p:spPr>
        <p:txBody>
          <a:bodyPr lIns="90000" tIns="46800" rIns="90000" bIns="4680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4400" b="1">
                <a:solidFill>
                  <a:schemeClr val="tx1"/>
                </a:solidFill>
                <a:ea typeface="楷体_GB2312" pitchFamily="49" charset="-122"/>
              </a:rPr>
              <a:t>正 面</a:t>
            </a:r>
            <a:endParaRPr lang="zh-CN" altLang="en-US" sz="4400" b="1">
              <a:solidFill>
                <a:schemeClr val="tx1"/>
              </a:solidFill>
              <a:ea typeface="楷体_GB2312" pitchFamily="49" charset="-122"/>
            </a:endParaRPr>
          </a:p>
        </p:txBody>
      </p:sp>
      <p:pic>
        <p:nvPicPr>
          <p:cNvPr id="2355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44310" y="620556"/>
            <a:ext cx="6654165" cy="49904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664</Words>
  <Application>WPS 演示</Application>
  <PresentationFormat>自定义</PresentationFormat>
  <Paragraphs>111</Paragraphs>
  <Slides>21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21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Times New Roman</vt:lpstr>
      <vt:lpstr>华文新魏</vt:lpstr>
      <vt:lpstr>Calibri</vt:lpstr>
      <vt:lpstr>楷体_GB2312</vt:lpstr>
      <vt:lpstr>新宋体</vt:lpstr>
      <vt:lpstr>Arial Unicode MS</vt:lpstr>
      <vt:lpstr>黑体</vt:lpstr>
      <vt:lpstr>华文楷体</vt:lpstr>
      <vt:lpstr>楷体</vt:lpstr>
      <vt:lpstr>Arial</vt:lpstr>
      <vt:lpstr>第一PPT模板网-WWW.1PPT.COM</vt:lpstr>
      <vt:lpstr>Paint.Picture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2022-06-01T12:38:00Z</cp:lastPrinted>
  <dcterms:created xsi:type="dcterms:W3CDTF">2022-06-01T12:38:00Z</dcterms:created>
  <dcterms:modified xsi:type="dcterms:W3CDTF">2023-11-01T08:56:15Z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4B8015877C7D447DB39AD9A6C241BE5B_12</vt:lpwstr>
  </property>
  <property fmtid="{D5CDD505-2E9C-101B-9397-08002B2CF9AE}" pid="7" name="KSOProductBuildVer">
    <vt:lpwstr>2052-12.1.0.15712</vt:lpwstr>
  </property>
</Properties>
</file>