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wmf" ContentType="image/x-wmf"/>
  <Default Extension="gif" ContentType="image/gif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4" r:id="rId3"/>
    <p:sldId id="434" r:id="rId5"/>
    <p:sldId id="390" r:id="rId6"/>
    <p:sldId id="423" r:id="rId7"/>
    <p:sldId id="421" r:id="rId8"/>
    <p:sldId id="424" r:id="rId9"/>
    <p:sldId id="427" r:id="rId10"/>
    <p:sldId id="428" r:id="rId11"/>
    <p:sldId id="422" r:id="rId12"/>
    <p:sldId id="430" r:id="rId13"/>
    <p:sldId id="429" r:id="rId14"/>
    <p:sldId id="433" r:id="rId15"/>
    <p:sldId id="431" r:id="rId16"/>
    <p:sldId id="426" r:id="rId17"/>
    <p:sldId id="435" r:id="rId18"/>
    <p:sldId id="436" r:id="rId19"/>
    <p:sldId id="437" r:id="rId20"/>
    <p:sldId id="438" r:id="rId21"/>
    <p:sldId id="439" r:id="rId22"/>
    <p:sldId id="440" r:id="rId23"/>
    <p:sldId id="441" r:id="rId24"/>
    <p:sldId id="442" r:id="rId25"/>
    <p:sldId id="443" r:id="rId26"/>
    <p:sldId id="444" r:id="rId27"/>
    <p:sldId id="447" r:id="rId28"/>
    <p:sldId id="448" r:id="rId29"/>
    <p:sldId id="445" r:id="rId30"/>
  </p:sldIdLst>
  <p:sldSz cx="9144000" cy="6858000" type="screen4x3"/>
  <p:notesSz cx="6858000" cy="9144000"/>
  <p:custDataLst>
    <p:tags r:id="rId3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rgbClr val="CC0000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8" userDrawn="1">
          <p15:clr>
            <a:srgbClr val="A4A3A4"/>
          </p15:clr>
        </p15:guide>
        <p15:guide id="2" pos="29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000"/>
    <a:srgbClr val="FF0066"/>
    <a:srgbClr val="35FA26"/>
    <a:srgbClr val="FF3399"/>
    <a:srgbClr val="440C41"/>
    <a:srgbClr val="56344A"/>
    <a:srgbClr val="E6E6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02" autoAdjust="0"/>
    <p:restoredTop sz="94480" autoAdjust="0"/>
  </p:normalViewPr>
  <p:slideViewPr>
    <p:cSldViewPr>
      <p:cViewPr>
        <p:scale>
          <a:sx n="100" d="100"/>
          <a:sy n="100" d="100"/>
        </p:scale>
        <p:origin x="-2208" y="-288"/>
      </p:cViewPr>
      <p:guideLst>
        <p:guide orient="horz" pos="2168"/>
        <p:guide pos="292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BD5FD5-6401-46D2-99B3-A0D152BB63E8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b="0">
                <a:solidFill>
                  <a:schemeClr val="tx1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5B8E822-0CCF-49E5-8506-8168352CD4D7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4339" name="Rectangle 3"/>
          <p:cNvSpPr>
            <a:spLocks noGrp="1" noRot="1" noChangeArrowheads="1"/>
          </p:cNvSpPr>
          <p:nvPr>
            <p:ph type="body" idx="4294967295"/>
          </p:nvPr>
        </p:nvSpPr>
        <p:spPr bwMode="auto">
          <a:xfrm>
            <a:off x="914400" y="4343400"/>
            <a:ext cx="5029200" cy="4114800"/>
          </a:xfrm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6691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66915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>
              <a:buFont typeface="Arial" panose="020B0604020202020204" pitchFamily="34" charset="0"/>
              <a:buNone/>
            </a:pPr>
            <a:fld id="{E55A3A70-2FD0-48A3-BC10-347A9167F648}" type="slidenum">
              <a:rPr lang="zh-CN" altLang="en-US" sz="1200" b="0">
                <a:solidFill>
                  <a:schemeClr val="tx1"/>
                </a:solidFill>
              </a:rPr>
            </a:fld>
            <a:endParaRPr lang="en-US" altLang="zh-CN" sz="1200" b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6998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6998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EB334D7C-EEAE-4DA4-9DF0-1AFE6B21F55C}" type="slidenum">
              <a:rPr lang="zh-CN" altLang="en-US" smtClean="0">
                <a:ea typeface="宋体" panose="02010600030101010101" pitchFamily="2" charset="-122"/>
              </a:rPr>
            </a:fld>
            <a:endParaRPr lang="en-US" altLang="zh-CN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7203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7203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fld id="{1F104070-F6BF-4C7B-9E06-E4A2485BC7E0}" type="slidenum">
              <a:rPr lang="zh-CN" altLang="en-US" smtClean="0">
                <a:ea typeface="宋体" panose="02010600030101010101" pitchFamily="2" charset="-122"/>
              </a:rPr>
            </a:fld>
            <a:endParaRPr lang="en-US" altLang="zh-CN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slide" Target="slide18.xml"/><Relationship Id="rId2" Type="http://schemas.openxmlformats.org/officeDocument/2006/relationships/slide" Target="slide15.xml"/><Relationship Id="rId1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3.emf"/><Relationship Id="rId3" Type="http://schemas.openxmlformats.org/officeDocument/2006/relationships/slide" Target="slide1.xml"/><Relationship Id="rId2" Type="http://schemas.openxmlformats.org/officeDocument/2006/relationships/image" Target="../media/image29.jpe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30.jpeg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slide" Target="slide20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image" Target="../media/image3.emf"/><Relationship Id="rId2" Type="http://schemas.openxmlformats.org/officeDocument/2006/relationships/slide" Target="slide1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slide" Target="slide18.xml"/><Relationship Id="rId3" Type="http://schemas.openxmlformats.org/officeDocument/2006/relationships/slide" Target="slide27.xml"/><Relationship Id="rId2" Type="http://schemas.openxmlformats.org/officeDocument/2006/relationships/slide" Target="slide24.xml"/><Relationship Id="rId1" Type="http://schemas.openxmlformats.org/officeDocument/2006/relationships/audio" Target="../media/audio2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jpeg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slide" Target="slide20.xml"/><Relationship Id="rId2" Type="http://schemas.openxmlformats.org/officeDocument/2006/relationships/slide" Target="slide11.xml"/><Relationship Id="rId1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slide" Target="slide20.xml"/><Relationship Id="rId1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20.xml"/><Relationship Id="rId1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5.bin"/><Relationship Id="rId8" Type="http://schemas.openxmlformats.org/officeDocument/2006/relationships/image" Target="../media/image12.wmf"/><Relationship Id="rId7" Type="http://schemas.openxmlformats.org/officeDocument/2006/relationships/oleObject" Target="../embeddings/oleObject4.bin"/><Relationship Id="rId6" Type="http://schemas.openxmlformats.org/officeDocument/2006/relationships/image" Target="../media/image1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9.wmf"/><Relationship Id="rId16" Type="http://schemas.openxmlformats.org/officeDocument/2006/relationships/vmlDrawing" Target="../drawings/vmlDrawing1.vml"/><Relationship Id="rId15" Type="http://schemas.openxmlformats.org/officeDocument/2006/relationships/slideLayout" Target="../slideLayouts/slideLayout7.xml"/><Relationship Id="rId14" Type="http://schemas.openxmlformats.org/officeDocument/2006/relationships/image" Target="../media/image16.png"/><Relationship Id="rId13" Type="http://schemas.openxmlformats.org/officeDocument/2006/relationships/image" Target="../media/image15.GIF"/><Relationship Id="rId12" Type="http://schemas.openxmlformats.org/officeDocument/2006/relationships/image" Target="../media/image14.wmf"/><Relationship Id="rId11" Type="http://schemas.openxmlformats.org/officeDocument/2006/relationships/oleObject" Target="../embeddings/oleObject6.bin"/><Relationship Id="rId10" Type="http://schemas.openxmlformats.org/officeDocument/2006/relationships/image" Target="../media/image13.wmf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1.bin"/><Relationship Id="rId8" Type="http://schemas.openxmlformats.org/officeDocument/2006/relationships/image" Target="../media/image12.wmf"/><Relationship Id="rId7" Type="http://schemas.openxmlformats.org/officeDocument/2006/relationships/oleObject" Target="../embeddings/oleObject10.bin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9.wmf"/><Relationship Id="rId14" Type="http://schemas.openxmlformats.org/officeDocument/2006/relationships/vmlDrawing" Target="../drawings/vmlDrawing2.vml"/><Relationship Id="rId13" Type="http://schemas.openxmlformats.org/officeDocument/2006/relationships/slideLayout" Target="../slideLayouts/slideLayout7.xml"/><Relationship Id="rId12" Type="http://schemas.openxmlformats.org/officeDocument/2006/relationships/image" Target="../media/image14.wmf"/><Relationship Id="rId11" Type="http://schemas.openxmlformats.org/officeDocument/2006/relationships/oleObject" Target="../embeddings/oleObject12.bin"/><Relationship Id="rId10" Type="http://schemas.openxmlformats.org/officeDocument/2006/relationships/image" Target="../media/image13.wmf"/><Relationship Id="rId1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组合 14"/>
          <p:cNvGrpSpPr/>
          <p:nvPr/>
        </p:nvGrpSpPr>
        <p:grpSpPr bwMode="auto">
          <a:xfrm>
            <a:off x="2484438" y="4520233"/>
            <a:ext cx="2159000" cy="1009650"/>
            <a:chOff x="684213" y="4868863"/>
            <a:chExt cx="2159000" cy="1009650"/>
          </a:xfrm>
        </p:grpSpPr>
        <p:sp>
          <p:nvSpPr>
            <p:cNvPr id="13326" name="Oval 23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684213" y="4868863"/>
              <a:ext cx="1943100" cy="1009650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7" name="Rectangle 18">
              <a:hlinkClick r:id="rId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827088" y="5084763"/>
              <a:ext cx="2016125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学习新知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4" name="组合 13"/>
          <p:cNvGrpSpPr/>
          <p:nvPr/>
        </p:nvGrpSpPr>
        <p:grpSpPr bwMode="auto">
          <a:xfrm>
            <a:off x="4554538" y="4520233"/>
            <a:ext cx="2160587" cy="1009650"/>
            <a:chOff x="3708400" y="4868863"/>
            <a:chExt cx="2160588" cy="1009650"/>
          </a:xfrm>
        </p:grpSpPr>
        <p:sp>
          <p:nvSpPr>
            <p:cNvPr id="13324" name="Oval 30"/>
            <p:cNvSpPr>
              <a:spLocks noChangeArrowheads="1"/>
            </p:cNvSpPr>
            <p:nvPr/>
          </p:nvSpPr>
          <p:spPr bwMode="auto">
            <a:xfrm>
              <a:off x="3708400" y="4868863"/>
              <a:ext cx="1943100" cy="1009650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5" name="Rectangle 31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852863" y="5086351"/>
              <a:ext cx="2016125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随堂练习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grpSp>
        <p:nvGrpSpPr>
          <p:cNvPr id="13315" name="Group 44"/>
          <p:cNvGrpSpPr/>
          <p:nvPr/>
        </p:nvGrpSpPr>
        <p:grpSpPr bwMode="auto">
          <a:xfrm>
            <a:off x="6626225" y="4520233"/>
            <a:ext cx="2160588" cy="1009650"/>
            <a:chOff x="4150" y="2976"/>
            <a:chExt cx="1361" cy="636"/>
          </a:xfrm>
        </p:grpSpPr>
        <p:sp>
          <p:nvSpPr>
            <p:cNvPr id="13322" name="Oval 32"/>
            <p:cNvSpPr>
              <a:spLocks noChangeArrowheads="1"/>
            </p:cNvSpPr>
            <p:nvPr/>
          </p:nvSpPr>
          <p:spPr bwMode="auto">
            <a:xfrm>
              <a:off x="4150" y="2976"/>
              <a:ext cx="1224" cy="636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3" name="Rectangle 33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4241" y="3111"/>
              <a:ext cx="127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作业设计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13316" name="TextBox 16"/>
          <p:cNvSpPr txBox="1">
            <a:spLocks noChangeArrowheads="1"/>
          </p:cNvSpPr>
          <p:nvPr/>
        </p:nvSpPr>
        <p:spPr bwMode="auto">
          <a:xfrm>
            <a:off x="0" y="1357313"/>
            <a:ext cx="9144000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仿宋" panose="02010600040101010101" pitchFamily="2" charset="-122"/>
                <a:ea typeface="华文仿宋" panose="02010600040101010101" pitchFamily="2" charset="-122"/>
              </a:rPr>
              <a:t>第</a:t>
            </a:r>
            <a:r>
              <a:rPr lang="en-US" altLang="zh-CN" sz="3600" dirty="0">
                <a:latin typeface="华文仿宋" panose="02010600040101010101" pitchFamily="2" charset="-122"/>
                <a:ea typeface="华文仿宋" panose="02010600040101010101" pitchFamily="2" charset="-122"/>
              </a:rPr>
              <a:t>4</a:t>
            </a:r>
            <a:r>
              <a:rPr lang="zh-CN" altLang="en-US" sz="3600" dirty="0">
                <a:latin typeface="华文仿宋" panose="02010600040101010101" pitchFamily="2" charset="-122"/>
                <a:ea typeface="华文仿宋" panose="02010600040101010101" pitchFamily="2" charset="-122"/>
              </a:rPr>
              <a:t>单元    百分数</a:t>
            </a:r>
            <a:endParaRPr lang="zh-CN" altLang="en-US" sz="3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690985" y="154782"/>
            <a:ext cx="4673103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六年级数学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·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上    新课标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[</a:t>
            </a:r>
            <a:r>
              <a:rPr lang="zh-CN" altLang="en-US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北师</a:t>
            </a:r>
            <a:r>
              <a:rPr lang="en-US" altLang="zh-CN" dirty="0">
                <a:solidFill>
                  <a:schemeClr val="tx1"/>
                </a:solidFill>
                <a:latin typeface="华文仿宋" panose="02010600040101010101" pitchFamily="2" charset="-122"/>
                <a:ea typeface="华文仿宋" panose="02010600040101010101" pitchFamily="2" charset="-122"/>
                <a:cs typeface="楷体_GB2312"/>
              </a:rPr>
              <a:t>]</a:t>
            </a:r>
            <a:endParaRPr lang="zh-CN" altLang="en-US" dirty="0">
              <a:solidFill>
                <a:schemeClr val="tx1"/>
              </a:solidFill>
              <a:latin typeface="华文仿宋" panose="02010600040101010101" pitchFamily="2" charset="-122"/>
              <a:ea typeface="华文仿宋" panose="02010600040101010101" pitchFamily="2" charset="-122"/>
              <a:cs typeface="楷体_GB2312"/>
            </a:endParaRPr>
          </a:p>
        </p:txBody>
      </p:sp>
      <p:grpSp>
        <p:nvGrpSpPr>
          <p:cNvPr id="13318" name="组合 18"/>
          <p:cNvGrpSpPr/>
          <p:nvPr/>
        </p:nvGrpSpPr>
        <p:grpSpPr bwMode="auto">
          <a:xfrm>
            <a:off x="412750" y="4509120"/>
            <a:ext cx="2159000" cy="1009650"/>
            <a:chOff x="684213" y="4868863"/>
            <a:chExt cx="2159000" cy="1009650"/>
          </a:xfrm>
        </p:grpSpPr>
        <p:sp>
          <p:nvSpPr>
            <p:cNvPr id="13320" name="Oval 2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684213" y="4868863"/>
              <a:ext cx="1943100" cy="1009650"/>
            </a:xfrm>
            <a:prstGeom prst="ellipse">
              <a:avLst/>
            </a:prstGeom>
            <a:gradFill rotWithShape="1">
              <a:gsLst>
                <a:gs pos="0">
                  <a:srgbClr val="D3E11F"/>
                </a:gs>
                <a:gs pos="100000">
                  <a:srgbClr val="DEEC22"/>
                </a:gs>
              </a:gsLst>
              <a:path path="rect">
                <a:fillToRect r="100000" b="100000"/>
              </a:path>
            </a:gra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3321" name="Rectangle 18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827088" y="5084763"/>
              <a:ext cx="2016125" cy="51911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宋体" panose="02010600030101010101" pitchFamily="2" charset="-122"/>
                </a:rPr>
                <a:t>复习准备</a:t>
              </a:r>
              <a:endParaRPr lang="zh-CN" altLang="en-US" sz="2800">
                <a:latin typeface="宋体" panose="02010600030101010101" pitchFamily="2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0" y="2371505"/>
            <a:ext cx="9144000" cy="10156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prstMaterial="metal">
              <a:contourClr>
                <a:schemeClr val="bg2"/>
              </a:contourClr>
            </a:sp3d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6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</a:t>
            </a:r>
            <a:r>
              <a:rPr lang="zh-CN" altLang="en-US" sz="6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分数的认识</a:t>
            </a:r>
            <a:endParaRPr lang="zh-CN" altLang="en-US" sz="6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49" name="TextBox 4"/>
          <p:cNvSpPr txBox="1">
            <a:spLocks noChangeArrowheads="1"/>
          </p:cNvSpPr>
          <p:nvPr/>
        </p:nvSpPr>
        <p:spPr bwMode="auto">
          <a:xfrm>
            <a:off x="492125" y="1673225"/>
            <a:ext cx="8223250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读出下面的百分数，并说一说这些百分数所表示的意思。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492125" y="2751138"/>
            <a:ext cx="86518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⑴</a:t>
            </a: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姚明加盟</a:t>
            </a:r>
            <a:r>
              <a:rPr lang="en-US" altLang="zh-CN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NBA</a:t>
            </a: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联赛的第一年，投篮命中率为</a:t>
            </a:r>
            <a:r>
              <a:rPr lang="en-US" altLang="zh-CN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49.8%</a:t>
            </a: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。</a:t>
            </a:r>
            <a:endParaRPr lang="zh-CN" altLang="en-US" sz="3200" spc="-3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492125" y="3487738"/>
            <a:ext cx="86518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⑵食物中蛋白质含量如下表。</a:t>
            </a:r>
            <a:endParaRPr lang="zh-CN" altLang="en-US" sz="3200" spc="-3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20700" y="5416550"/>
            <a:ext cx="86518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⑶果园九月份的产量是八月份的</a:t>
            </a:r>
            <a:r>
              <a:rPr lang="en-US" altLang="zh-CN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120%</a:t>
            </a: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。</a:t>
            </a:r>
            <a:endParaRPr lang="zh-CN" altLang="en-US" sz="3200" spc="-3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7224" y="642918"/>
            <a:ext cx="198804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宋体" panose="02010600030101010101" pitchFamily="2" charset="-122"/>
              </a:rPr>
              <a:t>巩固练习：</a:t>
            </a:r>
            <a:endParaRPr lang="zh-CN" altLang="en-US" sz="2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55654" name="矩形 10"/>
          <p:cNvSpPr>
            <a:spLocks noChangeArrowheads="1"/>
          </p:cNvSpPr>
          <p:nvPr/>
        </p:nvSpPr>
        <p:spPr bwMode="auto">
          <a:xfrm>
            <a:off x="928688" y="1143000"/>
            <a:ext cx="32575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教材第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40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页第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题。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aphicFrame>
        <p:nvGraphicFramePr>
          <p:cNvPr id="155670" name="Group 22"/>
          <p:cNvGraphicFramePr>
            <a:graphicFrameLocks noGrp="1"/>
          </p:cNvGraphicFramePr>
          <p:nvPr/>
        </p:nvGraphicFramePr>
        <p:xfrm>
          <a:off x="1000125" y="4214813"/>
          <a:ext cx="6096000" cy="115824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牛奶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鸡蛋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豌豆</a:t>
                      </a: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2.9%</a:t>
                      </a: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12.3%</a:t>
                      </a: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</a:rPr>
                        <a:t>24.6%</a:t>
                      </a:r>
                      <a:endParaRPr kumimoji="0" lang="zh-CN" altLang="en-US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TextBox 4"/>
          <p:cNvSpPr txBox="1">
            <a:spLocks noChangeArrowheads="1"/>
          </p:cNvSpPr>
          <p:nvPr/>
        </p:nvSpPr>
        <p:spPr bwMode="auto">
          <a:xfrm>
            <a:off x="492125" y="1624013"/>
            <a:ext cx="8223250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读出下面的百分数，并说一说这些百分数所表示的意思。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" name="TextBox 4"/>
          <p:cNvSpPr txBox="1">
            <a:spLocks noChangeArrowheads="1"/>
          </p:cNvSpPr>
          <p:nvPr/>
        </p:nvSpPr>
        <p:spPr bwMode="auto">
          <a:xfrm>
            <a:off x="492125" y="2701925"/>
            <a:ext cx="86518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⑴</a:t>
            </a: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姚明加盟</a:t>
            </a:r>
            <a:r>
              <a:rPr lang="en-US" altLang="zh-CN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NBA</a:t>
            </a: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联赛的第一年，投篮命中率为</a:t>
            </a:r>
            <a:r>
              <a:rPr lang="en-US" altLang="zh-CN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49.8%</a:t>
            </a: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。</a:t>
            </a:r>
            <a:endParaRPr lang="zh-CN" altLang="en-US" sz="3200" spc="-3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57224" y="593704"/>
            <a:ext cx="1988045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ea typeface="宋体" panose="02010600030101010101" pitchFamily="2" charset="-122"/>
              </a:rPr>
              <a:t>巩固练习：</a:t>
            </a:r>
            <a:endParaRPr lang="zh-CN" altLang="en-US" sz="2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sp>
        <p:nvSpPr>
          <p:cNvPr id="156676" name="矩形 17"/>
          <p:cNvSpPr>
            <a:spLocks noChangeArrowheads="1"/>
          </p:cNvSpPr>
          <p:nvPr/>
        </p:nvSpPr>
        <p:spPr bwMode="auto">
          <a:xfrm>
            <a:off x="928688" y="1093788"/>
            <a:ext cx="32575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教材第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40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页第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题。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85750" y="3559175"/>
            <a:ext cx="8858250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49.8%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表示姚明进篮个数占投篮个数的百分之四十九点八。</a:t>
            </a:r>
            <a:endParaRPr lang="zh-CN" altLang="en-US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357188" y="4630738"/>
            <a:ext cx="57927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49.8%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读作</a:t>
            </a: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百分之四十九点八。</a:t>
            </a:r>
            <a:endParaRPr lang="zh-CN" altLang="en-US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56679" name="Picture 2" descr="D:\掘金2016\20160510北六上课件\图片\21.png"/>
          <p:cNvPicPr>
            <a:picLocks noChangeAspect="1" noChangeArrowheads="1"/>
          </p:cNvPicPr>
          <p:nvPr/>
        </p:nvPicPr>
        <p:blipFill>
          <a:blip r:embed="rId1" cstate="email"/>
          <a:srcRect r="20454"/>
          <a:stretch>
            <a:fillRect/>
          </a:stretch>
        </p:blipFill>
        <p:spPr bwMode="auto">
          <a:xfrm>
            <a:off x="5857875" y="4071938"/>
            <a:ext cx="2500313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849313" y="500063"/>
            <a:ext cx="56515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⑵食物中蛋白质含量如下表。</a:t>
            </a:r>
            <a:endParaRPr lang="zh-CN" altLang="en-US" sz="3200" spc="-3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77800" y="2339975"/>
            <a:ext cx="88582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2.9%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表示牛奶中蛋白质的含量占百分之二点九。</a:t>
            </a:r>
            <a:endParaRPr lang="zh-CN" altLang="en-US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133475" y="2857500"/>
            <a:ext cx="43703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2.9%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读作</a:t>
            </a: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百分之二点九</a:t>
            </a:r>
            <a:endParaRPr lang="zh-CN" altLang="en-US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09538" y="3559175"/>
            <a:ext cx="92154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12.3%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表示鸡蛋中蛋白质的含量占百分之十二点三。</a:t>
            </a:r>
            <a:endParaRPr lang="zh-CN" altLang="en-US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1133475" y="4071938"/>
            <a:ext cx="49720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12.3%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读作</a:t>
            </a: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百分之十二点三</a:t>
            </a:r>
            <a:endParaRPr lang="zh-CN" altLang="en-US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44463" y="4868863"/>
            <a:ext cx="8820150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24.6%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表示豌豆中蛋白质的含量占百分之二十四点六。</a:t>
            </a:r>
            <a:endParaRPr lang="zh-CN" altLang="en-US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133475" y="5786438"/>
            <a:ext cx="53832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24.6%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读作</a:t>
            </a: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百分之二十四点六</a:t>
            </a:r>
            <a:endParaRPr lang="zh-CN" altLang="en-US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57698" name="Picture 2" descr="D:\掘金2016\20160510北六上课件\图片\untitled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flipH="1">
            <a:off x="428596" y="980728"/>
            <a:ext cx="1928858" cy="1377756"/>
          </a:xfrm>
          <a:prstGeom prst="ellipse">
            <a:avLst/>
          </a:prstGeom>
          <a:noFill/>
        </p:spPr>
      </p:pic>
      <p:pic>
        <p:nvPicPr>
          <p:cNvPr id="157699" name="Picture 3" descr="D:\掘金2016\20160510北六上课件\图片\untitled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15140" y="1042867"/>
            <a:ext cx="1924042" cy="1314563"/>
          </a:xfrm>
          <a:prstGeom prst="ellipse">
            <a:avLst/>
          </a:prstGeom>
          <a:noFill/>
        </p:spPr>
      </p:pic>
      <p:graphicFrame>
        <p:nvGraphicFramePr>
          <p:cNvPr id="157721" name="Group 25"/>
          <p:cNvGraphicFramePr>
            <a:graphicFrameLocks noGrp="1"/>
          </p:cNvGraphicFramePr>
          <p:nvPr/>
        </p:nvGraphicFramePr>
        <p:xfrm>
          <a:off x="2428875" y="1177925"/>
          <a:ext cx="4167188" cy="1036320"/>
        </p:xfrm>
        <a:graphic>
          <a:graphicData uri="http://schemas.openxmlformats.org/drawingml/2006/table">
            <a:tbl>
              <a:tblPr/>
              <a:tblGrid>
                <a:gridCol w="1389063"/>
                <a:gridCol w="1389062"/>
                <a:gridCol w="1389063"/>
              </a:tblGrid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anose="02010600040101010101" charset="-122"/>
                          <a:ea typeface="华文楷体" panose="02010600040101010101" charset="-122"/>
                          <a:cs typeface="华文楷体" panose="02010600040101010101" charset="-122"/>
                        </a:rPr>
                        <a:t>牛奶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charset="-122"/>
                        <a:ea typeface="华文楷体" panose="02010600040101010101" charset="-122"/>
                        <a:cs typeface="华文楷体" panose="0201060004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anose="02010600040101010101" charset="-122"/>
                          <a:ea typeface="华文楷体" panose="02010600040101010101" charset="-122"/>
                          <a:cs typeface="华文楷体" panose="02010600040101010101" charset="-122"/>
                        </a:rPr>
                        <a:t>鸡蛋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charset="-122"/>
                        <a:ea typeface="华文楷体" panose="02010600040101010101" charset="-122"/>
                        <a:cs typeface="华文楷体" panose="0201060004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anose="02010600040101010101" charset="-122"/>
                          <a:ea typeface="华文楷体" panose="02010600040101010101" charset="-122"/>
                          <a:cs typeface="华文楷体" panose="02010600040101010101" charset="-122"/>
                        </a:rPr>
                        <a:t>豌豆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charset="-122"/>
                        <a:ea typeface="华文楷体" panose="02010600040101010101" charset="-122"/>
                        <a:cs typeface="华文楷体" panose="0201060004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anose="02010600040101010101" charset="-122"/>
                          <a:ea typeface="华文楷体" panose="02010600040101010101" charset="-122"/>
                          <a:cs typeface="华文楷体" panose="02010600040101010101" charset="-122"/>
                        </a:rPr>
                        <a:t>2.9%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charset="-122"/>
                        <a:ea typeface="华文楷体" panose="02010600040101010101" charset="-122"/>
                        <a:cs typeface="华文楷体" panose="0201060004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anose="02010600040101010101" charset="-122"/>
                          <a:ea typeface="华文楷体" panose="02010600040101010101" charset="-122"/>
                          <a:cs typeface="华文楷体" panose="02010600040101010101" charset="-122"/>
                        </a:rPr>
                        <a:t>12.3%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charset="-122"/>
                        <a:ea typeface="华文楷体" panose="02010600040101010101" charset="-122"/>
                        <a:cs typeface="华文楷体" panose="0201060004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华文楷体" panose="02010600040101010101" charset="-122"/>
                          <a:ea typeface="华文楷体" panose="02010600040101010101" charset="-122"/>
                          <a:cs typeface="华文楷体" panose="02010600040101010101" charset="-122"/>
                        </a:rPr>
                        <a:t>24.6%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charset="-122"/>
                        <a:ea typeface="华文楷体" panose="02010600040101010101" charset="-122"/>
                        <a:cs typeface="华文楷体" panose="02010600040101010101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1" name="Picture 2" descr="D:\掘金2016\20160510北六上课件\图片\u=3979596512,2875194946&amp;fm=21&amp;gp=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28688" y="1785938"/>
            <a:ext cx="57150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49250" y="987425"/>
            <a:ext cx="781526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⑶果园九月份的产量是八月份的</a:t>
            </a:r>
            <a:r>
              <a:rPr lang="en-US" altLang="zh-CN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120%</a:t>
            </a:r>
            <a:r>
              <a:rPr lang="zh-CN" altLang="en-US" sz="3200" spc="-3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。</a:t>
            </a:r>
            <a:endParaRPr lang="zh-CN" altLang="en-US" sz="3200" spc="-3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071813" y="1785938"/>
            <a:ext cx="5072062" cy="1570037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120%</a:t>
            </a:r>
            <a:r>
              <a:rPr lang="zh-CN" altLang="en-US" sz="3200" dirty="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表示果园九月份的产量占八月份产量的百分之一百二十。</a:t>
            </a:r>
            <a:endParaRPr lang="zh-CN" altLang="en-US" sz="3200" dirty="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071813" y="3571875"/>
            <a:ext cx="5072062" cy="584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120%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读作</a:t>
            </a:r>
            <a:r>
              <a:rPr lang="en-US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百分之一百二十</a:t>
            </a:r>
            <a:endParaRPr lang="zh-CN" altLang="en-US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5"/>
          <p:cNvGrpSpPr/>
          <p:nvPr/>
        </p:nvGrpSpPr>
        <p:grpSpPr bwMode="auto">
          <a:xfrm>
            <a:off x="357188" y="714375"/>
            <a:ext cx="8335962" cy="1077913"/>
            <a:chOff x="450740" y="5034311"/>
            <a:chExt cx="8336102" cy="1077241"/>
          </a:xfrm>
        </p:grpSpPr>
        <p:pic>
          <p:nvPicPr>
            <p:cNvPr id="159750" name="Picture 8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-957"/>
            <a:stretch>
              <a:fillRect/>
            </a:stretch>
          </p:blipFill>
          <p:spPr bwMode="auto">
            <a:xfrm>
              <a:off x="450740" y="5072074"/>
              <a:ext cx="500035" cy="44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9751" name="TextBox 44"/>
            <p:cNvSpPr txBox="1">
              <a:spLocks noChangeArrowheads="1"/>
            </p:cNvSpPr>
            <p:nvPr/>
          </p:nvSpPr>
          <p:spPr bwMode="auto">
            <a:xfrm>
              <a:off x="984253" y="5034311"/>
              <a:ext cx="7802589" cy="107724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楷体_GB2312"/>
                  <a:ea typeface="楷体_GB2312"/>
                  <a:cs typeface="楷体_GB2312"/>
                </a:rPr>
                <a:t>你在生活中还见过哪些百分数？分别表示什么意思？与同伴交流。</a:t>
              </a:r>
              <a:endParaRPr lang="zh-CN" altLang="en-US" sz="3200">
                <a:solidFill>
                  <a:schemeClr val="tx1"/>
                </a:solidFill>
                <a:latin typeface="楷体_GB2312"/>
                <a:ea typeface="楷体_GB2312"/>
                <a:cs typeface="楷体_GB2312"/>
              </a:endParaRPr>
            </a:p>
          </p:txBody>
        </p:sp>
      </p:grpSp>
      <p:pic>
        <p:nvPicPr>
          <p:cNvPr id="159746" name="Picture 1" descr="D:\掘金2016\20160510北六上课件\图片\u=2154798110,3419416920&amp;fm=21&amp;gp=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1785938"/>
            <a:ext cx="4786312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9747" name="组合 9"/>
          <p:cNvGrpSpPr/>
          <p:nvPr/>
        </p:nvGrpSpPr>
        <p:grpSpPr bwMode="auto">
          <a:xfrm>
            <a:off x="5938838" y="5357813"/>
            <a:ext cx="1657350" cy="877887"/>
            <a:chOff x="5939527" y="5733256"/>
            <a:chExt cx="1656809" cy="877791"/>
          </a:xfrm>
        </p:grpSpPr>
        <p:pic>
          <p:nvPicPr>
            <p:cNvPr id="159748" name="Picture 34">
              <a:hlinkClick r:id="rId3" action="ppaction://hlinksldjump"/>
            </p:cNvPr>
            <p:cNvPicPr>
              <a:picLocks noChangeArrowheads="1"/>
            </p:cNvPicPr>
            <p:nvPr/>
          </p:nvPicPr>
          <p:blipFill>
            <a:blip r:embed="rId4">
              <a:clrChange>
                <a:clrFrom>
                  <a:srgbClr val="0078AA"/>
                </a:clrFrom>
                <a:clrTo>
                  <a:srgbClr val="0078A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0574" y="5733256"/>
              <a:ext cx="1655762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9749" name="Text Box 18">
              <a:hlinkClick r:id="" action="ppaction://hlinkshowjump?jump=firstslide">
                <a:snd r:embed="rId5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5939527" y="6091935"/>
              <a:ext cx="1612900" cy="5191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769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60804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0805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随 堂 练 习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60770" name="矩形 1"/>
          <p:cNvSpPr>
            <a:spLocks noChangeArrowheads="1"/>
          </p:cNvSpPr>
          <p:nvPr/>
        </p:nvSpPr>
        <p:spPr bwMode="auto">
          <a:xfrm>
            <a:off x="938213" y="404813"/>
            <a:ext cx="36337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教材第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40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页第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题。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0771" name="TextBox 4"/>
          <p:cNvSpPr txBox="1">
            <a:spLocks noChangeArrowheads="1"/>
          </p:cNvSpPr>
          <p:nvPr/>
        </p:nvSpPr>
        <p:spPr bwMode="auto">
          <a:xfrm>
            <a:off x="165100" y="908050"/>
            <a:ext cx="870267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1.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六⑴班准备派下面队员中的一名参加学校的套圈比赛。</a:t>
            </a:r>
            <a:endParaRPr lang="en-US" altLang="zh-CN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下面是他们近期套圈情况统计。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0772" name="TextBox 4"/>
          <p:cNvSpPr txBox="1">
            <a:spLocks noChangeArrowheads="1"/>
          </p:cNvSpPr>
          <p:nvPr/>
        </p:nvSpPr>
        <p:spPr bwMode="auto">
          <a:xfrm>
            <a:off x="500063" y="4432300"/>
            <a:ext cx="82232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你认为该派哪名队员？说说你的理由。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04863" y="4805363"/>
            <a:ext cx="28860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笑笑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:17÷20=85%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302125" y="4805363"/>
            <a:ext cx="307816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淘气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:9÷10=90%</a:t>
            </a:r>
            <a:r>
              <a:rPr lang="zh-CN" altLang="zh-CN" sz="28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20738" y="5265738"/>
            <a:ext cx="288766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奇思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:20÷25=80%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278313" y="5249863"/>
            <a:ext cx="32464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妙想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:46÷50=92%</a:t>
            </a:r>
            <a:r>
              <a:rPr lang="zh-CN" altLang="zh-CN" sz="2800" i="1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42875" y="5619750"/>
            <a:ext cx="90011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应派妙想</a:t>
            </a:r>
            <a:r>
              <a:rPr lang="en-US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因为妙想套中的个数占套圈总数的百分比最大。</a:t>
            </a:r>
            <a:endParaRPr lang="zh-CN" altLang="en-US" sz="28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285750" y="1838325"/>
          <a:ext cx="7786743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5581"/>
                <a:gridCol w="2595581"/>
                <a:gridCol w="2595581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姓名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套圈总数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/</a:t>
                      </a:r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个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套中数</a:t>
                      </a:r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/</a:t>
                      </a:r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个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笑笑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20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17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淘气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10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9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奇思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25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20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妙想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50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  <a:latin typeface="华文楷体" panose="02010600040101010101" charset="-122"/>
                          <a:ea typeface="华文楷体" panose="02010600040101010101" charset="-122"/>
                        </a:rPr>
                        <a:t>46</a:t>
                      </a:r>
                      <a:endParaRPr lang="zh-CN" altLang="en-US" sz="2800" b="1" dirty="0">
                        <a:solidFill>
                          <a:schemeClr val="tx1"/>
                        </a:solidFill>
                        <a:latin typeface="华文楷体" panose="02010600040101010101" charset="-122"/>
                        <a:ea typeface="华文楷体" panose="02010600040101010101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10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格 14"/>
          <p:cNvGraphicFramePr>
            <a:graphicFrameLocks noGrp="1"/>
          </p:cNvGraphicFramePr>
          <p:nvPr/>
        </p:nvGraphicFramePr>
        <p:xfrm>
          <a:off x="214313" y="2714625"/>
          <a:ext cx="8358245" cy="240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1649"/>
                <a:gridCol w="1671649"/>
                <a:gridCol w="1671649"/>
                <a:gridCol w="1671649"/>
                <a:gridCol w="167164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</a:rPr>
                        <a:t>美术组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</a:rPr>
                        <a:t>体育组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</a:rPr>
                        <a:t>科技组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</a:rPr>
                        <a:t>手工组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</a:rPr>
                        <a:t>人数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14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38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800" b="1" dirty="0" smtClean="0">
                          <a:solidFill>
                            <a:schemeClr val="tx1"/>
                          </a:solidFill>
                        </a:rPr>
                        <a:t>26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chemeClr val="tx1"/>
                          </a:solidFill>
                        </a:rPr>
                        <a:t>占课外小组总人数的百分比</a:t>
                      </a:r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61819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61829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1830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随 堂 练 习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161820" name="Picture 34">
            <a:hlinkClick r:id="rId2" action="ppaction://hlinksldjump"/>
          </p:cNvPr>
          <p:cNvPicPr>
            <a:picLocks noChangeArrowheads="1"/>
          </p:cNvPicPr>
          <p:nvPr/>
        </p:nvPicPr>
        <p:blipFill>
          <a:blip r:embed="rId3">
            <a:clrChange>
              <a:clrFrom>
                <a:srgbClr val="0078AA"/>
              </a:clrFrom>
              <a:clrTo>
                <a:srgbClr val="0078A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5949950"/>
            <a:ext cx="165576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821" name="Text Box 18">
            <a:hlinkClick r:id="" action="ppaction://hlinkshowjump?jump=firstslide">
              <a:snd r:embed="rId4" name="suction.wav"/>
            </a:hlinkClick>
          </p:cNvPr>
          <p:cNvSpPr txBox="1">
            <a:spLocks noChangeArrowheads="1"/>
          </p:cNvSpPr>
          <p:nvPr/>
        </p:nvSpPr>
        <p:spPr bwMode="auto">
          <a:xfrm>
            <a:off x="5938838" y="6308725"/>
            <a:ext cx="1612900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返回目录</a:t>
            </a:r>
            <a:endParaRPr lang="zh-CN" altLang="en-US" sz="1800" b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1822" name="矩形 12"/>
          <p:cNvSpPr>
            <a:spLocks noChangeArrowheads="1"/>
          </p:cNvSpPr>
          <p:nvPr/>
        </p:nvSpPr>
        <p:spPr bwMode="auto">
          <a:xfrm>
            <a:off x="922338" y="476250"/>
            <a:ext cx="3633787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教材第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40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页第</a:t>
            </a:r>
            <a:r>
              <a: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r>
              <a:rPr lang="zh-CN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题。</a:t>
            </a:r>
            <a:endParaRPr lang="zh-CN" altLang="en-US" sz="3200"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1823" name="TextBox 4"/>
          <p:cNvSpPr txBox="1">
            <a:spLocks noChangeArrowheads="1"/>
          </p:cNvSpPr>
          <p:nvPr/>
        </p:nvSpPr>
        <p:spPr bwMode="auto">
          <a:xfrm>
            <a:off x="885825" y="1614488"/>
            <a:ext cx="8223250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光明小学参加课外小组的同学有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100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人，参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加各个小组的人数如下表。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143125" y="4071938"/>
            <a:ext cx="1287463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</a:rPr>
              <a:t>14%</a:t>
            </a:r>
            <a:endParaRPr lang="zh-CN" altLang="en-US" sz="36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857625" y="4071938"/>
            <a:ext cx="12858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</a:rPr>
              <a:t>38%</a:t>
            </a:r>
            <a:endParaRPr lang="zh-CN" altLang="en-US" sz="36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500688" y="4071938"/>
            <a:ext cx="1287462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</a:rPr>
              <a:t>22%</a:t>
            </a:r>
            <a:endParaRPr lang="zh-CN" altLang="en-US" sz="36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143750" y="4071938"/>
            <a:ext cx="12858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Arial" panose="020B0604020202020204" pitchFamily="34" charset="0"/>
              </a:rPr>
              <a:t>26%</a:t>
            </a:r>
            <a:endParaRPr lang="zh-CN" altLang="en-US" sz="360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61828" name="矩形 1"/>
          <p:cNvSpPr>
            <a:spLocks noChangeArrowheads="1"/>
          </p:cNvSpPr>
          <p:nvPr/>
        </p:nvSpPr>
        <p:spPr bwMode="auto">
          <a:xfrm>
            <a:off x="703263" y="1090613"/>
            <a:ext cx="21082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4.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填一填。</a:t>
            </a:r>
            <a:endParaRPr lang="en-US" altLang="zh-CN" sz="32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50825" y="1052513"/>
            <a:ext cx="8140700" cy="1079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200" dirty="0">
                <a:solidFill>
                  <a:srgbClr val="000000"/>
                </a:solidFill>
              </a:rPr>
              <a:t>百分数是表示一个数是另一个数百分之几</a:t>
            </a:r>
            <a:endParaRPr lang="en-US" altLang="zh-CN" sz="32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</a:rPr>
              <a:t>     </a:t>
            </a:r>
            <a:r>
              <a:rPr lang="zh-CN" altLang="en-US" sz="3200" dirty="0">
                <a:solidFill>
                  <a:srgbClr val="000000"/>
                </a:solidFill>
              </a:rPr>
              <a:t>的数。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4000" y="2638425"/>
            <a:ext cx="8750300" cy="587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200" dirty="0">
                <a:solidFill>
                  <a:srgbClr val="000000"/>
                </a:solidFill>
              </a:rPr>
              <a:t>生活中有很多百分数</a:t>
            </a:r>
            <a:r>
              <a:rPr lang="en-US" altLang="zh-CN" sz="3200" dirty="0">
                <a:solidFill>
                  <a:srgbClr val="000000"/>
                </a:solidFill>
              </a:rPr>
              <a:t>,</a:t>
            </a:r>
            <a:r>
              <a:rPr lang="zh-CN" altLang="en-US" sz="3200" dirty="0">
                <a:solidFill>
                  <a:srgbClr val="000000"/>
                </a:solidFill>
              </a:rPr>
              <a:t>百分数的用处很大。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2819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62824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2825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latin typeface="Arial" panose="020B0604020202020204" pitchFamily="34" charset="0"/>
                  <a:ea typeface="黑体" panose="02010609060101010101" pitchFamily="49" charset="-122"/>
                </a:rPr>
                <a:t>课 堂 小 结</a:t>
              </a:r>
              <a:endParaRPr lang="zh-CN" altLang="en-US" sz="32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162820" name="组合 9"/>
          <p:cNvGrpSpPr/>
          <p:nvPr/>
        </p:nvGrpSpPr>
        <p:grpSpPr bwMode="auto">
          <a:xfrm>
            <a:off x="5938838" y="5732463"/>
            <a:ext cx="1657350" cy="877887"/>
            <a:chOff x="5939527" y="5733256"/>
            <a:chExt cx="1656809" cy="877791"/>
          </a:xfrm>
        </p:grpSpPr>
        <p:pic>
          <p:nvPicPr>
            <p:cNvPr id="162822" name="Picture 34">
              <a:hlinkClick r:id="rId2" action="ppaction://hlinksldjump"/>
            </p:cNvPr>
            <p:cNvPicPr>
              <a:picLocks noChangeArrowheads="1"/>
            </p:cNvPicPr>
            <p:nvPr/>
          </p:nvPicPr>
          <p:blipFill>
            <a:blip r:embed="rId3">
              <a:clrChange>
                <a:clrFrom>
                  <a:srgbClr val="0078AA"/>
                </a:clrFrom>
                <a:clrTo>
                  <a:srgbClr val="0078A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0574" y="5733256"/>
              <a:ext cx="1655762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2823" name="Text Box 18">
              <a:hlinkClick r:id="" action="ppaction://hlinkshowjump?jump=firstslide">
                <a:snd r:embed="rId4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5939527" y="6091935"/>
              <a:ext cx="1612900" cy="5191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4000" y="4005263"/>
            <a:ext cx="8494713" cy="1079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3200" dirty="0">
                <a:solidFill>
                  <a:srgbClr val="000000"/>
                </a:solidFill>
              </a:rPr>
              <a:t>同一个百分数在不同的问题中</a:t>
            </a:r>
            <a:r>
              <a:rPr lang="en-US" altLang="zh-CN" sz="3200" dirty="0">
                <a:solidFill>
                  <a:srgbClr val="000000"/>
                </a:solidFill>
              </a:rPr>
              <a:t>,</a:t>
            </a:r>
            <a:r>
              <a:rPr lang="zh-CN" altLang="en-US" sz="3200" dirty="0">
                <a:solidFill>
                  <a:srgbClr val="000000"/>
                </a:solidFill>
              </a:rPr>
              <a:t>表示的意义不</a:t>
            </a:r>
            <a:endParaRPr lang="en-US" altLang="zh-CN" sz="3200" dirty="0">
              <a:solidFill>
                <a:srgbClr val="00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</a:rPr>
              <a:t>    </a:t>
            </a:r>
            <a:r>
              <a:rPr lang="zh-CN" altLang="en-US" sz="3200" dirty="0">
                <a:solidFill>
                  <a:srgbClr val="000000"/>
                </a:solidFill>
              </a:rPr>
              <a:t>相同。</a:t>
            </a:r>
            <a:endParaRPr lang="zh-CN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41" name="Group 17"/>
          <p:cNvGrpSpPr/>
          <p:nvPr/>
        </p:nvGrpSpPr>
        <p:grpSpPr bwMode="auto">
          <a:xfrm>
            <a:off x="1403350" y="1268413"/>
            <a:ext cx="1800225" cy="792162"/>
            <a:chOff x="1066" y="2795"/>
            <a:chExt cx="1134" cy="499"/>
          </a:xfrm>
        </p:grpSpPr>
        <p:sp>
          <p:nvSpPr>
            <p:cNvPr id="163853" name="AutoShape 13">
              <a:hlinkClick r:id="" action="ppaction://hlinkshowjump?jump=nextslide"/>
            </p:cNvPr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63854" name="Text Box 14">
              <a:hlinkClick r:id="" action="ppaction://hlinkshowjump?jump=nextslide"/>
            </p:cNvPr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163842" name="Group 18"/>
          <p:cNvGrpSpPr/>
          <p:nvPr/>
        </p:nvGrpSpPr>
        <p:grpSpPr bwMode="auto">
          <a:xfrm>
            <a:off x="4427538" y="1268413"/>
            <a:ext cx="1800225" cy="792162"/>
            <a:chOff x="3016" y="2750"/>
            <a:chExt cx="1134" cy="499"/>
          </a:xfrm>
        </p:grpSpPr>
        <p:sp>
          <p:nvSpPr>
            <p:cNvPr id="163851" name="AutoShape 15"/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63852" name="Text Box 16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2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grpSp>
        <p:nvGrpSpPr>
          <p:cNvPr id="163843" name="组合 9"/>
          <p:cNvGrpSpPr/>
          <p:nvPr/>
        </p:nvGrpSpPr>
        <p:grpSpPr bwMode="auto">
          <a:xfrm>
            <a:off x="5938838" y="5732463"/>
            <a:ext cx="1657350" cy="877887"/>
            <a:chOff x="5939527" y="5733256"/>
            <a:chExt cx="1656809" cy="877791"/>
          </a:xfrm>
        </p:grpSpPr>
        <p:pic>
          <p:nvPicPr>
            <p:cNvPr id="163849" name="Picture 34">
              <a:hlinkClick r:id="rId2" action="ppaction://hlinksldjump"/>
            </p:cNvPr>
            <p:cNvPicPr>
              <a:picLocks noChangeArrowheads="1"/>
            </p:cNvPicPr>
            <p:nvPr/>
          </p:nvPicPr>
          <p:blipFill>
            <a:blip r:embed="rId3">
              <a:clrChange>
                <a:clrFrom>
                  <a:srgbClr val="0078AA"/>
                </a:clrFrom>
                <a:clrTo>
                  <a:srgbClr val="0078A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940574" y="5733256"/>
              <a:ext cx="1655762" cy="87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50" name="Text Box 18">
              <a:hlinkClick r:id="" action="ppaction://hlinkshowjump?jump=firstslide">
                <a:snd r:embed="rId4" name="suction.wav"/>
              </a:hlinkClick>
            </p:cNvPr>
            <p:cNvSpPr txBox="1">
              <a:spLocks noChangeArrowheads="1"/>
            </p:cNvSpPr>
            <p:nvPr/>
          </p:nvSpPr>
          <p:spPr bwMode="auto">
            <a:xfrm>
              <a:off x="5939527" y="6091935"/>
              <a:ext cx="1612900" cy="5191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返回目录</a:t>
              </a:r>
              <a:endParaRPr lang="zh-CN" altLang="en-US" sz="1800" b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pic>
        <p:nvPicPr>
          <p:cNvPr id="163844" name="Picture 2" descr="D:\掘金2016\20160510北六上课件\图片\未标题-1 拷贝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2714625"/>
            <a:ext cx="1357312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云形标注 20"/>
          <p:cNvSpPr/>
          <p:nvPr/>
        </p:nvSpPr>
        <p:spPr>
          <a:xfrm>
            <a:off x="1285875" y="2928938"/>
            <a:ext cx="4714875" cy="1428750"/>
          </a:xfrm>
          <a:prstGeom prst="cloudCallout">
            <a:avLst>
              <a:gd name="adj1" fmla="val 63728"/>
              <a:gd name="adj2" fmla="val -1806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让我仔细想一想！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3846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63847" name="Picture 9" descr="1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48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作 业 设 计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865" name="组合 3"/>
          <p:cNvGrpSpPr/>
          <p:nvPr/>
        </p:nvGrpSpPr>
        <p:grpSpPr bwMode="auto">
          <a:xfrm>
            <a:off x="5219700" y="6215063"/>
            <a:ext cx="2376488" cy="523875"/>
            <a:chOff x="5220072" y="5877272"/>
            <a:chExt cx="2376487" cy="877496"/>
          </a:xfrm>
        </p:grpSpPr>
        <p:sp>
          <p:nvSpPr>
            <p:cNvPr id="164886" name="AutoShape 13"/>
            <p:cNvSpPr>
              <a:spLocks noChangeArrowheads="1"/>
            </p:cNvSpPr>
            <p:nvPr/>
          </p:nvSpPr>
          <p:spPr bwMode="auto">
            <a:xfrm>
              <a:off x="5220072" y="5877272"/>
              <a:ext cx="2303735" cy="836712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4887" name="Text Box 14">
              <a:hlinkClick r:id="rId1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220072" y="5877272"/>
              <a:ext cx="2376487" cy="8774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grpSp>
        <p:nvGrpSpPr>
          <p:cNvPr id="164866" name="Group 38"/>
          <p:cNvGrpSpPr/>
          <p:nvPr/>
        </p:nvGrpSpPr>
        <p:grpSpPr bwMode="auto">
          <a:xfrm>
            <a:off x="3348038" y="188913"/>
            <a:ext cx="1800225" cy="792162"/>
            <a:chOff x="1066" y="2795"/>
            <a:chExt cx="1134" cy="499"/>
          </a:xfrm>
        </p:grpSpPr>
        <p:sp>
          <p:nvSpPr>
            <p:cNvPr id="164884" name="AutoShape 39"/>
            <p:cNvSpPr>
              <a:spLocks noChangeArrowheads="1"/>
            </p:cNvSpPr>
            <p:nvPr/>
          </p:nvSpPr>
          <p:spPr bwMode="auto">
            <a:xfrm>
              <a:off x="1066" y="2795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/>
            </a:p>
          </p:txBody>
        </p:sp>
        <p:sp>
          <p:nvSpPr>
            <p:cNvPr id="164885" name="Text Box 40"/>
            <p:cNvSpPr txBox="1">
              <a:spLocks noChangeArrowheads="1"/>
            </p:cNvSpPr>
            <p:nvPr/>
          </p:nvSpPr>
          <p:spPr bwMode="auto">
            <a:xfrm>
              <a:off x="1156" y="2840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楷体_GB2312"/>
                  <a:ea typeface="楷体_GB2312"/>
                  <a:cs typeface="楷体_GB2312"/>
                </a:rPr>
                <a:t>作业</a:t>
              </a:r>
              <a:r>
                <a:rPr lang="en-US" altLang="zh-CN" sz="3200">
                  <a:latin typeface="楷体_GB2312"/>
                  <a:ea typeface="楷体_GB2312"/>
                  <a:cs typeface="楷体_GB2312"/>
                </a:rPr>
                <a:t>1</a:t>
              </a:r>
              <a:endParaRPr lang="en-US" altLang="zh-CN" sz="3200">
                <a:latin typeface="楷体_GB2312"/>
                <a:ea typeface="楷体_GB2312"/>
                <a:cs typeface="楷体_GB2312"/>
              </a:endParaRPr>
            </a:p>
          </p:txBody>
        </p:sp>
      </p:grpSp>
      <p:sp>
        <p:nvSpPr>
          <p:cNvPr id="33" name="标题 1"/>
          <p:cNvSpPr txBox="1">
            <a:spLocks noChangeArrowheads="1"/>
          </p:cNvSpPr>
          <p:nvPr/>
        </p:nvSpPr>
        <p:spPr bwMode="auto">
          <a:xfrm>
            <a:off x="433388" y="765175"/>
            <a:ext cx="7775575" cy="792163"/>
          </a:xfrm>
          <a:prstGeom prst="rect">
            <a:avLst/>
          </a:prstGeom>
          <a:noFill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200" dirty="0" smtClean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教材第</a:t>
            </a:r>
            <a:r>
              <a:rPr lang="en-US" altLang="zh-CN" sz="3200" dirty="0" smtClean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40</a:t>
            </a:r>
            <a:r>
              <a:rPr lang="zh-CN" altLang="en-US" sz="3200" dirty="0" smtClean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页</a:t>
            </a:r>
            <a:r>
              <a:rPr lang="en-US" altLang="zh-CN" sz="3200" dirty="0" smtClean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3</a:t>
            </a:r>
            <a:r>
              <a:rPr lang="zh-CN" altLang="en-US" sz="3200" dirty="0" smtClean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题。</a:t>
            </a:r>
            <a:r>
              <a:rPr lang="en-US" altLang="zh-CN" sz="3200" dirty="0" smtClean="0">
                <a:solidFill>
                  <a:srgbClr val="C00000"/>
                </a:solidFill>
                <a:latin typeface="华文楷体" panose="02010600040101010101" charset="-122"/>
                <a:ea typeface="华文楷体" panose="02010600040101010101" charset="-122"/>
                <a:cs typeface="+mn-cs"/>
              </a:rPr>
              <a:t> </a:t>
            </a:r>
            <a:br>
              <a:rPr lang="en-US" altLang="zh-CN" sz="3200" dirty="0" smtClean="0">
                <a:solidFill>
                  <a:schemeClr val="accent2"/>
                </a:solidFill>
                <a:latin typeface="华文楷体" panose="02010600040101010101" charset="-122"/>
                <a:ea typeface="华文楷体" panose="02010600040101010101" charset="-122"/>
              </a:rPr>
            </a:br>
            <a:br>
              <a:rPr lang="zh-CN" altLang="en-US" sz="3200" dirty="0" smtClean="0">
                <a:latin typeface="华文楷体" panose="02010600040101010101" charset="-122"/>
                <a:ea typeface="华文楷体" panose="02010600040101010101" charset="-122"/>
              </a:rPr>
            </a:br>
            <a:endParaRPr lang="zh-CN" altLang="en-US" sz="3200" dirty="0" smtClean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64868" name="TextBox 4"/>
          <p:cNvSpPr txBox="1">
            <a:spLocks noChangeArrowheads="1"/>
          </p:cNvSpPr>
          <p:nvPr/>
        </p:nvSpPr>
        <p:spPr bwMode="auto">
          <a:xfrm>
            <a:off x="492125" y="1558925"/>
            <a:ext cx="8223250" cy="1077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3.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估计每幅图的阴影部分占整幅图的百分之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几，然后与对应的百分数连起来。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pic>
        <p:nvPicPr>
          <p:cNvPr id="1648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125" y="3230563"/>
            <a:ext cx="12287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87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3230563"/>
            <a:ext cx="1190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5" y="3116361"/>
            <a:ext cx="1047750" cy="1038225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6487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1613" y="3230563"/>
            <a:ext cx="14192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6" cstate="email"/>
          <a:srcRect l="6252" t="935" r="-3" b="-3208"/>
          <a:stretch>
            <a:fillRect/>
          </a:stretch>
        </p:blipFill>
        <p:spPr bwMode="auto">
          <a:xfrm>
            <a:off x="7286644" y="3143248"/>
            <a:ext cx="857256" cy="857256"/>
          </a:xfrm>
          <a:prstGeom prst="ellipse">
            <a:avLst/>
          </a:prstGeom>
          <a:noFill/>
          <a:ln>
            <a:noFill/>
          </a:ln>
        </p:spPr>
      </p:pic>
      <p:sp>
        <p:nvSpPr>
          <p:cNvPr id="164874" name="TextBox 12"/>
          <p:cNvSpPr txBox="1">
            <a:spLocks noChangeArrowheads="1"/>
          </p:cNvSpPr>
          <p:nvPr/>
        </p:nvSpPr>
        <p:spPr bwMode="auto">
          <a:xfrm>
            <a:off x="635000" y="4921250"/>
            <a:ext cx="9366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</a:rPr>
              <a:t>33%</a:t>
            </a:r>
            <a:endParaRPr lang="zh-CN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4875" name="TextBox 13"/>
          <p:cNvSpPr txBox="1">
            <a:spLocks noChangeArrowheads="1"/>
          </p:cNvSpPr>
          <p:nvPr/>
        </p:nvSpPr>
        <p:spPr bwMode="auto">
          <a:xfrm>
            <a:off x="2286000" y="4921250"/>
            <a:ext cx="9366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</a:rPr>
              <a:t>50%</a:t>
            </a:r>
            <a:endParaRPr lang="zh-CN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4876" name="TextBox 14"/>
          <p:cNvSpPr txBox="1">
            <a:spLocks noChangeArrowheads="1"/>
          </p:cNvSpPr>
          <p:nvPr/>
        </p:nvSpPr>
        <p:spPr bwMode="auto">
          <a:xfrm>
            <a:off x="3857625" y="4921250"/>
            <a:ext cx="9366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</a:rPr>
              <a:t>75%</a:t>
            </a:r>
            <a:endParaRPr lang="zh-CN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4877" name="TextBox 15"/>
          <p:cNvSpPr txBox="1">
            <a:spLocks noChangeArrowheads="1"/>
          </p:cNvSpPr>
          <p:nvPr/>
        </p:nvSpPr>
        <p:spPr bwMode="auto">
          <a:xfrm>
            <a:off x="5357813" y="4921250"/>
            <a:ext cx="12001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</a:rPr>
              <a:t>12.5%</a:t>
            </a:r>
            <a:endParaRPr lang="zh-CN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4878" name="TextBox 16"/>
          <p:cNvSpPr txBox="1">
            <a:spLocks noChangeArrowheads="1"/>
          </p:cNvSpPr>
          <p:nvPr/>
        </p:nvSpPr>
        <p:spPr bwMode="auto">
          <a:xfrm>
            <a:off x="7421563" y="4921250"/>
            <a:ext cx="9366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Arial" panose="020B0604020202020204" pitchFamily="34" charset="0"/>
              </a:rPr>
              <a:t>25%</a:t>
            </a:r>
            <a:endParaRPr lang="zh-CN" altLang="en-US" sz="2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cxnSp>
        <p:nvCxnSpPr>
          <p:cNvPr id="20" name="直接连接符 19"/>
          <p:cNvCxnSpPr>
            <a:endCxn id="164875" idx="0"/>
          </p:cNvCxnSpPr>
          <p:nvPr/>
        </p:nvCxnSpPr>
        <p:spPr>
          <a:xfrm rot="16200000" flipH="1">
            <a:off x="1494632" y="3661569"/>
            <a:ext cx="871537" cy="16478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endCxn id="164874" idx="0"/>
          </p:cNvCxnSpPr>
          <p:nvPr/>
        </p:nvCxnSpPr>
        <p:spPr>
          <a:xfrm rot="5400000">
            <a:off x="1485107" y="3667919"/>
            <a:ext cx="871537" cy="16351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endCxn id="164878" idx="0"/>
          </p:cNvCxnSpPr>
          <p:nvPr/>
        </p:nvCxnSpPr>
        <p:spPr>
          <a:xfrm rot="16200000" flipH="1">
            <a:off x="5752307" y="2783681"/>
            <a:ext cx="766762" cy="35083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endCxn id="164876" idx="0"/>
          </p:cNvCxnSpPr>
          <p:nvPr/>
        </p:nvCxnSpPr>
        <p:spPr>
          <a:xfrm rot="5400000">
            <a:off x="4737101" y="3667125"/>
            <a:ext cx="842962" cy="16652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endCxn id="164877" idx="0"/>
          </p:cNvCxnSpPr>
          <p:nvPr/>
        </p:nvCxnSpPr>
        <p:spPr>
          <a:xfrm flipH="1">
            <a:off x="5957888" y="4076700"/>
            <a:ext cx="1638300" cy="84455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5415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416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>
                  <a:latin typeface="Arial" panose="020B0604020202020204" pitchFamily="34" charset="0"/>
                  <a:ea typeface="黑体" panose="02010609060101010101" pitchFamily="49" charset="-122"/>
                </a:rPr>
                <a:t>复 习 准 备</a:t>
              </a:r>
              <a:endParaRPr lang="zh-CN" altLang="en-US" sz="320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pic>
        <p:nvPicPr>
          <p:cNvPr id="15362" name="Picture 34">
            <a:hlinkClick r:id="rId2" action="ppaction://hlinksldjump"/>
          </p:cNvPr>
          <p:cNvPicPr>
            <a:picLocks noChangeArrowheads="1"/>
          </p:cNvPicPr>
          <p:nvPr/>
        </p:nvPicPr>
        <p:blipFill>
          <a:blip r:embed="rId3">
            <a:clrChange>
              <a:clrFrom>
                <a:srgbClr val="0078AA"/>
              </a:clrFrom>
              <a:clrTo>
                <a:srgbClr val="0078A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425" y="5732463"/>
            <a:ext cx="1655763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18">
            <a:hlinkClick r:id="" action="ppaction://hlinkshowjump?jump=firstslide">
              <a:snd r:embed="rId4" name="suction.wav"/>
            </a:hlinkClick>
          </p:cNvPr>
          <p:cNvSpPr txBox="1">
            <a:spLocks noChangeArrowheads="1"/>
          </p:cNvSpPr>
          <p:nvPr/>
        </p:nvSpPr>
        <p:spPr bwMode="auto">
          <a:xfrm>
            <a:off x="5938838" y="6091238"/>
            <a:ext cx="1612900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返回目录</a:t>
            </a:r>
            <a:endParaRPr lang="zh-CN" altLang="en-US" sz="1800" b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01925" y="6477000"/>
            <a:ext cx="1265238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zh-CN" sz="2800" i="1" dirty="0">
                <a:solidFill>
                  <a:schemeClr val="accent6">
                    <a:lumMod val="75000"/>
                  </a:schemeClr>
                </a:solidFill>
                <a:ea typeface="宋体" panose="02010600030101010101" pitchFamily="2" charset="-122"/>
              </a:rPr>
              <a:t>　　　</a:t>
            </a:r>
            <a:endParaRPr lang="zh-CN" altLang="en-US" sz="2800" dirty="0">
              <a:solidFill>
                <a:schemeClr val="accent6">
                  <a:lumMod val="75000"/>
                </a:schemeClr>
              </a:solidFill>
              <a:ea typeface="宋体" panose="02010600030101010101" pitchFamily="2" charset="-122"/>
            </a:endParaRPr>
          </a:p>
        </p:txBody>
      </p:sp>
      <p:sp>
        <p:nvSpPr>
          <p:cNvPr id="15365" name="矩形 7"/>
          <p:cNvSpPr>
            <a:spLocks noChangeArrowheads="1"/>
          </p:cNvSpPr>
          <p:nvPr/>
        </p:nvSpPr>
        <p:spPr bwMode="auto">
          <a:xfrm>
            <a:off x="755650" y="601663"/>
            <a:ext cx="31464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想一想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500063" y="685800"/>
            <a:ext cx="8358187" cy="3048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22860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1</a:t>
            </a:r>
            <a:r>
              <a:rPr lang="en-US" altLang="zh-CN" sz="3200" i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.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一盒巧克力共有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16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块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平均分给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4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位同学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每块</a:t>
            </a:r>
            <a:endParaRPr lang="en-US" altLang="zh-CN" sz="32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22860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     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巧克力是这盒巧克力的              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每人分得</a:t>
            </a:r>
            <a:endParaRPr lang="en-US" altLang="zh-CN" sz="32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Times New Roman" panose="02020603050405020304" pitchFamily="18" charset="0"/>
            </a:endParaRPr>
          </a:p>
          <a:p>
            <a:pPr indent="228600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    (</a:t>
            </a:r>
            <a:r>
              <a:rPr lang="zh-CN" altLang="en-US" sz="3200" i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)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块</a:t>
            </a: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rPr>
              <a:t>每人分到的是这盒巧克力的            。</a:t>
            </a:r>
            <a:endParaRPr lang="zh-CN" altLang="en-US" sz="3200" b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Times New Roman" panose="02020603050405020304" pitchFamily="18" charset="0"/>
            </a:endParaRPr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 indent="228600"/>
            <a:r>
              <a:rPr lang="zh-CN" altLang="en-US" sz="900" b="0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。</a:t>
            </a:r>
            <a:endParaRPr lang="zh-CN" altLang="en-US" sz="1800" b="0">
              <a:solidFill>
                <a:schemeClr val="tx1"/>
              </a:solidFill>
              <a:latin typeface="Arial" panose="020B0604020202020204" pitchFamily="34" charset="0"/>
              <a:ea typeface="方正书宋_GBK"/>
              <a:cs typeface="Times New Roman" panose="02020603050405020304" pitchFamily="18" charset="0"/>
            </a:endParaRPr>
          </a:p>
        </p:txBody>
      </p:sp>
      <p:grpSp>
        <p:nvGrpSpPr>
          <p:cNvPr id="15368" name="组合 32"/>
          <p:cNvGrpSpPr/>
          <p:nvPr/>
        </p:nvGrpSpPr>
        <p:grpSpPr bwMode="auto">
          <a:xfrm>
            <a:off x="5316538" y="1785938"/>
            <a:ext cx="1416050" cy="1071562"/>
            <a:chOff x="7109504" y="3714752"/>
            <a:chExt cx="1415772" cy="1071210"/>
          </a:xfrm>
        </p:grpSpPr>
        <p:sp>
          <p:nvSpPr>
            <p:cNvPr id="15412" name="TextBox 33"/>
            <p:cNvSpPr txBox="1">
              <a:spLocks noChangeArrowheads="1"/>
            </p:cNvSpPr>
            <p:nvPr/>
          </p:nvSpPr>
          <p:spPr bwMode="auto">
            <a:xfrm>
              <a:off x="7109504" y="3714752"/>
              <a:ext cx="1415772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5413" name="TextBox 34"/>
            <p:cNvSpPr txBox="1">
              <a:spLocks noChangeArrowheads="1"/>
            </p:cNvSpPr>
            <p:nvPr/>
          </p:nvSpPr>
          <p:spPr bwMode="auto">
            <a:xfrm>
              <a:off x="7109504" y="4201187"/>
              <a:ext cx="1415772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7287269" y="4286064"/>
              <a:ext cx="1071352" cy="15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69" name="组合 37"/>
          <p:cNvGrpSpPr/>
          <p:nvPr/>
        </p:nvGrpSpPr>
        <p:grpSpPr bwMode="auto">
          <a:xfrm>
            <a:off x="7235825" y="2636838"/>
            <a:ext cx="1312863" cy="1071562"/>
            <a:chOff x="7109504" y="3714752"/>
            <a:chExt cx="1639566" cy="1071210"/>
          </a:xfrm>
        </p:grpSpPr>
        <p:sp>
          <p:nvSpPr>
            <p:cNvPr id="15409" name="TextBox 38"/>
            <p:cNvSpPr txBox="1">
              <a:spLocks noChangeArrowheads="1"/>
            </p:cNvSpPr>
            <p:nvPr/>
          </p:nvSpPr>
          <p:spPr bwMode="auto">
            <a:xfrm>
              <a:off x="7109504" y="3714752"/>
              <a:ext cx="1639565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5410" name="TextBox 39"/>
            <p:cNvSpPr txBox="1">
              <a:spLocks noChangeArrowheads="1"/>
            </p:cNvSpPr>
            <p:nvPr/>
          </p:nvSpPr>
          <p:spPr bwMode="auto">
            <a:xfrm>
              <a:off x="7109505" y="4201187"/>
              <a:ext cx="1639565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7285951" y="4286064"/>
              <a:ext cx="1072557" cy="15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5724525" y="2332038"/>
            <a:ext cx="5683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16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5873750" y="1844675"/>
            <a:ext cx="3778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1331913" y="2997200"/>
            <a:ext cx="3762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7667625" y="3189288"/>
            <a:ext cx="3778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7667625" y="2701925"/>
            <a:ext cx="3778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375" name="矩形 46"/>
          <p:cNvSpPr>
            <a:spLocks noChangeArrowheads="1"/>
          </p:cNvSpPr>
          <p:nvPr/>
        </p:nvSpPr>
        <p:spPr bwMode="auto">
          <a:xfrm>
            <a:off x="1714500" y="3929063"/>
            <a:ext cx="14462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8÷13=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376" name="矩形 47"/>
          <p:cNvSpPr>
            <a:spLocks noChangeArrowheads="1"/>
          </p:cNvSpPr>
          <p:nvPr/>
        </p:nvSpPr>
        <p:spPr bwMode="auto">
          <a:xfrm>
            <a:off x="4514850" y="3929063"/>
            <a:ext cx="18430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22÷100=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377" name="矩形 48"/>
          <p:cNvSpPr>
            <a:spLocks noChangeArrowheads="1"/>
          </p:cNvSpPr>
          <p:nvPr/>
        </p:nvSpPr>
        <p:spPr bwMode="auto">
          <a:xfrm>
            <a:off x="1071563" y="4857750"/>
            <a:ext cx="66103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6÷25 =             =                               =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5378" name="矩形 49"/>
          <p:cNvSpPr>
            <a:spLocks noChangeArrowheads="1"/>
          </p:cNvSpPr>
          <p:nvPr/>
        </p:nvSpPr>
        <p:spPr bwMode="auto">
          <a:xfrm>
            <a:off x="747713" y="3937000"/>
            <a:ext cx="4667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en-US" altLang="zh-CN" sz="3200" i="1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.</a:t>
            </a:r>
            <a:endParaRPr lang="zh-CN" altLang="en-US"/>
          </a:p>
        </p:txBody>
      </p:sp>
      <p:grpSp>
        <p:nvGrpSpPr>
          <p:cNvPr id="15379" name="组合 51"/>
          <p:cNvGrpSpPr/>
          <p:nvPr/>
        </p:nvGrpSpPr>
        <p:grpSpPr bwMode="auto">
          <a:xfrm>
            <a:off x="2928938" y="3643313"/>
            <a:ext cx="1416050" cy="1071562"/>
            <a:chOff x="7109504" y="3714752"/>
            <a:chExt cx="1415772" cy="1071210"/>
          </a:xfrm>
        </p:grpSpPr>
        <p:sp>
          <p:nvSpPr>
            <p:cNvPr id="15406" name="TextBox 52"/>
            <p:cNvSpPr txBox="1">
              <a:spLocks noChangeArrowheads="1"/>
            </p:cNvSpPr>
            <p:nvPr/>
          </p:nvSpPr>
          <p:spPr bwMode="auto">
            <a:xfrm>
              <a:off x="7109504" y="3714752"/>
              <a:ext cx="1415772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5407" name="TextBox 53"/>
            <p:cNvSpPr txBox="1">
              <a:spLocks noChangeArrowheads="1"/>
            </p:cNvSpPr>
            <p:nvPr/>
          </p:nvSpPr>
          <p:spPr bwMode="auto">
            <a:xfrm>
              <a:off x="7109504" y="4201187"/>
              <a:ext cx="1415772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cxnSp>
          <p:nvCxnSpPr>
            <p:cNvPr id="55" name="直接连接符 54"/>
            <p:cNvCxnSpPr/>
            <p:nvPr/>
          </p:nvCxnSpPr>
          <p:spPr>
            <a:xfrm>
              <a:off x="7287269" y="4286064"/>
              <a:ext cx="1071352" cy="15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矩形 55"/>
          <p:cNvSpPr>
            <a:spLocks noChangeArrowheads="1"/>
          </p:cNvSpPr>
          <p:nvPr/>
        </p:nvSpPr>
        <p:spPr bwMode="auto">
          <a:xfrm>
            <a:off x="3357563" y="4130675"/>
            <a:ext cx="5699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13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3429000" y="3643313"/>
            <a:ext cx="3762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8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15382" name="组合 57"/>
          <p:cNvGrpSpPr/>
          <p:nvPr/>
        </p:nvGrpSpPr>
        <p:grpSpPr bwMode="auto">
          <a:xfrm>
            <a:off x="6013450" y="3643313"/>
            <a:ext cx="1620838" cy="1071562"/>
            <a:chOff x="7109504" y="3714752"/>
            <a:chExt cx="1620957" cy="1071210"/>
          </a:xfrm>
        </p:grpSpPr>
        <p:sp>
          <p:nvSpPr>
            <p:cNvPr id="15403" name="TextBox 58"/>
            <p:cNvSpPr txBox="1">
              <a:spLocks noChangeArrowheads="1"/>
            </p:cNvSpPr>
            <p:nvPr/>
          </p:nvSpPr>
          <p:spPr bwMode="auto">
            <a:xfrm>
              <a:off x="7109504" y="3714752"/>
              <a:ext cx="1620957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5404" name="TextBox 59"/>
            <p:cNvSpPr txBox="1">
              <a:spLocks noChangeArrowheads="1"/>
            </p:cNvSpPr>
            <p:nvPr/>
          </p:nvSpPr>
          <p:spPr bwMode="auto">
            <a:xfrm>
              <a:off x="7109504" y="4201187"/>
              <a:ext cx="1620957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cxnSp>
          <p:nvCxnSpPr>
            <p:cNvPr id="61" name="直接连接符 60"/>
            <p:cNvCxnSpPr/>
            <p:nvPr/>
          </p:nvCxnSpPr>
          <p:spPr>
            <a:xfrm>
              <a:off x="7287317" y="4286064"/>
              <a:ext cx="1071642" cy="158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6442075" y="4130675"/>
            <a:ext cx="762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100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6513513" y="3643313"/>
            <a:ext cx="5699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22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15385" name="组合 63"/>
          <p:cNvGrpSpPr/>
          <p:nvPr/>
        </p:nvGrpSpPr>
        <p:grpSpPr bwMode="auto">
          <a:xfrm>
            <a:off x="2428875" y="4572000"/>
            <a:ext cx="1416050" cy="1071563"/>
            <a:chOff x="7109504" y="3714752"/>
            <a:chExt cx="1415772" cy="1071210"/>
          </a:xfrm>
        </p:grpSpPr>
        <p:sp>
          <p:nvSpPr>
            <p:cNvPr id="15400" name="TextBox 64"/>
            <p:cNvSpPr txBox="1">
              <a:spLocks noChangeArrowheads="1"/>
            </p:cNvSpPr>
            <p:nvPr/>
          </p:nvSpPr>
          <p:spPr bwMode="auto">
            <a:xfrm>
              <a:off x="7109504" y="3714752"/>
              <a:ext cx="1415772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5401" name="TextBox 65"/>
            <p:cNvSpPr txBox="1">
              <a:spLocks noChangeArrowheads="1"/>
            </p:cNvSpPr>
            <p:nvPr/>
          </p:nvSpPr>
          <p:spPr bwMode="auto">
            <a:xfrm>
              <a:off x="7109504" y="4201187"/>
              <a:ext cx="1415772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cxnSp>
          <p:nvCxnSpPr>
            <p:cNvPr id="67" name="直接连接符 66"/>
            <p:cNvCxnSpPr/>
            <p:nvPr/>
          </p:nvCxnSpPr>
          <p:spPr>
            <a:xfrm>
              <a:off x="7287269" y="4286064"/>
              <a:ext cx="1071353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矩形 67"/>
          <p:cNvSpPr>
            <a:spLocks noChangeArrowheads="1"/>
          </p:cNvSpPr>
          <p:nvPr/>
        </p:nvSpPr>
        <p:spPr bwMode="auto">
          <a:xfrm>
            <a:off x="2857500" y="5059363"/>
            <a:ext cx="5699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25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2928938" y="4572000"/>
            <a:ext cx="3762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15388" name="组合 69"/>
          <p:cNvGrpSpPr/>
          <p:nvPr/>
        </p:nvGrpSpPr>
        <p:grpSpPr bwMode="auto">
          <a:xfrm>
            <a:off x="4071938" y="4572000"/>
            <a:ext cx="3262312" cy="1071563"/>
            <a:chOff x="7109504" y="3714752"/>
            <a:chExt cx="3262432" cy="1071210"/>
          </a:xfrm>
        </p:grpSpPr>
        <p:sp>
          <p:nvSpPr>
            <p:cNvPr id="15397" name="TextBox 70"/>
            <p:cNvSpPr txBox="1">
              <a:spLocks noChangeArrowheads="1"/>
            </p:cNvSpPr>
            <p:nvPr/>
          </p:nvSpPr>
          <p:spPr bwMode="auto">
            <a:xfrm>
              <a:off x="7591333" y="3714752"/>
              <a:ext cx="2018501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）</a:t>
              </a:r>
              <a:r>
                <a:rPr lang="en-US" altLang="zh-CN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×4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5398" name="TextBox 71"/>
            <p:cNvSpPr txBox="1">
              <a:spLocks noChangeArrowheads="1"/>
            </p:cNvSpPr>
            <p:nvPr/>
          </p:nvSpPr>
          <p:spPr bwMode="auto">
            <a:xfrm>
              <a:off x="7109504" y="4201187"/>
              <a:ext cx="3262432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）</a:t>
              </a:r>
              <a:r>
                <a:rPr lang="en-US" altLang="zh-CN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×</a:t>
              </a: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7287311" y="4286064"/>
              <a:ext cx="2894118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矩形 73"/>
          <p:cNvSpPr>
            <a:spLocks noChangeArrowheads="1"/>
          </p:cNvSpPr>
          <p:nvPr/>
        </p:nvSpPr>
        <p:spPr bwMode="auto">
          <a:xfrm>
            <a:off x="4430713" y="5059363"/>
            <a:ext cx="5699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25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75" name="矩形 74"/>
          <p:cNvSpPr>
            <a:spLocks noChangeArrowheads="1"/>
          </p:cNvSpPr>
          <p:nvPr/>
        </p:nvSpPr>
        <p:spPr bwMode="auto">
          <a:xfrm>
            <a:off x="5053013" y="4572000"/>
            <a:ext cx="3762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6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79" name="矩形 78"/>
          <p:cNvSpPr>
            <a:spLocks noChangeArrowheads="1"/>
          </p:cNvSpPr>
          <p:nvPr/>
        </p:nvSpPr>
        <p:spPr bwMode="auto">
          <a:xfrm>
            <a:off x="6286500" y="5072063"/>
            <a:ext cx="3778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15392" name="组合 80"/>
          <p:cNvGrpSpPr/>
          <p:nvPr/>
        </p:nvGrpSpPr>
        <p:grpSpPr bwMode="auto">
          <a:xfrm>
            <a:off x="7380288" y="4572000"/>
            <a:ext cx="1620837" cy="1071563"/>
            <a:chOff x="7109504" y="3714752"/>
            <a:chExt cx="1620957" cy="1071210"/>
          </a:xfrm>
        </p:grpSpPr>
        <p:sp>
          <p:nvSpPr>
            <p:cNvPr id="15394" name="TextBox 81"/>
            <p:cNvSpPr txBox="1">
              <a:spLocks noChangeArrowheads="1"/>
            </p:cNvSpPr>
            <p:nvPr/>
          </p:nvSpPr>
          <p:spPr bwMode="auto">
            <a:xfrm>
              <a:off x="7109504" y="3714752"/>
              <a:ext cx="1082348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     24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5395" name="TextBox 82"/>
            <p:cNvSpPr txBox="1">
              <a:spLocks noChangeArrowheads="1"/>
            </p:cNvSpPr>
            <p:nvPr/>
          </p:nvSpPr>
          <p:spPr bwMode="auto">
            <a:xfrm>
              <a:off x="7109504" y="4201187"/>
              <a:ext cx="1620957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2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（      ）</a:t>
              </a:r>
              <a:endPara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cxnSp>
          <p:nvCxnSpPr>
            <p:cNvPr id="84" name="直接连接符 83"/>
            <p:cNvCxnSpPr/>
            <p:nvPr/>
          </p:nvCxnSpPr>
          <p:spPr>
            <a:xfrm>
              <a:off x="7287317" y="4286064"/>
              <a:ext cx="1071641" cy="158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矩形 84"/>
          <p:cNvSpPr>
            <a:spLocks noChangeArrowheads="1"/>
          </p:cNvSpPr>
          <p:nvPr/>
        </p:nvSpPr>
        <p:spPr bwMode="auto">
          <a:xfrm>
            <a:off x="7808913" y="5059363"/>
            <a:ext cx="7620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100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56" grpId="0"/>
      <p:bldP spid="57" grpId="0"/>
      <p:bldP spid="62" grpId="0"/>
      <p:bldP spid="63" grpId="0"/>
      <p:bldP spid="68" grpId="0"/>
      <p:bldP spid="69" grpId="0"/>
      <p:bldP spid="74" grpId="0"/>
      <p:bldP spid="75" grpId="0"/>
      <p:bldP spid="79" grpId="0"/>
      <p:bldP spid="8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889" name="Group 2"/>
          <p:cNvGrpSpPr/>
          <p:nvPr/>
        </p:nvGrpSpPr>
        <p:grpSpPr bwMode="auto">
          <a:xfrm>
            <a:off x="539750" y="1412875"/>
            <a:ext cx="7561263" cy="4751388"/>
            <a:chOff x="975" y="890"/>
            <a:chExt cx="4763" cy="3039"/>
          </a:xfrm>
        </p:grpSpPr>
        <p:grpSp>
          <p:nvGrpSpPr>
            <p:cNvPr id="165897" name="Group 2"/>
            <p:cNvGrpSpPr/>
            <p:nvPr/>
          </p:nvGrpSpPr>
          <p:grpSpPr bwMode="auto">
            <a:xfrm>
              <a:off x="2609" y="1480"/>
              <a:ext cx="3129" cy="2449"/>
              <a:chOff x="0" y="0"/>
              <a:chExt cx="2886" cy="1746"/>
            </a:xfrm>
          </p:grpSpPr>
          <p:sp>
            <p:nvSpPr>
              <p:cNvPr id="165907" name="未知"/>
              <p:cNvSpPr>
                <a:spLocks noChangeArrowheads="1"/>
              </p:cNvSpPr>
              <p:nvPr/>
            </p:nvSpPr>
            <p:spPr bwMode="auto">
              <a:xfrm>
                <a:off x="1776" y="1458"/>
                <a:ext cx="1104" cy="288"/>
              </a:xfrm>
              <a:custGeom>
                <a:avLst/>
                <a:gdLst>
                  <a:gd name="T0" fmla="*/ 144 w 1104"/>
                  <a:gd name="T1" fmla="*/ 288 h 288"/>
                  <a:gd name="T2" fmla="*/ 1104 w 1104"/>
                  <a:gd name="T3" fmla="*/ 96 h 288"/>
                  <a:gd name="T4" fmla="*/ 0 w 1104"/>
                  <a:gd name="T5" fmla="*/ 0 h 288"/>
                  <a:gd name="T6" fmla="*/ 144 w 1104"/>
                  <a:gd name="T7" fmla="*/ 288 h 2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04"/>
                  <a:gd name="T13" fmla="*/ 0 h 288"/>
                  <a:gd name="T14" fmla="*/ 1104 w 1104"/>
                  <a:gd name="T15" fmla="*/ 288 h 2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04" h="288">
                    <a:moveTo>
                      <a:pt x="144" y="288"/>
                    </a:moveTo>
                    <a:lnTo>
                      <a:pt x="1104" y="96"/>
                    </a:lnTo>
                    <a:lnTo>
                      <a:pt x="0" y="0"/>
                    </a:lnTo>
                    <a:lnTo>
                      <a:pt x="144" y="28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F5F5F"/>
                  </a:gs>
                  <a:gs pos="100000">
                    <a:schemeClr val="bg1"/>
                  </a:gs>
                </a:gsLst>
                <a:path path="rect">
                  <a:fillToRect t="100000" r="100000"/>
                </a:path>
              </a:gradFill>
              <a:ln w="9525">
                <a:noFill/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908" name="未知"/>
              <p:cNvSpPr>
                <a:spLocks noChangeArrowheads="1"/>
              </p:cNvSpPr>
              <p:nvPr/>
            </p:nvSpPr>
            <p:spPr bwMode="auto">
              <a:xfrm>
                <a:off x="0" y="738"/>
                <a:ext cx="1920" cy="1008"/>
              </a:xfrm>
              <a:custGeom>
                <a:avLst/>
                <a:gdLst>
                  <a:gd name="T0" fmla="*/ 1920 w 1920"/>
                  <a:gd name="T1" fmla="*/ 1008 h 1008"/>
                  <a:gd name="T2" fmla="*/ 0 w 1920"/>
                  <a:gd name="T3" fmla="*/ 384 h 1008"/>
                  <a:gd name="T4" fmla="*/ 0 w 1920"/>
                  <a:gd name="T5" fmla="*/ 0 h 1008"/>
                  <a:gd name="T6" fmla="*/ 1920 w 1920"/>
                  <a:gd name="T7" fmla="*/ 432 h 1008"/>
                  <a:gd name="T8" fmla="*/ 1920 w 1920"/>
                  <a:gd name="T9" fmla="*/ 1008 h 10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0"/>
                  <a:gd name="T16" fmla="*/ 0 h 1008"/>
                  <a:gd name="T17" fmla="*/ 1920 w 1920"/>
                  <a:gd name="T18" fmla="*/ 1008 h 10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0" h="1008">
                    <a:moveTo>
                      <a:pt x="1920" y="1008"/>
                    </a:moveTo>
                    <a:lnTo>
                      <a:pt x="0" y="384"/>
                    </a:lnTo>
                    <a:lnTo>
                      <a:pt x="0" y="0"/>
                    </a:lnTo>
                    <a:lnTo>
                      <a:pt x="1920" y="432"/>
                    </a:lnTo>
                    <a:lnTo>
                      <a:pt x="1920" y="100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3366"/>
                  </a:gs>
                  <a:gs pos="50000">
                    <a:srgbClr val="336699"/>
                  </a:gs>
                  <a:gs pos="100000">
                    <a:srgbClr val="003366"/>
                  </a:gs>
                </a:gsLst>
                <a:lin ang="2700000" scaled="1"/>
              </a:gra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909" name="未知"/>
              <p:cNvSpPr>
                <a:spLocks noChangeArrowheads="1"/>
              </p:cNvSpPr>
              <p:nvPr/>
            </p:nvSpPr>
            <p:spPr bwMode="auto">
              <a:xfrm>
                <a:off x="0" y="738"/>
                <a:ext cx="2160" cy="432"/>
              </a:xfrm>
              <a:custGeom>
                <a:avLst/>
                <a:gdLst>
                  <a:gd name="T0" fmla="*/ 0 w 2160"/>
                  <a:gd name="T1" fmla="*/ 0 h 432"/>
                  <a:gd name="T2" fmla="*/ 1920 w 2160"/>
                  <a:gd name="T3" fmla="*/ 432 h 432"/>
                  <a:gd name="T4" fmla="*/ 2160 w 2160"/>
                  <a:gd name="T5" fmla="*/ 336 h 432"/>
                  <a:gd name="T6" fmla="*/ 336 w 2160"/>
                  <a:gd name="T7" fmla="*/ 0 h 432"/>
                  <a:gd name="T8" fmla="*/ 0 w 2160"/>
                  <a:gd name="T9" fmla="*/ 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0"/>
                  <a:gd name="T16" fmla="*/ 0 h 432"/>
                  <a:gd name="T17" fmla="*/ 2160 w 2160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0" h="432">
                    <a:moveTo>
                      <a:pt x="0" y="0"/>
                    </a:moveTo>
                    <a:lnTo>
                      <a:pt x="1920" y="432"/>
                    </a:lnTo>
                    <a:lnTo>
                      <a:pt x="2160" y="336"/>
                    </a:lnTo>
                    <a:lnTo>
                      <a:pt x="33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89854"/>
              </a:soli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910" name="未知"/>
              <p:cNvSpPr>
                <a:spLocks noChangeArrowheads="1"/>
              </p:cNvSpPr>
              <p:nvPr/>
            </p:nvSpPr>
            <p:spPr bwMode="auto">
              <a:xfrm>
                <a:off x="300" y="474"/>
                <a:ext cx="1860" cy="600"/>
              </a:xfrm>
              <a:custGeom>
                <a:avLst/>
                <a:gdLst>
                  <a:gd name="T0" fmla="*/ 1860 w 1860"/>
                  <a:gd name="T1" fmla="*/ 600 h 600"/>
                  <a:gd name="T2" fmla="*/ 0 w 1860"/>
                  <a:gd name="T3" fmla="*/ 264 h 600"/>
                  <a:gd name="T4" fmla="*/ 0 w 1860"/>
                  <a:gd name="T5" fmla="*/ 0 h 600"/>
                  <a:gd name="T6" fmla="*/ 1860 w 1860"/>
                  <a:gd name="T7" fmla="*/ 168 h 600"/>
                  <a:gd name="T8" fmla="*/ 1860 w 1860"/>
                  <a:gd name="T9" fmla="*/ 600 h 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60"/>
                  <a:gd name="T16" fmla="*/ 0 h 600"/>
                  <a:gd name="T17" fmla="*/ 1860 w 1860"/>
                  <a:gd name="T18" fmla="*/ 600 h 6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60" h="600">
                    <a:moveTo>
                      <a:pt x="1860" y="600"/>
                    </a:moveTo>
                    <a:lnTo>
                      <a:pt x="0" y="264"/>
                    </a:lnTo>
                    <a:lnTo>
                      <a:pt x="0" y="0"/>
                    </a:lnTo>
                    <a:lnTo>
                      <a:pt x="1860" y="168"/>
                    </a:lnTo>
                    <a:lnTo>
                      <a:pt x="1860" y="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336699"/>
                  </a:gs>
                  <a:gs pos="50000">
                    <a:srgbClr val="0099CC"/>
                  </a:gs>
                  <a:gs pos="100000">
                    <a:srgbClr val="336699"/>
                  </a:gs>
                </a:gsLst>
                <a:lin ang="2700000" scaled="1"/>
              </a:gra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911" name="未知"/>
              <p:cNvSpPr>
                <a:spLocks noChangeArrowheads="1"/>
              </p:cNvSpPr>
              <p:nvPr/>
            </p:nvSpPr>
            <p:spPr bwMode="auto">
              <a:xfrm>
                <a:off x="300" y="450"/>
                <a:ext cx="2244" cy="192"/>
              </a:xfrm>
              <a:custGeom>
                <a:avLst/>
                <a:gdLst>
                  <a:gd name="T0" fmla="*/ 0 w 2244"/>
                  <a:gd name="T1" fmla="*/ 24 h 192"/>
                  <a:gd name="T2" fmla="*/ 420 w 2244"/>
                  <a:gd name="T3" fmla="*/ 0 h 192"/>
                  <a:gd name="T4" fmla="*/ 2244 w 2244"/>
                  <a:gd name="T5" fmla="*/ 96 h 192"/>
                  <a:gd name="T6" fmla="*/ 1860 w 2244"/>
                  <a:gd name="T7" fmla="*/ 192 h 192"/>
                  <a:gd name="T8" fmla="*/ 0 w 224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44"/>
                  <a:gd name="T16" fmla="*/ 0 h 192"/>
                  <a:gd name="T17" fmla="*/ 2244 w 22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44" h="192">
                    <a:moveTo>
                      <a:pt x="0" y="24"/>
                    </a:moveTo>
                    <a:lnTo>
                      <a:pt x="420" y="0"/>
                    </a:lnTo>
                    <a:lnTo>
                      <a:pt x="2244" y="96"/>
                    </a:lnTo>
                    <a:lnTo>
                      <a:pt x="1860" y="19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C0B480"/>
              </a:soli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912" name="未知"/>
              <p:cNvSpPr>
                <a:spLocks noChangeArrowheads="1"/>
              </p:cNvSpPr>
              <p:nvPr/>
            </p:nvSpPr>
            <p:spPr bwMode="auto">
              <a:xfrm>
                <a:off x="672" y="66"/>
                <a:ext cx="1872" cy="480"/>
              </a:xfrm>
              <a:custGeom>
                <a:avLst/>
                <a:gdLst>
                  <a:gd name="T0" fmla="*/ 0 w 1872"/>
                  <a:gd name="T1" fmla="*/ 384 h 480"/>
                  <a:gd name="T2" fmla="*/ 0 w 1872"/>
                  <a:gd name="T3" fmla="*/ 78 h 480"/>
                  <a:gd name="T4" fmla="*/ 1872 w 1872"/>
                  <a:gd name="T5" fmla="*/ 0 h 480"/>
                  <a:gd name="T6" fmla="*/ 1872 w 1872"/>
                  <a:gd name="T7" fmla="*/ 480 h 480"/>
                  <a:gd name="T8" fmla="*/ 0 w 1872"/>
                  <a:gd name="T9" fmla="*/ 384 h 4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2"/>
                  <a:gd name="T16" fmla="*/ 0 h 480"/>
                  <a:gd name="T17" fmla="*/ 1872 w 1872"/>
                  <a:gd name="T18" fmla="*/ 480 h 4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2" h="480">
                    <a:moveTo>
                      <a:pt x="0" y="384"/>
                    </a:moveTo>
                    <a:lnTo>
                      <a:pt x="0" y="78"/>
                    </a:lnTo>
                    <a:lnTo>
                      <a:pt x="1872" y="0"/>
                    </a:lnTo>
                    <a:lnTo>
                      <a:pt x="1872" y="480"/>
                    </a:lnTo>
                    <a:lnTo>
                      <a:pt x="0" y="38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8080"/>
                  </a:gs>
                  <a:gs pos="50000">
                    <a:srgbClr val="33CCCC"/>
                  </a:gs>
                  <a:gs pos="100000">
                    <a:srgbClr val="008080"/>
                  </a:gs>
                </a:gsLst>
                <a:lin ang="2700000" scaled="1"/>
              </a:gra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913" name="未知"/>
              <p:cNvSpPr>
                <a:spLocks noChangeArrowheads="1"/>
              </p:cNvSpPr>
              <p:nvPr/>
            </p:nvSpPr>
            <p:spPr bwMode="auto">
              <a:xfrm>
                <a:off x="678" y="0"/>
                <a:ext cx="2208" cy="150"/>
              </a:xfrm>
              <a:custGeom>
                <a:avLst/>
                <a:gdLst>
                  <a:gd name="T0" fmla="*/ 0 w 2208"/>
                  <a:gd name="T1" fmla="*/ 150 h 150"/>
                  <a:gd name="T2" fmla="*/ 276 w 2208"/>
                  <a:gd name="T3" fmla="*/ 66 h 150"/>
                  <a:gd name="T4" fmla="*/ 2208 w 2208"/>
                  <a:gd name="T5" fmla="*/ 0 h 150"/>
                  <a:gd name="T6" fmla="*/ 1860 w 2208"/>
                  <a:gd name="T7" fmla="*/ 132 h 150"/>
                  <a:gd name="T8" fmla="*/ 0 w 2208"/>
                  <a:gd name="T9" fmla="*/ 15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08"/>
                  <a:gd name="T16" fmla="*/ 0 h 150"/>
                  <a:gd name="T17" fmla="*/ 2208 w 220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08" h="150">
                    <a:moveTo>
                      <a:pt x="0" y="150"/>
                    </a:moveTo>
                    <a:lnTo>
                      <a:pt x="276" y="66"/>
                    </a:lnTo>
                    <a:lnTo>
                      <a:pt x="2208" y="0"/>
                    </a:lnTo>
                    <a:lnTo>
                      <a:pt x="1860" y="132"/>
                    </a:lnTo>
                    <a:lnTo>
                      <a:pt x="0" y="150"/>
                    </a:lnTo>
                    <a:close/>
                  </a:path>
                </a:pathLst>
              </a:custGeom>
              <a:solidFill>
                <a:srgbClr val="CDC39B"/>
              </a:solidFill>
              <a:ln w="9525">
                <a:solidFill>
                  <a:srgbClr val="FF9933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5914" name="未知"/>
              <p:cNvSpPr>
                <a:spLocks noChangeArrowheads="1"/>
              </p:cNvSpPr>
              <p:nvPr/>
            </p:nvSpPr>
            <p:spPr bwMode="auto">
              <a:xfrm>
                <a:off x="1920" y="0"/>
                <a:ext cx="960" cy="1746"/>
              </a:xfrm>
              <a:custGeom>
                <a:avLst/>
                <a:gdLst>
                  <a:gd name="T0" fmla="*/ 0 w 960"/>
                  <a:gd name="T1" fmla="*/ 1746 h 1746"/>
                  <a:gd name="T2" fmla="*/ 0 w 960"/>
                  <a:gd name="T3" fmla="*/ 1170 h 1746"/>
                  <a:gd name="T4" fmla="*/ 240 w 960"/>
                  <a:gd name="T5" fmla="*/ 1074 h 1746"/>
                  <a:gd name="T6" fmla="*/ 240 w 960"/>
                  <a:gd name="T7" fmla="*/ 642 h 1746"/>
                  <a:gd name="T8" fmla="*/ 624 w 960"/>
                  <a:gd name="T9" fmla="*/ 546 h 1746"/>
                  <a:gd name="T10" fmla="*/ 624 w 960"/>
                  <a:gd name="T11" fmla="*/ 126 h 1746"/>
                  <a:gd name="T12" fmla="*/ 960 w 960"/>
                  <a:gd name="T13" fmla="*/ 0 h 1746"/>
                  <a:gd name="T14" fmla="*/ 960 w 960"/>
                  <a:gd name="T15" fmla="*/ 96 h 1746"/>
                  <a:gd name="T16" fmla="*/ 726 w 960"/>
                  <a:gd name="T17" fmla="*/ 180 h 1746"/>
                  <a:gd name="T18" fmla="*/ 732 w 960"/>
                  <a:gd name="T19" fmla="*/ 630 h 1746"/>
                  <a:gd name="T20" fmla="*/ 384 w 960"/>
                  <a:gd name="T21" fmla="*/ 738 h 1746"/>
                  <a:gd name="T22" fmla="*/ 384 w 960"/>
                  <a:gd name="T23" fmla="*/ 1170 h 1746"/>
                  <a:gd name="T24" fmla="*/ 150 w 960"/>
                  <a:gd name="T25" fmla="*/ 1260 h 1746"/>
                  <a:gd name="T26" fmla="*/ 150 w 960"/>
                  <a:gd name="T27" fmla="*/ 1704 h 1746"/>
                  <a:gd name="T28" fmla="*/ 0 w 960"/>
                  <a:gd name="T29" fmla="*/ 1746 h 174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960"/>
                  <a:gd name="T46" fmla="*/ 0 h 1746"/>
                  <a:gd name="T47" fmla="*/ 960 w 960"/>
                  <a:gd name="T48" fmla="*/ 1746 h 174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960" h="1746">
                    <a:moveTo>
                      <a:pt x="0" y="1746"/>
                    </a:moveTo>
                    <a:lnTo>
                      <a:pt x="0" y="1170"/>
                    </a:lnTo>
                    <a:lnTo>
                      <a:pt x="240" y="1074"/>
                    </a:lnTo>
                    <a:lnTo>
                      <a:pt x="240" y="642"/>
                    </a:lnTo>
                    <a:lnTo>
                      <a:pt x="624" y="546"/>
                    </a:lnTo>
                    <a:lnTo>
                      <a:pt x="624" y="126"/>
                    </a:lnTo>
                    <a:lnTo>
                      <a:pt x="960" y="0"/>
                    </a:lnTo>
                    <a:lnTo>
                      <a:pt x="960" y="96"/>
                    </a:lnTo>
                    <a:lnTo>
                      <a:pt x="726" y="180"/>
                    </a:lnTo>
                    <a:lnTo>
                      <a:pt x="732" y="630"/>
                    </a:lnTo>
                    <a:lnTo>
                      <a:pt x="384" y="738"/>
                    </a:lnTo>
                    <a:lnTo>
                      <a:pt x="384" y="1170"/>
                    </a:lnTo>
                    <a:lnTo>
                      <a:pt x="150" y="1260"/>
                    </a:lnTo>
                    <a:lnTo>
                      <a:pt x="150" y="1704"/>
                    </a:lnTo>
                    <a:lnTo>
                      <a:pt x="0" y="174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CDC39B"/>
                  </a:gs>
                  <a:gs pos="100000">
                    <a:srgbClr val="F1EBCF"/>
                  </a:gs>
                </a:gsLst>
                <a:path path="rect">
                  <a:fillToRect r="100000" b="100000"/>
                </a:path>
              </a:gradFill>
              <a:ln w="9525">
                <a:solidFill>
                  <a:schemeClr val="bg2"/>
                </a:solidFill>
                <a:rou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65898" name="Group 11"/>
            <p:cNvGrpSpPr/>
            <p:nvPr/>
          </p:nvGrpSpPr>
          <p:grpSpPr bwMode="auto">
            <a:xfrm>
              <a:off x="975" y="2115"/>
              <a:ext cx="1769" cy="740"/>
              <a:chOff x="0" y="0"/>
              <a:chExt cx="1769" cy="785"/>
            </a:xfrm>
          </p:grpSpPr>
          <p:sp>
            <p:nvSpPr>
              <p:cNvPr id="165905" name="AutoShape 12">
                <a:hlinkClick r:id="" action="ppaction://hlinkshowjump?jump=nextslide"/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1929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65906" name="Text Box 13">
                <a:hlinkClick r:id="" action="ppaction://hlinkshowjump?jump=nextslide">
                  <a:snd r:embed="rId1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4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600">
                    <a:solidFill>
                      <a:srgbClr val="D60093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基础巩固</a:t>
                </a:r>
                <a:endParaRPr lang="zh-CN" altLang="en-US" sz="3600">
                  <a:solidFill>
                    <a:srgbClr val="D60093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p:grpSp>
        <p:grpSp>
          <p:nvGrpSpPr>
            <p:cNvPr id="165899" name="Group 14"/>
            <p:cNvGrpSpPr/>
            <p:nvPr/>
          </p:nvGrpSpPr>
          <p:grpSpPr bwMode="auto">
            <a:xfrm>
              <a:off x="1519" y="1525"/>
              <a:ext cx="1769" cy="681"/>
              <a:chOff x="0" y="0"/>
              <a:chExt cx="1769" cy="785"/>
            </a:xfrm>
          </p:grpSpPr>
          <p:sp>
            <p:nvSpPr>
              <p:cNvPr id="165903" name="AutoShape 15"/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1929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65904" name="Text Box 16">
                <a:hlinkClick r:id="rId2" action="ppaction://hlinksldjump">
                  <a:snd r:embed="rId1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3"/>
                <a:ext cx="1769" cy="478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600">
                    <a:solidFill>
                      <a:srgbClr val="D60093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 提升培优</a:t>
                </a:r>
                <a:endParaRPr lang="zh-CN" altLang="en-US" sz="3600">
                  <a:solidFill>
                    <a:srgbClr val="D60093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p:grpSp>
        <p:grpSp>
          <p:nvGrpSpPr>
            <p:cNvPr id="165900" name="Group 17"/>
            <p:cNvGrpSpPr/>
            <p:nvPr/>
          </p:nvGrpSpPr>
          <p:grpSpPr bwMode="auto">
            <a:xfrm>
              <a:off x="2200" y="890"/>
              <a:ext cx="1769" cy="740"/>
              <a:chOff x="0" y="0"/>
              <a:chExt cx="1769" cy="785"/>
            </a:xfrm>
          </p:grpSpPr>
          <p:sp>
            <p:nvSpPr>
              <p:cNvPr id="165901" name="AutoShape 18">
                <a:hlinkClick r:id="" action="ppaction://noaction">
                  <a:snd r:embed="rId1" name="hammer.wav"/>
                </a:hlinkClick>
              </p:cNvPr>
              <p:cNvSpPr>
                <a:spLocks noChangeArrowheads="1"/>
              </p:cNvSpPr>
              <p:nvPr/>
            </p:nvSpPr>
            <p:spPr bwMode="auto">
              <a:xfrm>
                <a:off x="45" y="0"/>
                <a:ext cx="1633" cy="785"/>
              </a:xfrm>
              <a:prstGeom prst="rightArrow">
                <a:avLst>
                  <a:gd name="adj1" fmla="val 50000"/>
                  <a:gd name="adj2" fmla="val 51929"/>
                </a:avLst>
              </a:prstGeom>
              <a:gradFill rotWithShape="0">
                <a:gsLst>
                  <a:gs pos="0">
                    <a:srgbClr val="00576F"/>
                  </a:gs>
                  <a:gs pos="50000">
                    <a:srgbClr val="00BDF0"/>
                  </a:gs>
                  <a:gs pos="100000">
                    <a:srgbClr val="00576F"/>
                  </a:gs>
                </a:gsLst>
                <a:lin ang="2700000" scaled="1"/>
              </a:gradFill>
              <a:ln w="9525">
                <a:miter lim="800000"/>
              </a:ln>
              <a:scene3d>
                <a:camera prst="legacyObliqueTopRight"/>
                <a:lightRig rig="legacyFlat3" dir="b"/>
              </a:scene3d>
              <a:sp3d extrusionH="176200" prstMaterial="legacyMatte">
                <a:bevelT w="13500" h="13500" prst="angle"/>
                <a:bevelB w="13500" h="13500" prst="angle"/>
                <a:extrusionClr>
                  <a:srgbClr val="00BDF0"/>
                </a:extrusionClr>
              </a:sp3d>
            </p:spPr>
            <p:txBody>
              <a:bodyPr wrap="none" lIns="73025" tIns="36512" rIns="73025" bIns="36512" anchor="ctr">
                <a:flatTx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endParaRPr lang="zh-CN" altLang="en-US" sz="1800" b="0">
                  <a:solidFill>
                    <a:schemeClr val="tx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65902" name="Text Box 19">
                <a:hlinkClick r:id="rId3" action="ppaction://hlinksldjump">
                  <a:snd r:embed="rId1" name="hammer.wav"/>
                </a:hlinkClick>
              </p:cNvPr>
              <p:cNvSpPr txBox="1">
                <a:spLocks noChangeArrowheads="1"/>
              </p:cNvSpPr>
              <p:nvPr/>
            </p:nvSpPr>
            <p:spPr bwMode="auto">
              <a:xfrm>
                <a:off x="0" y="181"/>
                <a:ext cx="1769" cy="44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lIns="90000" tIns="46800" rIns="90000" bIns="46800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zh-CN" altLang="en-US" sz="3600">
                    <a:solidFill>
                      <a:srgbClr val="D60093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 思维创新</a:t>
                </a:r>
                <a:endParaRPr lang="zh-CN" altLang="en-US" sz="3600">
                  <a:solidFill>
                    <a:srgbClr val="D60093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</p:grpSp>
      </p:grpSp>
      <p:sp>
        <p:nvSpPr>
          <p:cNvPr id="28" name="圆角矩形 27"/>
          <p:cNvSpPr/>
          <p:nvPr/>
        </p:nvSpPr>
        <p:spPr>
          <a:xfrm>
            <a:off x="611188" y="4005263"/>
            <a:ext cx="2016125" cy="503237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 b="0">
              <a:latin typeface="华文楷体" panose="02010600040101010101" charset="-122"/>
              <a:ea typeface="华文楷体" panose="02010600040101010101" charset="-122"/>
            </a:endParaRPr>
          </a:p>
        </p:txBody>
      </p:sp>
      <p:grpSp>
        <p:nvGrpSpPr>
          <p:cNvPr id="165891" name="Group 23"/>
          <p:cNvGrpSpPr/>
          <p:nvPr/>
        </p:nvGrpSpPr>
        <p:grpSpPr bwMode="auto">
          <a:xfrm>
            <a:off x="3708400" y="404813"/>
            <a:ext cx="1800225" cy="792162"/>
            <a:chOff x="3016" y="2750"/>
            <a:chExt cx="1134" cy="499"/>
          </a:xfrm>
        </p:grpSpPr>
        <p:sp>
          <p:nvSpPr>
            <p:cNvPr id="165895" name="AutoShape 24"/>
            <p:cNvSpPr>
              <a:spLocks noChangeArrowheads="1"/>
            </p:cNvSpPr>
            <p:nvPr/>
          </p:nvSpPr>
          <p:spPr bwMode="auto">
            <a:xfrm>
              <a:off x="3016" y="2750"/>
              <a:ext cx="1134" cy="499"/>
            </a:xfrm>
            <a:prstGeom prst="roundRect">
              <a:avLst>
                <a:gd name="adj" fmla="val 16667"/>
              </a:avLst>
            </a:prstGeom>
            <a:solidFill>
              <a:srgbClr val="DEEC22"/>
            </a:solidFill>
            <a:ln w="9525">
              <a:solidFill>
                <a:schemeClr val="hlink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28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65896" name="Text Box 25"/>
            <p:cNvSpPr txBox="1">
              <a:spLocks noChangeArrowheads="1"/>
            </p:cNvSpPr>
            <p:nvPr/>
          </p:nvSpPr>
          <p:spPr bwMode="auto">
            <a:xfrm>
              <a:off x="3107" y="2795"/>
              <a:ext cx="953" cy="3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320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作业</a:t>
              </a:r>
              <a:r>
                <a:rPr lang="en-US" altLang="zh-CN" sz="3200"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</a:t>
              </a:r>
              <a:endParaRPr lang="en-US" altLang="zh-CN" sz="3200"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grpSp>
        <p:nvGrpSpPr>
          <p:cNvPr id="165892" name="组合 3"/>
          <p:cNvGrpSpPr/>
          <p:nvPr/>
        </p:nvGrpSpPr>
        <p:grpSpPr bwMode="auto">
          <a:xfrm>
            <a:off x="1428750" y="5929313"/>
            <a:ext cx="2376488" cy="523875"/>
            <a:chOff x="5220072" y="5877272"/>
            <a:chExt cx="2376487" cy="877496"/>
          </a:xfrm>
        </p:grpSpPr>
        <p:sp>
          <p:nvSpPr>
            <p:cNvPr id="165893" name="AutoShape 13"/>
            <p:cNvSpPr>
              <a:spLocks noChangeArrowheads="1"/>
            </p:cNvSpPr>
            <p:nvPr/>
          </p:nvSpPr>
          <p:spPr bwMode="auto">
            <a:xfrm>
              <a:off x="5220072" y="5877272"/>
              <a:ext cx="2303735" cy="836712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sp>
          <p:nvSpPr>
            <p:cNvPr id="165894" name="Text Box 14">
              <a:hlinkClick r:id="rId4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5220072" y="5877272"/>
              <a:ext cx="2376487" cy="8774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返回作业设计</a:t>
              </a:r>
              <a:endPara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937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167945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7946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7938" name="Text Box 10"/>
          <p:cNvSpPr txBox="1">
            <a:spLocks noChangeArrowheads="1"/>
          </p:cNvSpPr>
          <p:nvPr/>
        </p:nvSpPr>
        <p:spPr bwMode="auto">
          <a:xfrm>
            <a:off x="179388" y="671513"/>
            <a:ext cx="7993062" cy="5254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1.</a:t>
            </a:r>
            <a:r>
              <a:rPr lang="zh-CN" altLang="en-US" sz="280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（基础题）</a:t>
            </a:r>
            <a:r>
              <a:rPr lang="zh-CN" altLang="en-US" sz="28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读出下面横线上的数。</a:t>
            </a:r>
            <a:endParaRPr lang="zh-CN" altLang="en-US" sz="28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7939" name="矩形 2"/>
          <p:cNvSpPr>
            <a:spLocks noChangeArrowheads="1"/>
          </p:cNvSpPr>
          <p:nvPr/>
        </p:nvSpPr>
        <p:spPr bwMode="auto">
          <a:xfrm>
            <a:off x="3706813" y="3198813"/>
            <a:ext cx="80327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i="1"/>
              <a:t>　　</a:t>
            </a:r>
            <a:endParaRPr lang="zh-CN" altLang="en-US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135063" y="4800600"/>
            <a:ext cx="26558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/>
              <a:t>百分之二十一</a:t>
            </a:r>
            <a:endParaRPr lang="zh-CN" altLang="en-US" sz="3200"/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887913" y="4797425"/>
            <a:ext cx="30686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/>
              <a:t>百分之零点零三</a:t>
            </a:r>
            <a:endParaRPr lang="zh-CN" altLang="en-US" sz="3200"/>
          </a:p>
        </p:txBody>
      </p:sp>
      <p:pic>
        <p:nvPicPr>
          <p:cNvPr id="167942" name="VV172.EPS" descr="id:2147512826;FounderCES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2063" y="1052513"/>
            <a:ext cx="6237287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116013" y="5448300"/>
            <a:ext cx="26558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/>
              <a:t>百分之</a:t>
            </a:r>
            <a:r>
              <a:rPr lang="zh-CN" altLang="en-US" sz="3200"/>
              <a:t>七</a:t>
            </a:r>
            <a:r>
              <a:rPr lang="zh-CN" altLang="zh-CN" sz="3200"/>
              <a:t>十</a:t>
            </a:r>
            <a:r>
              <a:rPr lang="zh-CN" altLang="en-US" sz="3200"/>
              <a:t>八</a:t>
            </a:r>
            <a:endParaRPr lang="zh-CN" altLang="en-US" sz="3200"/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868863" y="5445125"/>
            <a:ext cx="22447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/>
              <a:t>百分之</a:t>
            </a:r>
            <a:r>
              <a:rPr lang="zh-CN" altLang="en-US" sz="3200"/>
              <a:t>十六</a:t>
            </a:r>
            <a:endParaRPr lang="zh-CN" altLang="en-US" sz="32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961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168980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8981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257800" y="4168775"/>
            <a:ext cx="16906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55600" indent="-355600">
              <a:buFont typeface="Arial" panose="020B0604020202020204" pitchFamily="34" charset="0"/>
              <a:buNone/>
            </a:pPr>
            <a:r>
              <a:rPr lang="en-US" altLang="zh-CN" sz="3200"/>
              <a:t>20</a:t>
            </a:r>
            <a:r>
              <a:rPr lang="en-US" altLang="zh-CN" sz="3200" i="1"/>
              <a:t>.</a:t>
            </a:r>
            <a:r>
              <a:rPr lang="en-US" altLang="zh-CN" sz="3200"/>
              <a:t>9%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8963" name="矩形 1"/>
          <p:cNvSpPr>
            <a:spLocks noChangeArrowheads="1"/>
          </p:cNvSpPr>
          <p:nvPr/>
        </p:nvSpPr>
        <p:spPr bwMode="auto">
          <a:xfrm>
            <a:off x="484188" y="1412875"/>
            <a:ext cx="80168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百分之三十九写作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 </a:t>
            </a:r>
            <a:endParaRPr lang="zh-CN" altLang="zh-CN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8964" name="矩形 3"/>
          <p:cNvSpPr>
            <a:spLocks noChangeArrowheads="1"/>
          </p:cNvSpPr>
          <p:nvPr/>
        </p:nvSpPr>
        <p:spPr bwMode="auto">
          <a:xfrm>
            <a:off x="485775" y="1970088"/>
            <a:ext cx="84788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百分之二十五写作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 </a:t>
            </a:r>
            <a:endParaRPr lang="zh-CN" altLang="zh-CN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8965" name="矩形 4"/>
          <p:cNvSpPr>
            <a:spLocks noChangeArrowheads="1"/>
          </p:cNvSpPr>
          <p:nvPr/>
        </p:nvSpPr>
        <p:spPr bwMode="auto">
          <a:xfrm>
            <a:off x="485775" y="2546350"/>
            <a:ext cx="84788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百分之十三写作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 </a:t>
            </a:r>
            <a:endParaRPr lang="zh-CN" altLang="zh-CN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8966" name="矩形 5"/>
          <p:cNvSpPr>
            <a:spLocks noChangeArrowheads="1"/>
          </p:cNvSpPr>
          <p:nvPr/>
        </p:nvSpPr>
        <p:spPr bwMode="auto">
          <a:xfrm>
            <a:off x="487363" y="3121025"/>
            <a:ext cx="8478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百分之五点八写作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8967" name="矩形 10"/>
          <p:cNvSpPr>
            <a:spLocks noChangeArrowheads="1"/>
          </p:cNvSpPr>
          <p:nvPr/>
        </p:nvSpPr>
        <p:spPr bwMode="auto">
          <a:xfrm>
            <a:off x="468313" y="3697288"/>
            <a:ext cx="84613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百分之三十点一二写作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 </a:t>
            </a:r>
            <a:endParaRPr lang="zh-CN" altLang="zh-CN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8968" name="矩形 12"/>
          <p:cNvSpPr>
            <a:spLocks noChangeArrowheads="1"/>
          </p:cNvSpPr>
          <p:nvPr/>
        </p:nvSpPr>
        <p:spPr bwMode="auto">
          <a:xfrm>
            <a:off x="468313" y="4273550"/>
            <a:ext cx="8478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百分之二十点九写作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 </a:t>
            </a:r>
            <a:endParaRPr lang="zh-CN" altLang="zh-CN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8969" name="矩形 13"/>
          <p:cNvSpPr>
            <a:spLocks noChangeArrowheads="1"/>
          </p:cNvSpPr>
          <p:nvPr/>
        </p:nvSpPr>
        <p:spPr bwMode="auto">
          <a:xfrm>
            <a:off x="468313" y="4849813"/>
            <a:ext cx="847883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百分之十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点一四</a:t>
            </a: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写作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 </a:t>
            </a:r>
            <a:endParaRPr lang="zh-CN" altLang="zh-CN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8970" name="矩形 14"/>
          <p:cNvSpPr>
            <a:spLocks noChangeArrowheads="1"/>
          </p:cNvSpPr>
          <p:nvPr/>
        </p:nvSpPr>
        <p:spPr bwMode="auto">
          <a:xfrm>
            <a:off x="469900" y="5426075"/>
            <a:ext cx="84788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百分之一点八八写作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68971" name="矩形 7"/>
          <p:cNvSpPr>
            <a:spLocks noChangeArrowheads="1"/>
          </p:cNvSpPr>
          <p:nvPr/>
        </p:nvSpPr>
        <p:spPr bwMode="auto">
          <a:xfrm>
            <a:off x="9612313" y="2247900"/>
            <a:ext cx="136842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i="1"/>
              <a:t>　　　</a:t>
            </a:r>
            <a:endParaRPr lang="zh-CN" altLang="en-US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32363" y="1341438"/>
            <a:ext cx="9001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39%</a:t>
            </a:r>
            <a:endParaRPr lang="zh-CN" altLang="en-US" sz="3200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946650" y="1920875"/>
            <a:ext cx="9017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25%</a:t>
            </a:r>
            <a:endParaRPr lang="zh-CN" altLang="en-US" sz="3200"/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727575" y="2492375"/>
            <a:ext cx="90170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13%</a:t>
            </a:r>
            <a:endParaRPr lang="zh-CN" altLang="en-US" sz="3200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686300" y="3068638"/>
            <a:ext cx="1011238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5</a:t>
            </a:r>
            <a:r>
              <a:rPr lang="en-US" altLang="zh-CN" sz="3200" i="1"/>
              <a:t>.</a:t>
            </a:r>
            <a:r>
              <a:rPr lang="en-US" altLang="zh-CN" sz="3200"/>
              <a:t>8%</a:t>
            </a:r>
            <a:endParaRPr lang="zh-CN" altLang="en-US" sz="3200"/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292725" y="3573463"/>
            <a:ext cx="14255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30</a:t>
            </a:r>
            <a:r>
              <a:rPr lang="en-US" altLang="zh-CN" sz="3200" i="1"/>
              <a:t>.</a:t>
            </a:r>
            <a:r>
              <a:rPr lang="en-US" altLang="zh-CN" sz="3200"/>
              <a:t>12%</a:t>
            </a:r>
            <a:endParaRPr lang="zh-CN" altLang="en-US" sz="3200"/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5153025" y="4797425"/>
            <a:ext cx="21558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10</a:t>
            </a:r>
            <a:r>
              <a:rPr lang="en-US" altLang="zh-CN" sz="3200" i="1"/>
              <a:t>.</a:t>
            </a:r>
            <a:r>
              <a:rPr lang="en-US" altLang="zh-CN" sz="3200"/>
              <a:t>14%</a:t>
            </a:r>
            <a:endParaRPr lang="zh-CN" altLang="en-US" sz="3200"/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5010150" y="5373688"/>
            <a:ext cx="12176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1</a:t>
            </a:r>
            <a:r>
              <a:rPr lang="en-US" altLang="zh-CN" sz="3200" i="1"/>
              <a:t>.</a:t>
            </a:r>
            <a:r>
              <a:rPr lang="en-US" altLang="zh-CN" sz="3200"/>
              <a:t>88%</a:t>
            </a:r>
            <a:endParaRPr lang="zh-CN" altLang="en-US" sz="3200"/>
          </a:p>
        </p:txBody>
      </p:sp>
      <p:sp>
        <p:nvSpPr>
          <p:cNvPr id="168979" name="Text Box 10"/>
          <p:cNvSpPr txBox="1">
            <a:spLocks noChangeArrowheads="1"/>
          </p:cNvSpPr>
          <p:nvPr/>
        </p:nvSpPr>
        <p:spPr bwMode="auto">
          <a:xfrm>
            <a:off x="250825" y="671513"/>
            <a:ext cx="7993063" cy="587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2.</a:t>
            </a:r>
            <a:r>
              <a:rPr lang="zh-CN" altLang="en-US" sz="320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（基础题）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写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出下面横线上的数。</a:t>
            </a:r>
            <a:endParaRPr lang="zh-CN" altLang="en-US" sz="32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0" grpId="0"/>
      <p:bldP spid="16" grpId="0"/>
      <p:bldP spid="17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格 18"/>
          <p:cNvGraphicFramePr>
            <a:graphicFrameLocks noGrp="1"/>
          </p:cNvGraphicFramePr>
          <p:nvPr/>
        </p:nvGraphicFramePr>
        <p:xfrm>
          <a:off x="857250" y="1928813"/>
          <a:ext cx="6643738" cy="1643075"/>
        </p:xfrm>
        <a:graphic>
          <a:graphicData uri="http://schemas.openxmlformats.org/drawingml/2006/table">
            <a:tbl>
              <a:tblPr/>
              <a:tblGrid>
                <a:gridCol w="1486882"/>
                <a:gridCol w="1289214"/>
                <a:gridCol w="1289214"/>
                <a:gridCol w="1289214"/>
                <a:gridCol w="1289214"/>
              </a:tblGrid>
              <a:tr h="4107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种类</a:t>
                      </a:r>
                      <a:endParaRPr lang="zh-CN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故事书</a:t>
                      </a:r>
                      <a:endParaRPr lang="zh-CN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童话书</a:t>
                      </a:r>
                      <a:endParaRPr lang="zh-CN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科技书</a:t>
                      </a:r>
                      <a:endParaRPr lang="zh-CN" sz="2400" b="1" kern="10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数学读物</a:t>
                      </a:r>
                      <a:endParaRPr lang="zh-CN" sz="2400" b="1" kern="10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本数</a:t>
                      </a:r>
                      <a:r>
                        <a:rPr lang="en-US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(</a:t>
                      </a:r>
                      <a:r>
                        <a:rPr lang="zh-CN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本</a:t>
                      </a:r>
                      <a:r>
                        <a:rPr lang="en-US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)</a:t>
                      </a:r>
                      <a:endParaRPr lang="zh-CN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23</a:t>
                      </a:r>
                      <a:endParaRPr lang="zh-CN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45</a:t>
                      </a:r>
                      <a:endParaRPr lang="zh-CN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20</a:t>
                      </a:r>
                      <a:endParaRPr lang="zh-CN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12</a:t>
                      </a:r>
                      <a:endParaRPr lang="zh-CN" sz="2400" b="1" kern="10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15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占总数的</a:t>
                      </a:r>
                      <a:endParaRPr lang="zh-CN" sz="2400" b="1" kern="10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b="1" kern="100">
                          <a:solidFill>
                            <a:srgbClr val="000000"/>
                          </a:solidFill>
                          <a:latin typeface="华文楷体" panose="02010600040101010101" charset="-122"/>
                          <a:ea typeface="华文楷体" panose="02010600040101010101" charset="-122"/>
                          <a:cs typeface="Times New Roman" panose="02020603050405020304"/>
                        </a:rPr>
                        <a:t>百分之几</a:t>
                      </a:r>
                      <a:endParaRPr lang="zh-CN" sz="2400" b="1" kern="10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400" b="1" kern="100" dirty="0">
                        <a:solidFill>
                          <a:srgbClr val="000000"/>
                        </a:solidFill>
                        <a:latin typeface="华文楷体" panose="02010600040101010101" charset="-122"/>
                        <a:ea typeface="华文楷体" panose="02010600040101010101" charset="-122"/>
                        <a:cs typeface="Times New Roman" panose="02020603050405020304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71035" name="Group 42"/>
          <p:cNvGrpSpPr/>
          <p:nvPr/>
        </p:nvGrpSpPr>
        <p:grpSpPr bwMode="auto">
          <a:xfrm>
            <a:off x="7594600" y="0"/>
            <a:ext cx="1296988" cy="1296988"/>
            <a:chOff x="4784" y="0"/>
            <a:chExt cx="817" cy="817"/>
          </a:xfrm>
        </p:grpSpPr>
        <p:pic>
          <p:nvPicPr>
            <p:cNvPr id="171049" name="Picture 7" descr="Golden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784" y="0"/>
              <a:ext cx="817" cy="8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1050" name="WordArt 44"/>
            <p:cNvSpPr>
              <a:spLocks noChangeArrowheads="1" noChangeShapeType="1" noTextEdit="1"/>
            </p:cNvSpPr>
            <p:nvPr/>
          </p:nvSpPr>
          <p:spPr bwMode="auto">
            <a:xfrm>
              <a:off x="4830" y="300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000000"/>
                    </a:solidFill>
                    <a:round/>
                  </a:ln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基础巩固</a:t>
              </a:r>
              <a:endParaRPr lang="zh-CN" altLang="en-US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71036" name="Group 8"/>
          <p:cNvGrpSpPr/>
          <p:nvPr/>
        </p:nvGrpSpPr>
        <p:grpSpPr bwMode="auto">
          <a:xfrm>
            <a:off x="4356100" y="6237288"/>
            <a:ext cx="1943100" cy="525462"/>
            <a:chOff x="1474" y="3702"/>
            <a:chExt cx="952" cy="499"/>
          </a:xfrm>
        </p:grpSpPr>
        <p:sp>
          <p:nvSpPr>
            <p:cNvPr id="171047" name="AutoShape 9">
              <a:hlinkClick r:id="rId2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474" y="3702"/>
              <a:ext cx="907" cy="499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1048" name="Text Box 10">
              <a:hlinkClick r:id="rId3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02"/>
              <a:ext cx="952" cy="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79388" y="673100"/>
            <a:ext cx="74866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55600" indent="-355600">
              <a:buFont typeface="Arial" panose="020B0604020202020204" pitchFamily="34" charset="0"/>
              <a:buNone/>
              <a:defRPr/>
            </a:pPr>
            <a:r>
              <a:rPr lang="en-US" altLang="zh-CN" sz="28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3.</a:t>
            </a:r>
            <a:r>
              <a:rPr lang="zh-CN" altLang="en-US" sz="28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（重点题）</a:t>
            </a:r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写出下列百分数。</a:t>
            </a:r>
            <a:endParaRPr lang="zh-CN" altLang="en-US" sz="2800" dirty="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71038" name="矩形 1"/>
          <p:cNvSpPr>
            <a:spLocks noChangeArrowheads="1"/>
          </p:cNvSpPr>
          <p:nvPr/>
        </p:nvSpPr>
        <p:spPr bwMode="auto">
          <a:xfrm>
            <a:off x="595313" y="1125538"/>
            <a:ext cx="82978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五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(5)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班学生共捐书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100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本</a:t>
            </a:r>
            <a:r>
              <a: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图书种类如下表。</a:t>
            </a:r>
            <a:endParaRPr lang="zh-CN" altLang="en-US" sz="28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1039" name="矩形 12"/>
          <p:cNvSpPr>
            <a:spLocks noChangeArrowheads="1"/>
          </p:cNvSpPr>
          <p:nvPr/>
        </p:nvSpPr>
        <p:spPr bwMode="auto">
          <a:xfrm>
            <a:off x="563563" y="3860800"/>
            <a:ext cx="7104062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</a:rPr>
              <a:t>(2)</a:t>
            </a:r>
            <a:r>
              <a:rPr lang="zh-CN" altLang="zh-CN" sz="2800">
                <a:solidFill>
                  <a:schemeClr val="tx1"/>
                </a:solidFill>
              </a:rPr>
              <a:t>某种花生仁的出油率约是百分之十四点五。</a:t>
            </a:r>
            <a:endParaRPr lang="en-US" altLang="zh-CN" sz="280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</a:rPr>
              <a:t>     </a:t>
            </a:r>
            <a:r>
              <a:rPr lang="zh-CN" altLang="zh-CN" sz="2800">
                <a:solidFill>
                  <a:schemeClr val="tx1"/>
                </a:solidFill>
              </a:rPr>
              <a:t>写作</a:t>
            </a:r>
            <a:r>
              <a:rPr lang="en-US" altLang="zh-CN" sz="2800">
                <a:solidFill>
                  <a:schemeClr val="tx1"/>
                </a:solidFill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</a:rPr>
              <a:t>。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71040" name="矩形 13"/>
          <p:cNvSpPr>
            <a:spLocks noChangeArrowheads="1"/>
          </p:cNvSpPr>
          <p:nvPr/>
        </p:nvSpPr>
        <p:spPr bwMode="auto">
          <a:xfrm>
            <a:off x="611188" y="4973638"/>
            <a:ext cx="6840537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</a:rPr>
              <a:t>(3)</a:t>
            </a:r>
            <a:r>
              <a:rPr lang="zh-CN" altLang="zh-CN" sz="2800">
                <a:solidFill>
                  <a:schemeClr val="tx1"/>
                </a:solidFill>
              </a:rPr>
              <a:t>甲校人数是乙校人数的百分之一百二十。</a:t>
            </a:r>
            <a:endParaRPr lang="en-US" altLang="zh-CN" sz="280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tx1"/>
                </a:solidFill>
              </a:rPr>
              <a:t>     </a:t>
            </a:r>
            <a:r>
              <a:rPr lang="zh-CN" altLang="zh-CN" sz="2800">
                <a:solidFill>
                  <a:schemeClr val="tx1"/>
                </a:solidFill>
              </a:rPr>
              <a:t>写作</a:t>
            </a:r>
            <a:r>
              <a:rPr lang="en-US" altLang="zh-CN" sz="2800">
                <a:solidFill>
                  <a:schemeClr val="tx1"/>
                </a:solidFill>
              </a:rPr>
              <a:t>:</a:t>
            </a:r>
            <a:r>
              <a:rPr lang="zh-CN" altLang="zh-CN" sz="2800" i="1" u="sng">
                <a:solidFill>
                  <a:schemeClr val="tx1"/>
                </a:solidFill>
              </a:rPr>
              <a:t>　　　　　　　　　　　</a:t>
            </a:r>
            <a:r>
              <a:rPr lang="zh-CN" altLang="zh-CN" sz="2800">
                <a:solidFill>
                  <a:schemeClr val="tx1"/>
                </a:solidFill>
              </a:rPr>
              <a:t>。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881313" y="5300663"/>
            <a:ext cx="1690687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355600" indent="-355600">
              <a:buFont typeface="Arial" panose="020B0604020202020204" pitchFamily="34" charset="0"/>
              <a:buNone/>
            </a:pPr>
            <a:r>
              <a:rPr lang="en-US" altLang="zh-CN" sz="3200"/>
              <a:t>120%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627313" y="2852738"/>
            <a:ext cx="9017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23%</a:t>
            </a:r>
            <a:endParaRPr lang="zh-CN" altLang="en-US" sz="3200"/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851275" y="2852738"/>
            <a:ext cx="9017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45%</a:t>
            </a:r>
            <a:endParaRPr lang="zh-CN" altLang="en-US" sz="3200"/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5076825" y="2844800"/>
            <a:ext cx="9001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20%</a:t>
            </a:r>
            <a:endParaRPr lang="zh-CN" altLang="en-US" sz="3200"/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6372225" y="2844800"/>
            <a:ext cx="9017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12%</a:t>
            </a:r>
            <a:endParaRPr lang="zh-CN" altLang="en-US" sz="3200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778125" y="4221163"/>
            <a:ext cx="12176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/>
              <a:t>14</a:t>
            </a:r>
            <a:r>
              <a:rPr lang="en-US" altLang="zh-CN" sz="3200" i="1"/>
              <a:t>.</a:t>
            </a:r>
            <a:r>
              <a:rPr lang="en-US" altLang="zh-CN" sz="3200"/>
              <a:t>5%</a:t>
            </a:r>
            <a:endParaRPr lang="zh-CN" altLang="en-US" sz="32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057" name="Group 28"/>
          <p:cNvGrpSpPr/>
          <p:nvPr/>
        </p:nvGrpSpPr>
        <p:grpSpPr bwMode="auto">
          <a:xfrm>
            <a:off x="7667625" y="0"/>
            <a:ext cx="1295400" cy="1292225"/>
            <a:chOff x="4944" y="210"/>
            <a:chExt cx="816" cy="814"/>
          </a:xfrm>
        </p:grpSpPr>
        <p:pic>
          <p:nvPicPr>
            <p:cNvPr id="173067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3068" name="WordArt 27"/>
            <p:cNvSpPr>
              <a:spLocks noChangeArrowheads="1" noChangeShapeType="1" noTextEdit="1"/>
            </p:cNvSpPr>
            <p:nvPr/>
          </p:nvSpPr>
          <p:spPr bwMode="auto">
            <a:xfrm rot="258961">
              <a:off x="5034" y="482"/>
              <a:ext cx="658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73058" name="Text Box 8"/>
          <p:cNvSpPr txBox="1">
            <a:spLocks noChangeArrowheads="1"/>
          </p:cNvSpPr>
          <p:nvPr/>
        </p:nvSpPr>
        <p:spPr bwMode="auto">
          <a:xfrm>
            <a:off x="395288" y="754063"/>
            <a:ext cx="4321175" cy="587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4.</a:t>
            </a:r>
            <a:r>
              <a:rPr lang="zh-CN" altLang="en-US" sz="320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（易错题）</a:t>
            </a:r>
            <a:r>
              <a:rPr lang="zh-CN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判断。</a:t>
            </a:r>
            <a:endParaRPr lang="zh-CN" altLang="zh-CN" sz="32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388100" y="1497013"/>
            <a:ext cx="696913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73060" name="矩形 2"/>
          <p:cNvSpPr>
            <a:spLocks noChangeArrowheads="1"/>
          </p:cNvSpPr>
          <p:nvPr/>
        </p:nvSpPr>
        <p:spPr bwMode="auto">
          <a:xfrm>
            <a:off x="684213" y="4872038"/>
            <a:ext cx="8359775" cy="10779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(4)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一根铁丝长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截去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45%,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还剩下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55%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米。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	                                                   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3061" name="矩形 3"/>
          <p:cNvSpPr>
            <a:spLocks noChangeArrowheads="1"/>
          </p:cNvSpPr>
          <p:nvPr/>
        </p:nvSpPr>
        <p:spPr bwMode="auto">
          <a:xfrm>
            <a:off x="650875" y="1476375"/>
            <a:ext cx="71897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百分数和分数的意义相同。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	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73062" name="矩形 4"/>
          <p:cNvSpPr>
            <a:spLocks noChangeArrowheads="1"/>
          </p:cNvSpPr>
          <p:nvPr/>
        </p:nvSpPr>
        <p:spPr bwMode="auto">
          <a:xfrm>
            <a:off x="650875" y="2420938"/>
            <a:ext cx="586263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一段路长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98%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千米。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	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73063" name="矩形 5"/>
          <p:cNvSpPr>
            <a:spLocks noChangeArrowheads="1"/>
          </p:cNvSpPr>
          <p:nvPr/>
        </p:nvSpPr>
        <p:spPr bwMode="auto">
          <a:xfrm>
            <a:off x="666750" y="3644900"/>
            <a:ext cx="67849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(3)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百分数不能大于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100%</a:t>
            </a: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	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5457825" y="2433638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394450" y="3573463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7019925" y="5313363"/>
            <a:ext cx="698500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×</a:t>
            </a:r>
            <a:endParaRPr lang="zh-CN" altLang="en-US" sz="4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8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81" name="Group 28"/>
          <p:cNvGrpSpPr/>
          <p:nvPr/>
        </p:nvGrpSpPr>
        <p:grpSpPr bwMode="auto">
          <a:xfrm>
            <a:off x="7667625" y="0"/>
            <a:ext cx="1295400" cy="1292225"/>
            <a:chOff x="4944" y="210"/>
            <a:chExt cx="816" cy="814"/>
          </a:xfrm>
        </p:grpSpPr>
        <p:pic>
          <p:nvPicPr>
            <p:cNvPr id="174089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090" name="WordArt 27"/>
            <p:cNvSpPr>
              <a:spLocks noChangeArrowheads="1" noChangeShapeType="1" noTextEdit="1"/>
            </p:cNvSpPr>
            <p:nvPr/>
          </p:nvSpPr>
          <p:spPr bwMode="auto">
            <a:xfrm rot="258961">
              <a:off x="5034" y="482"/>
              <a:ext cx="658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74082" name="Text Box 8"/>
          <p:cNvSpPr txBox="1">
            <a:spLocks noChangeArrowheads="1"/>
          </p:cNvSpPr>
          <p:nvPr/>
        </p:nvSpPr>
        <p:spPr bwMode="auto">
          <a:xfrm>
            <a:off x="107950" y="977900"/>
            <a:ext cx="8607425" cy="587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0000" tIns="46800" rIns="90000" bIns="4680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5.</a:t>
            </a:r>
            <a:r>
              <a:rPr lang="zh-CN" altLang="en-US" sz="320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（难点题）</a:t>
            </a:r>
            <a:r>
              <a:rPr lang="zh-CN" altLang="en-US" sz="320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根据下面每个百分数的意义填空。</a:t>
            </a:r>
            <a:endParaRPr lang="zh-CN" altLang="zh-CN" sz="320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595813" y="2357438"/>
            <a:ext cx="22447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solidFill>
                  <a:srgbClr val="FF0000"/>
                </a:solidFill>
              </a:rPr>
              <a:t>发芽种子数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4084" name="矩形 3"/>
          <p:cNvSpPr>
            <a:spLocks noChangeArrowheads="1"/>
          </p:cNvSpPr>
          <p:nvPr/>
        </p:nvSpPr>
        <p:spPr bwMode="auto">
          <a:xfrm>
            <a:off x="323850" y="1866900"/>
            <a:ext cx="8678863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一批种子的发芽率是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98%,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发芽率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98%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是指这批种子中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,(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                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占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(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   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98%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74085" name="矩形 4"/>
          <p:cNvSpPr>
            <a:spLocks noChangeArrowheads="1"/>
          </p:cNvSpPr>
          <p:nvPr/>
        </p:nvSpPr>
        <p:spPr bwMode="auto">
          <a:xfrm>
            <a:off x="465138" y="4149725"/>
            <a:ext cx="8537575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(2)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今天全校学生的出勤率为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97%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。出勤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率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97%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是指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　                        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占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(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　  　  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的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97%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1352550" y="2857500"/>
            <a:ext cx="1004888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总数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4078288" y="4657725"/>
            <a:ext cx="18272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出勤人数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370013" y="5157788"/>
            <a:ext cx="14160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总人数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18" grpId="0"/>
      <p:bldP spid="19" grpId="0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105" name="Group 28"/>
          <p:cNvGrpSpPr/>
          <p:nvPr/>
        </p:nvGrpSpPr>
        <p:grpSpPr bwMode="auto">
          <a:xfrm>
            <a:off x="7667625" y="0"/>
            <a:ext cx="1295400" cy="1292225"/>
            <a:chOff x="4944" y="210"/>
            <a:chExt cx="816" cy="814"/>
          </a:xfrm>
        </p:grpSpPr>
        <p:pic>
          <p:nvPicPr>
            <p:cNvPr id="175120" name="Picture 8" descr="Pink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4" y="210"/>
              <a:ext cx="816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5121" name="WordArt 27"/>
            <p:cNvSpPr>
              <a:spLocks noChangeArrowheads="1" noChangeShapeType="1" noTextEdit="1"/>
            </p:cNvSpPr>
            <p:nvPr/>
          </p:nvSpPr>
          <p:spPr bwMode="auto">
            <a:xfrm rot="258961">
              <a:off x="5034" y="482"/>
              <a:ext cx="658" cy="31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FF00"/>
                    </a:solidFill>
                    <a:round/>
                  </a:ln>
                  <a:solidFill>
                    <a:srgbClr val="FFFF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提升培优</a:t>
              </a:r>
              <a:endParaRPr lang="zh-CN" altLang="en-US" sz="3600" kern="10">
                <a:ln w="9525">
                  <a:solidFill>
                    <a:srgbClr val="FFFF00"/>
                  </a:solidFill>
                  <a:round/>
                </a:ln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75106" name="Group 8"/>
          <p:cNvGrpSpPr/>
          <p:nvPr/>
        </p:nvGrpSpPr>
        <p:grpSpPr bwMode="auto">
          <a:xfrm>
            <a:off x="5580063" y="6143625"/>
            <a:ext cx="1943100" cy="525463"/>
            <a:chOff x="1474" y="3702"/>
            <a:chExt cx="952" cy="499"/>
          </a:xfrm>
        </p:grpSpPr>
        <p:sp>
          <p:nvSpPr>
            <p:cNvPr id="175118" name="AutoShape 9"/>
            <p:cNvSpPr>
              <a:spLocks noChangeArrowheads="1"/>
            </p:cNvSpPr>
            <p:nvPr/>
          </p:nvSpPr>
          <p:spPr bwMode="auto">
            <a:xfrm>
              <a:off x="1474" y="3702"/>
              <a:ext cx="907" cy="499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5119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02"/>
              <a:ext cx="952" cy="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125413" y="765175"/>
            <a:ext cx="77597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6.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（难点题）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阴影部分分别占整幅图的百</a:t>
            </a:r>
            <a:endParaRPr lang="en-US" altLang="zh-CN" sz="32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     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分之几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?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空白部分呢</a:t>
            </a:r>
            <a:r>
              <a:rPr lang="en-US" altLang="zh-C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?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175108" name="矩形 20"/>
          <p:cNvSpPr>
            <a:spLocks noChangeArrowheads="1"/>
          </p:cNvSpPr>
          <p:nvPr/>
        </p:nvSpPr>
        <p:spPr bwMode="auto">
          <a:xfrm>
            <a:off x="1109663" y="4376738"/>
            <a:ext cx="2271712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阴影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75109" name="矩形 21"/>
          <p:cNvSpPr>
            <a:spLocks noChangeArrowheads="1"/>
          </p:cNvSpPr>
          <p:nvPr/>
        </p:nvSpPr>
        <p:spPr bwMode="auto">
          <a:xfrm>
            <a:off x="1109663" y="5168900"/>
            <a:ext cx="2682875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空白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75110" name="矩形 22"/>
          <p:cNvSpPr>
            <a:spLocks noChangeArrowheads="1"/>
          </p:cNvSpPr>
          <p:nvPr/>
        </p:nvSpPr>
        <p:spPr bwMode="auto">
          <a:xfrm>
            <a:off x="5148263" y="4365625"/>
            <a:ext cx="22717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阴影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endParaRPr lang="zh-CN" altLang="en-US" sz="3200">
              <a:solidFill>
                <a:schemeClr val="tx1"/>
              </a:solidFill>
            </a:endParaRPr>
          </a:p>
        </p:txBody>
      </p:sp>
      <p:sp>
        <p:nvSpPr>
          <p:cNvPr id="175111" name="矩形 24"/>
          <p:cNvSpPr>
            <a:spLocks noChangeArrowheads="1"/>
          </p:cNvSpPr>
          <p:nvPr/>
        </p:nvSpPr>
        <p:spPr bwMode="auto">
          <a:xfrm>
            <a:off x="5148263" y="5157788"/>
            <a:ext cx="26812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空白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)</a:t>
            </a:r>
            <a:r>
              <a:rPr lang="zh-CN" altLang="zh-CN" sz="3200" i="1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　</a:t>
            </a:r>
            <a:endParaRPr lang="zh-CN" altLang="en-US" sz="3200">
              <a:solidFill>
                <a:schemeClr val="tx1"/>
              </a:solidFill>
            </a:endParaRPr>
          </a:p>
        </p:txBody>
      </p:sp>
      <p:pic>
        <p:nvPicPr>
          <p:cNvPr id="175112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011363"/>
            <a:ext cx="44100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13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8388" y="1646238"/>
            <a:ext cx="3216275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289175" y="4449763"/>
            <a:ext cx="9001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</a:rPr>
              <a:t>30%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286000" y="5229225"/>
            <a:ext cx="9017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</a:rPr>
              <a:t>70%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321425" y="4437063"/>
            <a:ext cx="900113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</a:rPr>
              <a:t>50%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6318250" y="5216525"/>
            <a:ext cx="901700" cy="5857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</a:rPr>
              <a:t>50%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129" name="Group 14"/>
          <p:cNvGrpSpPr/>
          <p:nvPr/>
        </p:nvGrpSpPr>
        <p:grpSpPr bwMode="auto">
          <a:xfrm>
            <a:off x="7667625" y="333375"/>
            <a:ext cx="1292225" cy="1292225"/>
            <a:chOff x="4946" y="164"/>
            <a:chExt cx="814" cy="814"/>
          </a:xfrm>
        </p:grpSpPr>
        <p:pic>
          <p:nvPicPr>
            <p:cNvPr id="176138" name="Picture 6" descr="Blue-Green2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946" y="164"/>
              <a:ext cx="814" cy="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6139" name="WordArt 13"/>
            <p:cNvSpPr>
              <a:spLocks noChangeArrowheads="1" noChangeShapeType="1" noTextEdit="1"/>
            </p:cNvSpPr>
            <p:nvPr/>
          </p:nvSpPr>
          <p:spPr bwMode="auto">
            <a:xfrm>
              <a:off x="5012" y="481"/>
              <a:ext cx="723" cy="27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zh-CN" altLang="en-US" sz="3600" kern="10">
                  <a:ln w="9525">
                    <a:solidFill>
                      <a:srgbClr val="FF3399"/>
                    </a:solidFill>
                    <a:round/>
                  </a:ln>
                  <a:solidFill>
                    <a:srgbClr val="FF3399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思维创新</a:t>
              </a:r>
              <a:endParaRPr lang="zh-CN" altLang="en-US" sz="3600" kern="10">
                <a:ln w="9525">
                  <a:solidFill>
                    <a:srgbClr val="FF3399"/>
                  </a:solidFill>
                  <a:round/>
                </a:ln>
                <a:solidFill>
                  <a:srgbClr val="FF3399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76130" name="Group 8"/>
          <p:cNvGrpSpPr/>
          <p:nvPr/>
        </p:nvGrpSpPr>
        <p:grpSpPr bwMode="auto">
          <a:xfrm>
            <a:off x="5580063" y="6143625"/>
            <a:ext cx="1943100" cy="525463"/>
            <a:chOff x="1474" y="3702"/>
            <a:chExt cx="952" cy="499"/>
          </a:xfrm>
        </p:grpSpPr>
        <p:sp>
          <p:nvSpPr>
            <p:cNvPr id="176136" name="AutoShape 9"/>
            <p:cNvSpPr>
              <a:spLocks noChangeArrowheads="1"/>
            </p:cNvSpPr>
            <p:nvPr/>
          </p:nvSpPr>
          <p:spPr bwMode="auto">
            <a:xfrm>
              <a:off x="1474" y="3702"/>
              <a:ext cx="907" cy="499"/>
            </a:xfrm>
            <a:prstGeom prst="actionButtonBlank">
              <a:avLst/>
            </a:prstGeom>
            <a:solidFill>
              <a:srgbClr val="DEEC22"/>
            </a:solidFill>
            <a:ln w="9525">
              <a:solidFill>
                <a:schemeClr val="hlink"/>
              </a:solidFill>
              <a:miter lim="800000"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6137" name="Text Box 10">
              <a:hlinkClick r:id="rId2" action="ppaction://hlinksldjump"/>
            </p:cNvPr>
            <p:cNvSpPr txBox="1">
              <a:spLocks noChangeArrowheads="1"/>
            </p:cNvSpPr>
            <p:nvPr/>
          </p:nvSpPr>
          <p:spPr bwMode="auto">
            <a:xfrm>
              <a:off x="1474" y="3702"/>
              <a:ext cx="952" cy="4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返回作业</a:t>
              </a:r>
              <a:r>
                <a:rPr lang="en-US" altLang="zh-CN" sz="2800">
                  <a:solidFill>
                    <a:schemeClr val="tx1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34925" y="746125"/>
            <a:ext cx="77597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7.</a:t>
            </a:r>
            <a:r>
              <a:rPr lang="zh-CN" altLang="en-US" sz="3200" dirty="0">
                <a:solidFill>
                  <a:srgbClr val="FF0066"/>
                </a:solidFill>
                <a:latin typeface="华文楷体" panose="02010600040101010101" charset="-122"/>
                <a:ea typeface="华文楷体" panose="02010600040101010101" charset="-122"/>
              </a:rPr>
              <a:t>（探究题）</a:t>
            </a:r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t>分桃子。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176132" name="矩形 11"/>
          <p:cNvSpPr>
            <a:spLocks noChangeArrowheads="1"/>
          </p:cNvSpPr>
          <p:nvPr/>
        </p:nvSpPr>
        <p:spPr bwMode="auto">
          <a:xfrm>
            <a:off x="539750" y="1355725"/>
            <a:ext cx="7127875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五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(1)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班有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50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名同学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其中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26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名男生。他们买了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100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个桃子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每人分两个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男生一共分到的桃子数占桃子总数的百分之几</a:t>
            </a:r>
            <a:r>
              <a:rPr lang="en-US" altLang="zh-CN" sz="320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?</a:t>
            </a:r>
            <a:endParaRPr lang="en-US" altLang="zh-CN" sz="3200">
              <a:solidFill>
                <a:schemeClr val="tx1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908175" y="3081338"/>
            <a:ext cx="360362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</a:rPr>
              <a:t>26×2=52(</a:t>
            </a:r>
            <a:r>
              <a:rPr lang="zh-CN" altLang="zh-CN" sz="4000">
                <a:solidFill>
                  <a:srgbClr val="FF0000"/>
                </a:solidFill>
              </a:rPr>
              <a:t>个</a:t>
            </a:r>
            <a:r>
              <a:rPr lang="en-US" altLang="zh-CN" sz="4000">
                <a:solidFill>
                  <a:srgbClr val="FF0000"/>
                </a:solidFill>
              </a:rPr>
              <a:t>)</a:t>
            </a:r>
            <a:r>
              <a:rPr lang="zh-CN" altLang="zh-CN" sz="4000" i="1">
                <a:solidFill>
                  <a:srgbClr val="FF0000"/>
                </a:solidFill>
              </a:rPr>
              <a:t>　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890713" y="3944938"/>
            <a:ext cx="314642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4000">
                <a:solidFill>
                  <a:srgbClr val="FF0000"/>
                </a:solidFill>
              </a:rPr>
              <a:t>52÷100=52%</a:t>
            </a:r>
            <a:endParaRPr lang="zh-CN" altLang="en-US" sz="40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912813" y="4800600"/>
            <a:ext cx="6754812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答：男生一共分到的桃子数占桃子总</a:t>
            </a:r>
            <a:endParaRPr lang="en-US" altLang="zh-CN" sz="32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  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数的</a:t>
            </a:r>
            <a:r>
              <a:rPr lang="en-US" altLang="zh-CN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52%</a:t>
            </a:r>
            <a:r>
              <a:rPr lang="zh-CN" altLang="en-US" sz="32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。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>
            <a:off x="1000125" y="1428750"/>
            <a:ext cx="6858000" cy="785813"/>
          </a:xfrm>
          <a:prstGeom prst="round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天才</a:t>
            </a:r>
            <a:r>
              <a:rPr lang="en-US" altLang="zh-CN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=99%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的汗水</a:t>
            </a:r>
            <a:r>
              <a:rPr lang="en-US" altLang="zh-CN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+1%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的灵感</a:t>
            </a:r>
            <a:endParaRPr lang="zh-CN" altLang="en-US" sz="36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6386" name="Group 8"/>
          <p:cNvGrpSpPr/>
          <p:nvPr/>
        </p:nvGrpSpPr>
        <p:grpSpPr bwMode="auto">
          <a:xfrm>
            <a:off x="6551613" y="44450"/>
            <a:ext cx="2592387" cy="1008063"/>
            <a:chOff x="0" y="0"/>
            <a:chExt cx="1633" cy="635"/>
          </a:xfrm>
        </p:grpSpPr>
        <p:pic>
          <p:nvPicPr>
            <p:cNvPr id="16399" name="Picture 9" descr="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633" cy="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00" name="Rectangle 2"/>
            <p:cNvSpPr txBox="1">
              <a:spLocks noChangeArrowheads="1"/>
            </p:cNvSpPr>
            <p:nvPr/>
          </p:nvSpPr>
          <p:spPr bwMode="auto">
            <a:xfrm>
              <a:off x="45" y="0"/>
              <a:ext cx="1497" cy="63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91403" tIns="45700" rIns="91403" bIns="45700" anchor="ctr"/>
            <a:lstStyle/>
            <a:p>
              <a:pPr algn="r" defTabSz="923925">
                <a:buFont typeface="Arial" panose="020B0604020202020204" pitchFamily="34" charset="0"/>
                <a:buNone/>
              </a:pPr>
              <a:r>
                <a:rPr lang="zh-CN" altLang="en-US" sz="3200" dirty="0">
                  <a:latin typeface="Arial" panose="020B0604020202020204" pitchFamily="34" charset="0"/>
                  <a:ea typeface="黑体" panose="02010609060101010101" pitchFamily="49" charset="-122"/>
                </a:rPr>
                <a:t>学 习 新 知</a:t>
              </a:r>
              <a:endParaRPr lang="zh-CN" altLang="en-US" sz="3200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6389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639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6391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6392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6393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832100" y="1500188"/>
            <a:ext cx="88265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99%</a:t>
            </a:r>
            <a:endParaRPr lang="en-US" altLang="zh-CN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5137150" y="1500188"/>
            <a:ext cx="6492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1%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4786313" y="3143250"/>
            <a:ext cx="4125912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99%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1%</a:t>
            </a:r>
            <a:r>
              <a:rPr lang="zh-CN" altLang="en-US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是百分数。</a:t>
            </a:r>
            <a:endParaRPr lang="en-US" altLang="zh-CN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8785" name="Picture 1" descr="D:\掘金2016\20160510北六上课件\图片\新建文件夹\201406260728595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25" y="2714625"/>
            <a:ext cx="366236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857250" y="5929313"/>
            <a:ext cx="41338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托马斯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·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阿尔瓦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·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爱迪生</a:t>
            </a:r>
            <a:endParaRPr lang="en-US" altLang="zh-CN" sz="28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8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7" grpId="0"/>
      <p:bldP spid="3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1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1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13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14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15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17416" name="矩形 36"/>
          <p:cNvSpPr>
            <a:spLocks noChangeArrowheads="1"/>
          </p:cNvSpPr>
          <p:nvPr/>
        </p:nvSpPr>
        <p:spPr bwMode="auto">
          <a:xfrm>
            <a:off x="785813" y="785813"/>
            <a:ext cx="57308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chemeClr val="tx1"/>
                </a:solidFill>
              </a:rPr>
              <a:t>同学们在生活中见过百分数吗</a:t>
            </a:r>
            <a:r>
              <a:rPr lang="en-US" altLang="zh-CN" sz="3200" dirty="0">
                <a:solidFill>
                  <a:schemeClr val="tx1"/>
                </a:solidFill>
              </a:rPr>
              <a:t>?</a:t>
            </a:r>
            <a:endParaRPr lang="en-US" altLang="zh-CN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35170" name="Picture 2" descr="D:\掘金2016\20160510北六上课件\图片\新建文件夹\201205241230036846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43438" y="1571612"/>
            <a:ext cx="3504997" cy="2344059"/>
          </a:xfrm>
          <a:prstGeom prst="snipRoundRect">
            <a:avLst/>
          </a:prstGeom>
          <a:noFill/>
        </p:spPr>
      </p:pic>
      <p:pic>
        <p:nvPicPr>
          <p:cNvPr id="135171" name="Picture 3" descr="D:\掘金2016\20160510北六上课件\图片\新建文件夹\u=4241388583,568331576&amp;fm=21&amp;gp=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4143380"/>
            <a:ext cx="3207660" cy="2031518"/>
          </a:xfrm>
          <a:prstGeom prst="snip2DiagRect">
            <a:avLst/>
          </a:prstGeom>
          <a:noFill/>
        </p:spPr>
      </p:pic>
      <p:pic>
        <p:nvPicPr>
          <p:cNvPr id="135172" name="Picture 4" descr="D:\掘金2016\20160510北六上课件\图片\新建文件夹\u=1684481993,3049480149&amp;fm=21&amp;gp=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4000503"/>
            <a:ext cx="2500330" cy="2187789"/>
          </a:xfrm>
          <a:prstGeom prst="round1Rect">
            <a:avLst/>
          </a:prstGeom>
          <a:noFill/>
        </p:spPr>
      </p:pic>
      <p:pic>
        <p:nvPicPr>
          <p:cNvPr id="135173" name="Picture 5" descr="D:\掘金2016\20160510北六上课件\图片\新建文件夹\u=2303250598,2850904768&amp;fm=21&amp;gp=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1785926"/>
            <a:ext cx="3047277" cy="2031518"/>
          </a:xfrm>
          <a:prstGeom prst="round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5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5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335" name="Group 191"/>
          <p:cNvGraphicFramePr>
            <a:graphicFrameLocks noGrp="1"/>
          </p:cNvGraphicFramePr>
          <p:nvPr/>
        </p:nvGraphicFramePr>
        <p:xfrm>
          <a:off x="7015163" y="1214438"/>
          <a:ext cx="1800225" cy="3131820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进球数占罚球数的百分之几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4336" name="Group 192"/>
          <p:cNvGraphicFramePr>
            <a:graphicFrameLocks noGrp="1"/>
          </p:cNvGraphicFramePr>
          <p:nvPr/>
        </p:nvGraphicFramePr>
        <p:xfrm>
          <a:off x="357188" y="1214438"/>
          <a:ext cx="1260475" cy="2767013"/>
        </p:xfrm>
        <a:graphic>
          <a:graphicData uri="http://schemas.openxmlformats.org/drawingml/2006/table">
            <a:tbl>
              <a:tblPr/>
              <a:tblGrid>
                <a:gridCol w="1260475"/>
              </a:tblGrid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队员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淘气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奇思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不马虎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4337" name="Group 193"/>
          <p:cNvGraphicFramePr>
            <a:graphicFrameLocks noGrp="1"/>
          </p:cNvGraphicFramePr>
          <p:nvPr/>
        </p:nvGraphicFramePr>
        <p:xfrm>
          <a:off x="1620838" y="1214438"/>
          <a:ext cx="1800225" cy="2767013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罚球数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个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20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10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25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4338" name="Group 194"/>
          <p:cNvGraphicFramePr>
            <a:graphicFrameLocks noGrp="1"/>
          </p:cNvGraphicFramePr>
          <p:nvPr/>
        </p:nvGraphicFramePr>
        <p:xfrm>
          <a:off x="3422650" y="1214438"/>
          <a:ext cx="1800225" cy="2767013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进球数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个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18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8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21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4339" name="Group 195"/>
          <p:cNvGraphicFramePr>
            <a:graphicFrameLocks noGrp="1"/>
          </p:cNvGraphicFramePr>
          <p:nvPr/>
        </p:nvGraphicFramePr>
        <p:xfrm>
          <a:off x="5221288" y="1214438"/>
          <a:ext cx="1800225" cy="3131820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进球数占罚球数的几分之几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340" name="Object 116"/>
          <p:cNvGraphicFramePr>
            <a:graphicFrameLocks noChangeAspect="1"/>
          </p:cNvGraphicFramePr>
          <p:nvPr/>
        </p:nvGraphicFramePr>
        <p:xfrm>
          <a:off x="5583238" y="2030413"/>
          <a:ext cx="395287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66" name="Equation" r:id="rId1" imgW="215900" imgH="393065" progId="">
                  <p:embed/>
                </p:oleObj>
              </mc:Choice>
              <mc:Fallback>
                <p:oleObj name="Equation" r:id="rId1" imgW="215900" imgH="393065" progId="">
                  <p:embed/>
                  <p:pic>
                    <p:nvPicPr>
                      <p:cNvPr id="0" name="Picture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3238" y="2030413"/>
                        <a:ext cx="395287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1" name="Object 117"/>
          <p:cNvGraphicFramePr>
            <a:graphicFrameLocks noChangeAspect="1"/>
          </p:cNvGraphicFramePr>
          <p:nvPr/>
        </p:nvGraphicFramePr>
        <p:xfrm>
          <a:off x="5583238" y="2663825"/>
          <a:ext cx="37147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67" name="Equation" r:id="rId3" imgW="203200" imgH="393700" progId="">
                  <p:embed/>
                </p:oleObj>
              </mc:Choice>
              <mc:Fallback>
                <p:oleObj name="Equation" r:id="rId3" imgW="203200" imgH="393700" progId="">
                  <p:embed/>
                  <p:pic>
                    <p:nvPicPr>
                      <p:cNvPr id="0" name="Picture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3238" y="2663825"/>
                        <a:ext cx="371475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2" name="Object 118"/>
          <p:cNvGraphicFramePr>
            <a:graphicFrameLocks noChangeAspect="1"/>
          </p:cNvGraphicFramePr>
          <p:nvPr/>
        </p:nvGraphicFramePr>
        <p:xfrm>
          <a:off x="5572125" y="3309938"/>
          <a:ext cx="37147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68" name="Equation" r:id="rId5" imgW="203200" imgH="393700" progId="">
                  <p:embed/>
                </p:oleObj>
              </mc:Choice>
              <mc:Fallback>
                <p:oleObj name="Equation" r:id="rId5" imgW="203200" imgH="393700" progId="">
                  <p:embed/>
                  <p:pic>
                    <p:nvPicPr>
                      <p:cNvPr id="0" name="Picture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3309938"/>
                        <a:ext cx="37147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5" name="Object 119"/>
          <p:cNvGraphicFramePr>
            <a:graphicFrameLocks noChangeAspect="1"/>
          </p:cNvGraphicFramePr>
          <p:nvPr/>
        </p:nvGraphicFramePr>
        <p:xfrm>
          <a:off x="5992813" y="3309938"/>
          <a:ext cx="7207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69" name="Equation" r:id="rId7" imgW="393700" imgH="393700" progId="">
                  <p:embed/>
                </p:oleObj>
              </mc:Choice>
              <mc:Fallback>
                <p:oleObj name="Equation" r:id="rId7" imgW="393700" imgH="393700" progId="">
                  <p:embed/>
                  <p:pic>
                    <p:nvPicPr>
                      <p:cNvPr id="0" name="Picture 1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2813" y="3309938"/>
                        <a:ext cx="72072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6" name="Object 120"/>
          <p:cNvGraphicFramePr>
            <a:graphicFrameLocks noChangeAspect="1"/>
          </p:cNvGraphicFramePr>
          <p:nvPr/>
        </p:nvGraphicFramePr>
        <p:xfrm>
          <a:off x="6000750" y="2652713"/>
          <a:ext cx="72072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70" name="Equation" r:id="rId9" imgW="393700" imgH="393700" progId="">
                  <p:embed/>
                </p:oleObj>
              </mc:Choice>
              <mc:Fallback>
                <p:oleObj name="Equation" r:id="rId9" imgW="393700" imgH="393700" progId="">
                  <p:embed/>
                  <p:pic>
                    <p:nvPicPr>
                      <p:cNvPr id="0" name="Picture 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2652713"/>
                        <a:ext cx="720725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47" name="Object 121"/>
          <p:cNvGraphicFramePr>
            <a:graphicFrameLocks noChangeAspect="1"/>
          </p:cNvGraphicFramePr>
          <p:nvPr/>
        </p:nvGraphicFramePr>
        <p:xfrm>
          <a:off x="6000750" y="2017713"/>
          <a:ext cx="7207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71" name="Equation" r:id="rId11" imgW="393700" imgH="393700" progId="">
                  <p:embed/>
                </p:oleObj>
              </mc:Choice>
              <mc:Fallback>
                <p:oleObj name="Equation" r:id="rId11" imgW="393700" imgH="393700" progId="">
                  <p:embed/>
                  <p:pic>
                    <p:nvPicPr>
                      <p:cNvPr id="0" name="Picture 1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2017713"/>
                        <a:ext cx="72072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437438" y="2105025"/>
            <a:ext cx="10064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90%</a:t>
            </a:r>
            <a:endParaRPr lang="zh-CN" altLang="en-US" sz="2800">
              <a:solidFill>
                <a:srgbClr val="FF000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7439025" y="2752725"/>
            <a:ext cx="10064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80%</a:t>
            </a:r>
            <a:endParaRPr lang="zh-CN" altLang="en-US" sz="2800">
              <a:solidFill>
                <a:srgbClr val="FF000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7437438" y="3398838"/>
            <a:ext cx="10064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84%</a:t>
            </a:r>
            <a:endParaRPr lang="zh-CN" altLang="en-US" sz="2800">
              <a:solidFill>
                <a:srgbClr val="FF000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928938" y="4714875"/>
            <a:ext cx="55943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/>
              <a:t>派罚点球命中率高的队员最合适。</a:t>
            </a:r>
            <a:endParaRPr lang="zh-CN" altLang="en-US" sz="2800"/>
          </a:p>
        </p:txBody>
      </p:sp>
      <p:sp>
        <p:nvSpPr>
          <p:cNvPr id="35" name="椭圆 34"/>
          <p:cNvSpPr/>
          <p:nvPr/>
        </p:nvSpPr>
        <p:spPr>
          <a:xfrm>
            <a:off x="428625" y="2143125"/>
            <a:ext cx="1071563" cy="50006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134331" name="组合 19"/>
          <p:cNvGrpSpPr/>
          <p:nvPr/>
        </p:nvGrpSpPr>
        <p:grpSpPr bwMode="auto">
          <a:xfrm>
            <a:off x="214313" y="4071938"/>
            <a:ext cx="2505075" cy="2525712"/>
            <a:chOff x="214282" y="4071942"/>
            <a:chExt cx="2505084" cy="2525411"/>
          </a:xfrm>
        </p:grpSpPr>
        <p:pic>
          <p:nvPicPr>
            <p:cNvPr id="134332" name="Picture 9" descr="D:\掘金2016\20160510北六上课件\图片\新建文件夹\4df976d279a6cfc09af1a.gif"/>
            <p:cNvPicPr>
              <a:picLocks noChangeAspect="1" noChangeArrowheads="1" noCrop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14282" y="4071942"/>
              <a:ext cx="2505084" cy="2500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4333" name="Picture 122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619672" y="6309321"/>
              <a:ext cx="1043930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3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3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34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2" grpId="0"/>
      <p:bldP spid="43" grpId="0"/>
      <p:bldP spid="34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86313" y="1428750"/>
            <a:ext cx="10064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写作：</a:t>
            </a:r>
            <a:endParaRPr lang="zh-CN" altLang="en-US" sz="320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86438" y="1428750"/>
            <a:ext cx="10064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84%</a:t>
            </a:r>
            <a:endParaRPr lang="zh-CN" altLang="en-US" sz="3200">
              <a:solidFill>
                <a:srgbClr val="FF0000"/>
              </a:solidFill>
              <a:latin typeface="楷体_GB2312"/>
              <a:ea typeface="楷体_GB2312"/>
              <a:cs typeface="楷体_GB2312"/>
            </a:endParaRPr>
          </a:p>
        </p:txBody>
      </p:sp>
      <p:grpSp>
        <p:nvGrpSpPr>
          <p:cNvPr id="10" name="组合 9"/>
          <p:cNvGrpSpPr/>
          <p:nvPr/>
        </p:nvGrpSpPr>
        <p:grpSpPr bwMode="auto">
          <a:xfrm>
            <a:off x="3714750" y="1214438"/>
            <a:ext cx="804863" cy="990600"/>
            <a:chOff x="2428860" y="3500438"/>
            <a:chExt cx="805029" cy="990248"/>
          </a:xfrm>
        </p:grpSpPr>
        <p:sp>
          <p:nvSpPr>
            <p:cNvPr id="11" name="TextBox 10"/>
            <p:cNvSpPr txBox="1"/>
            <p:nvPr/>
          </p:nvSpPr>
          <p:spPr>
            <a:xfrm>
              <a:off x="2428860" y="3906694"/>
              <a:ext cx="805029" cy="5839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zh-CN" sz="3200" dirty="0">
                  <a:solidFill>
                    <a:srgbClr val="FF0000"/>
                  </a:solidFill>
                  <a:latin typeface="+mn-ea"/>
                  <a:ea typeface="+mn-ea"/>
                </a:rPr>
                <a:t>100</a:t>
              </a:r>
              <a:endParaRPr lang="zh-CN" altLang="en-US" sz="3200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22542" y="3500438"/>
              <a:ext cx="598610" cy="5839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  <a:defRPr/>
              </a:pPr>
              <a:r>
                <a:rPr lang="en-US" altLang="zh-CN" sz="3200" dirty="0">
                  <a:solidFill>
                    <a:srgbClr val="FF0000"/>
                  </a:solidFill>
                  <a:latin typeface="+mn-ea"/>
                  <a:ea typeface="+mn-ea"/>
                </a:rPr>
                <a:t>84</a:t>
              </a:r>
              <a:endParaRPr lang="zh-CN" altLang="en-US" sz="3200" dirty="0">
                <a:solidFill>
                  <a:srgbClr val="FF0000"/>
                </a:solidFill>
                <a:latin typeface="+mn-ea"/>
                <a:ea typeface="+mn-ea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V="1">
              <a:off x="2428860" y="4000322"/>
              <a:ext cx="784387" cy="7935"/>
            </a:xfrm>
            <a:prstGeom prst="line">
              <a:avLst/>
            </a:prstGeom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643438" y="4071938"/>
            <a:ext cx="100647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读作：</a:t>
            </a:r>
            <a:endParaRPr lang="zh-CN" altLang="en-US" sz="320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643563" y="4071938"/>
            <a:ext cx="29289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百分之八十四</a:t>
            </a:r>
            <a:endParaRPr lang="zh-CN" altLang="en-US" sz="3200">
              <a:solidFill>
                <a:srgbClr val="FF000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23" name="矩形 22"/>
          <p:cNvSpPr/>
          <p:nvPr/>
        </p:nvSpPr>
        <p:spPr>
          <a:xfrm rot="5400000">
            <a:off x="6219032" y="1812131"/>
            <a:ext cx="596900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en-US" altLang="zh-CN" sz="3200" dirty="0">
                <a:solidFill>
                  <a:schemeClr val="tx1"/>
                </a:solidFill>
                <a:latin typeface="+mn-ea"/>
                <a:ea typeface="宋体" panose="02010600030101010101" pitchFamily="2" charset="-122"/>
              </a:rPr>
              <a:t>…</a:t>
            </a:r>
            <a:endParaRPr lang="zh-CN" altLang="en-US" sz="32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786438" y="2357438"/>
            <a:ext cx="15001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楷体_GB2312"/>
                <a:ea typeface="楷体_GB2312"/>
                <a:cs typeface="楷体_GB2312"/>
              </a:rPr>
              <a:t>百分号</a:t>
            </a:r>
            <a:endParaRPr lang="zh-CN" altLang="en-US" sz="3200">
              <a:solidFill>
                <a:srgbClr val="FF0000"/>
              </a:solidFill>
              <a:latin typeface="楷体_GB2312"/>
              <a:ea typeface="楷体_GB2312"/>
              <a:cs typeface="楷体_GB2312"/>
            </a:endParaRPr>
          </a:p>
        </p:txBody>
      </p:sp>
      <p:grpSp>
        <p:nvGrpSpPr>
          <p:cNvPr id="135176" name="组合 14"/>
          <p:cNvGrpSpPr/>
          <p:nvPr/>
        </p:nvGrpSpPr>
        <p:grpSpPr bwMode="auto">
          <a:xfrm>
            <a:off x="642938" y="2600325"/>
            <a:ext cx="3433762" cy="3492500"/>
            <a:chOff x="642910" y="2601109"/>
            <a:chExt cx="3434187" cy="3492187"/>
          </a:xfrm>
        </p:grpSpPr>
        <p:pic>
          <p:nvPicPr>
            <p:cNvPr id="135177" name="Picture 5" descr="D:\掘金2016\20160510北六上课件\图片\6666552_185144676196_2.jp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42910" y="2601109"/>
              <a:ext cx="3382964" cy="3471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5178" name="Picture 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419872" y="5864696"/>
              <a:ext cx="657225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7" grpId="0"/>
      <p:bldP spid="18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98" name="矩形 1"/>
          <p:cNvSpPr>
            <a:spLocks noChangeArrowheads="1"/>
          </p:cNvSpPr>
          <p:nvPr/>
        </p:nvSpPr>
        <p:spPr bwMode="auto">
          <a:xfrm>
            <a:off x="214313" y="3786188"/>
            <a:ext cx="8786812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800" dirty="0">
                <a:solidFill>
                  <a:schemeClr val="tx1"/>
                </a:solidFill>
              </a:rPr>
              <a:t>结合问题中</a:t>
            </a:r>
            <a:r>
              <a:rPr lang="en-US" altLang="zh-CN" sz="2800" dirty="0">
                <a:solidFill>
                  <a:schemeClr val="tx1"/>
                </a:solidFill>
              </a:rPr>
              <a:t>90%,80%,84%</a:t>
            </a:r>
            <a:r>
              <a:rPr lang="zh-CN" altLang="en-US" sz="2800" dirty="0">
                <a:solidFill>
                  <a:schemeClr val="tx1"/>
                </a:solidFill>
              </a:rPr>
              <a:t>来说一说百分数的含义</a:t>
            </a:r>
            <a:r>
              <a:rPr lang="zh-CN" altLang="en-US" sz="2800" dirty="0"/>
              <a:t>。</a:t>
            </a:r>
            <a:endParaRPr lang="zh-CN" altLang="en-US" sz="2800" dirty="0"/>
          </a:p>
        </p:txBody>
      </p:sp>
      <p:graphicFrame>
        <p:nvGraphicFramePr>
          <p:cNvPr id="152766" name="Group 190"/>
          <p:cNvGraphicFramePr>
            <a:graphicFrameLocks noGrp="1"/>
          </p:cNvGraphicFramePr>
          <p:nvPr/>
        </p:nvGraphicFramePr>
        <p:xfrm>
          <a:off x="7015163" y="827088"/>
          <a:ext cx="1800225" cy="2868051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10273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进球数占罚球数的百分之几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559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97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2767" name="Group 191"/>
          <p:cNvGraphicFramePr>
            <a:graphicFrameLocks noGrp="1"/>
          </p:cNvGraphicFramePr>
          <p:nvPr/>
        </p:nvGraphicFramePr>
        <p:xfrm>
          <a:off x="357188" y="827088"/>
          <a:ext cx="1260475" cy="2767013"/>
        </p:xfrm>
        <a:graphic>
          <a:graphicData uri="http://schemas.openxmlformats.org/drawingml/2006/table">
            <a:tbl>
              <a:tblPr/>
              <a:tblGrid>
                <a:gridCol w="1260475"/>
              </a:tblGrid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队员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淘气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奇思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不马虎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2768" name="Group 192"/>
          <p:cNvGraphicFramePr>
            <a:graphicFrameLocks noGrp="1"/>
          </p:cNvGraphicFramePr>
          <p:nvPr/>
        </p:nvGraphicFramePr>
        <p:xfrm>
          <a:off x="1620838" y="827088"/>
          <a:ext cx="1800225" cy="2767013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罚球数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个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20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10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25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2769" name="Group 193"/>
          <p:cNvGraphicFramePr>
            <a:graphicFrameLocks noGrp="1"/>
          </p:cNvGraphicFramePr>
          <p:nvPr/>
        </p:nvGraphicFramePr>
        <p:xfrm>
          <a:off x="3422650" y="827088"/>
          <a:ext cx="1800225" cy="2767013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823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进球数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/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个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18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8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21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2770" name="Group 194"/>
          <p:cNvGraphicFramePr>
            <a:graphicFrameLocks noGrp="1"/>
          </p:cNvGraphicFramePr>
          <p:nvPr/>
        </p:nvGraphicFramePr>
        <p:xfrm>
          <a:off x="5221288" y="827088"/>
          <a:ext cx="1800225" cy="2937075"/>
        </p:xfrm>
        <a:graphic>
          <a:graphicData uri="http://schemas.openxmlformats.org/drawingml/2006/table">
            <a:tbl>
              <a:tblPr/>
              <a:tblGrid>
                <a:gridCol w="1800225"/>
              </a:tblGrid>
              <a:tr h="10695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_GB2312"/>
                          <a:ea typeface="楷体_GB2312"/>
                          <a:cs typeface="楷体_GB2312"/>
                        </a:rPr>
                        <a:t>进球数占罚球数的几分之几</a:t>
                      </a:r>
                      <a:endParaRPr kumimoji="0" lang="zh-CN" alt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7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  <a:tr h="5827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7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楷体_GB2312"/>
                        <a:ea typeface="楷体_GB2312"/>
                        <a:cs typeface="楷体_GB231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2692" name="Object 116"/>
          <p:cNvGraphicFramePr>
            <a:graphicFrameLocks noChangeAspect="1"/>
          </p:cNvGraphicFramePr>
          <p:nvPr/>
        </p:nvGraphicFramePr>
        <p:xfrm>
          <a:off x="5583238" y="1643063"/>
          <a:ext cx="395287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" name="Equation" r:id="rId1" imgW="215900" imgH="393065" progId="">
                  <p:embed/>
                </p:oleObj>
              </mc:Choice>
              <mc:Fallback>
                <p:oleObj name="Equation" r:id="rId1" imgW="215900" imgH="393065" progId="">
                  <p:embed/>
                  <p:pic>
                    <p:nvPicPr>
                      <p:cNvPr id="0" name="Picture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3238" y="1643063"/>
                        <a:ext cx="395287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693" name="Object 117"/>
          <p:cNvGraphicFramePr>
            <a:graphicFrameLocks noChangeAspect="1"/>
          </p:cNvGraphicFramePr>
          <p:nvPr/>
        </p:nvGraphicFramePr>
        <p:xfrm>
          <a:off x="5583238" y="2276475"/>
          <a:ext cx="37147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99" name="Equation" r:id="rId3" imgW="203200" imgH="393700" progId="">
                  <p:embed/>
                </p:oleObj>
              </mc:Choice>
              <mc:Fallback>
                <p:oleObj name="Equation" r:id="rId3" imgW="203200" imgH="393700" progId="">
                  <p:embed/>
                  <p:pic>
                    <p:nvPicPr>
                      <p:cNvPr id="0" name="Picture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3238" y="2276475"/>
                        <a:ext cx="371475" cy="719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694" name="Object 118"/>
          <p:cNvGraphicFramePr>
            <a:graphicFrameLocks noChangeAspect="1"/>
          </p:cNvGraphicFramePr>
          <p:nvPr/>
        </p:nvGraphicFramePr>
        <p:xfrm>
          <a:off x="5572125" y="2922588"/>
          <a:ext cx="37147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700" name="Equation" r:id="rId5" imgW="203200" imgH="393700" progId="">
                  <p:embed/>
                </p:oleObj>
              </mc:Choice>
              <mc:Fallback>
                <p:oleObj name="Equation" r:id="rId5" imgW="203200" imgH="393700" progId="">
                  <p:embed/>
                  <p:pic>
                    <p:nvPicPr>
                      <p:cNvPr id="0" name="Picture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2125" y="2922588"/>
                        <a:ext cx="37147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695" name="Object 119"/>
          <p:cNvGraphicFramePr>
            <a:graphicFrameLocks noChangeAspect="1"/>
          </p:cNvGraphicFramePr>
          <p:nvPr/>
        </p:nvGraphicFramePr>
        <p:xfrm>
          <a:off x="5992813" y="2922588"/>
          <a:ext cx="7207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701" name="Equation" r:id="rId7" imgW="393700" imgH="393700" progId="">
                  <p:embed/>
                </p:oleObj>
              </mc:Choice>
              <mc:Fallback>
                <p:oleObj name="Equation" r:id="rId7" imgW="393700" imgH="393700" progId="">
                  <p:embed/>
                  <p:pic>
                    <p:nvPicPr>
                      <p:cNvPr id="0" name="Picture 1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2813" y="2922588"/>
                        <a:ext cx="72072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696" name="Object 120"/>
          <p:cNvGraphicFramePr>
            <a:graphicFrameLocks noChangeAspect="1"/>
          </p:cNvGraphicFramePr>
          <p:nvPr/>
        </p:nvGraphicFramePr>
        <p:xfrm>
          <a:off x="6000750" y="2265363"/>
          <a:ext cx="720725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702" name="Equation" r:id="rId9" imgW="393700" imgH="393700" progId="">
                  <p:embed/>
                </p:oleObj>
              </mc:Choice>
              <mc:Fallback>
                <p:oleObj name="Equation" r:id="rId9" imgW="393700" imgH="393700" progId="">
                  <p:embed/>
                  <p:pic>
                    <p:nvPicPr>
                      <p:cNvPr id="0" name="Picture 1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2265363"/>
                        <a:ext cx="720725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697" name="Object 121"/>
          <p:cNvGraphicFramePr>
            <a:graphicFrameLocks noChangeAspect="1"/>
          </p:cNvGraphicFramePr>
          <p:nvPr/>
        </p:nvGraphicFramePr>
        <p:xfrm>
          <a:off x="6000750" y="1630363"/>
          <a:ext cx="7207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703" name="Equation" r:id="rId11" imgW="393700" imgH="393700" progId="">
                  <p:embed/>
                </p:oleObj>
              </mc:Choice>
              <mc:Fallback>
                <p:oleObj name="Equation" r:id="rId11" imgW="393700" imgH="393700" progId="">
                  <p:embed/>
                  <p:pic>
                    <p:nvPicPr>
                      <p:cNvPr id="0" name="Picture 1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1630363"/>
                        <a:ext cx="720725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2759" name="TextBox 13"/>
          <p:cNvSpPr txBox="1">
            <a:spLocks noChangeArrowheads="1"/>
          </p:cNvSpPr>
          <p:nvPr/>
        </p:nvSpPr>
        <p:spPr bwMode="auto">
          <a:xfrm>
            <a:off x="7437438" y="1717675"/>
            <a:ext cx="10064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楷体_GB2312"/>
                <a:ea typeface="楷体_GB2312"/>
                <a:cs typeface="楷体_GB2312"/>
              </a:rPr>
              <a:t>90%</a:t>
            </a:r>
            <a:endParaRPr lang="zh-CN" altLang="en-US" sz="2800">
              <a:solidFill>
                <a:srgbClr val="7030A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760" name="TextBox 14"/>
          <p:cNvSpPr txBox="1">
            <a:spLocks noChangeArrowheads="1"/>
          </p:cNvSpPr>
          <p:nvPr/>
        </p:nvSpPr>
        <p:spPr bwMode="auto">
          <a:xfrm>
            <a:off x="7439025" y="2365375"/>
            <a:ext cx="10064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楷体_GB2312"/>
                <a:ea typeface="楷体_GB2312"/>
                <a:cs typeface="楷体_GB2312"/>
              </a:rPr>
              <a:t>80%</a:t>
            </a:r>
            <a:endParaRPr lang="zh-CN" altLang="en-US" sz="2800">
              <a:solidFill>
                <a:srgbClr val="7030A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761" name="TextBox 15"/>
          <p:cNvSpPr txBox="1">
            <a:spLocks noChangeArrowheads="1"/>
          </p:cNvSpPr>
          <p:nvPr/>
        </p:nvSpPr>
        <p:spPr bwMode="auto">
          <a:xfrm>
            <a:off x="7437438" y="3011488"/>
            <a:ext cx="10064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楷体_GB2312"/>
                <a:ea typeface="楷体_GB2312"/>
                <a:cs typeface="楷体_GB2312"/>
              </a:rPr>
              <a:t>84%</a:t>
            </a:r>
            <a:endParaRPr lang="zh-CN" altLang="en-US" sz="2800">
              <a:solidFill>
                <a:srgbClr val="7030A0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152762" name="矩形 17"/>
          <p:cNvSpPr>
            <a:spLocks noChangeArrowheads="1"/>
          </p:cNvSpPr>
          <p:nvPr/>
        </p:nvSpPr>
        <p:spPr bwMode="auto">
          <a:xfrm>
            <a:off x="142875" y="4286250"/>
            <a:ext cx="88582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</a:rPr>
              <a:t>90%</a:t>
            </a:r>
            <a:r>
              <a:rPr lang="zh-CN" altLang="en-US" sz="3200" dirty="0">
                <a:solidFill>
                  <a:srgbClr val="FF0000"/>
                </a:solidFill>
              </a:rPr>
              <a:t>表示淘气进球个数占罚球个数的百分之九十。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52763" name="矩形 18"/>
          <p:cNvSpPr>
            <a:spLocks noChangeArrowheads="1"/>
          </p:cNvSpPr>
          <p:nvPr/>
        </p:nvSpPr>
        <p:spPr bwMode="auto">
          <a:xfrm>
            <a:off x="142875" y="4845050"/>
            <a:ext cx="88582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</a:rPr>
              <a:t>80%</a:t>
            </a:r>
            <a:r>
              <a:rPr lang="zh-CN" altLang="en-US" sz="3200" dirty="0">
                <a:solidFill>
                  <a:srgbClr val="FF0000"/>
                </a:solidFill>
              </a:rPr>
              <a:t>表示奇思进球个数占罚球个数的百分之八十。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52764" name="矩形 19"/>
          <p:cNvSpPr>
            <a:spLocks noChangeArrowheads="1"/>
          </p:cNvSpPr>
          <p:nvPr/>
        </p:nvSpPr>
        <p:spPr bwMode="auto">
          <a:xfrm>
            <a:off x="142875" y="5487988"/>
            <a:ext cx="8858250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</a:rPr>
              <a:t>84%</a:t>
            </a:r>
            <a:r>
              <a:rPr lang="zh-CN" altLang="en-US" sz="3200" dirty="0">
                <a:solidFill>
                  <a:srgbClr val="FF0000"/>
                </a:solidFill>
              </a:rPr>
              <a:t>表示不马虎进球个数占罚球个数的百分之八十四。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71625" y="2357438"/>
            <a:ext cx="6858000" cy="2308225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36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/>
              </a:rPr>
              <a:t>   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/>
              </a:rPr>
              <a:t> 像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ea typeface="+mn-ea"/>
              </a:rPr>
              <a:t>90%, 28%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/>
              </a:rPr>
              <a:t>,</a:t>
            </a:r>
            <a:r>
              <a:rPr lang="en-US" altLang="zh-CN" sz="3600" dirty="0">
                <a:solidFill>
                  <a:schemeClr val="tx1"/>
                </a:solidFill>
                <a:latin typeface="+mn-ea"/>
                <a:ea typeface="+mn-ea"/>
              </a:rPr>
              <a:t>84%,117.5%……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/>
              </a:rPr>
              <a:t>这样的数就是</a:t>
            </a:r>
            <a:r>
              <a:rPr lang="zh-CN" altLang="en-US" sz="36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/>
              </a:rPr>
              <a:t>百分数</a:t>
            </a:r>
            <a:r>
              <a:rPr lang="zh-CN" altLang="en-US" sz="36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/>
              </a:rPr>
              <a:t>，表示一个数是另一个数的百分之几。百分数也叫</a:t>
            </a:r>
            <a:r>
              <a:rPr lang="zh-CN" altLang="en-US" sz="3600" dirty="0">
                <a:solidFill>
                  <a:srgbClr val="FF0000"/>
                </a:solidFill>
                <a:latin typeface="+mn-ea"/>
                <a:ea typeface="+mn-ea"/>
                <a:cs typeface="Times New Roman" panose="02020603050405020304"/>
              </a:rPr>
              <a:t>百分比、百分率。</a:t>
            </a:r>
            <a:endParaRPr lang="zh-CN" altLang="en-US" sz="36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153602" name="Picture 2" descr="D:\掘金2016\20160510北六上课件\图片\u=1357730164,2240688134&amp;fm=21&amp;gp=0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402"/>
              </a:clrFrom>
              <a:clrTo>
                <a:srgbClr val="FFF40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13" y="1143000"/>
            <a:ext cx="2952751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5" name="Picture 8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957"/>
          <a:stretch>
            <a:fillRect/>
          </a:stretch>
        </p:blipFill>
        <p:spPr bwMode="auto">
          <a:xfrm>
            <a:off x="357188" y="684213"/>
            <a:ext cx="500062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26" name="TextBox 35"/>
          <p:cNvSpPr txBox="1">
            <a:spLocks noChangeArrowheads="1"/>
          </p:cNvSpPr>
          <p:nvPr/>
        </p:nvSpPr>
        <p:spPr bwMode="auto">
          <a:xfrm>
            <a:off x="857250" y="549275"/>
            <a:ext cx="7802563" cy="1076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tx1"/>
                </a:solidFill>
                <a:latin typeface="楷体_GB2312"/>
                <a:ea typeface="楷体_GB2312"/>
                <a:cs typeface="楷体_GB2312"/>
              </a:rPr>
              <a:t>百分数在生活中应用很广泛，说说下面这些百分数分别表示什么意思。</a:t>
            </a:r>
            <a:endParaRPr lang="zh-CN" altLang="en-US" sz="3200">
              <a:solidFill>
                <a:schemeClr val="tx1"/>
              </a:solidFill>
              <a:latin typeface="楷体_GB2312"/>
              <a:ea typeface="楷体_GB2312"/>
              <a:cs typeface="楷体_GB2312"/>
            </a:endParaRPr>
          </a:p>
        </p:txBody>
      </p:sp>
      <p:pic>
        <p:nvPicPr>
          <p:cNvPr id="154627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8275" y="1936750"/>
            <a:ext cx="2379663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28" name="Picture 10"/>
          <p:cNvPicPr>
            <a:picLocks noChangeAspect="1" noChangeArrowheads="1"/>
          </p:cNvPicPr>
          <p:nvPr/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2714625" y="1571625"/>
            <a:ext cx="29464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29" name="Picture 11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5803900" y="1768475"/>
            <a:ext cx="3198813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630" name="Picture 1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444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631" name="Rectangle 3"/>
          <p:cNvSpPr>
            <a:spLocks noChangeArrowheads="1"/>
          </p:cNvSpPr>
          <p:nvPr/>
        </p:nvSpPr>
        <p:spPr bwMode="auto">
          <a:xfrm>
            <a:off x="0" y="152400"/>
            <a:ext cx="9144000" cy="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r>
              <a:rPr lang="zh-CN" altLang="en-US" sz="900" b="0">
                <a:solidFill>
                  <a:srgbClr val="000000"/>
                </a:solidFill>
                <a:latin typeface="NEU-BZ-S92"/>
                <a:ea typeface="方正书宋_GBK"/>
                <a:cs typeface="Times New Roman" panose="02020603050405020304" pitchFamily="18" charset="0"/>
              </a:rPr>
              <a:t>。</a:t>
            </a:r>
            <a:r>
              <a:rPr lang="zh-CN" altLang="en-US" sz="600" b="0">
                <a:solidFill>
                  <a:schemeClr val="tx1"/>
                </a:solidFill>
                <a:latin typeface="Arial" panose="020B0604020202020204" pitchFamily="34" charset="0"/>
                <a:ea typeface="方正书宋_GBK"/>
                <a:cs typeface="Times New Roman" panose="02020603050405020304" pitchFamily="18" charset="0"/>
              </a:rPr>
              <a:t> </a:t>
            </a:r>
            <a:endParaRPr lang="zh-CN" altLang="en-US" sz="1800" b="0">
              <a:solidFill>
                <a:schemeClr val="tx1"/>
              </a:solidFill>
              <a:latin typeface="Arial" panose="020B0604020202020204" pitchFamily="34" charset="0"/>
              <a:ea typeface="方正书宋_GBK"/>
              <a:cs typeface="Times New Roman" panose="02020603050405020304" pitchFamily="18" charset="0"/>
            </a:endParaRPr>
          </a:p>
        </p:txBody>
      </p:sp>
      <p:grpSp>
        <p:nvGrpSpPr>
          <p:cNvPr id="30" name="组合 29"/>
          <p:cNvGrpSpPr/>
          <p:nvPr/>
        </p:nvGrpSpPr>
        <p:grpSpPr bwMode="auto">
          <a:xfrm>
            <a:off x="214313" y="3573463"/>
            <a:ext cx="8256587" cy="1000125"/>
            <a:chOff x="214282" y="3573016"/>
            <a:chExt cx="8257389" cy="1000131"/>
          </a:xfrm>
        </p:grpSpPr>
        <p:sp>
          <p:nvSpPr>
            <p:cNvPr id="154640" name="Rectangle 2"/>
            <p:cNvSpPr>
              <a:spLocks noChangeArrowheads="1"/>
            </p:cNvSpPr>
            <p:nvPr/>
          </p:nvSpPr>
          <p:spPr bwMode="auto">
            <a:xfrm>
              <a:off x="214282" y="3861048"/>
              <a:ext cx="825738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 anchor="ctr">
              <a:spAutoFit/>
            </a:bodyPr>
            <a:lstStyle/>
            <a:p>
              <a:r>
                <a:rPr lang="en-US" altLang="zh-CN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Times New Roman" panose="02020603050405020304" pitchFamily="18" charset="0"/>
                </a:rPr>
                <a:t>1</a:t>
              </a:r>
              <a:r>
                <a:rPr lang="zh-CN" altLang="en-US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Times New Roman" panose="02020603050405020304" pitchFamily="18" charset="0"/>
                </a:rPr>
                <a:t>、</a:t>
              </a:r>
              <a:r>
                <a:rPr lang="en-US" altLang="zh-CN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Times New Roman" panose="02020603050405020304" pitchFamily="18" charset="0"/>
                </a:rPr>
                <a:t>95%</a:t>
              </a:r>
              <a:r>
                <a:rPr lang="zh-CN" altLang="en-US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Times New Roman" panose="02020603050405020304" pitchFamily="18" charset="0"/>
                </a:rPr>
                <a:t>表示出勤的人数占全校学生人数的             。</a:t>
              </a:r>
              <a:endPara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Times New Roman" panose="02020603050405020304" pitchFamily="18" charset="0"/>
              </a:endParaRPr>
            </a:p>
          </p:txBody>
        </p:sp>
        <p:grpSp>
          <p:nvGrpSpPr>
            <p:cNvPr id="154641" name="组合 13"/>
            <p:cNvGrpSpPr/>
            <p:nvPr/>
          </p:nvGrpSpPr>
          <p:grpSpPr bwMode="auto">
            <a:xfrm>
              <a:off x="6931015" y="3573016"/>
              <a:ext cx="784257" cy="1000131"/>
              <a:chOff x="2428860" y="3358701"/>
              <a:chExt cx="784257" cy="1000131"/>
            </a:xfrm>
          </p:grpSpPr>
          <p:sp>
            <p:nvSpPr>
              <p:cNvPr id="154642" name="TextBox 14"/>
              <p:cNvSpPr txBox="1">
                <a:spLocks noChangeArrowheads="1"/>
              </p:cNvSpPr>
              <p:nvPr/>
            </p:nvSpPr>
            <p:spPr bwMode="auto">
              <a:xfrm>
                <a:off x="2428860" y="3835612"/>
                <a:ext cx="689612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2800">
                    <a:solidFill>
                      <a:srgbClr val="FF0000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100</a:t>
                </a:r>
                <a:endParaRPr lang="zh-CN" altLang="en-US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  <p:sp>
            <p:nvSpPr>
              <p:cNvPr id="154643" name="TextBox 15"/>
              <p:cNvSpPr txBox="1">
                <a:spLocks noChangeArrowheads="1"/>
              </p:cNvSpPr>
              <p:nvPr/>
            </p:nvSpPr>
            <p:spPr bwMode="auto">
              <a:xfrm>
                <a:off x="2523296" y="3358701"/>
                <a:ext cx="521297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2800">
                    <a:solidFill>
                      <a:srgbClr val="FF0000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95</a:t>
                </a:r>
                <a:endParaRPr lang="zh-CN" altLang="en-US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 flipV="1">
                <a:off x="2429491" y="3858766"/>
                <a:ext cx="784301" cy="6350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214313" y="4508500"/>
            <a:ext cx="8143875" cy="9540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2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、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51%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和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49%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表示每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100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人中约有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51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人是男性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,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约有</a:t>
            </a:r>
            <a:endParaRPr lang="en-US" altLang="zh-CN" sz="28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      </a:t>
            </a:r>
            <a:r>
              <a:rPr lang="en-US" altLang="zh-CN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49</a:t>
            </a:r>
            <a:r>
              <a: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rPr>
              <a:t>人是女性。</a:t>
            </a:r>
            <a:endParaRPr lang="zh-CN" altLang="en-US" sz="2800">
              <a:solidFill>
                <a:srgbClr val="FF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</a:endParaRPr>
          </a:p>
        </p:txBody>
      </p:sp>
      <p:grpSp>
        <p:nvGrpSpPr>
          <p:cNvPr id="31" name="组合 30"/>
          <p:cNvGrpSpPr/>
          <p:nvPr/>
        </p:nvGrpSpPr>
        <p:grpSpPr bwMode="auto">
          <a:xfrm>
            <a:off x="250825" y="5237163"/>
            <a:ext cx="8429625" cy="1000125"/>
            <a:chOff x="285720" y="5286388"/>
            <a:chExt cx="8429684" cy="1000132"/>
          </a:xfrm>
        </p:grpSpPr>
        <p:sp>
          <p:nvSpPr>
            <p:cNvPr id="154635" name="矩形 24"/>
            <p:cNvSpPr>
              <a:spLocks noChangeArrowheads="1"/>
            </p:cNvSpPr>
            <p:nvPr/>
          </p:nvSpPr>
          <p:spPr bwMode="auto">
            <a:xfrm>
              <a:off x="285720" y="5572140"/>
              <a:ext cx="8429684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en-US" altLang="zh-CN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3</a:t>
              </a:r>
              <a:r>
                <a:rPr lang="zh-CN" altLang="en-US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、</a:t>
              </a:r>
              <a:r>
                <a:rPr lang="en-US" altLang="zh-CN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125%</a:t>
              </a:r>
              <a:r>
                <a:rPr lang="zh-CN" altLang="en-US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rPr>
                <a:t>表示妙想现在的身高是入学时身高的          。</a:t>
              </a:r>
              <a:endParaRPr lang="zh-CN" altLang="en-US" sz="2800">
                <a:solidFill>
                  <a:srgbClr val="FF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</a:endParaRPr>
            </a:p>
          </p:txBody>
        </p:sp>
        <p:grpSp>
          <p:nvGrpSpPr>
            <p:cNvPr id="154636" name="组合 25"/>
            <p:cNvGrpSpPr/>
            <p:nvPr/>
          </p:nvGrpSpPr>
          <p:grpSpPr bwMode="auto">
            <a:xfrm>
              <a:off x="7358082" y="5286388"/>
              <a:ext cx="784257" cy="1000132"/>
              <a:chOff x="2428860" y="3500438"/>
              <a:chExt cx="784257" cy="1000132"/>
            </a:xfrm>
          </p:grpSpPr>
          <p:sp>
            <p:nvSpPr>
              <p:cNvPr id="154637" name="TextBox 26"/>
              <p:cNvSpPr txBox="1">
                <a:spLocks noChangeArrowheads="1"/>
              </p:cNvSpPr>
              <p:nvPr/>
            </p:nvSpPr>
            <p:spPr bwMode="auto">
              <a:xfrm>
                <a:off x="2428860" y="3977350"/>
                <a:ext cx="689612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2800">
                    <a:solidFill>
                      <a:srgbClr val="FF0000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100</a:t>
                </a:r>
                <a:endParaRPr lang="zh-CN" altLang="en-US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  <p:sp>
            <p:nvSpPr>
              <p:cNvPr id="154638" name="TextBox 27"/>
              <p:cNvSpPr txBox="1">
                <a:spLocks noChangeArrowheads="1"/>
              </p:cNvSpPr>
              <p:nvPr/>
            </p:nvSpPr>
            <p:spPr bwMode="auto">
              <a:xfrm>
                <a:off x="2428860" y="3500438"/>
                <a:ext cx="689612" cy="523220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>
                  <a:buFont typeface="Arial" panose="020B0604020202020204" pitchFamily="34" charset="0"/>
                  <a:buNone/>
                </a:pPr>
                <a:r>
                  <a:rPr lang="en-US" altLang="zh-CN" sz="2800">
                    <a:solidFill>
                      <a:srgbClr val="FF0000"/>
                    </a:solidFill>
                    <a:latin typeface="华文楷体" panose="02010600040101010101" charset="-122"/>
                    <a:ea typeface="华文楷体" panose="02010600040101010101" charset="-122"/>
                    <a:cs typeface="华文楷体" panose="02010600040101010101" charset="-122"/>
                  </a:rPr>
                  <a:t>125</a:t>
                </a:r>
                <a:endParaRPr lang="zh-CN" altLang="en-US" sz="2800">
                  <a:solidFill>
                    <a:srgbClr val="FF0000"/>
                  </a:solidFill>
                  <a:latin typeface="华文楷体" panose="02010600040101010101" charset="-122"/>
                  <a:ea typeface="华文楷体" panose="02010600040101010101" charset="-122"/>
                  <a:cs typeface="华文楷体" panose="02010600040101010101" charset="-122"/>
                </a:endParaRPr>
              </a:p>
            </p:txBody>
          </p:sp>
          <p:cxnSp>
            <p:nvCxnSpPr>
              <p:cNvPr id="29" name="直接连接符 28"/>
              <p:cNvCxnSpPr/>
              <p:nvPr/>
            </p:nvCxnSpPr>
            <p:spPr>
              <a:xfrm flipV="1">
                <a:off x="2428860" y="4000503"/>
                <a:ext cx="784230" cy="6350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1_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400" b="1" i="0" u="none" strike="noStrike" cap="none" normalizeH="0" baseline="0" smtClean="0">
            <a:ln>
              <a:noFill/>
            </a:ln>
            <a:solidFill>
              <a:srgbClr val="CC0000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2934</Words>
  <Application>WPS 演示</Application>
  <PresentationFormat>全屏显示(4:3)</PresentationFormat>
  <Paragraphs>613</Paragraphs>
  <Slides>27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27</vt:i4>
      </vt:variant>
    </vt:vector>
  </HeadingPairs>
  <TitlesOfParts>
    <vt:vector size="46" baseType="lpstr">
      <vt:lpstr>Arial</vt:lpstr>
      <vt:lpstr>宋体</vt:lpstr>
      <vt:lpstr>Wingdings</vt:lpstr>
      <vt:lpstr>Calibri</vt:lpstr>
      <vt:lpstr>Calibri</vt:lpstr>
      <vt:lpstr>华文仿宋</vt:lpstr>
      <vt:lpstr>楷体_GB2312</vt:lpstr>
      <vt:lpstr>新宋体</vt:lpstr>
      <vt:lpstr>微软雅黑</vt:lpstr>
      <vt:lpstr>黑体</vt:lpstr>
      <vt:lpstr>华文楷体</vt:lpstr>
      <vt:lpstr>Times New Roman</vt:lpstr>
      <vt:lpstr>NEU-BZ-S92</vt:lpstr>
      <vt:lpstr>RomanS</vt:lpstr>
      <vt:lpstr>方正书宋_GBK</vt:lpstr>
      <vt:lpstr>Times New Roman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579</cp:revision>
  <dcterms:created xsi:type="dcterms:W3CDTF">2015-11-21T07:20:00Z</dcterms:created>
  <dcterms:modified xsi:type="dcterms:W3CDTF">2023-11-01T08:57:04Z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604742AA14804AAB96ACC91C0BB22984_12</vt:lpwstr>
  </property>
</Properties>
</file>