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59" r:id="rId5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57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u" initials="" lastIdx="0" clrIdx="0"/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C8BDF-B565-4478-9398-5265C7BACB7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6626" name="备注占位符 2"/>
          <p:cNvSpPr>
            <a:spLocks noGrp="1" noChangeArrowheads="1"/>
          </p:cNvSpPr>
          <p:nvPr>
            <p:ph type="body" idx="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fld id="{A815973A-59E8-42CD-B793-937B2C0B6887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C8BDF-B565-4478-9398-5265C7BACB7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6800"/>
            <a:ext cx="2973387" cy="457200"/>
          </a:xfr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>
                <a:sym typeface="宋体" panose="02010600030101010101" pitchFamily="2" charset="-122"/>
              </a:rPr>
            </a:fld>
            <a:endParaRPr lang="zh-CN" altLang="en-US" sz="120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C8BDF-B565-4478-9398-5265C7BACB7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C8BDF-B565-4478-9398-5265C7BACB7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C8BDF-B565-4478-9398-5265C7BACB7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jpeg"/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7711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/>
              <a:t>合 格 率</a:t>
            </a:r>
            <a:endParaRPr lang="zh-CN" altLang="en-US" sz="8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545263" y="2216438"/>
            <a:ext cx="4643438" cy="180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2097809" y="1125392"/>
            <a:ext cx="8139756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某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体育用品商店很多商品减价促销。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足球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原价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元，现在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元出售。</a:t>
            </a:r>
            <a:endParaRPr lang="zh-CN" altLang="en-US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2097809" y="4187805"/>
            <a:ext cx="51441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⑴售价是原价的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百分之几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4"/>
          <p:cNvSpPr txBox="1">
            <a:spLocks noChangeArrowheads="1"/>
          </p:cNvSpPr>
          <p:nvPr/>
        </p:nvSpPr>
        <p:spPr bwMode="auto">
          <a:xfrm>
            <a:off x="4436698" y="4774525"/>
            <a:ext cx="15870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60÷72</a:t>
            </a:r>
            <a:endParaRPr lang="zh-CN" altLang="en-US" sz="28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6256" y="4751945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r>
              <a:rPr lang="en-US" altLang="zh-CN" sz="28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83.3%</a:t>
            </a:r>
            <a:endParaRPr lang="zh-CN" altLang="en-US" sz="28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10250" y="2428875"/>
            <a:ext cx="4643438" cy="2114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81250" y="857250"/>
            <a:ext cx="1593850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Box 4"/>
          <p:cNvSpPr/>
          <p:nvPr/>
        </p:nvSpPr>
        <p:spPr>
          <a:xfrm>
            <a:off x="2238375" y="1639888"/>
            <a:ext cx="7715250" cy="9531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某体育用品商店很多商品减价促销。足球的原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价是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72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元，现在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60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元出售。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9" name="TextBox 4"/>
          <p:cNvSpPr/>
          <p:nvPr/>
        </p:nvSpPr>
        <p:spPr>
          <a:xfrm>
            <a:off x="2238375" y="2714625"/>
            <a:ext cx="4500563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⑴售价是原价的百分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之几？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0" name="TextBox 4"/>
          <p:cNvSpPr/>
          <p:nvPr/>
        </p:nvSpPr>
        <p:spPr>
          <a:xfrm>
            <a:off x="2238375" y="4541838"/>
            <a:ext cx="3571875" cy="18145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⑵淘气有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80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元，买一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个足球后，余下的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钱数是原有钱数的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百分之几？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1" name="TextBox 4"/>
          <p:cNvSpPr/>
          <p:nvPr/>
        </p:nvSpPr>
        <p:spPr>
          <a:xfrm>
            <a:off x="2595563" y="3810000"/>
            <a:ext cx="28575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60÷72</a:t>
            </a: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≈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83.3%</a:t>
            </a:r>
            <a:endParaRPr lang="zh-CN" altLang="en-US" sz="2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2" name="TextBox 4"/>
          <p:cNvSpPr/>
          <p:nvPr/>
        </p:nvSpPr>
        <p:spPr>
          <a:xfrm>
            <a:off x="6167438" y="5191125"/>
            <a:ext cx="3643312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80</a:t>
            </a: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60</a:t>
            </a: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÷80</a:t>
            </a:r>
            <a:r>
              <a:rPr lang="zh-CN" altLang="en-US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25%</a:t>
            </a:r>
            <a:endParaRPr lang="zh-CN" altLang="en-US" sz="2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3" name="圆角矩形 3"/>
          <p:cNvSpPr/>
          <p:nvPr/>
        </p:nvSpPr>
        <p:spPr>
          <a:xfrm>
            <a:off x="754706" y="444543"/>
            <a:ext cx="2357438" cy="592137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 anchorCtr="0"/>
          <a:lstStyle/>
          <a:p>
            <a:pPr algn="dist" defTabSz="914400">
              <a:buClrTx/>
              <a:buSzTx/>
              <a:buFontTx/>
              <a:buNone/>
            </a:pPr>
            <a:r>
              <a:rPr lang="zh-CN" altLang="en-US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3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9"/>
          <p:cNvSpPr txBox="1">
            <a:spLocks noChangeArrowheads="1"/>
          </p:cNvSpPr>
          <p:nvPr/>
        </p:nvSpPr>
        <p:spPr bwMode="auto">
          <a:xfrm>
            <a:off x="1843646" y="1660843"/>
            <a:ext cx="78089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六年级全体同学共植树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102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棵，全部成活，成活率是多少？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0482" name="组合 1"/>
          <p:cNvGrpSpPr/>
          <p:nvPr/>
        </p:nvGrpSpPr>
        <p:grpSpPr>
          <a:xfrm>
            <a:off x="1265796" y="782956"/>
            <a:ext cx="2073275" cy="661987"/>
            <a:chOff x="735" y="1523"/>
            <a:chExt cx="3264" cy="1042"/>
          </a:xfrm>
        </p:grpSpPr>
        <p:sp>
          <p:nvSpPr>
            <p:cNvPr id="20483" name="同侧圆角矩形 1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sym typeface="黑体" panose="02010609060101010101" pitchFamily="49" charset="-122"/>
                </a:rPr>
                <a:t>易错提醒</a:t>
              </a:r>
              <a:endPara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0484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0485" name="例.eps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410259" y="1733868"/>
            <a:ext cx="508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986521" y="3749993"/>
            <a:ext cx="54498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102÷100=1.02=102％</a:t>
            </a:r>
            <a:endParaRPr lang="en-US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1554721" y="3102293"/>
            <a:ext cx="16383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解答：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742296" y="3507106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错误解答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3786746" y="4829493"/>
            <a:ext cx="54483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102÷102=1=100％</a:t>
            </a:r>
            <a:endParaRPr lang="en-US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 rot="-3301957">
            <a:off x="5386292" y="4583501"/>
            <a:ext cx="223651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正确解答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20" grpId="0"/>
      <p:bldP spid="17414" grpId="0" animBg="1"/>
      <p:bldP spid="2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840695" y="1331787"/>
            <a:ext cx="8250655" cy="5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0" dirty="0" smtClean="0">
                <a:solidFill>
                  <a:srgbClr val="000000"/>
                </a:solidFill>
                <a:latin typeface="+mn-ea"/>
                <a:ea typeface="+mn-ea"/>
              </a:rPr>
              <a:t>1.</a:t>
            </a:r>
            <a:r>
              <a:rPr lang="zh-CN" altLang="en-US" b="0" dirty="0">
                <a:solidFill>
                  <a:srgbClr val="000000"/>
                </a:solidFill>
                <a:latin typeface="+mn-ea"/>
                <a:ea typeface="+mn-ea"/>
              </a:rPr>
              <a:t>生活中有很多关于百分率的知识</a:t>
            </a:r>
            <a:r>
              <a:rPr lang="en-US" altLang="zh-CN" b="0" dirty="0">
                <a:solidFill>
                  <a:srgbClr val="000000"/>
                </a:solidFill>
                <a:latin typeface="+mn-ea"/>
                <a:ea typeface="+mn-ea"/>
              </a:rPr>
              <a:t>,</a:t>
            </a:r>
            <a:r>
              <a:rPr lang="zh-CN" altLang="en-US" b="0" dirty="0">
                <a:solidFill>
                  <a:srgbClr val="000000"/>
                </a:solidFill>
                <a:latin typeface="+mn-ea"/>
                <a:ea typeface="+mn-ea"/>
              </a:rPr>
              <a:t>比如</a:t>
            </a:r>
            <a:r>
              <a:rPr lang="zh-CN" altLang="en-US" b="0" dirty="0" smtClean="0">
                <a:solidFill>
                  <a:srgbClr val="000000"/>
                </a:solidFill>
                <a:latin typeface="+mn-ea"/>
                <a:ea typeface="+mn-ea"/>
              </a:rPr>
              <a:t>合格率</a:t>
            </a:r>
            <a:r>
              <a:rPr lang="zh-CN" altLang="en-US" b="0" dirty="0">
                <a:solidFill>
                  <a:srgbClr val="000000"/>
                </a:solidFill>
                <a:latin typeface="+mn-ea"/>
                <a:ea typeface="+mn-ea"/>
              </a:rPr>
              <a:t>、成活率、出勤率、发芽率等。</a:t>
            </a:r>
            <a:endParaRPr lang="zh-CN" altLang="zh-CN" b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840696" y="2525753"/>
            <a:ext cx="7517954" cy="11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0" smtClean="0">
                <a:solidFill>
                  <a:srgbClr val="000000"/>
                </a:solidFill>
                <a:latin typeface="+mn-ea"/>
                <a:ea typeface="+mn-ea"/>
              </a:rPr>
              <a:t>2.</a:t>
            </a:r>
            <a:r>
              <a:rPr lang="zh-CN" altLang="en-US" b="0">
                <a:solidFill>
                  <a:srgbClr val="000000"/>
                </a:solidFill>
                <a:latin typeface="+mn-ea"/>
                <a:ea typeface="+mn-ea"/>
              </a:rPr>
              <a:t>求百分率的实际问题</a:t>
            </a:r>
            <a:r>
              <a:rPr lang="en-US" altLang="zh-CN" b="0">
                <a:solidFill>
                  <a:srgbClr val="000000"/>
                </a:solidFill>
                <a:latin typeface="+mn-ea"/>
                <a:ea typeface="+mn-ea"/>
              </a:rPr>
              <a:t>,</a:t>
            </a:r>
            <a:r>
              <a:rPr lang="zh-CN" altLang="en-US" b="0">
                <a:solidFill>
                  <a:srgbClr val="000000"/>
                </a:solidFill>
                <a:latin typeface="+mn-ea"/>
                <a:ea typeface="+mn-ea"/>
              </a:rPr>
              <a:t>要根据具体问题中</a:t>
            </a:r>
            <a:r>
              <a:rPr lang="zh-CN" altLang="en-US" b="0" smtClean="0">
                <a:solidFill>
                  <a:srgbClr val="000000"/>
                </a:solidFill>
                <a:latin typeface="+mn-ea"/>
                <a:ea typeface="+mn-ea"/>
              </a:rPr>
              <a:t>百分数</a:t>
            </a:r>
            <a:r>
              <a:rPr lang="zh-CN" altLang="en-US" b="0">
                <a:solidFill>
                  <a:srgbClr val="000000"/>
                </a:solidFill>
                <a:latin typeface="+mn-ea"/>
                <a:ea typeface="+mn-ea"/>
              </a:rPr>
              <a:t>的含义列除法算式。</a:t>
            </a:r>
            <a:endParaRPr lang="zh-CN" altLang="zh-CN" b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847236" y="3759254"/>
            <a:ext cx="7517954" cy="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0" smtClean="0">
                <a:solidFill>
                  <a:srgbClr val="000000"/>
                </a:solidFill>
                <a:latin typeface="+mn-ea"/>
                <a:ea typeface="+mn-ea"/>
              </a:rPr>
              <a:t>3.</a:t>
            </a:r>
            <a:r>
              <a:rPr lang="zh-CN" altLang="en-US" b="0">
                <a:solidFill>
                  <a:srgbClr val="000000"/>
                </a:solidFill>
                <a:latin typeface="+mn-ea"/>
                <a:ea typeface="+mn-ea"/>
              </a:rPr>
              <a:t>如果不知道其中一部分数量</a:t>
            </a:r>
            <a:r>
              <a:rPr lang="en-US" altLang="zh-CN" b="0">
                <a:solidFill>
                  <a:srgbClr val="000000"/>
                </a:solidFill>
                <a:latin typeface="+mn-ea"/>
                <a:ea typeface="+mn-ea"/>
              </a:rPr>
              <a:t>,</a:t>
            </a:r>
            <a:r>
              <a:rPr lang="zh-CN" altLang="en-US" b="0">
                <a:solidFill>
                  <a:srgbClr val="000000"/>
                </a:solidFill>
                <a:latin typeface="+mn-ea"/>
                <a:ea typeface="+mn-ea"/>
              </a:rPr>
              <a:t>要先求出来。</a:t>
            </a:r>
            <a:endParaRPr lang="zh-CN" altLang="zh-CN" b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8007899" y="3759254"/>
            <a:ext cx="1357291" cy="135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07110" y="1606893"/>
            <a:ext cx="1593850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4"/>
          <p:cNvSpPr/>
          <p:nvPr/>
        </p:nvSpPr>
        <p:spPr>
          <a:xfrm>
            <a:off x="2021360" y="2389531"/>
            <a:ext cx="8143875" cy="1383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有两个花店，甲花店的面积是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120m</a:t>
            </a:r>
            <a:r>
              <a:rPr lang="en-US" altLang="zh-CN" sz="2800" b="1" baseline="300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，乙花店的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面积比甲花店大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24m</a:t>
            </a:r>
            <a:r>
              <a:rPr lang="en-US" altLang="zh-CN" sz="2800" b="1" baseline="30000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。乙花店的面积是甲花店的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百分之几？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0" name="TextBox 4"/>
          <p:cNvSpPr/>
          <p:nvPr/>
        </p:nvSpPr>
        <p:spPr>
          <a:xfrm>
            <a:off x="3521548" y="4559643"/>
            <a:ext cx="4357687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120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24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÷120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120%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1" name="圆角矩形 1"/>
          <p:cNvSpPr/>
          <p:nvPr/>
        </p:nvSpPr>
        <p:spPr>
          <a:xfrm>
            <a:off x="1446685" y="757581"/>
            <a:ext cx="2357438" cy="592137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 anchorCtr="0"/>
          <a:lstStyle/>
          <a:p>
            <a:pPr algn="dist" defTabSz="914400">
              <a:buClrTx/>
              <a:buSzTx/>
              <a:buFontTx/>
              <a:buNone/>
            </a:pPr>
            <a:r>
              <a:rPr lang="zh-CN" altLang="en-US" sz="3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3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2148517" y="1542922"/>
            <a:ext cx="86518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分别用不同的数表示图中蓝色部分占整幅图的多少。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2237735" y="4490592"/>
            <a:ext cx="409416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用分数表示是（        ），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658422" y="2526537"/>
            <a:ext cx="27622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338690" y="2526537"/>
            <a:ext cx="2238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2223447" y="5166867"/>
            <a:ext cx="40941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用小数表示是（        ），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58" name="TextBox 4"/>
          <p:cNvSpPr txBox="1">
            <a:spLocks noChangeArrowheads="1"/>
          </p:cNvSpPr>
          <p:nvPr/>
        </p:nvSpPr>
        <p:spPr bwMode="auto">
          <a:xfrm>
            <a:off x="2223447" y="5847905"/>
            <a:ext cx="44656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用百分数表示是（         ）。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59" name="TextBox 4"/>
          <p:cNvSpPr txBox="1">
            <a:spLocks noChangeArrowheads="1"/>
          </p:cNvSpPr>
          <p:nvPr/>
        </p:nvSpPr>
        <p:spPr bwMode="auto">
          <a:xfrm>
            <a:off x="6757030" y="4490592"/>
            <a:ext cx="409416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用分数表示是（        ），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60" name="TextBox 4"/>
          <p:cNvSpPr txBox="1">
            <a:spLocks noChangeArrowheads="1"/>
          </p:cNvSpPr>
          <p:nvPr/>
        </p:nvSpPr>
        <p:spPr bwMode="auto">
          <a:xfrm>
            <a:off x="6742742" y="5166867"/>
            <a:ext cx="40941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用小数表示是（        ），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61" name="TextBox 4"/>
          <p:cNvSpPr txBox="1">
            <a:spLocks noChangeArrowheads="1"/>
          </p:cNvSpPr>
          <p:nvPr/>
        </p:nvSpPr>
        <p:spPr bwMode="auto">
          <a:xfrm>
            <a:off x="6742742" y="5847905"/>
            <a:ext cx="441135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用百分数表示是（        ）。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68" name="TextBox 12"/>
          <p:cNvSpPr txBox="1">
            <a:spLocks noChangeArrowheads="1"/>
          </p:cNvSpPr>
          <p:nvPr/>
        </p:nvSpPr>
        <p:spPr bwMode="auto">
          <a:xfrm>
            <a:off x="4831710" y="5181155"/>
            <a:ext cx="9858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5074597" y="5847905"/>
            <a:ext cx="9858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50%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" name="TextBox 12"/>
          <p:cNvSpPr txBox="1">
            <a:spLocks noChangeArrowheads="1"/>
          </p:cNvSpPr>
          <p:nvPr/>
        </p:nvSpPr>
        <p:spPr bwMode="auto">
          <a:xfrm>
            <a:off x="9419267" y="5166867"/>
            <a:ext cx="9858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0.3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9641835" y="5862510"/>
            <a:ext cx="9858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30%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5969947" y="966342"/>
            <a:ext cx="1657350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中等练习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755635" y="1155255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7898" name="矩形 8"/>
          <p:cNvSpPr/>
          <p:nvPr/>
        </p:nvSpPr>
        <p:spPr>
          <a:xfrm>
            <a:off x="4962971" y="4206747"/>
            <a:ext cx="538480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u="sng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1 </a:t>
            </a:r>
            <a:endParaRPr lang="en-US" altLang="zh-CN" sz="2800" b="1" u="sng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矩形 8"/>
          <p:cNvSpPr/>
          <p:nvPr/>
        </p:nvSpPr>
        <p:spPr>
          <a:xfrm>
            <a:off x="9426386" y="4274692"/>
            <a:ext cx="538480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u="sng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3 </a:t>
            </a:r>
            <a:endParaRPr lang="en-US" altLang="zh-CN" sz="2800" b="1" u="sng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35" grpId="0"/>
      <p:bldP spid="37" grpId="0"/>
      <p:bldP spid="39" grpId="0"/>
      <p:bldP spid="3789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1596979" y="1085395"/>
            <a:ext cx="94252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两个花店，甲花店的面积是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120m</a:t>
            </a:r>
            <a:r>
              <a:rPr lang="en-US" altLang="zh-CN" sz="2000" b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，乙</a:t>
            </a: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花店的面积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比甲花店大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24m</a:t>
            </a:r>
            <a:r>
              <a:rPr lang="en-US" altLang="zh-CN" sz="2000" b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。乙花店的</a:t>
            </a: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面积是甲花店的百分之几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2677100" y="2389576"/>
            <a:ext cx="43576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÷120</a:t>
            </a:r>
            <a:endParaRPr lang="en-US" altLang="zh-CN" sz="2800" b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=144÷120</a:t>
            </a:r>
            <a:endParaRPr lang="en-US" altLang="zh-CN" sz="2800" b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=120</a:t>
            </a:r>
            <a:r>
              <a:rPr lang="en-US" altLang="zh-CN" sz="2800" b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en-US" altLang="zh-CN" sz="2800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38277" y="4205645"/>
            <a:ext cx="6210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答：乙花店的面积是甲花店的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8026908" y="4050219"/>
            <a:ext cx="1357291" cy="135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8"/>
          <p:cNvSpPr/>
          <p:nvPr/>
        </p:nvSpPr>
        <p:spPr>
          <a:xfrm>
            <a:off x="1931988" y="845923"/>
            <a:ext cx="7777162" cy="52324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solidFill>
                  <a:srgbClr val="0D0D0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  <a:endParaRPr lang="zh-CN" altLang="en-US" sz="2800" b="1">
              <a:solidFill>
                <a:srgbClr val="0D0D0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矩形 11"/>
          <p:cNvSpPr/>
          <p:nvPr/>
        </p:nvSpPr>
        <p:spPr>
          <a:xfrm>
            <a:off x="2076450" y="1493623"/>
            <a:ext cx="8064500" cy="18145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(1)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赵师傅加工了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99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个零件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全部合格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他的合格率是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99%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	                                                       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2" name="矩形 12"/>
          <p:cNvSpPr/>
          <p:nvPr/>
        </p:nvSpPr>
        <p:spPr>
          <a:xfrm>
            <a:off x="2005013" y="2412786"/>
            <a:ext cx="8062912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(2)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陈师傅的技术很高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加工零件的合格率达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101%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	                                                                 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3" name="矩形 13"/>
          <p:cNvSpPr/>
          <p:nvPr/>
        </p:nvSpPr>
        <p:spPr>
          <a:xfrm>
            <a:off x="1955800" y="3316073"/>
            <a:ext cx="8256588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(3)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工厂加工了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105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个零件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合格率达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100%,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则这批零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件有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个合格。                                          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4" name="矩形 14"/>
          <p:cNvSpPr/>
          <p:nvPr/>
        </p:nvSpPr>
        <p:spPr>
          <a:xfrm>
            <a:off x="1963738" y="4292600"/>
            <a:ext cx="10109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(4)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百分率一定小于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100%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	                         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5" name="矩形 15"/>
          <p:cNvSpPr/>
          <p:nvPr/>
        </p:nvSpPr>
        <p:spPr>
          <a:xfrm>
            <a:off x="1992313" y="5068673"/>
            <a:ext cx="8064500" cy="18145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(5)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把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45.2%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的百分号去掉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相当于这个数扩大到原来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倍。	                                              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en-US" altLang="zh-CN" sz="2800">
                <a:solidFill>
                  <a:srgbClr val="0D0D0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>
              <a:solidFill>
                <a:srgbClr val="0D0D0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536" name="矩形 16"/>
          <p:cNvSpPr/>
          <p:nvPr/>
        </p:nvSpPr>
        <p:spPr>
          <a:xfrm>
            <a:off x="9045575" y="1887323"/>
            <a:ext cx="5381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</a:rPr>
              <a:t>✕</a:t>
            </a:r>
            <a:endParaRPr lang="zh-CN" altLang="zh-CN" sz="2800">
              <a:solidFill>
                <a:srgbClr val="FF0000"/>
              </a:solidFill>
            </a:endParaRPr>
          </a:p>
        </p:txBody>
      </p:sp>
      <p:sp>
        <p:nvSpPr>
          <p:cNvPr id="22537" name="矩形 26"/>
          <p:cNvSpPr/>
          <p:nvPr/>
        </p:nvSpPr>
        <p:spPr>
          <a:xfrm>
            <a:off x="8951913" y="2823948"/>
            <a:ext cx="5381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</a:rPr>
              <a:t>✕</a:t>
            </a:r>
            <a:endParaRPr lang="zh-CN" altLang="zh-CN" sz="2800">
              <a:solidFill>
                <a:srgbClr val="FF0000"/>
              </a:solidFill>
            </a:endParaRPr>
          </a:p>
        </p:txBody>
      </p:sp>
      <p:sp>
        <p:nvSpPr>
          <p:cNvPr id="22538" name="矩形 27"/>
          <p:cNvSpPr/>
          <p:nvPr/>
        </p:nvSpPr>
        <p:spPr>
          <a:xfrm>
            <a:off x="9024938" y="3676436"/>
            <a:ext cx="5381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</a:rPr>
              <a:t>✕</a:t>
            </a:r>
            <a:endParaRPr lang="zh-CN" altLang="zh-CN" sz="2800">
              <a:solidFill>
                <a:srgbClr val="FF0000"/>
              </a:solidFill>
            </a:endParaRPr>
          </a:p>
        </p:txBody>
      </p:sp>
      <p:sp>
        <p:nvSpPr>
          <p:cNvPr id="22539" name="矩形 28"/>
          <p:cNvSpPr/>
          <p:nvPr/>
        </p:nvSpPr>
        <p:spPr>
          <a:xfrm>
            <a:off x="9024938" y="4408273"/>
            <a:ext cx="5381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</a:rPr>
              <a:t>✕</a:t>
            </a:r>
            <a:endParaRPr lang="zh-CN" altLang="zh-CN" sz="2800">
              <a:solidFill>
                <a:srgbClr val="FF0000"/>
              </a:solidFill>
            </a:endParaRPr>
          </a:p>
        </p:txBody>
      </p:sp>
      <p:sp>
        <p:nvSpPr>
          <p:cNvPr id="22540" name="矩形 30"/>
          <p:cNvSpPr/>
          <p:nvPr/>
        </p:nvSpPr>
        <p:spPr>
          <a:xfrm>
            <a:off x="9167813" y="5487773"/>
            <a:ext cx="377825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√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2541" name="圆角矩形 2"/>
          <p:cNvSpPr/>
          <p:nvPr/>
        </p:nvSpPr>
        <p:spPr>
          <a:xfrm>
            <a:off x="1549400" y="106148"/>
            <a:ext cx="2357438" cy="592138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 anchorCtr="0"/>
          <a:lstStyle/>
          <a:p>
            <a:pPr algn="dist" defTabSz="914400">
              <a:buClrTx/>
              <a:buSzTx/>
              <a:buFontTx/>
              <a:buNone/>
            </a:pPr>
            <a:r>
              <a:rPr lang="zh-CN" altLang="en-US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拓展练习</a:t>
            </a:r>
            <a:endParaRPr lang="zh-CN" altLang="en-US" sz="3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  <p:bldP spid="22537" grpId="0"/>
      <p:bldP spid="22538" grpId="0"/>
      <p:bldP spid="22539" grpId="0"/>
      <p:bldP spid="225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5110940" y="936625"/>
            <a:ext cx="1657350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拓展练习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96628" y="1125538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3792" y="1585454"/>
            <a:ext cx="8352908" cy="1949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某制衣车间共有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40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台缝纫机，实行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小时两班倒工作制。白天开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34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台机器，夜班开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台机器。这个车间一天的设备使用率是多少？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9222" y="3930685"/>
            <a:ext cx="65524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34×12+25×12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÷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40×24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=73.75%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557" y="4867810"/>
            <a:ext cx="5976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答：这个车间一天的设备使用率是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73.75%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/>
          <p:nvPr/>
        </p:nvSpPr>
        <p:spPr>
          <a:xfrm>
            <a:off x="1772956" y="1438492"/>
            <a:ext cx="7956235" cy="3439239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合格率是指合格的数量占总数量的百分之几。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2.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把小数化成百分数，可以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将小数点向右移动两位，再加上百分号。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 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.把分数化成百分数，可以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先将分数化成小数（除不尽的保留三位小数），再将小数点向右移动两位，加上百分号；也可以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化成分母是100的分数，再化成百分数。 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899900" y="117729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7238" y="2162175"/>
            <a:ext cx="4219575" cy="1266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55775" y="1528763"/>
            <a:ext cx="3989388" cy="2511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3513" y="1004888"/>
            <a:ext cx="2551112" cy="1157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icture 2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2775" y="4895850"/>
            <a:ext cx="4203700" cy="1274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icture 2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5963" y="4286250"/>
            <a:ext cx="4143375" cy="361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圆角矩形 2"/>
          <p:cNvSpPr/>
          <p:nvPr/>
        </p:nvSpPr>
        <p:spPr>
          <a:xfrm>
            <a:off x="1016429" y="421590"/>
            <a:ext cx="2357438" cy="592137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 anchorCtr="0"/>
          <a:lstStyle/>
          <a:p>
            <a:pPr algn="dist" defTabSz="914400">
              <a:buClrTx/>
              <a:buSzTx/>
              <a:buFontTx/>
              <a:buNone/>
            </a:pPr>
            <a:r>
              <a:rPr lang="zh-CN" altLang="en-US" sz="3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情景导入</a:t>
            </a:r>
            <a:endParaRPr lang="zh-CN" altLang="en-US" sz="3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/>
          <p:nvPr/>
        </p:nvSpPr>
        <p:spPr>
          <a:xfrm>
            <a:off x="6225734" y="1624398"/>
            <a:ext cx="289556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 flipH="1">
            <a:off x="2564174" y="2382316"/>
            <a:ext cx="3128212" cy="31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734800" y="10426700"/>
            <a:ext cx="342900" cy="241300"/>
          </a:xfrm>
          <a:prstGeom prst="cube">
            <a:avLst/>
          </a:prstGeom>
        </p:spPr>
      </p:pic>
      <p:pic>
        <p:nvPicPr>
          <p:cNvPr id="2867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1000" y="11912600"/>
            <a:ext cx="342900" cy="241300"/>
          </a:xfrm>
          <a:prstGeom prst="cube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989706" y="1168417"/>
            <a:ext cx="2551112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24063" y="1925337"/>
            <a:ext cx="3989388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70576" y="2458737"/>
            <a:ext cx="42195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435861" y="4469147"/>
            <a:ext cx="60483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你知道合格率是什么意思吗？</a:t>
            </a:r>
            <a:endParaRPr lang="zh-CN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456113" y="4977147"/>
            <a:ext cx="420370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738944" y="1056587"/>
            <a:ext cx="4094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</a:t>
            </a:r>
            <a:r>
              <a:rPr lang="zh-CN" altLang="en-US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下面各题是否</a:t>
            </a:r>
            <a:r>
              <a:rPr lang="zh-CN" altLang="en-US" sz="2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正确。</a:t>
            </a:r>
            <a:endParaRPr lang="zh-CN" altLang="zh-CN" sz="2800" b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44408" y="108112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i="1"/>
              <a:t>　　　　　　</a:t>
            </a:r>
            <a:endParaRPr lang="zh-CN" altLang="zh-CN"/>
          </a:p>
        </p:txBody>
      </p:sp>
      <p:sp>
        <p:nvSpPr>
          <p:cNvPr id="2" name="矩形 1"/>
          <p:cNvSpPr/>
          <p:nvPr/>
        </p:nvSpPr>
        <p:spPr>
          <a:xfrm>
            <a:off x="1718840" y="1758665"/>
            <a:ext cx="5912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百分率不可能超过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zh-CN" sz="2800" b="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18840" y="2339044"/>
            <a:ext cx="80170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2800" b="0" i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的百分号去掉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相当于把这个数扩大到原来的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倍。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zh-CN" altLang="zh-CN" sz="2800" b="0" i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zh-CN" sz="28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8840" y="3781198"/>
            <a:ext cx="5370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(3)100%=100</a:t>
            </a:r>
            <a:r>
              <a:rPr lang="zh-CN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800" b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zh-CN" altLang="zh-CN" sz="2800" b="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zh-CN" sz="28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0147" y="3132480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8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48034" y="1758665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8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59940" y="3781199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8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535264" y="3031541"/>
            <a:ext cx="1926529" cy="192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76487" y="1118394"/>
            <a:ext cx="1593850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Box 4"/>
          <p:cNvSpPr/>
          <p:nvPr/>
        </p:nvSpPr>
        <p:spPr>
          <a:xfrm>
            <a:off x="2011362" y="1934369"/>
            <a:ext cx="8366125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某小学科技小组进行种子发芽实验，实验结果如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下表。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244" name="Picture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5800" y="3278982"/>
            <a:ext cx="4811712" cy="187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TextBox 4"/>
          <p:cNvSpPr/>
          <p:nvPr/>
        </p:nvSpPr>
        <p:spPr>
          <a:xfrm>
            <a:off x="2011362" y="2888457"/>
            <a:ext cx="3927475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⑴说一说发芽率是什么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意思。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6" name="TextBox 4"/>
          <p:cNvSpPr/>
          <p:nvPr/>
        </p:nvSpPr>
        <p:spPr>
          <a:xfrm>
            <a:off x="2011362" y="3761582"/>
            <a:ext cx="3927475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⑵在表中填出种子的发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芽率。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7" name="TextBox 4"/>
          <p:cNvSpPr/>
          <p:nvPr/>
        </p:nvSpPr>
        <p:spPr>
          <a:xfrm>
            <a:off x="2011362" y="4715669"/>
            <a:ext cx="3927475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⑶在表中（    ）种子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发芽率最高，（    ）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种子发芽率最低。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8" name="TextBox 12"/>
          <p:cNvSpPr/>
          <p:nvPr/>
        </p:nvSpPr>
        <p:spPr>
          <a:xfrm>
            <a:off x="9720262" y="3548857"/>
            <a:ext cx="85725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96%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9" name="TextBox 12"/>
          <p:cNvSpPr/>
          <p:nvPr/>
        </p:nvSpPr>
        <p:spPr>
          <a:xfrm>
            <a:off x="9525000" y="3953669"/>
            <a:ext cx="1247775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94%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0" name="TextBox 12"/>
          <p:cNvSpPr/>
          <p:nvPr/>
        </p:nvSpPr>
        <p:spPr>
          <a:xfrm>
            <a:off x="9510712" y="4344194"/>
            <a:ext cx="1262063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98%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1" name="TextBox 12"/>
          <p:cNvSpPr/>
          <p:nvPr/>
        </p:nvSpPr>
        <p:spPr>
          <a:xfrm>
            <a:off x="9572625" y="4715669"/>
            <a:ext cx="1152525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97.5%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2" name="TextBox 12"/>
          <p:cNvSpPr/>
          <p:nvPr/>
        </p:nvSpPr>
        <p:spPr>
          <a:xfrm>
            <a:off x="3783012" y="4729957"/>
            <a:ext cx="1042988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黄豆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3" name="TextBox 12"/>
          <p:cNvSpPr/>
          <p:nvPr/>
        </p:nvSpPr>
        <p:spPr>
          <a:xfrm>
            <a:off x="4841875" y="5183982"/>
            <a:ext cx="104298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稻谷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4" name="圆角矩形 3"/>
          <p:cNvSpPr/>
          <p:nvPr/>
        </p:nvSpPr>
        <p:spPr>
          <a:xfrm>
            <a:off x="721755" y="461019"/>
            <a:ext cx="2357438" cy="592137"/>
          </a:xfrm>
          <a:prstGeom prst="roundRect">
            <a:avLst>
              <a:gd name="adj" fmla="val 9977"/>
            </a:avLst>
          </a:prstGeom>
          <a:gradFill rotWithShape="1">
            <a:gsLst>
              <a:gs pos="0">
                <a:srgbClr val="48CFAE"/>
              </a:gs>
              <a:gs pos="100000">
                <a:srgbClr val="BADDE1"/>
              </a:gs>
            </a:gsLst>
            <a:lin ang="5400000"/>
          </a:gradFill>
          <a:ln w="19050" cap="flat" cmpd="sng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dist="38100" algn="l" rotWithShape="0">
              <a:srgbClr val="000000">
                <a:alpha val="39999"/>
              </a:srgbClr>
            </a:outerShdw>
          </a:effectLst>
        </p:spPr>
        <p:txBody>
          <a:bodyPr anchor="ctr" anchorCtr="0"/>
          <a:lstStyle/>
          <a:p>
            <a:pPr algn="dist" defTabSz="914400">
              <a:buClrTx/>
              <a:buSzTx/>
              <a:buFontTx/>
              <a:buNone/>
            </a:pPr>
            <a:r>
              <a:rPr lang="zh-CN" altLang="en-US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巩固练习</a:t>
            </a:r>
            <a:endParaRPr lang="zh-CN" altLang="en-US" sz="3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0249" grpId="0"/>
      <p:bldP spid="10250" grpId="0"/>
      <p:bldP spid="10251" grpId="0"/>
      <p:bldP spid="10252" grpId="0"/>
      <p:bldP spid="102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678675" y="3541191"/>
            <a:ext cx="9030514" cy="2677656"/>
          </a:xfrm>
          <a:prstGeom prst="rect">
            <a:avLst/>
          </a:prstGeom>
          <a:solidFill>
            <a:srgbClr val="B6D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1. 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把小数化成百分数，可以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将小数点向右移动两位，再加上百分号。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  <a:sym typeface="华文新魏" panose="020108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.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把分数化成百分数，可以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先将分数化成小数（除不尽的保留三位小数），再将小数点向右移动两位，加上百分号；也可以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华文新魏" panose="02010800040101010101" pitchFamily="2" charset="-122"/>
              </a:rPr>
              <a:t>化成分母是100的分数，再化成百分数。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85200" y="1146006"/>
            <a:ext cx="1071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53247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小数</a:t>
            </a:r>
            <a:endParaRPr lang="zh-CN" altLang="en-US" sz="2800" b="1">
              <a:solidFill>
                <a:srgbClr val="53247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71325" y="1152356"/>
            <a:ext cx="1428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53247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百分数</a:t>
            </a:r>
            <a:endParaRPr lang="zh-CN" altLang="en-US" sz="2800" b="1">
              <a:solidFill>
                <a:srgbClr val="53247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4994838" y="1374606"/>
            <a:ext cx="2447925" cy="15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07525" y="615781"/>
            <a:ext cx="2651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>
              <a:buSzPct val="95000"/>
              <a:buFont typeface="Wingdings" panose="05000000000000000000" pitchFamily="2" charset="2"/>
              <a:buNone/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小数点向右移动两位，</a:t>
            </a:r>
            <a:endParaRPr lang="en-US" altLang="zh-CN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lvl="1" algn="ctr">
              <a:buSzPct val="95000"/>
              <a:buFont typeface="Wingdings" panose="05000000000000000000" pitchFamily="2" charset="2"/>
              <a:buNone/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再添上</a:t>
            </a:r>
            <a:r>
              <a: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</a:rPr>
              <a:t>%</a:t>
            </a:r>
            <a:endParaRPr lang="en-US" altLang="zh-CN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034400" y="2641431"/>
            <a:ext cx="1071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53247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分数</a:t>
            </a:r>
            <a:endParaRPr lang="zh-CN" altLang="en-US" sz="2800" b="1" dirty="0">
              <a:solidFill>
                <a:srgbClr val="53247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rot="5400000" flipH="1" flipV="1">
            <a:off x="4027256" y="2154862"/>
            <a:ext cx="973138" cy="0"/>
          </a:xfrm>
          <a:prstGeom prst="straightConnector1">
            <a:avLst/>
          </a:prstGeom>
          <a:ln w="38100">
            <a:solidFill>
              <a:srgbClr val="E9711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994838" y="1374606"/>
            <a:ext cx="2447925" cy="1587"/>
          </a:xfrm>
          <a:prstGeom prst="straightConnector1">
            <a:avLst/>
          </a:prstGeom>
          <a:ln w="38100">
            <a:solidFill>
              <a:srgbClr val="E9711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04400" y="2512843"/>
            <a:ext cx="23034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>
              <a:buSzPct val="95000"/>
              <a:buFont typeface="Wingdings" panose="05000000000000000000" pitchFamily="2" charset="2"/>
              <a:buNone/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分母是</a:t>
            </a:r>
            <a:r>
              <a: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</a:rPr>
              <a:t>100</a:t>
            </a: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的分数</a:t>
            </a:r>
            <a:endParaRPr lang="en-US" altLang="zh-CN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015475" y="2933531"/>
            <a:ext cx="2952750" cy="0"/>
          </a:xfrm>
          <a:prstGeom prst="line">
            <a:avLst/>
          </a:prstGeom>
          <a:ln w="38100">
            <a:solidFill>
              <a:srgbClr val="E971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rot="5400000" flipH="1" flipV="1">
            <a:off x="7334812" y="2304881"/>
            <a:ext cx="1223963" cy="1588"/>
          </a:xfrm>
          <a:prstGeom prst="straightConnector1">
            <a:avLst/>
          </a:prstGeom>
          <a:ln w="38100">
            <a:solidFill>
              <a:srgbClr val="E9711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2545092" y="1275678"/>
            <a:ext cx="6741244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淘气调查了</a:t>
            </a:r>
            <a:r>
              <a:rPr lang="en-US" alt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名同学“最喜欢的球类项目”，每</a:t>
            </a:r>
            <a:r>
              <a:rPr lang="zh-CN" altLang="en-US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名同学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都选了一个项目，调查结果如下。</a:t>
            </a:r>
            <a:endParaRPr lang="zh-CN" altLang="en-US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18400" y="2631259"/>
            <a:ext cx="6002922" cy="107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Box 4"/>
          <p:cNvSpPr txBox="1">
            <a:spLocks noChangeArrowheads="1"/>
          </p:cNvSpPr>
          <p:nvPr/>
        </p:nvSpPr>
        <p:spPr bwMode="auto">
          <a:xfrm>
            <a:off x="3211415" y="4255073"/>
            <a:ext cx="560959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最喜欢踢足球的同学占百分之几？</a:t>
            </a:r>
            <a:endParaRPr lang="zh-CN" altLang="en-US" sz="28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/>
          <p:nvPr/>
        </p:nvSpPr>
        <p:spPr>
          <a:xfrm>
            <a:off x="2166938" y="1619250"/>
            <a:ext cx="8651875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绿色小队参加植树活动，共植树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棵，有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棵没有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成活，这批树的成活率是多少？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5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81250" y="642938"/>
            <a:ext cx="1522413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963" y="1784350"/>
            <a:ext cx="352425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2900" y="3086100"/>
            <a:ext cx="3560763" cy="144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4"/>
          <p:cNvSpPr/>
          <p:nvPr/>
        </p:nvSpPr>
        <p:spPr>
          <a:xfrm>
            <a:off x="3898900" y="3781425"/>
            <a:ext cx="3251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400</a:t>
            </a:r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÷400</a:t>
            </a:r>
            <a:endParaRPr lang="zh-CN" altLang="en-US" sz="28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9" name="TextBox 4"/>
          <p:cNvSpPr/>
          <p:nvPr/>
        </p:nvSpPr>
        <p:spPr>
          <a:xfrm>
            <a:off x="3595688" y="4381500"/>
            <a:ext cx="4143375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390÷400</a:t>
            </a:r>
            <a:endParaRPr lang="zh-CN" altLang="en-US" sz="28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20" name="TextBox 4"/>
          <p:cNvSpPr/>
          <p:nvPr/>
        </p:nvSpPr>
        <p:spPr>
          <a:xfrm>
            <a:off x="3595688" y="5048250"/>
            <a:ext cx="1643062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0.975</a:t>
            </a:r>
            <a:endParaRPr lang="zh-CN" altLang="en-US" sz="28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21" name="TextBox 4"/>
          <p:cNvSpPr/>
          <p:nvPr/>
        </p:nvSpPr>
        <p:spPr>
          <a:xfrm>
            <a:off x="3595688" y="5724525"/>
            <a:ext cx="1643062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97.5%</a:t>
            </a:r>
            <a:endParaRPr lang="zh-CN" altLang="en-US" sz="28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322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88" y="4200525"/>
            <a:ext cx="3800475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3" name="TextBox 4"/>
          <p:cNvSpPr/>
          <p:nvPr/>
        </p:nvSpPr>
        <p:spPr>
          <a:xfrm>
            <a:off x="5507038" y="5691188"/>
            <a:ext cx="4746625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答：这批树的成活率是</a:t>
            </a:r>
            <a:r>
              <a:rPr lang="en-US" altLang="zh-CN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97.5%</a:t>
            </a:r>
            <a:r>
              <a:rPr lang="zh-CN" altLang="en-US" sz="28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8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3324" name="组合 2"/>
          <p:cNvGrpSpPr/>
          <p:nvPr/>
        </p:nvGrpSpPr>
        <p:grpSpPr>
          <a:xfrm>
            <a:off x="2211388" y="2482850"/>
            <a:ext cx="7677150" cy="612775"/>
            <a:chOff x="1083" y="3908"/>
            <a:chExt cx="12090" cy="967"/>
          </a:xfrm>
        </p:grpSpPr>
        <p:sp>
          <p:nvSpPr>
            <p:cNvPr id="13325" name="Text Box 2"/>
            <p:cNvSpPr/>
            <p:nvPr/>
          </p:nvSpPr>
          <p:spPr>
            <a:xfrm>
              <a:off x="1083" y="3908"/>
              <a:ext cx="11730" cy="959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成活率：</a:t>
              </a:r>
              <a:endPara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326" name="文本框 1"/>
            <p:cNvSpPr/>
            <p:nvPr/>
          </p:nvSpPr>
          <p:spPr>
            <a:xfrm>
              <a:off x="3315" y="4053"/>
              <a:ext cx="985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zh-CN" altLang="en-US" sz="2800" b="1">
                  <a:latin typeface="楷体_GB2312" pitchFamily="49" charset="-122"/>
                  <a:ea typeface="楷体_GB2312" pitchFamily="49" charset="-122"/>
                  <a:sym typeface="宋体" panose="02010600030101010101" pitchFamily="2" charset="-122"/>
                </a:rPr>
                <a:t>指成活棵数占总植树棵树的百分之几。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20" grpId="0"/>
      <p:bldP spid="13321" grpId="0"/>
      <p:bldP spid="133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4"/>
          <p:cNvSpPr txBox="1">
            <a:spLocks noChangeArrowheads="1"/>
          </p:cNvSpPr>
          <p:nvPr/>
        </p:nvSpPr>
        <p:spPr bwMode="auto">
          <a:xfrm>
            <a:off x="1031987" y="846952"/>
            <a:ext cx="8651875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淘气调查了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名同学“最喜欢的球类项目”，每名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同学都选了一个项目，调查结果如下。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637267" y="3867167"/>
            <a:ext cx="4143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－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）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÷25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494392" y="4391042"/>
            <a:ext cx="2571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6÷25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494392" y="4938729"/>
            <a:ext cx="1643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0.24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4280329" y="5486417"/>
            <a:ext cx="5286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答：最喜欢踢足球的同学占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24%</a:t>
            </a:r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3319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154984" y="2306500"/>
            <a:ext cx="49911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4"/>
          <p:cNvSpPr txBox="1">
            <a:spLocks noChangeArrowheads="1"/>
          </p:cNvSpPr>
          <p:nvPr/>
        </p:nvSpPr>
        <p:spPr bwMode="auto">
          <a:xfrm>
            <a:off x="1422829" y="3295667"/>
            <a:ext cx="5722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最喜欢踢足球的同学占百分之几？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494392" y="5486417"/>
            <a:ext cx="1643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28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24%</a:t>
            </a:r>
            <a:endParaRPr lang="zh-CN" altLang="en-US" sz="2800" b="1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6" grpId="0"/>
      <p:bldP spid="14" grpId="0"/>
    </p:bldLst>
  </p:timing>
</p:sld>
</file>

<file path=ppt/tags/tag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1965</Words>
  <Application>WPS 演示</Application>
  <PresentationFormat>自定义</PresentationFormat>
  <Paragraphs>231</Paragraphs>
  <Slides>20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Times New Roman</vt:lpstr>
      <vt:lpstr>楷体</vt:lpstr>
      <vt:lpstr>楷体_GB2312</vt:lpstr>
      <vt:lpstr>新宋体</vt:lpstr>
      <vt:lpstr>华文新魏</vt:lpstr>
      <vt:lpstr>黑体</vt:lpstr>
      <vt:lpstr>Calibri</vt:lpstr>
      <vt:lpstr>Arial Unicode MS</vt:lpstr>
      <vt:lpstr>华文楷体</vt:lpstr>
      <vt:lpstr>Arial</vt:lpstr>
      <vt:lpstr>第一PPT模板网-WWW.1PPT.COM第一PPT模板网-WWW.1PPT.COM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《合格率》百分数PPT优秀课件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2022-06-04T10:28:00Z</cp:lastPrinted>
  <dcterms:created xsi:type="dcterms:W3CDTF">2022-06-04T10:28:00Z</dcterms:created>
  <dcterms:modified xsi:type="dcterms:W3CDTF">2023-11-01T08:57:52Z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93726A73756B4BA8BCC3732638D4FA57_12</vt:lpwstr>
  </property>
  <property fmtid="{D5CDD505-2E9C-101B-9397-08002B2CF9AE}" pid="7" name="KSOProductBuildVer">
    <vt:lpwstr>2052-12.1.0.15712</vt:lpwstr>
  </property>
</Properties>
</file>