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JPG" ContentType="image/.jp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446" r:id="rId5"/>
    <p:sldId id="461" r:id="rId6"/>
    <p:sldId id="462" r:id="rId7"/>
    <p:sldId id="441" r:id="rId8"/>
    <p:sldId id="442" r:id="rId9"/>
    <p:sldId id="443" r:id="rId10"/>
    <p:sldId id="444" r:id="rId11"/>
    <p:sldId id="445" r:id="rId12"/>
    <p:sldId id="447" r:id="rId13"/>
    <p:sldId id="448" r:id="rId14"/>
    <p:sldId id="449" r:id="rId15"/>
    <p:sldId id="450" r:id="rId16"/>
    <p:sldId id="451" r:id="rId17"/>
    <p:sldId id="463" r:id="rId18"/>
    <p:sldId id="452" r:id="rId19"/>
    <p:sldId id="453" r:id="rId20"/>
    <p:sldId id="454" r:id="rId21"/>
    <p:sldId id="465" r:id="rId22"/>
    <p:sldId id="456" r:id="rId23"/>
    <p:sldId id="458" r:id="rId24"/>
    <p:sldId id="459" r:id="rId25"/>
    <p:sldId id="464" r:id="rId26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 userDrawn="1">
          <p15:clr>
            <a:srgbClr val="A4A3A4"/>
          </p15:clr>
        </p15:guide>
        <p15:guide id="2" pos="29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EE3"/>
    <a:srgbClr val="000000"/>
    <a:srgbClr val="008000"/>
    <a:srgbClr val="FF0066"/>
    <a:srgbClr val="35FA26"/>
    <a:srgbClr val="FF3399"/>
    <a:srgbClr val="440C41"/>
    <a:srgbClr val="563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480" autoAdjust="0"/>
  </p:normalViewPr>
  <p:slideViewPr>
    <p:cSldViewPr>
      <p:cViewPr>
        <p:scale>
          <a:sx n="110" d="100"/>
          <a:sy n="110" d="100"/>
        </p:scale>
        <p:origin x="-1824" y="-72"/>
      </p:cViewPr>
      <p:guideLst>
        <p:guide orient="horz" pos="2190"/>
        <p:guide pos="29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7" Type="http://schemas.openxmlformats.org/officeDocument/2006/relationships/image" Target="../media/image24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F8893D-5E46-45C9-8974-10090F1B883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818B775-F757-42CF-91DD-97C376465082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84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8432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077E8698-3B33-4636-9516-7D7BCB58C3EE}" type="slidenum">
              <a:rPr lang="zh-CN" altLang="en-US" smtClean="0">
                <a:ea typeface="宋体" panose="02010600030101010101" pitchFamily="2" charset="-122"/>
              </a:rPr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25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2515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E760991D-805B-45C6-9010-1E6BCE221169}" type="slidenum">
              <a:rPr lang="zh-CN" altLang="en-US" sz="1200" b="0">
                <a:solidFill>
                  <a:schemeClr val="tx1"/>
                </a:solidFill>
              </a:rPr>
            </a:fld>
            <a:endParaRPr lang="en-US" altLang="zh-CN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55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55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2834C868-3C0E-49FC-8EF0-615A1C4B8734}" type="slidenum">
              <a:rPr lang="zh-CN" altLang="en-US" smtClean="0">
                <a:ea typeface="宋体" panose="02010600030101010101" pitchFamily="2" charset="-122"/>
              </a:rPr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13.xml"/><Relationship Id="rId2" Type="http://schemas.openxmlformats.org/officeDocument/2006/relationships/slide" Target="slide10.xml"/><Relationship Id="rId1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3.emf"/><Relationship Id="rId1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6.jpeg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slide" Target="slide13.xml"/><Relationship Id="rId3" Type="http://schemas.openxmlformats.org/officeDocument/2006/relationships/slide" Target="slide22.xml"/><Relationship Id="rId2" Type="http://schemas.openxmlformats.org/officeDocument/2006/relationships/slide" Target="slide20.xml"/><Relationship Id="rId1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jpeg"/><Relationship Id="rId2" Type="http://schemas.openxmlformats.org/officeDocument/2006/relationships/slide" Target="slide16.xml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6.xml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3.emf"/><Relationship Id="rId1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wmf"/><Relationship Id="rId8" Type="http://schemas.openxmlformats.org/officeDocument/2006/relationships/oleObject" Target="../embeddings/oleObject6.bin"/><Relationship Id="rId7" Type="http://schemas.openxmlformats.org/officeDocument/2006/relationships/image" Target="../media/image20.wmf"/><Relationship Id="rId6" Type="http://schemas.openxmlformats.org/officeDocument/2006/relationships/oleObject" Target="../embeddings/oleObject5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4.bin"/><Relationship Id="rId3" Type="http://schemas.openxmlformats.org/officeDocument/2006/relationships/image" Target="../media/image18.wmf"/><Relationship Id="rId21" Type="http://schemas.openxmlformats.org/officeDocument/2006/relationships/notesSlide" Target="../notesSlides/notesSlide2.xml"/><Relationship Id="rId20" Type="http://schemas.openxmlformats.org/officeDocument/2006/relationships/vmlDrawing" Target="../drawings/vmlDrawing2.vml"/><Relationship Id="rId2" Type="http://schemas.openxmlformats.org/officeDocument/2006/relationships/oleObject" Target="../embeddings/oleObject3.bin"/><Relationship Id="rId19" Type="http://schemas.openxmlformats.org/officeDocument/2006/relationships/slideLayout" Target="../slideLayouts/slideLayout7.xml"/><Relationship Id="rId18" Type="http://schemas.openxmlformats.org/officeDocument/2006/relationships/image" Target="../media/image9.jpeg"/><Relationship Id="rId17" Type="http://schemas.openxmlformats.org/officeDocument/2006/relationships/image" Target="../media/image25.wmf"/><Relationship Id="rId16" Type="http://schemas.openxmlformats.org/officeDocument/2006/relationships/oleObject" Target="../embeddings/oleObject10.bin"/><Relationship Id="rId15" Type="http://schemas.openxmlformats.org/officeDocument/2006/relationships/image" Target="../media/image24.wmf"/><Relationship Id="rId14" Type="http://schemas.openxmlformats.org/officeDocument/2006/relationships/oleObject" Target="../embeddings/oleObject9.bin"/><Relationship Id="rId13" Type="http://schemas.openxmlformats.org/officeDocument/2006/relationships/image" Target="../media/image23.wmf"/><Relationship Id="rId12" Type="http://schemas.openxmlformats.org/officeDocument/2006/relationships/oleObject" Target="../embeddings/oleObject8.bin"/><Relationship Id="rId11" Type="http://schemas.openxmlformats.org/officeDocument/2006/relationships/image" Target="../media/image22.wmf"/><Relationship Id="rId10" Type="http://schemas.openxmlformats.org/officeDocument/2006/relationships/oleObject" Target="../embeddings/oleObject7.bin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4"/>
          <p:cNvGrpSpPr/>
          <p:nvPr/>
        </p:nvGrpSpPr>
        <p:grpSpPr bwMode="auto">
          <a:xfrm>
            <a:off x="2555875" y="4736257"/>
            <a:ext cx="2159000" cy="1009650"/>
            <a:chOff x="684213" y="4868863"/>
            <a:chExt cx="2159000" cy="1009650"/>
          </a:xfrm>
        </p:grpSpPr>
        <p:sp>
          <p:nvSpPr>
            <p:cNvPr id="13326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7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4" name="组合 13"/>
          <p:cNvGrpSpPr/>
          <p:nvPr/>
        </p:nvGrpSpPr>
        <p:grpSpPr bwMode="auto">
          <a:xfrm>
            <a:off x="4625975" y="4736257"/>
            <a:ext cx="2160588" cy="1009650"/>
            <a:chOff x="3708400" y="4868863"/>
            <a:chExt cx="2160588" cy="1009650"/>
          </a:xfrm>
        </p:grpSpPr>
        <p:sp>
          <p:nvSpPr>
            <p:cNvPr id="13324" name="Oval 30"/>
            <p:cNvSpPr>
              <a:spLocks noChangeArrowheads="1"/>
            </p:cNvSpPr>
            <p:nvPr/>
          </p:nvSpPr>
          <p:spPr bwMode="auto">
            <a:xfrm>
              <a:off x="3708400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5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52863" y="5086351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5" name="Group 44"/>
          <p:cNvGrpSpPr/>
          <p:nvPr/>
        </p:nvGrpSpPr>
        <p:grpSpPr bwMode="auto">
          <a:xfrm>
            <a:off x="6697663" y="4736257"/>
            <a:ext cx="2160587" cy="1009650"/>
            <a:chOff x="4150" y="2976"/>
            <a:chExt cx="1361" cy="636"/>
          </a:xfrm>
        </p:grpSpPr>
        <p:sp>
          <p:nvSpPr>
            <p:cNvPr id="13322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150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3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241" y="3111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0" y="1268760"/>
            <a:ext cx="91440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 百分数</a:t>
            </a:r>
            <a:endParaRPr lang="zh-CN" altLang="en-US" sz="3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790575" y="177474"/>
            <a:ext cx="49879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六年级数学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grpSp>
        <p:nvGrpSpPr>
          <p:cNvPr id="13318" name="组合 18"/>
          <p:cNvGrpSpPr/>
          <p:nvPr/>
        </p:nvGrpSpPr>
        <p:grpSpPr bwMode="auto">
          <a:xfrm>
            <a:off x="484188" y="4725144"/>
            <a:ext cx="2159000" cy="1009650"/>
            <a:chOff x="684213" y="4868863"/>
            <a:chExt cx="2159000" cy="1009650"/>
          </a:xfrm>
        </p:grpSpPr>
        <p:sp>
          <p:nvSpPr>
            <p:cNvPr id="13320" name="Oval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1" name="Rectangle 18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复习准备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-28002" y="2276872"/>
            <a:ext cx="9172002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7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</a:t>
            </a:r>
            <a:r>
              <a:rPr lang="zh-CN" altLang="en-US" sz="7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养含量</a:t>
            </a:r>
            <a:endParaRPr lang="zh-CN" altLang="en-US" sz="7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345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5353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5354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随 堂 练 习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85346" name="矩形 1"/>
          <p:cNvSpPr>
            <a:spLocks noChangeArrowheads="1"/>
          </p:cNvSpPr>
          <p:nvPr/>
        </p:nvSpPr>
        <p:spPr bwMode="auto">
          <a:xfrm>
            <a:off x="922338" y="547688"/>
            <a:ext cx="3633787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教材第</a:t>
            </a: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45</a:t>
            </a: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页第</a:t>
            </a: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</a:t>
            </a: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题。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5347" name="TextBox 4"/>
          <p:cNvSpPr txBox="1">
            <a:spLocks noChangeArrowheads="1"/>
          </p:cNvSpPr>
          <p:nvPr/>
        </p:nvSpPr>
        <p:spPr bwMode="auto">
          <a:xfrm>
            <a:off x="107950" y="1023938"/>
            <a:ext cx="8715375" cy="676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⑴六⑵班共有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40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人，其中女生占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55%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，女生有多少人？</a:t>
            </a:r>
            <a:endParaRPr lang="en-US" altLang="zh-CN" sz="28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87450" y="3284538"/>
            <a:ext cx="57054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⑴  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40×55%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＝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22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（人）</a:t>
            </a:r>
            <a:endParaRPr lang="zh-CN" altLang="en-US" sz="40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87450" y="4079875"/>
            <a:ext cx="595788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⑵  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6×50%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＝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3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（人）</a:t>
            </a:r>
            <a:endParaRPr lang="zh-CN" altLang="en-US" sz="40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87450" y="4953000"/>
            <a:ext cx="566896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⑶  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5×40%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＝</a:t>
            </a:r>
            <a:r>
              <a:rPr lang="en-US" altLang="zh-CN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（人）</a:t>
            </a:r>
            <a:endParaRPr lang="zh-CN" altLang="en-US" sz="40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5351" name="矩形 2"/>
          <p:cNvSpPr>
            <a:spLocks noChangeArrowheads="1"/>
          </p:cNvSpPr>
          <p:nvPr/>
        </p:nvSpPr>
        <p:spPr bwMode="auto">
          <a:xfrm>
            <a:off x="250825" y="1773238"/>
            <a:ext cx="9074150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⑵奇思所在的组共有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6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人，其中女生占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50%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，女生有多</a:t>
            </a:r>
            <a:endParaRPr lang="en-US" altLang="zh-CN" sz="28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 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少人？</a:t>
            </a:r>
            <a:endParaRPr lang="zh-CN" altLang="en-US" sz="28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5352" name="矩形 3"/>
          <p:cNvSpPr>
            <a:spLocks noChangeArrowheads="1"/>
          </p:cNvSpPr>
          <p:nvPr/>
        </p:nvSpPr>
        <p:spPr bwMode="auto">
          <a:xfrm>
            <a:off x="323850" y="2689225"/>
            <a:ext cx="83153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⑶乐乐家共有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人，其中女性占</a:t>
            </a:r>
            <a:r>
              <a:rPr lang="en-US" altLang="zh-CN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40%</a:t>
            </a: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，女性有多少人？</a:t>
            </a:r>
            <a:endParaRPr lang="zh-CN" altLang="en-US" sz="28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451" name="Group 83"/>
          <p:cNvGraphicFramePr>
            <a:graphicFrameLocks noGrp="1"/>
          </p:cNvGraphicFramePr>
          <p:nvPr/>
        </p:nvGraphicFramePr>
        <p:xfrm>
          <a:off x="428625" y="1876425"/>
          <a:ext cx="8132763" cy="1838325"/>
        </p:xfrm>
        <a:graphic>
          <a:graphicData uri="http://schemas.openxmlformats.org/drawingml/2006/table">
            <a:tbl>
              <a:tblPr/>
              <a:tblGrid>
                <a:gridCol w="1328738"/>
                <a:gridCol w="971550"/>
                <a:gridCol w="973137"/>
                <a:gridCol w="971550"/>
                <a:gridCol w="971550"/>
                <a:gridCol w="971550"/>
                <a:gridCol w="973138"/>
                <a:gridCol w="971550"/>
              </a:tblGrid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百分数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11%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84%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12.5%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分数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0.24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0.05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6407" name="Picture 34">
            <a:hlinkClick r:id="rId1" action="ppaction://hlinksldjump"/>
          </p:cNvPr>
          <p:cNvPicPr>
            <a:picLocks noChangeArrowheads="1"/>
          </p:cNvPicPr>
          <p:nvPr/>
        </p:nvPicPr>
        <p:blipFill>
          <a:blip r:embed="rId2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949950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408" name="Text Box 18">
            <a:hlinkClick r:id="" action="ppaction://hlinkshowjump?jump=firstslide">
              <a:snd r:embed="rId3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308725"/>
            <a:ext cx="16129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6409" name="矩形 12"/>
          <p:cNvSpPr>
            <a:spLocks noChangeArrowheads="1"/>
          </p:cNvSpPr>
          <p:nvPr/>
        </p:nvSpPr>
        <p:spPr bwMode="auto">
          <a:xfrm>
            <a:off x="922338" y="547688"/>
            <a:ext cx="3633787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教材第</a:t>
            </a: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45</a:t>
            </a: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页第</a:t>
            </a: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</a:t>
            </a: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题。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6410" name="TextBox 4"/>
          <p:cNvSpPr txBox="1">
            <a:spLocks noChangeArrowheads="1"/>
          </p:cNvSpPr>
          <p:nvPr/>
        </p:nvSpPr>
        <p:spPr bwMode="auto">
          <a:xfrm>
            <a:off x="214313" y="941388"/>
            <a:ext cx="8715375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2.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算一算，填一填。</a:t>
            </a:r>
            <a:endParaRPr lang="zh-CN" altLang="en-US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55800" y="1973263"/>
            <a:ext cx="6318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2%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2288" y="3182938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0.02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41613" y="3176588"/>
            <a:ext cx="9017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0.11</a:t>
            </a:r>
            <a:endParaRPr lang="zh-CN" altLang="en-US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38563" y="1958975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24%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08525" y="1949450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5%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78488" y="1958975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75%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78488" y="3189288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0.75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48450" y="3189288"/>
            <a:ext cx="901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0.84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56488" y="3189288"/>
            <a:ext cx="12906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lt"/>
                <a:ea typeface="楷体_GB2312" pitchFamily="49" charset="-122"/>
              </a:rPr>
              <a:t>0.125</a:t>
            </a:r>
            <a:endParaRPr lang="zh-CN" altLang="en-US" sz="2800" dirty="0">
              <a:solidFill>
                <a:srgbClr val="FF0000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220913" y="4232275"/>
            <a:ext cx="10715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32476"/>
                </a:solidFill>
                <a:latin typeface="楷体_GB2312"/>
                <a:ea typeface="楷体_GB2312"/>
                <a:cs typeface="楷体_GB2312"/>
              </a:rPr>
              <a:t>小数</a:t>
            </a:r>
            <a:endParaRPr lang="zh-CN" altLang="en-US" sz="2800">
              <a:solidFill>
                <a:srgbClr val="532476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507038" y="4238625"/>
            <a:ext cx="1428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32476"/>
                </a:solidFill>
                <a:latin typeface="楷体_GB2312"/>
                <a:ea typeface="楷体_GB2312"/>
                <a:cs typeface="楷体_GB2312"/>
              </a:rPr>
              <a:t>百分数</a:t>
            </a:r>
            <a:endParaRPr lang="zh-CN" altLang="en-US" sz="2800">
              <a:solidFill>
                <a:srgbClr val="532476"/>
              </a:solidFill>
              <a:latin typeface="楷体_GB2312"/>
              <a:ea typeface="楷体_GB2312"/>
              <a:cs typeface="楷体_GB2312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H="1">
            <a:off x="3130550" y="4514850"/>
            <a:ext cx="2447925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"/>
          <p:cNvSpPr txBox="1">
            <a:spLocks noChangeArrowheads="1"/>
          </p:cNvSpPr>
          <p:nvPr/>
        </p:nvSpPr>
        <p:spPr bwMode="gray">
          <a:xfrm>
            <a:off x="3206750" y="3805238"/>
            <a:ext cx="2651125" cy="72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0" lvl="1" indent="-285750" algn="ctr">
              <a:spcBef>
                <a:spcPts val="0"/>
              </a:spcBef>
              <a:buSzPct val="95000"/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小数点向左移动两位，</a:t>
            </a:r>
            <a:endParaRPr lang="en-US" altLang="zh-CN" sz="20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1" indent="-285750" algn="ctr">
              <a:spcBef>
                <a:spcPts val="0"/>
              </a:spcBef>
              <a:buSzPct val="95000"/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再去掉</a:t>
            </a:r>
            <a:r>
              <a:rPr lang="en-US" altLang="zh-CN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%</a:t>
            </a:r>
            <a:endParaRPr lang="en-US" altLang="zh-CN" sz="20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170113" y="5233988"/>
            <a:ext cx="10715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32476"/>
                </a:solidFill>
                <a:latin typeface="楷体_GB2312"/>
                <a:ea typeface="楷体_GB2312"/>
                <a:cs typeface="楷体_GB2312"/>
              </a:rPr>
              <a:t>分数</a:t>
            </a:r>
            <a:endParaRPr lang="zh-CN" altLang="en-US" sz="2800">
              <a:solidFill>
                <a:srgbClr val="532476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gray">
          <a:xfrm>
            <a:off x="3487738" y="5091113"/>
            <a:ext cx="2305050" cy="395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0" lvl="1" indent="-285750" algn="ctr">
              <a:spcBef>
                <a:spcPts val="0"/>
              </a:spcBef>
              <a:buSzPct val="95000"/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分母是</a:t>
            </a:r>
            <a:r>
              <a:rPr lang="en-US" altLang="zh-CN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的分数</a:t>
            </a:r>
            <a:endParaRPr lang="en-US" altLang="zh-CN" sz="20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143250" y="5511800"/>
            <a:ext cx="2952750" cy="0"/>
          </a:xfrm>
          <a:prstGeom prst="line">
            <a:avLst/>
          </a:prstGeom>
          <a:ln w="38100">
            <a:solidFill>
              <a:srgbClr val="E97117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rot="16200000" flipH="1">
            <a:off x="5722144" y="5150644"/>
            <a:ext cx="720725" cy="1587"/>
          </a:xfrm>
          <a:prstGeom prst="straightConnector1">
            <a:avLst/>
          </a:prstGeom>
          <a:ln w="38100">
            <a:solidFill>
              <a:srgbClr val="E9711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3"/>
          <p:cNvSpPr txBox="1">
            <a:spLocks noChangeArrowheads="1"/>
          </p:cNvSpPr>
          <p:nvPr/>
        </p:nvSpPr>
        <p:spPr bwMode="gray">
          <a:xfrm>
            <a:off x="3470275" y="5481638"/>
            <a:ext cx="2303463" cy="395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0" lvl="1" indent="-285750" algn="ctr">
              <a:spcBef>
                <a:spcPts val="0"/>
              </a:spcBef>
              <a:buSzPct val="95000"/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化简</a:t>
            </a:r>
            <a:endParaRPr lang="en-US" altLang="zh-CN" sz="20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08300" y="2349500"/>
            <a:ext cx="5461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11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35275" y="2636838"/>
            <a:ext cx="7286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100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2827338" y="2784475"/>
            <a:ext cx="728662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006850" y="2349500"/>
            <a:ext cx="3651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33825" y="2636838"/>
            <a:ext cx="5476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25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3925888" y="2784475"/>
            <a:ext cx="555625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960938" y="2330450"/>
            <a:ext cx="366712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889500" y="2617788"/>
            <a:ext cx="5461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20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881563" y="2765425"/>
            <a:ext cx="554037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915275" y="2349500"/>
            <a:ext cx="3667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15275" y="2636838"/>
            <a:ext cx="366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8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7870825" y="2784475"/>
            <a:ext cx="446088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804025" y="2349500"/>
            <a:ext cx="54768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21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11963" y="2636838"/>
            <a:ext cx="547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25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6804025" y="2784475"/>
            <a:ext cx="555625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940425" y="2330450"/>
            <a:ext cx="3651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934075" y="2617788"/>
            <a:ext cx="366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4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5940425" y="2765425"/>
            <a:ext cx="431800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066925" y="2349500"/>
            <a:ext cx="3667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1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57388" y="2636838"/>
            <a:ext cx="547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50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2000250" y="2784475"/>
            <a:ext cx="555625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3" grpId="0"/>
      <p:bldP spid="25" grpId="0"/>
      <p:bldP spid="27" grpId="0"/>
      <p:bldP spid="28" grpId="0"/>
      <p:bldP spid="29" grpId="0"/>
      <p:bldP spid="32" grpId="0"/>
      <p:bldP spid="33" grpId="0"/>
      <p:bldP spid="34" grpId="0"/>
      <p:bldP spid="41" grpId="0"/>
      <p:bldP spid="46" grpId="0"/>
      <p:bldP spid="47" grpId="0"/>
      <p:bldP spid="52" grpId="0"/>
      <p:bldP spid="53" grpId="0"/>
      <p:bldP spid="55" grpId="0"/>
      <p:bldP spid="56" grpId="0"/>
      <p:bldP spid="61" grpId="0"/>
      <p:bldP spid="62" grpId="0"/>
      <p:bldP spid="64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825" y="1052513"/>
            <a:ext cx="8140700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3200" dirty="0">
                <a:solidFill>
                  <a:srgbClr val="000000"/>
                </a:solidFill>
              </a:rPr>
              <a:t>百分数化成分数或小数的方法</a:t>
            </a:r>
            <a:r>
              <a:rPr lang="zh-CN" altLang="en-US" sz="3200" dirty="0">
                <a:solidFill>
                  <a:srgbClr val="000000"/>
                </a:solidFill>
              </a:rPr>
              <a:t>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4000" y="2638425"/>
            <a:ext cx="8750300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3200" dirty="0">
                <a:solidFill>
                  <a:srgbClr val="000000"/>
                </a:solidFill>
              </a:rPr>
              <a:t>求一个数的百分之几是多少的计算方法。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7395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7400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7401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课 堂 小 结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87396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187398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7399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4000" y="4065588"/>
            <a:ext cx="8494713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zh-CN" sz="3200" dirty="0">
                <a:solidFill>
                  <a:srgbClr val="000000"/>
                </a:solidFill>
              </a:rPr>
              <a:t>黄豆中各种营养成分的含量是多少。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417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188429" name="AutoShape 1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88430" name="Text Box 14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188418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188427" name="AutoShape 15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88428" name="Text Box 16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188419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188425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8426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pic>
        <p:nvPicPr>
          <p:cNvPr id="188420" name="Picture 2" descr="D:\掘金2016\20160510北六上课件\图片\未标题-1 拷贝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2714625"/>
            <a:ext cx="135731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云形标注 20"/>
          <p:cNvSpPr/>
          <p:nvPr/>
        </p:nvSpPr>
        <p:spPr>
          <a:xfrm>
            <a:off x="1285875" y="2928938"/>
            <a:ext cx="4714875" cy="1428750"/>
          </a:xfrm>
          <a:prstGeom prst="cloudCallout">
            <a:avLst>
              <a:gd name="adj1" fmla="val 63728"/>
              <a:gd name="adj2" fmla="val -180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让我仔细想一想！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8422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8423" name="Picture 9" descr="1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8424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作 业 设 计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4716463" y="1557338"/>
            <a:ext cx="3240087" cy="4824412"/>
          </a:xfrm>
          <a:prstGeom prst="roundRect">
            <a:avLst/>
          </a:prstGeom>
          <a:solidFill>
            <a:srgbClr val="F2CEE3"/>
          </a:solidFill>
          <a:ln w="9525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89442" name="Group 38"/>
          <p:cNvGrpSpPr/>
          <p:nvPr/>
        </p:nvGrpSpPr>
        <p:grpSpPr bwMode="auto">
          <a:xfrm>
            <a:off x="3851275" y="44450"/>
            <a:ext cx="1800225" cy="792163"/>
            <a:chOff x="1066" y="2795"/>
            <a:chExt cx="1134" cy="499"/>
          </a:xfrm>
        </p:grpSpPr>
        <p:sp>
          <p:nvSpPr>
            <p:cNvPr id="189464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89465" name="Text Box 40"/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33" name="标题 1"/>
          <p:cNvSpPr txBox="1">
            <a:spLocks noChangeArrowheads="1"/>
          </p:cNvSpPr>
          <p:nvPr/>
        </p:nvSpPr>
        <p:spPr bwMode="auto">
          <a:xfrm>
            <a:off x="433388" y="422275"/>
            <a:ext cx="7775575" cy="792163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教材第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45</a:t>
            </a: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页第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3</a:t>
            </a: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题。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</a:t>
            </a:r>
            <a:br>
              <a:rPr lang="en-US" altLang="zh-CN" sz="2800" dirty="0" smtClean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b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9444" name="TextBox 4"/>
          <p:cNvSpPr txBox="1">
            <a:spLocks noChangeArrowheads="1"/>
          </p:cNvSpPr>
          <p:nvPr/>
        </p:nvSpPr>
        <p:spPr bwMode="auto">
          <a:xfrm>
            <a:off x="-36513" y="838200"/>
            <a:ext cx="9144001" cy="719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3.</a:t>
            </a:r>
            <a:r>
              <a:rPr lang="zh-CN" altLang="en-US" sz="30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分别用不同的数表示图中蓝色部分占整幅图的多少。</a:t>
            </a:r>
            <a:endParaRPr lang="zh-CN" altLang="en-US" sz="30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971550" y="1557338"/>
            <a:ext cx="3240088" cy="4824412"/>
          </a:xfrm>
          <a:prstGeom prst="roundRect">
            <a:avLst/>
          </a:prstGeom>
          <a:solidFill>
            <a:srgbClr val="F2CEE3"/>
          </a:solidFill>
          <a:ln w="9525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894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87450" y="1851025"/>
            <a:ext cx="281305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4425" y="1857375"/>
            <a:ext cx="2816225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550" y="4797425"/>
            <a:ext cx="3452813" cy="430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用百分数表示是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550" y="5230813"/>
            <a:ext cx="3170238" cy="430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用小数表示是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550" y="5734050"/>
            <a:ext cx="3170238" cy="431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用分数表示是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9638" y="4797425"/>
            <a:ext cx="3452812" cy="430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用百分数表示是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9638" y="5230813"/>
            <a:ext cx="3168650" cy="430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用小数表示是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9638" y="5734050"/>
            <a:ext cx="3168650" cy="431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用分数表示是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ea typeface="+mn-ea"/>
              </a:rPr>
              <a:t>_______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94038" y="4767263"/>
            <a:ext cx="95726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3</a:t>
            </a:r>
            <a:r>
              <a:rPr lang="en-US" altLang="zh-CN" i="1">
                <a:solidFill>
                  <a:srgbClr val="FF0000"/>
                </a:solidFill>
              </a:rPr>
              <a:t>.</a:t>
            </a:r>
            <a:r>
              <a:rPr lang="en-US" altLang="zh-CN">
                <a:solidFill>
                  <a:srgbClr val="FF0000"/>
                </a:solidFill>
              </a:rPr>
              <a:t>30%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27350" y="5199063"/>
            <a:ext cx="57785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0</a:t>
            </a:r>
            <a:r>
              <a:rPr lang="en-US" altLang="zh-CN" i="1">
                <a:solidFill>
                  <a:srgbClr val="FF0000"/>
                </a:solidFill>
              </a:rPr>
              <a:t>.</a:t>
            </a:r>
            <a:r>
              <a:rPr lang="en-US" altLang="zh-CN">
                <a:solidFill>
                  <a:srgbClr val="FF0000"/>
                </a:solidFill>
              </a:rPr>
              <a:t>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90875" y="5518150"/>
            <a:ext cx="3159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endParaRPr lang="zh-CN" altLang="en-US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19438" y="5765800"/>
            <a:ext cx="4445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10</a:t>
            </a:r>
            <a:endParaRPr lang="zh-CN" altLang="en-US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111500" y="5848350"/>
            <a:ext cx="452438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788" y="5518150"/>
            <a:ext cx="314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endParaRPr lang="zh-CN" altLang="en-US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21500" y="5765800"/>
            <a:ext cx="314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endParaRPr lang="zh-CN" altLang="en-US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856413" y="5848350"/>
            <a:ext cx="452437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48488" y="4767263"/>
            <a:ext cx="7191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25%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726238" y="5183188"/>
            <a:ext cx="7334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0</a:t>
            </a:r>
            <a:r>
              <a:rPr lang="en-US" altLang="zh-CN" i="1">
                <a:solidFill>
                  <a:srgbClr val="FF0000"/>
                </a:solidFill>
              </a:rPr>
              <a:t>.</a:t>
            </a:r>
            <a:r>
              <a:rPr lang="en-US" altLang="zh-CN">
                <a:solidFill>
                  <a:srgbClr val="FF0000"/>
                </a:solidFill>
              </a:rPr>
              <a:t>25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22" grpId="0"/>
      <p:bldP spid="23" grpId="0"/>
      <p:bldP spid="32" grpId="0"/>
      <p:bldP spid="34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465" name="组合 3"/>
          <p:cNvGrpSpPr/>
          <p:nvPr/>
        </p:nvGrpSpPr>
        <p:grpSpPr bwMode="auto">
          <a:xfrm>
            <a:off x="5219700" y="6215063"/>
            <a:ext cx="2376488" cy="523875"/>
            <a:chOff x="5220072" y="5877272"/>
            <a:chExt cx="2376487" cy="877496"/>
          </a:xfrm>
        </p:grpSpPr>
        <p:sp>
          <p:nvSpPr>
            <p:cNvPr id="190485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0486" name="Text Box 14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sp>
        <p:nvSpPr>
          <p:cNvPr id="33" name="标题 1"/>
          <p:cNvSpPr txBox="1">
            <a:spLocks noChangeArrowheads="1"/>
          </p:cNvSpPr>
          <p:nvPr/>
        </p:nvSpPr>
        <p:spPr bwMode="auto">
          <a:xfrm>
            <a:off x="433388" y="638175"/>
            <a:ext cx="7775575" cy="792163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教材第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45</a:t>
            </a: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页第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4</a:t>
            </a:r>
            <a:r>
              <a:rPr lang="zh-CN" altLang="en-US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题。</a:t>
            </a:r>
            <a:r>
              <a:rPr lang="en-US" altLang="zh-CN" sz="28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</a:t>
            </a:r>
            <a:br>
              <a:rPr lang="en-US" altLang="zh-CN" sz="2800" dirty="0" smtClean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b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0467" name="TextBox 4"/>
          <p:cNvSpPr txBox="1">
            <a:spLocks noChangeArrowheads="1"/>
          </p:cNvSpPr>
          <p:nvPr/>
        </p:nvSpPr>
        <p:spPr bwMode="auto">
          <a:xfrm>
            <a:off x="0" y="1052513"/>
            <a:ext cx="9144000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4.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妈妈带淘气到文具店买了下面的学习用品各一件。</a:t>
            </a:r>
            <a:endParaRPr lang="zh-CN" altLang="en-US" sz="32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1898650"/>
            <a:ext cx="72390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69" name="TextBox 4"/>
          <p:cNvSpPr txBox="1">
            <a:spLocks noChangeArrowheads="1"/>
          </p:cNvSpPr>
          <p:nvPr/>
        </p:nvSpPr>
        <p:spPr bwMode="auto">
          <a:xfrm>
            <a:off x="501650" y="3922713"/>
            <a:ext cx="8045450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这些学习用品都按九折出售，共要付多少钱？</a:t>
            </a:r>
            <a:endParaRPr lang="zh-CN" altLang="en-US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71550" y="4776788"/>
            <a:ext cx="55197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42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＋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18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＋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14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＋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）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×90%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413000" y="5453063"/>
            <a:ext cx="50387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答：共要付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72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元。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627688" y="4797425"/>
            <a:ext cx="22098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72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（元）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000100" y="3214686"/>
            <a:ext cx="1143008" cy="57150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</a:rPr>
              <a:t>42</a:t>
            </a:r>
            <a:r>
              <a:rPr lang="zh-CN" altLang="en-US" dirty="0">
                <a:solidFill>
                  <a:schemeClr val="tx1"/>
                </a:solidFill>
                <a:latin typeface="+mn-ea"/>
              </a:rPr>
              <a:t>元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928926" y="3214686"/>
            <a:ext cx="1143008" cy="57150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</a:rPr>
              <a:t>18</a:t>
            </a:r>
            <a:r>
              <a:rPr lang="zh-CN" altLang="en-US" dirty="0">
                <a:solidFill>
                  <a:schemeClr val="tx1"/>
                </a:solidFill>
                <a:latin typeface="+mn-ea"/>
              </a:rPr>
              <a:t>元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929190" y="3214686"/>
            <a:ext cx="1143008" cy="57150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</a:rPr>
              <a:t>14</a:t>
            </a:r>
            <a:r>
              <a:rPr lang="zh-CN" altLang="en-US" dirty="0">
                <a:solidFill>
                  <a:schemeClr val="tx1"/>
                </a:solidFill>
                <a:latin typeface="+mn-ea"/>
              </a:rPr>
              <a:t>元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572264" y="3214686"/>
            <a:ext cx="1143008" cy="57150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</a:rPr>
              <a:t>6</a:t>
            </a:r>
            <a:r>
              <a:rPr lang="zh-CN" altLang="en-US" dirty="0">
                <a:solidFill>
                  <a:schemeClr val="tx1"/>
                </a:solidFill>
                <a:latin typeface="+mn-ea"/>
              </a:rPr>
              <a:t>元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489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191497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191507" name="未知"/>
              <p:cNvSpPr>
                <a:spLocks noChangeArrowheads="1"/>
              </p:cNvSpPr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08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09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10" name="未知"/>
              <p:cNvSpPr>
                <a:spLocks noChangeArrowheads="1"/>
              </p:cNvSpPr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11" name="未知"/>
              <p:cNvSpPr>
                <a:spLocks noChangeArrowheads="1"/>
              </p:cNvSpPr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12" name="未知"/>
              <p:cNvSpPr>
                <a:spLocks noChangeArrowheads="1"/>
              </p:cNvSpPr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13" name="未知"/>
              <p:cNvSpPr>
                <a:spLocks noChangeArrowheads="1"/>
              </p:cNvSpPr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514" name="未知"/>
              <p:cNvSpPr>
                <a:spLocks noChangeArrowheads="1"/>
              </p:cNvSpPr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bg2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91498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191505" name="AutoShape 12">
                <a:hlinkClick r:id="" action="ppaction://hlinkshowjump?jump=nextslide"/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1506" name="Text Box 13">
                <a:hlinkClick r:id="" action="ppaction://hlinkshowjump?jump=nextslide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华文楷体" panose="02010600040101010101" pitchFamily="2" charset="-122"/>
                  </a:rPr>
                  <a:t>  基础巩固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endParaRPr>
              </a:p>
            </p:txBody>
          </p:sp>
        </p:grpSp>
        <p:grpSp>
          <p:nvGrpSpPr>
            <p:cNvPr id="191499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191503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1504" name="Text Box 16">
                <a:hlinkClick r:id="rId2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华文楷体" panose="02010600040101010101" pitchFamily="2" charset="-122"/>
                  </a:rPr>
                  <a:t>  提升培优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endParaRPr>
              </a:p>
            </p:txBody>
          </p:sp>
        </p:grpSp>
        <p:grpSp>
          <p:nvGrpSpPr>
            <p:cNvPr id="191500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191501" name="AutoShape 18">
                <a:hlinkClick r:id="" action="ppaction://noaction">
                  <a:snd r:embed="rId1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1502" name="Text Box 19">
                <a:hlinkClick r:id="rId3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华文楷体" panose="02010600040101010101" pitchFamily="2" charset="-12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endParaRPr>
              </a:p>
            </p:txBody>
          </p:sp>
        </p:grpSp>
      </p:grpSp>
      <p:sp>
        <p:nvSpPr>
          <p:cNvPr id="28" name="圆角矩形 27"/>
          <p:cNvSpPr/>
          <p:nvPr/>
        </p:nvSpPr>
        <p:spPr>
          <a:xfrm>
            <a:off x="611188" y="4005263"/>
            <a:ext cx="2016125" cy="503237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91491" name="Group 23"/>
          <p:cNvGrpSpPr/>
          <p:nvPr/>
        </p:nvGrpSpPr>
        <p:grpSpPr bwMode="auto">
          <a:xfrm>
            <a:off x="3708400" y="404813"/>
            <a:ext cx="1800225" cy="792162"/>
            <a:chOff x="3016" y="2750"/>
            <a:chExt cx="1134" cy="499"/>
          </a:xfrm>
        </p:grpSpPr>
        <p:sp>
          <p:nvSpPr>
            <p:cNvPr id="191495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  <p:sp>
          <p:nvSpPr>
            <p:cNvPr id="191496" name="Text Box 25"/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作业</a:t>
              </a:r>
              <a:r>
                <a:rPr lang="en-US" altLang="zh-CN" sz="3200"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2</a:t>
              </a:r>
              <a:endPara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grpSp>
        <p:nvGrpSpPr>
          <p:cNvPr id="191492" name="组合 3"/>
          <p:cNvGrpSpPr/>
          <p:nvPr/>
        </p:nvGrpSpPr>
        <p:grpSpPr bwMode="auto">
          <a:xfrm>
            <a:off x="1428750" y="5929313"/>
            <a:ext cx="2376488" cy="523875"/>
            <a:chOff x="5220072" y="5877272"/>
            <a:chExt cx="2376487" cy="877496"/>
          </a:xfrm>
        </p:grpSpPr>
        <p:sp>
          <p:nvSpPr>
            <p:cNvPr id="191493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  <p:sp>
          <p:nvSpPr>
            <p:cNvPr id="191494" name="Text Box 14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537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93563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564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3538" name="Text Box 10"/>
          <p:cNvSpPr txBox="1">
            <a:spLocks noChangeArrowheads="1"/>
          </p:cNvSpPr>
          <p:nvPr/>
        </p:nvSpPr>
        <p:spPr bwMode="auto">
          <a:xfrm>
            <a:off x="107950" y="825500"/>
            <a:ext cx="7993063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（基础题）</a:t>
            </a:r>
            <a:r>
              <a:rPr lang="zh-CN" altLang="zh-CN" sz="3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把下面的百分数化成分数。</a:t>
            </a:r>
            <a:endParaRPr lang="zh-CN" altLang="zh-CN" sz="3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5400" y="1628775"/>
            <a:ext cx="13319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75%=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9338" y="1628775"/>
            <a:ext cx="13335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82%=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16013" y="3357563"/>
            <a:ext cx="159226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120%=</a:t>
            </a:r>
            <a:endParaRPr lang="zh-CN" altLang="zh-CN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19638" y="3357563"/>
            <a:ext cx="170656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240 %=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58888" y="5026025"/>
            <a:ext cx="1073150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8%=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16463" y="5026025"/>
            <a:ext cx="1447800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63 %=</a:t>
            </a:r>
            <a:endParaRPr lang="zh-CN" altLang="zh-CN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08275" y="1408113"/>
            <a:ext cx="390525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98750" y="1903413"/>
            <a:ext cx="392113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2635250" y="1982788"/>
            <a:ext cx="463550" cy="4762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19825" y="1412875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41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1888" y="1908175"/>
            <a:ext cx="5969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50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148388" y="1992313"/>
            <a:ext cx="727075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79713" y="3141663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70188" y="3636963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740025" y="3711575"/>
            <a:ext cx="463550" cy="7938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50000" y="3141663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12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84938" y="3636963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6372225" y="3711575"/>
            <a:ext cx="584200" cy="7938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24125" y="4724400"/>
            <a:ext cx="392113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09825" y="5219700"/>
            <a:ext cx="598488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25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347913" y="5303838"/>
            <a:ext cx="727075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19825" y="4797425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63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888" y="5292725"/>
            <a:ext cx="8048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100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8388" y="5376863"/>
            <a:ext cx="727075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61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94575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576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33388" y="1714500"/>
            <a:ext cx="17081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100% 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46563" y="1743075"/>
            <a:ext cx="18224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102% = 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4925" y="1055688"/>
            <a:ext cx="8466138" cy="5873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（基础题）</a:t>
            </a: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把下面的百分数化成小数或整数。</a:t>
            </a:r>
            <a:endParaRPr lang="zh-CN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051050" y="1754188"/>
            <a:ext cx="444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1</a:t>
            </a:r>
            <a:endParaRPr lang="zh-CN" altLang="en-US" sz="4000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867400" y="1754188"/>
            <a:ext cx="11001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1.02</a:t>
            </a:r>
            <a:endParaRPr lang="zh-CN" altLang="en-US" sz="4000"/>
          </a:p>
        </p:txBody>
      </p:sp>
      <p:sp>
        <p:nvSpPr>
          <p:cNvPr id="27" name="矩形 26"/>
          <p:cNvSpPr/>
          <p:nvPr/>
        </p:nvSpPr>
        <p:spPr>
          <a:xfrm>
            <a:off x="433388" y="3298825"/>
            <a:ext cx="17081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150% 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397375" y="3327400"/>
            <a:ext cx="15636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20% = 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051050" y="3338513"/>
            <a:ext cx="8413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1.5</a:t>
            </a:r>
            <a:endParaRPr lang="zh-CN" altLang="en-US" sz="4000"/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5795963" y="3338513"/>
            <a:ext cx="8397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0.2</a:t>
            </a:r>
            <a:endParaRPr lang="zh-CN" altLang="en-US" sz="4000"/>
          </a:p>
        </p:txBody>
      </p:sp>
      <p:sp>
        <p:nvSpPr>
          <p:cNvPr id="31" name="矩形 30"/>
          <p:cNvSpPr/>
          <p:nvPr/>
        </p:nvSpPr>
        <p:spPr>
          <a:xfrm>
            <a:off x="357188" y="4954588"/>
            <a:ext cx="184308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32.5% =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46563" y="4983163"/>
            <a:ext cx="169862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0.5% = 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051050" y="4994275"/>
            <a:ext cx="136048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0.325</a:t>
            </a:r>
            <a:endParaRPr lang="zh-CN" altLang="en-US" sz="4000"/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795963" y="4994275"/>
            <a:ext cx="13604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0.005</a:t>
            </a:r>
            <a:endParaRPr lang="zh-CN" altLang="en-US" sz="4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9" grpId="0"/>
      <p:bldP spid="30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09" name="Group 8"/>
          <p:cNvGrpSpPr/>
          <p:nvPr/>
        </p:nvGrpSpPr>
        <p:grpSpPr bwMode="auto">
          <a:xfrm>
            <a:off x="5942013" y="6215063"/>
            <a:ext cx="1943100" cy="527050"/>
            <a:chOff x="1474" y="3702"/>
            <a:chExt cx="952" cy="499"/>
          </a:xfrm>
        </p:grpSpPr>
        <p:sp>
          <p:nvSpPr>
            <p:cNvPr id="196645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6646" name="Text Box 10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grpSp>
        <p:nvGrpSpPr>
          <p:cNvPr id="196610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96643" name="Picture 7" descr="Golde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6644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0" y="928688"/>
            <a:ext cx="85359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（易错题）</a:t>
            </a: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把下面的数从大到小排列起来。</a:t>
            </a:r>
            <a:endParaRPr lang="zh-CN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矩形 3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1560" y="1700808"/>
            <a:ext cx="6665330" cy="584775"/>
          </a:xfrm>
          <a:prstGeom prst="rect">
            <a:avLst/>
          </a:prstGeom>
          <a:blipFill rotWithShape="1">
            <a:blip r:embed="rId3" cstate="email"/>
            <a:stretch>
              <a:fillRect l="-2285" t="-11458" b="-35417"/>
            </a:stretch>
          </a:blipFill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>
                <a:noFill/>
                <a:ea typeface="宋体" panose="02010600030101010101" pitchFamily="2" charset="-122"/>
              </a:rPr>
              <a:t> </a:t>
            </a:r>
            <a:endParaRPr lang="zh-CN" altLang="en-US">
              <a:noFill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4850" y="3783013"/>
            <a:ext cx="5260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(2) 0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.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85</a:t>
            </a:r>
            <a:r>
              <a:rPr lang="zh-CN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　　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 </a:t>
            </a:r>
            <a:r>
              <a:rPr lang="zh-CN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　　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  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85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.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1%</a:t>
            </a:r>
            <a:r>
              <a:rPr lang="zh-CN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　　</a:t>
            </a:r>
            <a:endParaRPr lang="zh-CN" altLang="zh-CN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82700" y="1412875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4763" y="1908175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258888" y="1992313"/>
            <a:ext cx="463550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22563" y="3644900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7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14625" y="4140200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8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700338" y="4224338"/>
            <a:ext cx="463550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891213" y="3573463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99150" y="4068763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6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867400" y="4152900"/>
            <a:ext cx="463550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82700" y="2349500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1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74763" y="2844800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1258888" y="2927350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439988" y="2703513"/>
            <a:ext cx="11271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C00000"/>
                </a:solidFill>
              </a:rPr>
              <a:t>0</a:t>
            </a:r>
            <a:r>
              <a:rPr lang="en-US" altLang="zh-CN" sz="3200" i="1">
                <a:solidFill>
                  <a:srgbClr val="C00000"/>
                </a:solidFill>
              </a:rPr>
              <a:t>.</a:t>
            </a:r>
            <a:r>
              <a:rPr lang="en-US" altLang="zh-CN" sz="3200">
                <a:solidFill>
                  <a:srgbClr val="C00000"/>
                </a:solidFill>
              </a:rPr>
              <a:t>333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944938" y="2708275"/>
            <a:ext cx="91757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C00000"/>
                </a:solidFill>
              </a:rPr>
              <a:t>0</a:t>
            </a:r>
            <a:r>
              <a:rPr lang="en-US" altLang="zh-CN" sz="3200" i="1">
                <a:solidFill>
                  <a:srgbClr val="C00000"/>
                </a:solidFill>
              </a:rPr>
              <a:t>.</a:t>
            </a:r>
            <a:r>
              <a:rPr lang="en-US" altLang="zh-CN" sz="3200">
                <a:solidFill>
                  <a:srgbClr val="C00000"/>
                </a:solidFill>
              </a:rPr>
              <a:t>33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5245100" y="2693988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C00000"/>
                </a:solidFill>
              </a:rPr>
              <a:t>30%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39875" y="4797425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7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30350" y="5292725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8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516063" y="5376863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2635250" y="5084763"/>
            <a:ext cx="1219200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C00000"/>
                </a:solidFill>
              </a:rPr>
              <a:t>85</a:t>
            </a:r>
            <a:r>
              <a:rPr lang="en-US" altLang="zh-CN" sz="3200" i="1">
                <a:solidFill>
                  <a:srgbClr val="C00000"/>
                </a:solidFill>
              </a:rPr>
              <a:t>.</a:t>
            </a:r>
            <a:r>
              <a:rPr lang="en-US" altLang="zh-CN" sz="3200">
                <a:solidFill>
                  <a:srgbClr val="C00000"/>
                </a:solidFill>
              </a:rPr>
              <a:t>1%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4205288" y="5089525"/>
            <a:ext cx="9191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C00000"/>
                </a:solidFill>
              </a:rPr>
              <a:t>0</a:t>
            </a:r>
            <a:r>
              <a:rPr lang="en-US" altLang="zh-CN" sz="3200" i="1">
                <a:solidFill>
                  <a:srgbClr val="C00000"/>
                </a:solidFill>
              </a:rPr>
              <a:t>.</a:t>
            </a:r>
            <a:r>
              <a:rPr lang="en-US" altLang="zh-CN" sz="3200">
                <a:solidFill>
                  <a:srgbClr val="C00000"/>
                </a:solidFill>
              </a:rPr>
              <a:t>85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91213" y="4797425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99150" y="5292725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6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5867400" y="5376863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1908175" y="2576513"/>
            <a:ext cx="4397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3484563" y="2565400"/>
            <a:ext cx="43973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4852988" y="2565400"/>
            <a:ext cx="43973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2124075" y="5026025"/>
            <a:ext cx="439738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3844925" y="5026025"/>
            <a:ext cx="439738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5213350" y="5026025"/>
            <a:ext cx="438150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/>
              <a:t>&gt;</a:t>
            </a:r>
            <a:endParaRPr lang="zh-CN" altLang="en-US" sz="4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82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3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复 习 准 备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5650" y="601663"/>
            <a:ext cx="33385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计算下面各题。</a:t>
            </a:r>
            <a:endParaRPr lang="zh-CN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17750" y="1628775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36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5513" y="2124075"/>
            <a:ext cx="8048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100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262188" y="2208213"/>
            <a:ext cx="728662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331913" y="1985963"/>
            <a:ext cx="224155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25×          = 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59513" y="1700213"/>
            <a:ext cx="392112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37275" y="2195513"/>
            <a:ext cx="598488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56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75363" y="2279650"/>
            <a:ext cx="727075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5138738" y="1985963"/>
            <a:ext cx="224155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38×          = 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52688" y="3644900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30450" y="4140200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88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268538" y="4224338"/>
            <a:ext cx="727075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1331913" y="3911600"/>
            <a:ext cx="22415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66×          = 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08850" y="1700213"/>
            <a:ext cx="598488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57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99325" y="2195513"/>
            <a:ext cx="598488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28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7235825" y="2279650"/>
            <a:ext cx="728663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92500" y="3629025"/>
            <a:ext cx="5969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15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13150" y="4124325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3549650" y="4203700"/>
            <a:ext cx="539750" cy="4763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19475" y="1989138"/>
            <a:ext cx="392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9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633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197646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7647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7634" name="Text Box 8"/>
          <p:cNvSpPr txBox="1">
            <a:spLocks noChangeArrowheads="1"/>
          </p:cNvSpPr>
          <p:nvPr/>
        </p:nvSpPr>
        <p:spPr bwMode="auto">
          <a:xfrm>
            <a:off x="250825" y="742950"/>
            <a:ext cx="4321175" cy="525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4.</a:t>
            </a:r>
            <a:r>
              <a:rPr lang="zh-CN" altLang="en-US" sz="280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（易错题）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判断。</a:t>
            </a:r>
            <a:endParaRPr lang="zh-CN" altLang="zh-CN" sz="28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331075" y="1319213"/>
            <a:ext cx="6969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97636" name="矩形 2"/>
          <p:cNvSpPr>
            <a:spLocks noChangeArrowheads="1"/>
          </p:cNvSpPr>
          <p:nvPr/>
        </p:nvSpPr>
        <p:spPr bwMode="auto">
          <a:xfrm>
            <a:off x="684213" y="4872038"/>
            <a:ext cx="82788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(4)     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米可以写作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23%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米。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)</a:t>
            </a:r>
            <a:endParaRPr lang="zh-CN" altLang="en-US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97637" name="矩形 3"/>
          <p:cNvSpPr>
            <a:spLocks noChangeArrowheads="1"/>
          </p:cNvSpPr>
          <p:nvPr/>
        </p:nvSpPr>
        <p:spPr bwMode="auto">
          <a:xfrm>
            <a:off x="650875" y="1341438"/>
            <a:ext cx="83121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(1)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一条公路修完了它的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50%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米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	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)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7638" name="矩形 4"/>
          <p:cNvSpPr>
            <a:spLocks noChangeArrowheads="1"/>
          </p:cNvSpPr>
          <p:nvPr/>
        </p:nvSpPr>
        <p:spPr bwMode="auto">
          <a:xfrm>
            <a:off x="650875" y="2420938"/>
            <a:ext cx="7808913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(2)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如果一个班有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50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人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今天全部出勤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出勤率</a:t>
            </a:r>
            <a:endParaRPr lang="en-US" altLang="zh-CN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为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100%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	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97639" name="矩形 5"/>
          <p:cNvSpPr>
            <a:spLocks noChangeArrowheads="1"/>
          </p:cNvSpPr>
          <p:nvPr/>
        </p:nvSpPr>
        <p:spPr bwMode="auto">
          <a:xfrm>
            <a:off x="666750" y="3644900"/>
            <a:ext cx="7708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(3)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102.12%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读作一百零二点一二。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	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331075" y="2852738"/>
            <a:ext cx="6969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√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353300" y="3644900"/>
            <a:ext cx="6969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380288" y="4797425"/>
            <a:ext cx="6969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350" y="4652963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</a:rPr>
              <a:t>23</a:t>
            </a:r>
            <a:endParaRPr lang="zh-CN" altLang="en-US" sz="3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8888" y="5148263"/>
            <a:ext cx="80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</a:rPr>
              <a:t>100</a:t>
            </a:r>
            <a:endParaRPr lang="zh-CN" altLang="en-US" sz="3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331913" y="5232400"/>
            <a:ext cx="7334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657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198671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8672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98658" name="Group 8"/>
          <p:cNvGrpSpPr/>
          <p:nvPr/>
        </p:nvGrpSpPr>
        <p:grpSpPr bwMode="auto">
          <a:xfrm>
            <a:off x="5942013" y="6215063"/>
            <a:ext cx="1943100" cy="527050"/>
            <a:chOff x="1474" y="3702"/>
            <a:chExt cx="952" cy="499"/>
          </a:xfrm>
        </p:grpSpPr>
        <p:sp>
          <p:nvSpPr>
            <p:cNvPr id="198669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8670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55650" y="527050"/>
            <a:ext cx="3960813" cy="5873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（情境题）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购物。</a:t>
            </a:r>
            <a:endParaRPr lang="zh-CN" altLang="en-US" sz="28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98660" name="矩形 20"/>
          <p:cNvSpPr>
            <a:spLocks noChangeArrowheads="1"/>
          </p:cNvSpPr>
          <p:nvPr/>
        </p:nvSpPr>
        <p:spPr bwMode="auto">
          <a:xfrm>
            <a:off x="539750" y="908050"/>
            <a:ext cx="7253288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某品牌商店店庆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全场商品一律八折销售。</a:t>
            </a:r>
            <a:endParaRPr lang="zh-CN" altLang="en-US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98661" name="矩形 21"/>
          <p:cNvSpPr>
            <a:spLocks noChangeArrowheads="1"/>
          </p:cNvSpPr>
          <p:nvPr/>
        </p:nvSpPr>
        <p:spPr bwMode="auto">
          <a:xfrm>
            <a:off x="684213" y="3265488"/>
            <a:ext cx="4049712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(1)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买一件毛衣多少钱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?</a:t>
            </a:r>
            <a:endParaRPr lang="en-US" altLang="zh-CN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98662" name="矩形 22"/>
          <p:cNvSpPr>
            <a:spLocks noChangeArrowheads="1"/>
          </p:cNvSpPr>
          <p:nvPr/>
        </p:nvSpPr>
        <p:spPr bwMode="auto">
          <a:xfrm>
            <a:off x="709613" y="4743450"/>
            <a:ext cx="61023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(2)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买一个篮球比原来便宜多少钱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?</a:t>
            </a:r>
            <a:endParaRPr lang="en-US" altLang="zh-CN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pic>
        <p:nvPicPr>
          <p:cNvPr id="198663" name="BS37A.EPS" descr="id:2147513416;FounderCE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1412875"/>
            <a:ext cx="45926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116013" y="5148263"/>
            <a:ext cx="35464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160×80%=128(</a:t>
            </a:r>
            <a:r>
              <a:rPr lang="zh-CN" altLang="zh-CN" sz="3200"/>
              <a:t>元</a:t>
            </a:r>
            <a:r>
              <a:rPr lang="en-US" altLang="zh-CN" sz="3200"/>
              <a:t>)</a:t>
            </a:r>
            <a:r>
              <a:rPr lang="zh-CN" altLang="zh-CN" sz="3200" i="1"/>
              <a:t>　</a:t>
            </a:r>
            <a:endParaRPr lang="zh-CN" altLang="en-US" sz="3200"/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296988" y="3716338"/>
            <a:ext cx="3436937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220×80%=176(</a:t>
            </a:r>
            <a:r>
              <a:rPr lang="zh-CN" altLang="zh-CN" sz="3200"/>
              <a:t>元</a:t>
            </a:r>
            <a:r>
              <a:rPr lang="en-US" altLang="zh-CN" sz="3200"/>
              <a:t>)</a:t>
            </a:r>
            <a:endParaRPr lang="zh-CN" altLang="en-US" sz="3200"/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428750" y="4214813"/>
            <a:ext cx="49291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C00000"/>
                </a:solidFill>
              </a:rPr>
              <a:t>答：买一件毛衣</a:t>
            </a:r>
            <a:r>
              <a:rPr lang="en-US" altLang="zh-CN" sz="3200">
                <a:solidFill>
                  <a:srgbClr val="C00000"/>
                </a:solidFill>
              </a:rPr>
              <a:t>176</a:t>
            </a:r>
            <a:r>
              <a:rPr lang="zh-CN" altLang="en-US" sz="3200">
                <a:solidFill>
                  <a:srgbClr val="C00000"/>
                </a:solidFill>
              </a:rPr>
              <a:t>元钱。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572000" y="5148263"/>
            <a:ext cx="3262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160-128=32(</a:t>
            </a:r>
            <a:r>
              <a:rPr lang="zh-CN" altLang="zh-CN" sz="3200"/>
              <a:t>元</a:t>
            </a:r>
            <a:r>
              <a:rPr lang="en-US" altLang="zh-CN" sz="3200"/>
              <a:t>)</a:t>
            </a:r>
            <a:r>
              <a:rPr lang="zh-CN" altLang="zh-CN" sz="3200" i="1"/>
              <a:t>　</a:t>
            </a:r>
            <a:endParaRPr lang="zh-CN" altLang="en-US" sz="3200"/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435100" y="5643563"/>
            <a:ext cx="67802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C00000"/>
                </a:solidFill>
              </a:rPr>
              <a:t>答：买一个篮球比原来便宜</a:t>
            </a:r>
            <a:r>
              <a:rPr lang="en-US" altLang="zh-CN" sz="3200">
                <a:solidFill>
                  <a:srgbClr val="C00000"/>
                </a:solidFill>
              </a:rPr>
              <a:t>32</a:t>
            </a:r>
            <a:r>
              <a:rPr lang="zh-CN" altLang="en-US" sz="3200">
                <a:solidFill>
                  <a:srgbClr val="C00000"/>
                </a:solidFill>
              </a:rPr>
              <a:t>元钱。</a:t>
            </a:r>
            <a:endParaRPr lang="zh-CN" altLang="en-US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681" name="Group 14"/>
          <p:cNvGrpSpPr/>
          <p:nvPr/>
        </p:nvGrpSpPr>
        <p:grpSpPr bwMode="auto">
          <a:xfrm>
            <a:off x="7667625" y="333375"/>
            <a:ext cx="1292225" cy="1292225"/>
            <a:chOff x="4946" y="164"/>
            <a:chExt cx="814" cy="814"/>
          </a:xfrm>
        </p:grpSpPr>
        <p:pic>
          <p:nvPicPr>
            <p:cNvPr id="199713" name="Picture 6" descr="Blue-Green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9714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012" y="481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4925" y="692150"/>
            <a:ext cx="77597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（探究题）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分别用百分数、小数、分数表示线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上的各点。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9968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-18000"/>
          </a:blip>
          <a:srcRect/>
          <a:stretch>
            <a:fillRect/>
          </a:stretch>
        </p:blipFill>
        <p:spPr bwMode="auto">
          <a:xfrm>
            <a:off x="2016125" y="1927225"/>
            <a:ext cx="687705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795338" y="2778125"/>
            <a:ext cx="141605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百分数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4900" y="3543300"/>
            <a:ext cx="10048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分数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04900" y="4264025"/>
            <a:ext cx="10048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小数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68538" y="2778125"/>
            <a:ext cx="56356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5%</a:t>
            </a:r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435225" y="3357563"/>
            <a:ext cx="3397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1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9975" y="3665538"/>
            <a:ext cx="4953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20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379663" y="3746500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87900" y="3357563"/>
            <a:ext cx="4953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21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7900" y="3665538"/>
            <a:ext cx="4953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50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829175" y="3746500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195513" y="4292600"/>
            <a:ext cx="7334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05</a:t>
            </a: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275013" y="4260850"/>
            <a:ext cx="57626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602163" y="2778125"/>
            <a:ext cx="7207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42%</a:t>
            </a:r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795963" y="3357563"/>
            <a:ext cx="4953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29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5963" y="3665538"/>
            <a:ext cx="4953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50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837238" y="3746500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640263" y="4292600"/>
            <a:ext cx="7334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42</a:t>
            </a:r>
            <a:endParaRPr lang="zh-CN" alt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651500" y="2778125"/>
            <a:ext cx="7207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58%</a:t>
            </a:r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948488" y="3284538"/>
            <a:ext cx="3397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8488" y="3594100"/>
            <a:ext cx="3397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4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988175" y="3675063"/>
            <a:ext cx="300038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645150" y="4292600"/>
            <a:ext cx="7334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58</a:t>
            </a:r>
            <a:endParaRPr lang="zh-CN" altLang="en-US"/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732588" y="2778125"/>
            <a:ext cx="7191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75%</a:t>
            </a:r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8267700" y="3306763"/>
            <a:ext cx="3397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1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72450" y="3614738"/>
            <a:ext cx="4953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+mn-ea"/>
                <a:ea typeface="+mn-ea"/>
              </a:rPr>
              <a:t>20</a:t>
            </a:r>
            <a:endParaRPr lang="zh-CN" altLang="en-US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213725" y="3695700"/>
            <a:ext cx="461963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719888" y="4292600"/>
            <a:ext cx="7318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75</a:t>
            </a:r>
            <a:endParaRPr lang="zh-CN" altLang="en-US"/>
          </a:p>
        </p:txBody>
      </p:sp>
      <p:sp>
        <p:nvSpPr>
          <p:cNvPr id="186368" name="矩形 186367"/>
          <p:cNvSpPr>
            <a:spLocks noChangeArrowheads="1"/>
          </p:cNvSpPr>
          <p:nvPr/>
        </p:nvSpPr>
        <p:spPr bwMode="auto">
          <a:xfrm>
            <a:off x="8059738" y="2778125"/>
            <a:ext cx="7207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95%</a:t>
            </a:r>
            <a:endParaRPr lang="zh-CN" altLang="en-US"/>
          </a:p>
        </p:txBody>
      </p:sp>
      <p:sp>
        <p:nvSpPr>
          <p:cNvPr id="186369" name="矩形 186368"/>
          <p:cNvSpPr>
            <a:spLocks noChangeArrowheads="1"/>
          </p:cNvSpPr>
          <p:nvPr/>
        </p:nvSpPr>
        <p:spPr bwMode="auto">
          <a:xfrm>
            <a:off x="8047038" y="4292600"/>
            <a:ext cx="7334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0</a:t>
            </a:r>
            <a:r>
              <a:rPr lang="en-US" altLang="zh-CN" i="1"/>
              <a:t>.</a:t>
            </a:r>
            <a:r>
              <a:rPr lang="en-US" altLang="zh-CN"/>
              <a:t>95</a:t>
            </a:r>
            <a:endParaRPr lang="zh-CN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8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86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6" grpId="0"/>
      <p:bldP spid="17" grpId="0"/>
      <p:bldP spid="8" grpId="0"/>
      <p:bldP spid="9" grpId="0"/>
      <p:bldP spid="10" grpId="0"/>
      <p:bldP spid="21" grpId="0"/>
      <p:bldP spid="22" grpId="0"/>
      <p:bldP spid="11" grpId="0"/>
      <p:bldP spid="19" grpId="0"/>
      <p:bldP spid="26" grpId="0"/>
      <p:bldP spid="27" grpId="0"/>
      <p:bldP spid="20" grpId="0"/>
      <p:bldP spid="24" grpId="0"/>
      <p:bldP spid="31" grpId="0"/>
      <p:bldP spid="32" grpId="0"/>
      <p:bldP spid="30" grpId="0"/>
      <p:bldP spid="186368" grpId="0"/>
      <p:bldP spid="1863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705" name="Group 14"/>
          <p:cNvGrpSpPr/>
          <p:nvPr/>
        </p:nvGrpSpPr>
        <p:grpSpPr bwMode="auto">
          <a:xfrm>
            <a:off x="7667625" y="333375"/>
            <a:ext cx="1292225" cy="1292225"/>
            <a:chOff x="4946" y="164"/>
            <a:chExt cx="814" cy="814"/>
          </a:xfrm>
        </p:grpSpPr>
        <p:pic>
          <p:nvPicPr>
            <p:cNvPr id="200719" name="Picture 6" descr="Blue-Green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072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012" y="481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00706" name="矩形 13"/>
          <p:cNvSpPr>
            <a:spLocks noChangeArrowheads="1"/>
          </p:cNvSpPr>
          <p:nvPr/>
        </p:nvSpPr>
        <p:spPr bwMode="auto">
          <a:xfrm>
            <a:off x="34925" y="708025"/>
            <a:ext cx="7759700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7.</a:t>
            </a:r>
            <a:r>
              <a:rPr lang="zh-CN" altLang="en-US" sz="3200">
                <a:solidFill>
                  <a:srgbClr val="FF0066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（开放题）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王老师拿来两根同样长的绳</a:t>
            </a:r>
            <a:endParaRPr lang="en-US" altLang="zh-CN" sz="32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 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子。第一根用去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   ,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第二根用去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37</a:t>
            </a:r>
            <a:r>
              <a:rPr lang="en-US" altLang="zh-CN" sz="3200" i="1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5%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，</a:t>
            </a:r>
            <a:endParaRPr lang="en-US" altLang="zh-CN" sz="32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请你算一算哪根绳子剩得多。</a:t>
            </a:r>
            <a:endParaRPr lang="zh-CN" altLang="en-US" sz="32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grpSp>
        <p:nvGrpSpPr>
          <p:cNvPr id="200707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200717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0718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556000" y="1420813"/>
            <a:ext cx="3651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938" y="1833563"/>
            <a:ext cx="3651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8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532188" y="1917700"/>
            <a:ext cx="463550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59013" y="2997200"/>
            <a:ext cx="392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8538" y="3492500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8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236788" y="3576638"/>
            <a:ext cx="463550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38450" y="3284538"/>
            <a:ext cx="142557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= 0</a:t>
            </a:r>
            <a:r>
              <a:rPr lang="en-US" altLang="zh-CN" sz="3200" i="1"/>
              <a:t>.</a:t>
            </a:r>
            <a:r>
              <a:rPr lang="en-US" altLang="zh-CN" sz="3200"/>
              <a:t>375</a:t>
            </a:r>
            <a:endParaRPr lang="zh-CN" altLang="en-US" sz="32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79900" y="3284538"/>
            <a:ext cx="1516063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= 37</a:t>
            </a:r>
            <a:r>
              <a:rPr lang="en-US" altLang="zh-CN" sz="3200" i="1"/>
              <a:t>.</a:t>
            </a:r>
            <a:r>
              <a:rPr lang="en-US" altLang="zh-CN" sz="3200"/>
              <a:t>5%</a:t>
            </a:r>
            <a:endParaRPr lang="zh-CN" altLang="en-US" sz="32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87625" y="4437063"/>
            <a:ext cx="5127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答：</a:t>
            </a:r>
            <a:r>
              <a:rPr lang="zh-CN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两根绳子剩得一样多。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5650" y="755650"/>
            <a:ext cx="6211888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把下面小数或分数化成百分数</a:t>
            </a:r>
            <a:r>
              <a:rPr lang="zh-CN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76375" y="1989138"/>
            <a:ext cx="11001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0.7 = 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39875" y="3644900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28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39875" y="4211638"/>
            <a:ext cx="598488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44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468438" y="4224338"/>
            <a:ext cx="727075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484438" y="1989138"/>
            <a:ext cx="9001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ea typeface="宋体" panose="02010600030101010101" pitchFamily="2" charset="-122"/>
              </a:rPr>
              <a:t>70%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64163" y="1989138"/>
            <a:ext cx="13096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a typeface="宋体" panose="02010600030101010101" pitchFamily="2" charset="-122"/>
              </a:rPr>
              <a:t>0.33 = 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6392" name="矩形 2"/>
          <p:cNvSpPr>
            <a:spLocks noChangeArrowheads="1"/>
          </p:cNvSpPr>
          <p:nvPr/>
        </p:nvSpPr>
        <p:spPr bwMode="auto">
          <a:xfrm>
            <a:off x="2268538" y="3933825"/>
            <a:ext cx="3889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rgbClr val="000000"/>
                </a:solidFill>
              </a:rPr>
              <a:t>≈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70525" y="3644900"/>
            <a:ext cx="5984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21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70525" y="4211638"/>
            <a:ext cx="598488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39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5397500" y="4224338"/>
            <a:ext cx="728663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矩形 50"/>
          <p:cNvSpPr>
            <a:spLocks noChangeArrowheads="1"/>
          </p:cNvSpPr>
          <p:nvPr/>
        </p:nvSpPr>
        <p:spPr bwMode="auto">
          <a:xfrm>
            <a:off x="6197600" y="3933825"/>
            <a:ext cx="3905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rgbClr val="000000"/>
                </a:solidFill>
              </a:rPr>
              <a:t>≈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588125" y="1989138"/>
            <a:ext cx="901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ea typeface="宋体" panose="02010600030101010101" pitchFamily="2" charset="-122"/>
              </a:rPr>
              <a:t>33%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19363" y="3933825"/>
            <a:ext cx="13112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ea typeface="宋体" panose="02010600030101010101" pitchFamily="2" charset="-122"/>
              </a:rPr>
              <a:t>63</a:t>
            </a:r>
            <a:r>
              <a:rPr lang="en-US" altLang="zh-CN" sz="3200" i="1" dirty="0">
                <a:ea typeface="宋体" panose="02010600030101010101" pitchFamily="2" charset="-122"/>
              </a:rPr>
              <a:t>.</a:t>
            </a:r>
            <a:r>
              <a:rPr lang="en-US" altLang="zh-CN" sz="3200" dirty="0">
                <a:ea typeface="宋体" panose="02010600030101010101" pitchFamily="2" charset="-122"/>
              </a:rPr>
              <a:t>6 %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23050" y="3933825"/>
            <a:ext cx="13112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ea typeface="宋体" panose="02010600030101010101" pitchFamily="2" charset="-122"/>
              </a:rPr>
              <a:t>53</a:t>
            </a:r>
            <a:r>
              <a:rPr lang="en-US" altLang="zh-CN" sz="3200" i="1" dirty="0">
                <a:ea typeface="宋体" panose="02010600030101010101" pitchFamily="2" charset="-122"/>
              </a:rPr>
              <a:t>.</a:t>
            </a:r>
            <a:r>
              <a:rPr lang="en-US" altLang="zh-CN" sz="3200" dirty="0">
                <a:ea typeface="宋体" panose="02010600030101010101" pitchFamily="2" charset="-122"/>
              </a:rPr>
              <a:t>8 %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2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4">
            <a:hlinkClick r:id="rId1" action="ppaction://hlinksldjump"/>
          </p:cNvPr>
          <p:cNvPicPr>
            <a:picLocks noChangeArrowheads="1"/>
          </p:cNvPicPr>
          <p:nvPr/>
        </p:nvPicPr>
        <p:blipFill>
          <a:blip r:embed="rId2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732463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18">
            <a:hlinkClick r:id="" action="ppaction://hlinkshowjump?jump=firstslide">
              <a:snd r:embed="rId3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091238"/>
            <a:ext cx="16129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125413" y="1052513"/>
            <a:ext cx="904557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3</a:t>
            </a:r>
            <a:r>
              <a:rPr lang="en-US" altLang="zh-CN" sz="3200" i="1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一种蛋糕重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千克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其中水占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     ,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这种蛋糕中水重</a:t>
            </a:r>
            <a:endParaRPr lang="en-US" altLang="zh-CN" sz="32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  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多少千克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? </a:t>
            </a:r>
            <a:endParaRPr lang="zh-CN" altLang="zh-CN" sz="320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81625" y="765175"/>
            <a:ext cx="3905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59388" y="1260475"/>
            <a:ext cx="5984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10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5310188" y="1344613"/>
            <a:ext cx="542925" cy="0"/>
          </a:xfrm>
          <a:prstGeom prst="line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14563" y="3060700"/>
            <a:ext cx="11223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3</a:t>
            </a:r>
            <a:r>
              <a:rPr lang="en-US" altLang="zh-CN" sz="3200" i="1"/>
              <a:t>.</a:t>
            </a:r>
            <a:r>
              <a:rPr lang="en-US" altLang="zh-CN" sz="3200"/>
              <a:t>2×</a:t>
            </a:r>
            <a:endParaRPr lang="zh-CN" altLang="en-US" sz="3200"/>
          </a:p>
        </p:txBody>
      </p:sp>
      <p:sp>
        <p:nvSpPr>
          <p:cNvPr id="51" name="TextBox 50"/>
          <p:cNvSpPr txBox="1"/>
          <p:nvPr/>
        </p:nvSpPr>
        <p:spPr>
          <a:xfrm>
            <a:off x="3325813" y="2708275"/>
            <a:ext cx="392112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03575" y="3203575"/>
            <a:ext cx="598488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C00000"/>
                </a:solidFill>
                <a:latin typeface="+mn-ea"/>
                <a:ea typeface="+mn-ea"/>
              </a:rPr>
              <a:t>10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3254375" y="3287713"/>
            <a:ext cx="542925" cy="0"/>
          </a:xfrm>
          <a:prstGeom prst="line">
            <a:avLst/>
          </a:prstGeom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43350" y="2997200"/>
            <a:ext cx="21828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=  0</a:t>
            </a:r>
            <a:r>
              <a:rPr lang="en-US" altLang="zh-CN" sz="3200" i="1"/>
              <a:t>.</a:t>
            </a:r>
            <a:r>
              <a:rPr lang="en-US" altLang="zh-CN" sz="3200"/>
              <a:t>6(</a:t>
            </a:r>
            <a:r>
              <a:rPr lang="zh-CN" altLang="zh-CN" sz="3200"/>
              <a:t>千克</a:t>
            </a:r>
            <a:r>
              <a:rPr lang="en-US" altLang="zh-CN" sz="3200"/>
              <a:t>)</a:t>
            </a:r>
            <a:endParaRPr lang="zh-CN" altLang="en-US" sz="32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70013" y="4149725"/>
            <a:ext cx="55054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答：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这种蛋糕中水重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0.6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千克</a:t>
            </a:r>
            <a:endParaRPr lang="zh-CN" altLang="en-US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1" grpId="0"/>
      <p:bldP spid="52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8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785813"/>
            <a:ext cx="42576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2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928688"/>
            <a:ext cx="52800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439" name="Picture 9" descr="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0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85346" name="Picture 2" descr="D:\掘金2016\20160510北六上课件\图片\u=1038404933,449991017&amp;fm=21&amp;gp=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4572008"/>
            <a:ext cx="2279067" cy="1523996"/>
          </a:xfrm>
          <a:prstGeom prst="ellipse">
            <a:avLst/>
          </a:prstGeom>
          <a:noFill/>
        </p:spPr>
      </p:pic>
      <p:pic>
        <p:nvPicPr>
          <p:cNvPr id="185347" name="Picture 3" descr="D:\掘金2016\20160510北六上课件\图片\u=2181048707,467236490&amp;fm=21&amp;gp=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4572008"/>
            <a:ext cx="2175158" cy="1350824"/>
          </a:xfrm>
          <a:prstGeom prst="ellipse">
            <a:avLst/>
          </a:prstGeom>
          <a:noFill/>
        </p:spPr>
      </p:pic>
      <p:pic>
        <p:nvPicPr>
          <p:cNvPr id="185348" name="Picture 4" descr="D:\掘金2016\20160510北六上课件\图片\u=226168229,2028467483&amp;fm=21&amp;gp=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929066"/>
            <a:ext cx="1988122" cy="1523996"/>
          </a:xfrm>
          <a:prstGeom prst="ellipse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2357438" y="2286000"/>
            <a:ext cx="3600450" cy="3603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9458" name="Picture 2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642938"/>
            <a:ext cx="5000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2357438" y="2286000"/>
            <a:ext cx="1295400" cy="3603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5" name="左大括号 34"/>
          <p:cNvSpPr/>
          <p:nvPr/>
        </p:nvSpPr>
        <p:spPr>
          <a:xfrm rot="16200000">
            <a:off x="4045743" y="1440657"/>
            <a:ext cx="214313" cy="3600450"/>
          </a:xfrm>
          <a:prstGeom prst="leftBrace">
            <a:avLst>
              <a:gd name="adj1" fmla="val 46999"/>
              <a:gd name="adj2" fmla="val 50000"/>
            </a:avLst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819525" y="3395663"/>
            <a:ext cx="8953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2060"/>
                </a:solidFill>
              </a:rPr>
              <a:t>250g</a:t>
            </a:r>
            <a:endParaRPr lang="zh-CN" altLang="en-US" sz="2800">
              <a:solidFill>
                <a:srgbClr val="002060"/>
              </a:solidFill>
            </a:endParaRPr>
          </a:p>
        </p:txBody>
      </p:sp>
      <p:sp>
        <p:nvSpPr>
          <p:cNvPr id="37" name="左大括号 36"/>
          <p:cNvSpPr/>
          <p:nvPr/>
        </p:nvSpPr>
        <p:spPr>
          <a:xfrm rot="5400000" flipV="1">
            <a:off x="2915444" y="1483519"/>
            <a:ext cx="179388" cy="1295400"/>
          </a:xfrm>
          <a:prstGeom prst="leftBrace">
            <a:avLst>
              <a:gd name="adj1" fmla="val 46999"/>
              <a:gd name="adj2" fmla="val 50000"/>
            </a:avLst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1928813" y="1571625"/>
            <a:ext cx="32146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蛋白质约占</a:t>
            </a:r>
            <a:r>
              <a:rPr lang="en-US" altLang="zh-CN" sz="2800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36%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9" name="左大括号 38"/>
          <p:cNvSpPr/>
          <p:nvPr/>
        </p:nvSpPr>
        <p:spPr>
          <a:xfrm rot="16200000">
            <a:off x="2915444" y="2142332"/>
            <a:ext cx="179387" cy="1295400"/>
          </a:xfrm>
          <a:prstGeom prst="leftBrace">
            <a:avLst>
              <a:gd name="adj1" fmla="val 46999"/>
              <a:gd name="adj2" fmla="val 50000"/>
            </a:avLst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724150" y="2714625"/>
            <a:ext cx="7048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</a:rPr>
              <a:t>？</a:t>
            </a:r>
            <a:r>
              <a:rPr lang="en-US" altLang="zh-CN">
                <a:solidFill>
                  <a:srgbClr val="002060"/>
                </a:solidFill>
                <a:latin typeface="宋体" panose="02010600030101010101" pitchFamily="2" charset="-122"/>
              </a:rPr>
              <a:t>g</a:t>
            </a:r>
            <a:endParaRPr lang="zh-CN" altLang="en-US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pic>
        <p:nvPicPr>
          <p:cNvPr id="184322" name="Picture 2" descr="D:\掘金2016\20160510北六上课件\图片\QQ图片2016051914321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357688"/>
            <a:ext cx="12382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3" descr="D:\掘金2016\20160510北六上课件\图片\u=842154136,3277714736&amp;fm=21&amp;gp=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929063"/>
            <a:ext cx="18097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云形标注 13"/>
          <p:cNvSpPr/>
          <p:nvPr/>
        </p:nvSpPr>
        <p:spPr>
          <a:xfrm>
            <a:off x="3000375" y="4214813"/>
            <a:ext cx="3571875" cy="1357312"/>
          </a:xfrm>
          <a:prstGeom prst="cloudCallout">
            <a:avLst>
              <a:gd name="adj1" fmla="val 42715"/>
              <a:gd name="adj2" fmla="val 2207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</a:rPr>
              <a:t>就是求</a:t>
            </a:r>
            <a:r>
              <a:rPr lang="en-US" altLang="zh-CN" sz="2800" dirty="0">
                <a:solidFill>
                  <a:schemeClr val="tx1"/>
                </a:solidFill>
              </a:rPr>
              <a:t>250g</a:t>
            </a:r>
            <a:r>
              <a:rPr lang="zh-CN" altLang="en-US" sz="2800" dirty="0">
                <a:solidFill>
                  <a:schemeClr val="tx1"/>
                </a:solidFill>
              </a:rPr>
              <a:t>的</a:t>
            </a:r>
            <a:r>
              <a:rPr lang="en-US" altLang="zh-CN" sz="2800" dirty="0">
                <a:solidFill>
                  <a:schemeClr val="tx1"/>
                </a:solidFill>
              </a:rPr>
              <a:t>36%</a:t>
            </a:r>
            <a:r>
              <a:rPr lang="zh-CN" altLang="en-US" sz="2800" dirty="0">
                <a:solidFill>
                  <a:schemeClr val="tx1"/>
                </a:solidFill>
              </a:rPr>
              <a:t>是多少。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9469" name="TextBox 14"/>
          <p:cNvSpPr txBox="1">
            <a:spLocks noChangeArrowheads="1"/>
          </p:cNvSpPr>
          <p:nvPr/>
        </p:nvSpPr>
        <p:spPr bwMode="auto">
          <a:xfrm>
            <a:off x="1500188" y="642938"/>
            <a:ext cx="63595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250g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黄豆中，蛋白质约有多少克？</a:t>
            </a:r>
            <a:endParaRPr lang="zh-CN" altLang="en-US" sz="32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5" grpId="0" animBg="1"/>
      <p:bldP spid="36" grpId="0"/>
      <p:bldP spid="37" grpId="0" animBg="1"/>
      <p:bldP spid="38" grpId="0"/>
      <p:bldP spid="39" grpId="0" animBg="1"/>
      <p:bldP spid="40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500313" y="1928813"/>
            <a:ext cx="5984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36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4425" y="2333625"/>
            <a:ext cx="804863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100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384425" y="2428875"/>
            <a:ext cx="785813" cy="635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16038" y="1285875"/>
            <a:ext cx="2286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</a:rPr>
              <a:t>250×36%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058863" y="2117725"/>
            <a:ext cx="15668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＝</a:t>
            </a:r>
            <a:r>
              <a:rPr lang="en-US" altLang="zh-CN" sz="2800">
                <a:solidFill>
                  <a:srgbClr val="FF0000"/>
                </a:solidFill>
              </a:rPr>
              <a:t>250×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071563" y="3214688"/>
            <a:ext cx="18589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＝</a:t>
            </a:r>
            <a:r>
              <a:rPr lang="en-US" altLang="zh-CN" sz="2800">
                <a:solidFill>
                  <a:srgbClr val="FF0000"/>
                </a:solidFill>
              </a:rPr>
              <a:t>90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</a:rPr>
              <a:t>g</a:t>
            </a:r>
            <a:r>
              <a:rPr lang="zh-CN" altLang="en-US" sz="2800">
                <a:solidFill>
                  <a:srgbClr val="FF0000"/>
                </a:solidFill>
              </a:rPr>
              <a:t>）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643188" y="2703513"/>
            <a:ext cx="2651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25600" y="1933575"/>
            <a:ext cx="2651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71750" y="1643063"/>
            <a:ext cx="6429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18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476375" y="2220913"/>
            <a:ext cx="666750" cy="338137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459038" y="2433638"/>
            <a:ext cx="668337" cy="338137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10800000" flipH="1" flipV="1">
            <a:off x="2627313" y="2830513"/>
            <a:ext cx="360362" cy="184150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2459038" y="1963738"/>
            <a:ext cx="668337" cy="338137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286375" y="1285875"/>
            <a:ext cx="2286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250×36%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933950" y="2128838"/>
            <a:ext cx="15668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＝</a:t>
            </a:r>
            <a:r>
              <a:rPr lang="en-US" altLang="zh-CN" sz="2800">
                <a:solidFill>
                  <a:srgbClr val="FF0000"/>
                </a:solidFill>
              </a:rPr>
              <a:t>250×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234113" y="2143125"/>
            <a:ext cx="15668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0.36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933950" y="2952750"/>
            <a:ext cx="18589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＝</a:t>
            </a:r>
            <a:r>
              <a:rPr lang="en-US" altLang="zh-CN" sz="2800">
                <a:solidFill>
                  <a:srgbClr val="FF0000"/>
                </a:solidFill>
              </a:rPr>
              <a:t>90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</a:rPr>
              <a:t>g</a:t>
            </a:r>
            <a:r>
              <a:rPr lang="zh-CN" altLang="en-US" sz="2800">
                <a:solidFill>
                  <a:srgbClr val="FF0000"/>
                </a:solidFill>
              </a:rPr>
              <a:t>）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677988" y="3786188"/>
            <a:ext cx="65135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</a:rPr>
              <a:t>答：</a:t>
            </a:r>
            <a:r>
              <a:rPr lang="en-US" altLang="zh-CN" sz="3200">
                <a:solidFill>
                  <a:srgbClr val="FF0000"/>
                </a:solidFill>
              </a:rPr>
              <a:t>250g</a:t>
            </a:r>
            <a:r>
              <a:rPr lang="zh-CN" altLang="en-US" sz="3200">
                <a:solidFill>
                  <a:srgbClr val="FF0000"/>
                </a:solidFill>
              </a:rPr>
              <a:t>黄豆中，蛋白质约有</a:t>
            </a:r>
            <a:r>
              <a:rPr lang="en-US" altLang="zh-CN" sz="3200">
                <a:solidFill>
                  <a:srgbClr val="FF0000"/>
                </a:solidFill>
              </a:rPr>
              <a:t>90g</a:t>
            </a:r>
            <a:r>
              <a:rPr lang="zh-CN" altLang="en-US" sz="3200">
                <a:solidFill>
                  <a:srgbClr val="FF0000"/>
                </a:solidFill>
              </a:rPr>
              <a:t>。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181251" name="Picture 3" descr="D:\掘金2016\20160510北六上课件\图片\u=1248902996,2419656064&amp;fm=21&amp;gp=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286256"/>
            <a:ext cx="2790825" cy="2095500"/>
          </a:xfrm>
          <a:prstGeom prst="octagon">
            <a:avLst/>
          </a:prstGeom>
          <a:noFill/>
        </p:spPr>
      </p:pic>
      <p:pic>
        <p:nvPicPr>
          <p:cNvPr id="20500" name="Picture 2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642938"/>
            <a:ext cx="5000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1" name="TextBox 20"/>
          <p:cNvSpPr txBox="1">
            <a:spLocks noChangeArrowheads="1"/>
          </p:cNvSpPr>
          <p:nvPr/>
        </p:nvSpPr>
        <p:spPr bwMode="auto">
          <a:xfrm>
            <a:off x="1500188" y="642938"/>
            <a:ext cx="63595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250g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黄豆中，蛋白质约有多少克？</a:t>
            </a:r>
            <a:endParaRPr lang="zh-CN" altLang="en-US" sz="32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643188" y="3000375"/>
            <a:ext cx="6429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3" grpId="0"/>
      <p:bldP spid="24" grpId="0"/>
      <p:bldP spid="27" grpId="0"/>
      <p:bldP spid="28" grpId="0"/>
      <p:bldP spid="29" grpId="0"/>
      <p:bldP spid="30" grpId="0"/>
      <p:bldP spid="37" grpId="0"/>
      <p:bldP spid="38" grpId="0"/>
      <p:bldP spid="39" grpId="0"/>
      <p:bldP spid="40" grpId="0"/>
      <p:bldP spid="41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剪去单角的矩形 41"/>
          <p:cNvSpPr/>
          <p:nvPr/>
        </p:nvSpPr>
        <p:spPr>
          <a:xfrm>
            <a:off x="428625" y="2500313"/>
            <a:ext cx="3000375" cy="2571750"/>
          </a:xfrm>
          <a:prstGeom prst="snip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剪去单角的矩形 42"/>
          <p:cNvSpPr/>
          <p:nvPr/>
        </p:nvSpPr>
        <p:spPr>
          <a:xfrm>
            <a:off x="4500563" y="2500313"/>
            <a:ext cx="3000375" cy="2571750"/>
          </a:xfrm>
          <a:prstGeom prst="snip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aphicFrame>
        <p:nvGraphicFramePr>
          <p:cNvPr id="128004" name="Object 70"/>
          <p:cNvGraphicFramePr>
            <a:graphicFrameLocks noChangeAspect="1"/>
          </p:cNvGraphicFramePr>
          <p:nvPr/>
        </p:nvGraphicFramePr>
        <p:xfrm>
          <a:off x="2114550" y="3198813"/>
          <a:ext cx="639763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46" name="Equation" r:id="rId1" imgW="317500" imgH="393065" progId="">
                  <p:embed/>
                </p:oleObj>
              </mc:Choice>
              <mc:Fallback>
                <p:oleObj name="Equation" r:id="rId1" imgW="317500" imgH="393065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4550" y="3198813"/>
                        <a:ext cx="639763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030288" y="2547938"/>
            <a:ext cx="2286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5F3EDA"/>
                </a:solidFill>
              </a:rPr>
              <a:t>250×18%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73113" y="3379788"/>
            <a:ext cx="15668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F3EDA"/>
                </a:solidFill>
              </a:rPr>
              <a:t>＝</a:t>
            </a:r>
            <a:r>
              <a:rPr lang="en-US" altLang="zh-CN" sz="2800">
                <a:solidFill>
                  <a:srgbClr val="5F3EDA"/>
                </a:solidFill>
              </a:rPr>
              <a:t>250×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4476750"/>
            <a:ext cx="18589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F3EDA"/>
                </a:solidFill>
              </a:rPr>
              <a:t>＝</a:t>
            </a:r>
            <a:r>
              <a:rPr lang="en-US" altLang="zh-CN" sz="2800">
                <a:solidFill>
                  <a:srgbClr val="5F3EDA"/>
                </a:solidFill>
              </a:rPr>
              <a:t>45</a:t>
            </a:r>
            <a:r>
              <a:rPr lang="zh-CN" altLang="en-US" sz="2800">
                <a:solidFill>
                  <a:srgbClr val="5F3EDA"/>
                </a:solidFill>
              </a:rPr>
              <a:t>（</a:t>
            </a:r>
            <a:r>
              <a:rPr lang="en-US" altLang="zh-CN" sz="2800">
                <a:solidFill>
                  <a:srgbClr val="5F3EDA"/>
                </a:solidFill>
              </a:rPr>
              <a:t>g</a:t>
            </a:r>
            <a:r>
              <a:rPr lang="zh-CN" altLang="en-US" sz="2800">
                <a:solidFill>
                  <a:srgbClr val="5F3EDA"/>
                </a:solidFill>
              </a:rPr>
              <a:t>）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357438" y="3967163"/>
            <a:ext cx="26511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339850" y="3195638"/>
            <a:ext cx="265113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300288" y="2994025"/>
            <a:ext cx="46672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9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190625" y="3482975"/>
            <a:ext cx="666750" cy="338138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173288" y="3697288"/>
            <a:ext cx="668337" cy="338137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10800000" flipH="1" flipV="1">
            <a:off x="2341563" y="4092575"/>
            <a:ext cx="360362" cy="185738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2173288" y="3225800"/>
            <a:ext cx="668337" cy="339725"/>
          </a:xfrm>
          <a:prstGeom prst="line">
            <a:avLst/>
          </a:prstGeom>
          <a:ln w="28575">
            <a:solidFill>
              <a:srgbClr val="5F3E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000625" y="2547938"/>
            <a:ext cx="2286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5F3EDA"/>
                </a:solidFill>
              </a:rPr>
              <a:t>250×25%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648200" y="3392488"/>
            <a:ext cx="15668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F3EDA"/>
                </a:solidFill>
              </a:rPr>
              <a:t>＝</a:t>
            </a:r>
            <a:r>
              <a:rPr lang="en-US" altLang="zh-CN" sz="2800">
                <a:solidFill>
                  <a:srgbClr val="5F3EDA"/>
                </a:solidFill>
              </a:rPr>
              <a:t>250×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948363" y="3405188"/>
            <a:ext cx="15668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5F3EDA"/>
                </a:solidFill>
              </a:rPr>
              <a:t>0.25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648200" y="4405313"/>
            <a:ext cx="18589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F3EDA"/>
                </a:solidFill>
              </a:rPr>
              <a:t>＝</a:t>
            </a:r>
            <a:r>
              <a:rPr lang="en-US" altLang="zh-CN" sz="2800">
                <a:solidFill>
                  <a:srgbClr val="5F3EDA"/>
                </a:solidFill>
              </a:rPr>
              <a:t>62.5</a:t>
            </a:r>
            <a:r>
              <a:rPr lang="zh-CN" altLang="en-US" sz="2800">
                <a:solidFill>
                  <a:srgbClr val="5F3EDA"/>
                </a:solidFill>
              </a:rPr>
              <a:t>（</a:t>
            </a:r>
            <a:r>
              <a:rPr lang="en-US" altLang="zh-CN" sz="2800">
                <a:solidFill>
                  <a:srgbClr val="5F3EDA"/>
                </a:solidFill>
              </a:rPr>
              <a:t>g</a:t>
            </a:r>
            <a:r>
              <a:rPr lang="zh-CN" altLang="en-US" sz="2800">
                <a:solidFill>
                  <a:srgbClr val="5F3EDA"/>
                </a:solidFill>
              </a:rPr>
              <a:t>）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58763" y="5281613"/>
            <a:ext cx="90281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C00000"/>
                </a:solidFill>
              </a:rPr>
              <a:t>答：</a:t>
            </a:r>
            <a:r>
              <a:rPr lang="en-US" altLang="zh-CN" sz="2800" dirty="0">
                <a:solidFill>
                  <a:srgbClr val="C00000"/>
                </a:solidFill>
              </a:rPr>
              <a:t>250g</a:t>
            </a:r>
            <a:r>
              <a:rPr lang="zh-CN" altLang="en-US" sz="2800" dirty="0">
                <a:solidFill>
                  <a:srgbClr val="C00000"/>
                </a:solidFill>
              </a:rPr>
              <a:t>黄豆中，脂肪约是</a:t>
            </a:r>
            <a:r>
              <a:rPr lang="en-US" altLang="zh-CN" sz="2800" dirty="0">
                <a:solidFill>
                  <a:srgbClr val="C00000"/>
                </a:solidFill>
              </a:rPr>
              <a:t>90g</a:t>
            </a:r>
            <a:r>
              <a:rPr lang="zh-CN" altLang="en-US" sz="2800" dirty="0">
                <a:solidFill>
                  <a:srgbClr val="C00000"/>
                </a:solidFill>
              </a:rPr>
              <a:t>。碳水化合物约是</a:t>
            </a:r>
            <a:r>
              <a:rPr lang="en-US" altLang="zh-CN" sz="2800" dirty="0">
                <a:solidFill>
                  <a:srgbClr val="C00000"/>
                </a:solidFill>
              </a:rPr>
              <a:t>62.5g</a:t>
            </a:r>
            <a:r>
              <a:rPr lang="zh-CN" altLang="en-US" sz="2800" dirty="0">
                <a:solidFill>
                  <a:srgbClr val="C00000"/>
                </a:solidFill>
              </a:rPr>
              <a:t>。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pic>
        <p:nvPicPr>
          <p:cNvPr id="182361" name="Picture 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38" y="541338"/>
            <a:ext cx="37973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362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594"/>
          <a:stretch>
            <a:fillRect/>
          </a:stretch>
        </p:blipFill>
        <p:spPr bwMode="auto">
          <a:xfrm>
            <a:off x="142875" y="1079500"/>
            <a:ext cx="52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363" name="TextBox 42"/>
          <p:cNvSpPr txBox="1">
            <a:spLocks noChangeArrowheads="1"/>
          </p:cNvSpPr>
          <p:nvPr/>
        </p:nvSpPr>
        <p:spPr bwMode="auto">
          <a:xfrm>
            <a:off x="725488" y="1000125"/>
            <a:ext cx="4554537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250g</a:t>
            </a:r>
            <a:r>
              <a:rPr lang="zh-CN" altLang="en-US" sz="2800" dirty="0">
                <a:latin typeface="宋体" panose="02010600030101010101" pitchFamily="2" charset="-122"/>
              </a:rPr>
              <a:t>黄豆中，脂肪和碳水化合物的含量分别约是多少？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71525" y="3375025"/>
            <a:ext cx="15668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5F3EDA"/>
                </a:solidFill>
              </a:rPr>
              <a:t>＝</a:t>
            </a:r>
            <a:r>
              <a:rPr lang="en-US" altLang="zh-CN" sz="2800">
                <a:solidFill>
                  <a:srgbClr val="5F3EDA"/>
                </a:solidFill>
              </a:rPr>
              <a:t>250×</a:t>
            </a:r>
            <a:endParaRPr lang="zh-CN" altLang="en-US" sz="2800">
              <a:solidFill>
                <a:srgbClr val="5F3EDA"/>
              </a:solidFill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071688" y="3389313"/>
            <a:ext cx="15668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5F3EDA"/>
                </a:solidFill>
              </a:rPr>
              <a:t>0.18</a:t>
            </a:r>
            <a:endParaRPr lang="zh-CN" altLang="en-US" sz="2800">
              <a:solidFill>
                <a:srgbClr val="5F3EDA"/>
              </a:solidFill>
            </a:endParaRPr>
          </a:p>
        </p:txBody>
      </p:sp>
      <p:graphicFrame>
        <p:nvGraphicFramePr>
          <p:cNvPr id="128005" name="Object 71"/>
          <p:cNvGraphicFramePr>
            <a:graphicFrameLocks noChangeAspect="1"/>
          </p:cNvGraphicFramePr>
          <p:nvPr/>
        </p:nvGraphicFramePr>
        <p:xfrm>
          <a:off x="6172200" y="3225800"/>
          <a:ext cx="334963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47" name="Equation" r:id="rId5" imgW="152400" imgH="393700" progId="">
                  <p:embed/>
                </p:oleObj>
              </mc:Choice>
              <mc:Fallback>
                <p:oleObj name="Equation" r:id="rId5" imgW="152400" imgH="393700" progId="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225800"/>
                        <a:ext cx="334963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357438" y="4286250"/>
            <a:ext cx="4667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4" grpId="1"/>
      <p:bldP spid="27" grpId="0"/>
      <p:bldP spid="28" grpId="0"/>
      <p:bldP spid="28" grpId="1"/>
      <p:bldP spid="29" grpId="0"/>
      <p:bldP spid="29" grpId="1"/>
      <p:bldP spid="30" grpId="0"/>
      <p:bldP spid="30" grpId="1"/>
      <p:bldP spid="37" grpId="0"/>
      <p:bldP spid="38" grpId="0"/>
      <p:bldP spid="39" grpId="0"/>
      <p:bldP spid="39" grpId="1"/>
      <p:bldP spid="40" grpId="0"/>
      <p:bldP spid="41" grpId="0"/>
      <p:bldP spid="44" grpId="0"/>
      <p:bldP spid="45" grpId="0"/>
      <p:bldP spid="47" grpId="1"/>
      <p:bldP spid="47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9488" y="1928813"/>
            <a:ext cx="7164387" cy="762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20700" y="2905125"/>
            <a:ext cx="10842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37%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20700" y="3724275"/>
            <a:ext cx="10842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25%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0700" y="4597400"/>
            <a:ext cx="13366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300%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31813" y="5405438"/>
            <a:ext cx="1641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62.5%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214813" y="2898775"/>
            <a:ext cx="11652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37%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214813" y="3716338"/>
            <a:ext cx="11652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25%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4214813" y="4589463"/>
            <a:ext cx="13366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300%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225925" y="5399088"/>
            <a:ext cx="15652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62.5%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1489075" y="2887663"/>
            <a:ext cx="9890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0.37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485900" y="3705225"/>
            <a:ext cx="9890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0.25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1725613" y="4597400"/>
            <a:ext cx="9890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1844675" y="5411788"/>
            <a:ext cx="12858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0.625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9031" name="Object 274"/>
          <p:cNvGraphicFramePr>
            <a:graphicFrameLocks noChangeAspect="1"/>
          </p:cNvGraphicFramePr>
          <p:nvPr/>
        </p:nvGraphicFramePr>
        <p:xfrm>
          <a:off x="5270500" y="2786063"/>
          <a:ext cx="5619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86" name="Equation" r:id="rId2" imgW="292100" imgH="393700" progId="">
                  <p:embed/>
                </p:oleObj>
              </mc:Choice>
              <mc:Fallback>
                <p:oleObj name="Equation" r:id="rId2" imgW="292100" imgH="393700" progId="">
                  <p:embed/>
                  <p:pic>
                    <p:nvPicPr>
                      <p:cNvPr id="0" name="Picture 2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0" y="2786063"/>
                        <a:ext cx="561975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2" name="Object 275"/>
          <p:cNvGraphicFramePr>
            <a:graphicFrameLocks noChangeAspect="1"/>
          </p:cNvGraphicFramePr>
          <p:nvPr/>
        </p:nvGraphicFramePr>
        <p:xfrm>
          <a:off x="5270500" y="3616325"/>
          <a:ext cx="5619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87" name="Equation" r:id="rId4" imgW="292100" imgH="393700" progId="">
                  <p:embed/>
                </p:oleObj>
              </mc:Choice>
              <mc:Fallback>
                <p:oleObj name="Equation" r:id="rId4" imgW="292100" imgH="393700" progId="">
                  <p:embed/>
                  <p:pic>
                    <p:nvPicPr>
                      <p:cNvPr id="0" name="Picture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0" y="3616325"/>
                        <a:ext cx="561975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3" name="Object 276"/>
          <p:cNvGraphicFramePr>
            <a:graphicFrameLocks noChangeAspect="1"/>
          </p:cNvGraphicFramePr>
          <p:nvPr/>
        </p:nvGraphicFramePr>
        <p:xfrm>
          <a:off x="5832475" y="3629025"/>
          <a:ext cx="560388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88" name="Equation" r:id="rId6" imgW="292100" imgH="393700" progId="">
                  <p:embed/>
                </p:oleObj>
              </mc:Choice>
              <mc:Fallback>
                <p:oleObj name="Equation" r:id="rId6" imgW="292100" imgH="393700" progId="">
                  <p:embed/>
                  <p:pic>
                    <p:nvPicPr>
                      <p:cNvPr id="0" name="Picture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475" y="3629025"/>
                        <a:ext cx="560388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4" name="Object 277"/>
          <p:cNvGraphicFramePr>
            <a:graphicFrameLocks noChangeAspect="1"/>
          </p:cNvGraphicFramePr>
          <p:nvPr/>
        </p:nvGraphicFramePr>
        <p:xfrm>
          <a:off x="5402263" y="4486275"/>
          <a:ext cx="56038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89" name="Equation" r:id="rId8" imgW="292100" imgH="393700" progId="">
                  <p:embed/>
                </p:oleObj>
              </mc:Choice>
              <mc:Fallback>
                <p:oleObj name="Equation" r:id="rId8" imgW="292100" imgH="393700" progId="">
                  <p:embed/>
                  <p:pic>
                    <p:nvPicPr>
                      <p:cNvPr id="0" name="Picture 2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2263" y="4486275"/>
                        <a:ext cx="560387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5" name="Object 278"/>
          <p:cNvGraphicFramePr>
            <a:graphicFrameLocks noChangeAspect="1"/>
          </p:cNvGraphicFramePr>
          <p:nvPr/>
        </p:nvGraphicFramePr>
        <p:xfrm>
          <a:off x="5992813" y="4727575"/>
          <a:ext cx="43180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90" name="Equation" r:id="rId10" imgW="241300" imgH="165100" progId="">
                  <p:embed/>
                </p:oleObj>
              </mc:Choice>
              <mc:Fallback>
                <p:oleObj name="Equation" r:id="rId10" imgW="241300" imgH="165100" progId="">
                  <p:embed/>
                  <p:pic>
                    <p:nvPicPr>
                      <p:cNvPr id="0" name="Picture 2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4727575"/>
                        <a:ext cx="43180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6" name="Object 279"/>
          <p:cNvGraphicFramePr>
            <a:graphicFrameLocks noChangeAspect="1"/>
          </p:cNvGraphicFramePr>
          <p:nvPr/>
        </p:nvGraphicFramePr>
        <p:xfrm>
          <a:off x="5572125" y="5286375"/>
          <a:ext cx="7064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91" name="Equation" r:id="rId12" imgW="368300" imgH="393700" progId="">
                  <p:embed/>
                </p:oleObj>
              </mc:Choice>
              <mc:Fallback>
                <p:oleObj name="Equation" r:id="rId12" imgW="368300" imgH="393700" progId="">
                  <p:embed/>
                  <p:pic>
                    <p:nvPicPr>
                      <p:cNvPr id="0" name="Picture 2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5286375"/>
                        <a:ext cx="706438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7" name="Object 280"/>
          <p:cNvGraphicFramePr>
            <a:graphicFrameLocks noChangeAspect="1"/>
          </p:cNvGraphicFramePr>
          <p:nvPr/>
        </p:nvGraphicFramePr>
        <p:xfrm>
          <a:off x="6286500" y="5286375"/>
          <a:ext cx="97472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92" name="Equation" r:id="rId14" imgW="508000" imgH="393700" progId="">
                  <p:embed/>
                </p:oleObj>
              </mc:Choice>
              <mc:Fallback>
                <p:oleObj name="Equation" r:id="rId14" imgW="508000" imgH="393700" progId="">
                  <p:embed/>
                  <p:pic>
                    <p:nvPicPr>
                      <p:cNvPr id="0" name="Picture 2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0" y="5286375"/>
                        <a:ext cx="974725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8" name="Object 281"/>
          <p:cNvGraphicFramePr>
            <a:graphicFrameLocks noChangeAspect="1"/>
          </p:cNvGraphicFramePr>
          <p:nvPr/>
        </p:nvGraphicFramePr>
        <p:xfrm>
          <a:off x="7261225" y="5283200"/>
          <a:ext cx="536575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93" name="Equation" r:id="rId16" imgW="279400" imgH="393700" progId="">
                  <p:embed/>
                </p:oleObj>
              </mc:Choice>
              <mc:Fallback>
                <p:oleObj name="Equation" r:id="rId16" imgW="279400" imgH="393700" progId="">
                  <p:embed/>
                  <p:pic>
                    <p:nvPicPr>
                      <p:cNvPr id="0" name="Picture 2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1225" y="5283200"/>
                        <a:ext cx="536575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29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01675"/>
            <a:ext cx="500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701675"/>
            <a:ext cx="707231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想一想，百分数怎样化成小数和分数？算一算，说一说。</a:t>
            </a:r>
            <a:endParaRPr lang="zh-CN" altLang="en-US" sz="32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9" grpId="0"/>
      <p:bldP spid="61" grpId="0"/>
      <p:bldP spid="62" grpId="0"/>
      <p:bldP spid="6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2015</Words>
  <Application>WPS 演示</Application>
  <PresentationFormat>全屏显示(4:3)</PresentationFormat>
  <Paragraphs>619</Paragraphs>
  <Slides>23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Arial Unicode MS</vt:lpstr>
      <vt:lpstr>楷体_GB2312</vt:lpstr>
      <vt:lpstr>楷体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603</cp:revision>
  <dcterms:created xsi:type="dcterms:W3CDTF">2015-11-21T07:20:00Z</dcterms:created>
  <dcterms:modified xsi:type="dcterms:W3CDTF">2023-11-01T08:58:43Z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299A1D6B6CCE410FA731A9E36F16B60E_12</vt:lpwstr>
  </property>
</Properties>
</file>