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浅色样式 3 - 强调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7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5734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7348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情景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情景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情景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2.png"/><Relationship Id="rId18" Type="http://schemas.openxmlformats.org/officeDocument/2006/relationships/image" Target="../media/image1.jpe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9" r:link="rId20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tags" Target="../tags/tag4.xml"/><Relationship Id="rId1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ags" Target="../tags/tag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tags" Target="../tags/tag6.xml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4.wmf"/><Relationship Id="rId1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1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2.vml"/><Relationship Id="rId8" Type="http://schemas.openxmlformats.org/officeDocument/2006/relationships/slideLayout" Target="../slideLayouts/slideLayout2.xml"/><Relationship Id="rId7" Type="http://schemas.openxmlformats.org/officeDocument/2006/relationships/oleObject" Target="../embeddings/oleObject6.bin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image" Target="../media/image10.wmf"/><Relationship Id="rId3" Type="http://schemas.openxmlformats.org/officeDocument/2006/relationships/oleObject" Target="../embeddings/oleObject3.bin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2115185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/>
              <a:t>这月我当家</a:t>
            </a:r>
            <a:endParaRPr lang="zh-CN" altLang="en-US" sz="6600" b="1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81237" y="1219200"/>
            <a:ext cx="1593851" cy="782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" name="TextBox 4"/>
          <p:cNvSpPr txBox="1"/>
          <p:nvPr/>
        </p:nvSpPr>
        <p:spPr>
          <a:xfrm>
            <a:off x="2130425" y="2320925"/>
            <a:ext cx="836612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某商场服装一律八折出售，你知道下面几件服装的</a:t>
            </a:r>
            <a:endParaRPr lang="en-US" altLang="zh-CN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原价是多少吗？算一算。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0243" name="Picture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95551" y="3505200"/>
            <a:ext cx="7000875" cy="1714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/>
          <p:nvPr/>
        </p:nvSpPr>
        <p:spPr>
          <a:xfrm>
            <a:off x="3248026" y="3074989"/>
            <a:ext cx="6215063" cy="707886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衣服现价＝原价</a:t>
            </a:r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×80%</a:t>
            </a:r>
            <a:endParaRPr lang="en-US" altLang="zh-CN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28219" y="3678239"/>
            <a:ext cx="6143625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解：设原价是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元。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71156" y="4178302"/>
            <a:ext cx="3429000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80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％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280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15695" y="4678364"/>
            <a:ext cx="4214812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280÷80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％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15695" y="5145089"/>
            <a:ext cx="3429000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280÷0.8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15695" y="5613402"/>
            <a:ext cx="3429000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350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28282" y="6153152"/>
            <a:ext cx="6143625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答：原价是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350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元。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272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90963" y="1243013"/>
            <a:ext cx="3357563" cy="1963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3" name="Picture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76401" y="785813"/>
            <a:ext cx="7429500" cy="45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1686561" y="906780"/>
            <a:ext cx="193675" cy="248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/>
          <p:nvPr/>
        </p:nvSpPr>
        <p:spPr>
          <a:xfrm>
            <a:off x="2071371" y="2010095"/>
            <a:ext cx="6215063" cy="707886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衣服现价＝原价</a:t>
            </a:r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×80%</a:t>
            </a:r>
            <a:endParaRPr lang="en-US" altLang="zh-CN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09" y="3434082"/>
            <a:ext cx="6143625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解：设原价是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元。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3251" y="3857626"/>
            <a:ext cx="3429000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80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％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120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87789" y="4356102"/>
            <a:ext cx="4214812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120÷80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％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24300" y="4895852"/>
            <a:ext cx="3429000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120÷0.8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24300" y="5400675"/>
            <a:ext cx="34290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150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76601" y="5940425"/>
            <a:ext cx="6143625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答：原价是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150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元。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320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91501" y="1319215"/>
            <a:ext cx="2038351" cy="1933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1" name="Picture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501" y="408623"/>
            <a:ext cx="7429500" cy="45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7173951" y="1363148"/>
            <a:ext cx="2319992" cy="3924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en-US" altLang="zh-CN" sz="1500">
                <a:solidFill>
                  <a:schemeClr val="accent2"/>
                </a:solidFill>
                <a:latin typeface="+mn-lt"/>
                <a:ea typeface="+mn-ea"/>
              </a:rPr>
              <a:t>[</a:t>
            </a:r>
            <a:r>
              <a:rPr lang="zh-CN" altLang="en-US" sz="1500">
                <a:solidFill>
                  <a:schemeClr val="accent2"/>
                </a:solidFill>
                <a:latin typeface="+mn-lt"/>
                <a:ea typeface="+mn-ea"/>
              </a:rPr>
              <a:t>教材</a:t>
            </a:r>
            <a:r>
              <a:rPr lang="en-US" altLang="zh-CN" sz="1500">
                <a:solidFill>
                  <a:schemeClr val="accent2"/>
                </a:solidFill>
                <a:latin typeface="+mn-lt"/>
                <a:ea typeface="+mn-ea"/>
              </a:rPr>
              <a:t>P48 </a:t>
            </a:r>
            <a:r>
              <a:rPr lang="zh-CN" altLang="en-US" sz="1500">
                <a:solidFill>
                  <a:schemeClr val="accent2"/>
                </a:solidFill>
                <a:latin typeface="+mn-lt"/>
                <a:ea typeface="+mn-ea"/>
              </a:rPr>
              <a:t>练一练 第</a:t>
            </a:r>
            <a:r>
              <a:rPr lang="en-US" altLang="zh-CN" sz="1500">
                <a:solidFill>
                  <a:schemeClr val="accent2"/>
                </a:solidFill>
                <a:latin typeface="+mn-lt"/>
                <a:ea typeface="+mn-ea"/>
              </a:rPr>
              <a:t>4</a:t>
            </a:r>
            <a:r>
              <a:rPr lang="zh-CN" altLang="en-US" sz="1500">
                <a:solidFill>
                  <a:schemeClr val="accent2"/>
                </a:solidFill>
                <a:latin typeface="+mn-lt"/>
                <a:ea typeface="+mn-ea"/>
              </a:rPr>
              <a:t>题</a:t>
            </a:r>
            <a:r>
              <a:rPr lang="en-US" altLang="zh-CN" sz="1500">
                <a:solidFill>
                  <a:schemeClr val="accent2"/>
                </a:solidFill>
                <a:latin typeface="+mn-lt"/>
                <a:ea typeface="+mn-ea"/>
              </a:rPr>
              <a:t>]</a:t>
            </a:r>
            <a:endParaRPr lang="zh-CN" altLang="en-US" sz="1500">
              <a:solidFill>
                <a:schemeClr val="accent2"/>
              </a:solidFill>
              <a:latin typeface="+mn-lt"/>
              <a:ea typeface="+mn-ea"/>
            </a:endParaRPr>
          </a:p>
        </p:txBody>
      </p:sp>
      <p:graphicFrame>
        <p:nvGraphicFramePr>
          <p:cNvPr id="16" name="Group 2"/>
          <p:cNvGraphicFramePr>
            <a:graphicFrameLocks noGrp="1"/>
          </p:cNvGraphicFramePr>
          <p:nvPr/>
        </p:nvGraphicFramePr>
        <p:xfrm>
          <a:off x="3488574" y="1830570"/>
          <a:ext cx="5529265" cy="1828832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1410255"/>
                <a:gridCol w="1378507"/>
                <a:gridCol w="2740503"/>
              </a:tblGrid>
              <a:tr h="44094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楷体" panose="02010609060101010101" pitchFamily="49" charset="-122"/>
                        </a:rPr>
                        <a:t>类别</a:t>
                      </a: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ea typeface="楷体" panose="02010609060101010101" pitchFamily="49" charset="-122"/>
                      </a:endParaRPr>
                    </a:p>
                  </a:txBody>
                  <a:tcPr marL="91435" marR="91435" marT="45724" marB="45724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楷体" panose="02010609060101010101" pitchFamily="49" charset="-122"/>
                        </a:rPr>
                        <a:t>本数</a:t>
                      </a: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ea typeface="楷体" panose="02010609060101010101" pitchFamily="49" charset="-122"/>
                      </a:endParaRPr>
                    </a:p>
                  </a:txBody>
                  <a:tcPr marL="91435" marR="91435" marT="45724" marB="45724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楷体" panose="02010609060101010101" pitchFamily="49" charset="-122"/>
                        </a:rPr>
                        <a:t>占总数的百分比</a:t>
                      </a: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ea typeface="楷体" panose="02010609060101010101" pitchFamily="49" charset="-122"/>
                      </a:endParaRPr>
                    </a:p>
                  </a:txBody>
                  <a:tcPr marL="91435" marR="91435" marT="45724" marB="45724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94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楷体" panose="02010609060101010101" pitchFamily="49" charset="-122"/>
                        </a:rPr>
                        <a:t>科技类</a:t>
                      </a:r>
                      <a:endParaRPr kumimoji="0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ea typeface="楷体" panose="02010609060101010101" pitchFamily="49" charset="-122"/>
                      </a:endParaRPr>
                    </a:p>
                  </a:txBody>
                  <a:tcPr marL="91435" marR="91435" marT="45724" marB="45724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楷体" panose="02010609060101010101" pitchFamily="49" charset="-122"/>
                        </a:rPr>
                        <a:t>2400</a:t>
                      </a:r>
                      <a:endParaRPr kumimoji="0" lang="en-US" altLang="zh-CN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ea typeface="楷体" panose="02010609060101010101" pitchFamily="49" charset="-122"/>
                      </a:endParaRPr>
                    </a:p>
                  </a:txBody>
                  <a:tcPr marL="91435" marR="91435" marT="45724" marB="45724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楷体" panose="02010609060101010101" pitchFamily="49" charset="-122"/>
                        </a:rPr>
                        <a:t>20%</a:t>
                      </a:r>
                      <a:endParaRPr kumimoji="0" lang="en-US" altLang="zh-CN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ea typeface="楷体" panose="02010609060101010101" pitchFamily="49" charset="-122"/>
                      </a:endParaRPr>
                    </a:p>
                  </a:txBody>
                  <a:tcPr marL="91435" marR="91435" marT="45724" marB="45724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52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楷体" panose="02010609060101010101" pitchFamily="49" charset="-122"/>
                        </a:rPr>
                        <a:t>故事类</a:t>
                      </a: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ea typeface="楷体" panose="02010609060101010101" pitchFamily="49" charset="-122"/>
                      </a:endParaRPr>
                    </a:p>
                  </a:txBody>
                  <a:tcPr marL="91435" marR="91435" marT="45724" marB="45724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楷体" panose="02010609060101010101" pitchFamily="49" charset="-122"/>
                        </a:rPr>
                        <a:t>3600</a:t>
                      </a:r>
                      <a:endParaRPr kumimoji="0" lang="en-US" altLang="zh-CN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ea typeface="楷体" panose="02010609060101010101" pitchFamily="49" charset="-122"/>
                      </a:endParaRPr>
                    </a:p>
                  </a:txBody>
                  <a:tcPr marL="91435" marR="91435" marT="45724" marB="45724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ea typeface="楷体" panose="02010609060101010101" pitchFamily="49" charset="-122"/>
                      </a:endParaRPr>
                    </a:p>
                  </a:txBody>
                  <a:tcPr marL="91435" marR="91435" marT="45724" marB="45724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94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楷体" panose="02010609060101010101" pitchFamily="49" charset="-122"/>
                        </a:rPr>
                        <a:t>学科类</a:t>
                      </a: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ea typeface="楷体" panose="02010609060101010101" pitchFamily="49" charset="-122"/>
                      </a:endParaRPr>
                    </a:p>
                  </a:txBody>
                  <a:tcPr marL="91435" marR="91435" marT="45724" marB="45724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ea typeface="楷体" panose="02010609060101010101" pitchFamily="49" charset="-122"/>
                      </a:endParaRPr>
                    </a:p>
                  </a:txBody>
                  <a:tcPr marL="91435" marR="91435" marT="45724" marB="45724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楷体" panose="02010609060101010101" pitchFamily="49" charset="-122"/>
                        </a:rPr>
                        <a:t>50%</a:t>
                      </a:r>
                      <a:endParaRPr kumimoji="0" lang="en-US" altLang="zh-CN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ea typeface="楷体" panose="02010609060101010101" pitchFamily="49" charset="-122"/>
                      </a:endParaRPr>
                    </a:p>
                  </a:txBody>
                  <a:tcPr marL="91435" marR="91435" marT="45724" marB="45724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" name="Rectangle 2"/>
          <p:cNvSpPr>
            <a:spLocks noGrp="1" noChangeArrowheads="1"/>
          </p:cNvSpPr>
          <p:nvPr/>
        </p:nvSpPr>
        <p:spPr bwMode="auto">
          <a:xfrm>
            <a:off x="2362709" y="1290871"/>
            <a:ext cx="5342780" cy="499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+mn-lt"/>
                <a:ea typeface="黑体" panose="02010609060101010101" pitchFamily="49" charset="-122"/>
              </a:rPr>
              <a:t>1. </a:t>
            </a:r>
            <a:r>
              <a:rPr lang="zh-CN" altLang="en-US" sz="2400" b="1" dirty="0">
                <a:latin typeface="+mn-lt"/>
                <a:ea typeface="黑体" panose="02010609060101010101" pitchFamily="49" charset="-122"/>
              </a:rPr>
              <a:t>学校图书馆现有书的情况如下表。</a:t>
            </a:r>
            <a:endParaRPr lang="zh-CN" altLang="en-US" sz="2400" b="1" dirty="0"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21" name="Rectangle 2"/>
          <p:cNvSpPr>
            <a:spLocks noGrp="1" noChangeArrowheads="1"/>
          </p:cNvSpPr>
          <p:nvPr/>
        </p:nvSpPr>
        <p:spPr bwMode="auto">
          <a:xfrm>
            <a:off x="2369805" y="3689862"/>
            <a:ext cx="6371105" cy="499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+mn-lt"/>
                <a:ea typeface="黑体" panose="02010609060101010101" pitchFamily="49" charset="-122"/>
              </a:rPr>
              <a:t>（1）学校图书馆共有多少本书？</a:t>
            </a:r>
            <a:endParaRPr lang="zh-CN" altLang="en-US" sz="2400" b="1" dirty="0"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25" name="TextBox 4"/>
          <p:cNvSpPr txBox="1">
            <a:spLocks noChangeArrowheads="1"/>
          </p:cNvSpPr>
          <p:nvPr/>
        </p:nvSpPr>
        <p:spPr bwMode="auto">
          <a:xfrm>
            <a:off x="4562990" y="4162845"/>
            <a:ext cx="4106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2400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÷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20%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＝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12000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（本）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6" name="Rectangle 2"/>
          <p:cNvSpPr>
            <a:spLocks noGrp="1" noChangeArrowheads="1"/>
          </p:cNvSpPr>
          <p:nvPr/>
        </p:nvSpPr>
        <p:spPr bwMode="auto">
          <a:xfrm>
            <a:off x="2369431" y="4552021"/>
            <a:ext cx="5228104" cy="533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+mn-lt"/>
                <a:ea typeface="黑体" panose="02010609060101010101" pitchFamily="49" charset="-122"/>
              </a:rPr>
              <a:t>（</a:t>
            </a:r>
            <a:r>
              <a:rPr lang="en-US" altLang="en-US" sz="2400" b="1" dirty="0">
                <a:latin typeface="+mn-lt"/>
                <a:ea typeface="黑体" panose="02010609060101010101" pitchFamily="49" charset="-122"/>
              </a:rPr>
              <a:t>2</a:t>
            </a:r>
            <a:r>
              <a:rPr lang="zh-CN" altLang="en-US" sz="2400" b="1" dirty="0">
                <a:latin typeface="+mn-lt"/>
                <a:ea typeface="黑体" panose="02010609060101010101" pitchFamily="49" charset="-122"/>
              </a:rPr>
              <a:t>）请把上面的统计表填写完整。</a:t>
            </a:r>
            <a:endParaRPr lang="zh-CN" altLang="en-US" sz="2400" b="1" dirty="0"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27" name="TextBox 4"/>
          <p:cNvSpPr txBox="1">
            <a:spLocks noChangeArrowheads="1"/>
          </p:cNvSpPr>
          <p:nvPr/>
        </p:nvSpPr>
        <p:spPr bwMode="auto">
          <a:xfrm>
            <a:off x="6264786" y="5034192"/>
            <a:ext cx="38721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12000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×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50%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6000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（本）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8" name="TextBox 4"/>
          <p:cNvSpPr txBox="1">
            <a:spLocks noChangeArrowheads="1"/>
          </p:cNvSpPr>
          <p:nvPr/>
        </p:nvSpPr>
        <p:spPr bwMode="auto">
          <a:xfrm>
            <a:off x="3157775" y="5055045"/>
            <a:ext cx="29946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3600÷12000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30%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7249872" y="2750717"/>
            <a:ext cx="1392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0000"/>
                </a:solidFill>
                <a:latin typeface="+mn-lt"/>
              </a:rPr>
              <a:t>30%</a:t>
            </a:r>
            <a:endParaRPr lang="en-US" altLang="zh-CN" sz="24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5191631" y="3200539"/>
            <a:ext cx="1392239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0000"/>
                </a:solidFill>
                <a:latin typeface="+mn-lt"/>
              </a:rPr>
              <a:t>6000</a:t>
            </a:r>
            <a:endParaRPr lang="en-US" altLang="zh-CN" sz="24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234340" y="687829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达标检测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 advTm="845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6689100" y="1965510"/>
            <a:ext cx="1043241" cy="41161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2622524" y="3421772"/>
            <a:ext cx="41608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+mn-lt"/>
                <a:ea typeface="+mj-ea"/>
              </a:rPr>
              <a:t>50×10% = 5 (亿元)</a:t>
            </a:r>
            <a:endParaRPr lang="zh-CN" altLang="en-US" sz="2400" b="1" dirty="0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2556738" y="3971494"/>
            <a:ext cx="4085293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答：该省上半年仅在餐桌上造成的浪费约有 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5 </a:t>
            </a:r>
            <a:r>
              <a:rPr lang="zh-CN" altLang="en-US" sz="2400" b="1" dirty="0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亿元。</a:t>
            </a:r>
            <a:endParaRPr lang="zh-CN" altLang="en-US" sz="2400" b="1" dirty="0">
              <a:solidFill>
                <a:srgbClr val="FF0000"/>
              </a:solidFill>
              <a:latin typeface="+mn-lt"/>
              <a:ea typeface="楷体" panose="02010609060101010101" pitchFamily="49" charset="-122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900465" y="3175419"/>
            <a:ext cx="2395779" cy="239948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2048235" y="2783004"/>
            <a:ext cx="2319992" cy="3924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en-US" altLang="zh-CN" sz="1500">
                <a:solidFill>
                  <a:schemeClr val="accent2"/>
                </a:solidFill>
                <a:latin typeface="+mn-lt"/>
                <a:ea typeface="+mn-ea"/>
              </a:rPr>
              <a:t>[</a:t>
            </a:r>
            <a:r>
              <a:rPr lang="zh-CN" altLang="en-US" sz="1500">
                <a:solidFill>
                  <a:schemeClr val="accent2"/>
                </a:solidFill>
                <a:latin typeface="+mn-lt"/>
                <a:ea typeface="+mn-ea"/>
              </a:rPr>
              <a:t>教材</a:t>
            </a:r>
            <a:r>
              <a:rPr lang="en-US" altLang="zh-CN" sz="1500">
                <a:solidFill>
                  <a:schemeClr val="accent2"/>
                </a:solidFill>
                <a:latin typeface="+mn-lt"/>
                <a:ea typeface="+mn-ea"/>
              </a:rPr>
              <a:t>P48 </a:t>
            </a:r>
            <a:r>
              <a:rPr lang="zh-CN" altLang="en-US" sz="1500">
                <a:solidFill>
                  <a:schemeClr val="accent2"/>
                </a:solidFill>
                <a:latin typeface="+mn-lt"/>
                <a:ea typeface="+mn-ea"/>
              </a:rPr>
              <a:t>练一练 第</a:t>
            </a:r>
            <a:r>
              <a:rPr lang="en-US" altLang="zh-CN" sz="1500">
                <a:solidFill>
                  <a:schemeClr val="accent2"/>
                </a:solidFill>
                <a:latin typeface="+mn-lt"/>
                <a:ea typeface="+mn-ea"/>
              </a:rPr>
              <a:t>5</a:t>
            </a:r>
            <a:r>
              <a:rPr lang="zh-CN" altLang="en-US" sz="1500">
                <a:solidFill>
                  <a:schemeClr val="accent2"/>
                </a:solidFill>
                <a:latin typeface="+mn-lt"/>
                <a:ea typeface="+mn-ea"/>
              </a:rPr>
              <a:t>题</a:t>
            </a:r>
            <a:r>
              <a:rPr lang="en-US" altLang="zh-CN" sz="1500">
                <a:solidFill>
                  <a:schemeClr val="accent2"/>
                </a:solidFill>
                <a:latin typeface="+mn-lt"/>
                <a:ea typeface="+mn-ea"/>
              </a:rPr>
              <a:t>]</a:t>
            </a:r>
            <a:endParaRPr lang="zh-CN" altLang="en-US" sz="1500">
              <a:solidFill>
                <a:schemeClr val="accent2"/>
              </a:solidFill>
              <a:latin typeface="+mn-lt"/>
              <a:ea typeface="+mn-ea"/>
            </a:endParaRPr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1742225" y="1461964"/>
            <a:ext cx="8054975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+mn-lt"/>
                <a:ea typeface="黑体" panose="02010609060101010101" pitchFamily="49" charset="-122"/>
              </a:rPr>
              <a:t> </a:t>
            </a:r>
            <a:r>
              <a:rPr lang="zh-CN" altLang="en-US" sz="2400" b="1" dirty="0">
                <a:latin typeface="+mn-lt"/>
                <a:ea typeface="黑体" panose="02010609060101010101" pitchFamily="49" charset="-122"/>
              </a:rPr>
              <a:t>据统计，人们在饭店吃饭，一般会浪费 </a:t>
            </a:r>
            <a:r>
              <a:rPr lang="en-US" altLang="zh-CN" sz="2400" b="1" dirty="0">
                <a:latin typeface="+mn-lt"/>
                <a:ea typeface="黑体" panose="02010609060101010101" pitchFamily="49" charset="-122"/>
              </a:rPr>
              <a:t>10% </a:t>
            </a:r>
            <a:r>
              <a:rPr lang="zh-CN" altLang="en-US" sz="2400" b="1" dirty="0">
                <a:latin typeface="+mn-lt"/>
                <a:ea typeface="黑体" panose="02010609060101010101" pitchFamily="49" charset="-122"/>
              </a:rPr>
              <a:t>的饭菜。</a:t>
            </a:r>
            <a:endParaRPr lang="en-US" altLang="zh-CN" sz="2400" b="1" dirty="0">
              <a:latin typeface="+mn-lt"/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+mn-lt"/>
                <a:ea typeface="黑体" panose="02010609060101010101" pitchFamily="49" charset="-122"/>
              </a:rPr>
              <a:t>    </a:t>
            </a:r>
            <a:r>
              <a:rPr lang="zh-CN" altLang="en-US" sz="2400" b="1" dirty="0">
                <a:latin typeface="+mn-lt"/>
                <a:ea typeface="黑体" panose="02010609060101010101" pitchFamily="49" charset="-122"/>
              </a:rPr>
              <a:t>照这样计算，如果某省上半年饭店营业额为 </a:t>
            </a:r>
            <a:r>
              <a:rPr lang="en-US" altLang="zh-CN" sz="2400" b="1" dirty="0">
                <a:latin typeface="+mn-lt"/>
                <a:ea typeface="黑体" panose="02010609060101010101" pitchFamily="49" charset="-122"/>
              </a:rPr>
              <a:t>50 </a:t>
            </a:r>
            <a:r>
              <a:rPr lang="zh-CN" altLang="en-US" sz="2400" b="1" dirty="0">
                <a:latin typeface="+mn-lt"/>
                <a:ea typeface="黑体" panose="02010609060101010101" pitchFamily="49" charset="-122"/>
              </a:rPr>
              <a:t>亿元，</a:t>
            </a:r>
            <a:endParaRPr lang="en-US" altLang="zh-CN" sz="2400" b="1" dirty="0">
              <a:latin typeface="+mn-lt"/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+mn-lt"/>
                <a:ea typeface="黑体" panose="02010609060101010101" pitchFamily="49" charset="-122"/>
              </a:rPr>
              <a:t>    </a:t>
            </a:r>
            <a:r>
              <a:rPr lang="zh-CN" altLang="en-US" sz="2400" b="1" dirty="0">
                <a:latin typeface="+mn-lt"/>
                <a:ea typeface="黑体" panose="02010609060101010101" pitchFamily="49" charset="-122"/>
              </a:rPr>
              <a:t>那么该省上半年仅在餐桌上造成的浪费约有多少亿元？</a:t>
            </a:r>
            <a:endParaRPr lang="zh-CN" altLang="en-US" sz="2400" b="1" dirty="0">
              <a:latin typeface="+mn-lt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 advTm="740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mph" presetSubtype="0" repeatCount="300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animClr clrSpc="rgb" dir="cw">
                                      <p:cBhvr>
                                        <p:cTn id="11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2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1931145" y="1235438"/>
            <a:ext cx="2710329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latin typeface="+mn-lt"/>
                <a:ea typeface="黑体" panose="02010609060101010101" pitchFamily="49" charset="-122"/>
              </a:rPr>
              <a:t> </a:t>
            </a:r>
            <a:r>
              <a:rPr lang="zh-CN" altLang="en-US" sz="2400" b="1">
                <a:latin typeface="+mn-lt"/>
                <a:ea typeface="黑体" panose="02010609060101010101" pitchFamily="49" charset="-122"/>
              </a:rPr>
              <a:t>解方程。</a:t>
            </a:r>
            <a:endParaRPr lang="zh-CN" altLang="en-US" sz="2400" b="1"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2297109" y="2515048"/>
            <a:ext cx="20351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2400" b="1" i="1">
                <a:solidFill>
                  <a:srgbClr val="FF0000"/>
                </a:solidFill>
                <a:latin typeface="+mn-lt"/>
                <a:ea typeface="+mj-ea"/>
              </a:rPr>
              <a:t>x </a:t>
            </a:r>
            <a:r>
              <a:rPr lang="en-US" altLang="en-US" sz="2400" b="1">
                <a:solidFill>
                  <a:srgbClr val="FF0000"/>
                </a:solidFill>
                <a:latin typeface="+mn-lt"/>
                <a:ea typeface="+mj-ea"/>
              </a:rPr>
              <a:t>= 3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+mj-ea"/>
              </a:rPr>
              <a:t>0÷</a:t>
            </a:r>
            <a:r>
              <a:rPr lang="en-US" altLang="en-US" sz="2400" b="1">
                <a:solidFill>
                  <a:srgbClr val="FF0000"/>
                </a:solidFill>
                <a:latin typeface="+mn-lt"/>
                <a:ea typeface="+mj-ea"/>
              </a:rPr>
              <a:t>6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+mj-ea"/>
              </a:rPr>
              <a:t>0%</a:t>
            </a:r>
            <a:endParaRPr lang="zh-CN" altLang="en-US" sz="2400" b="1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92194" y="3018063"/>
            <a:ext cx="20351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2400" b="1" i="1">
                <a:solidFill>
                  <a:srgbClr val="FF0000"/>
                </a:solidFill>
                <a:latin typeface="+mn-lt"/>
                <a:ea typeface="+mj-ea"/>
              </a:rPr>
              <a:t>x </a:t>
            </a:r>
            <a:r>
              <a:rPr lang="en-US" altLang="en-US" sz="2400" b="1">
                <a:solidFill>
                  <a:srgbClr val="FF0000"/>
                </a:solidFill>
                <a:latin typeface="+mn-lt"/>
                <a:ea typeface="+mj-ea"/>
              </a:rPr>
              <a:t>= 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+mj-ea"/>
              </a:rPr>
              <a:t>50</a:t>
            </a:r>
            <a:endParaRPr lang="zh-CN" altLang="en-US" sz="2400" b="1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4838317" y="2510455"/>
            <a:ext cx="20367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2400" b="1">
                <a:solidFill>
                  <a:srgbClr val="FF0000"/>
                </a:solidFill>
                <a:latin typeface="+mn-lt"/>
                <a:ea typeface="+mj-ea"/>
              </a:rPr>
              <a:t>1.125</a:t>
            </a:r>
            <a:r>
              <a:rPr lang="en-US" altLang="en-US" sz="2400" b="1" i="1">
                <a:solidFill>
                  <a:srgbClr val="FF0000"/>
                </a:solidFill>
                <a:latin typeface="+mn-lt"/>
                <a:ea typeface="+mj-ea"/>
              </a:rPr>
              <a:t>x </a:t>
            </a:r>
            <a:r>
              <a:rPr lang="en-US" altLang="en-US" sz="2400" b="1">
                <a:solidFill>
                  <a:srgbClr val="FF0000"/>
                </a:solidFill>
                <a:latin typeface="+mn-lt"/>
                <a:ea typeface="+mj-ea"/>
              </a:rPr>
              <a:t>= 18</a:t>
            </a:r>
            <a:endParaRPr lang="zh-CN" altLang="en-US" sz="2400" b="1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5514413" y="3035918"/>
            <a:ext cx="24209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2400" b="1" i="1">
                <a:solidFill>
                  <a:srgbClr val="FF0000"/>
                </a:solidFill>
                <a:latin typeface="+mn-lt"/>
                <a:ea typeface="+mj-ea"/>
              </a:rPr>
              <a:t>x </a:t>
            </a:r>
            <a:r>
              <a:rPr lang="en-US" altLang="en-US" sz="2400" b="1">
                <a:solidFill>
                  <a:srgbClr val="FF0000"/>
                </a:solidFill>
                <a:latin typeface="+mn-lt"/>
                <a:ea typeface="+mj-ea"/>
              </a:rPr>
              <a:t>= 18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+mj-ea"/>
              </a:rPr>
              <a:t>÷</a:t>
            </a:r>
            <a:r>
              <a:rPr lang="en-US" altLang="en-US" sz="2400" b="1">
                <a:solidFill>
                  <a:srgbClr val="FF0000"/>
                </a:solidFill>
                <a:latin typeface="+mn-lt"/>
                <a:ea typeface="+mj-ea"/>
              </a:rPr>
              <a:t>1.125</a:t>
            </a:r>
            <a:endParaRPr lang="zh-CN" altLang="en-US" sz="2400" b="1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5514413" y="3561381"/>
            <a:ext cx="24209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2400" b="1" i="1">
                <a:solidFill>
                  <a:srgbClr val="FF0000"/>
                </a:solidFill>
                <a:latin typeface="+mn-lt"/>
                <a:ea typeface="+mj-ea"/>
              </a:rPr>
              <a:t>x </a:t>
            </a:r>
            <a:r>
              <a:rPr lang="en-US" altLang="en-US" sz="2400" b="1">
                <a:solidFill>
                  <a:srgbClr val="FF0000"/>
                </a:solidFill>
                <a:latin typeface="+mn-lt"/>
                <a:ea typeface="+mj-ea"/>
              </a:rPr>
              <a:t>= </a:t>
            </a:r>
            <a:r>
              <a:rPr lang="en-US" altLang="en-US" sz="2400" b="1">
                <a:solidFill>
                  <a:srgbClr val="FF0000"/>
                </a:solidFill>
                <a:latin typeface="+mn-lt"/>
                <a:ea typeface="+mj-ea"/>
                <a:sym typeface="宋体" panose="02010600030101010101" pitchFamily="2" charset="-122"/>
              </a:rPr>
              <a:t>16</a:t>
            </a:r>
            <a:endParaRPr lang="en-US" altLang="en-US" sz="2400" b="1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8031854" y="2525018"/>
            <a:ext cx="20351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2400" b="1">
                <a:solidFill>
                  <a:srgbClr val="FF0000"/>
                </a:solidFill>
                <a:latin typeface="+mn-lt"/>
                <a:ea typeface="+mj-ea"/>
              </a:rPr>
              <a:t>30%</a:t>
            </a:r>
            <a:r>
              <a:rPr lang="en-US" altLang="en-US" sz="2400" b="1" i="1">
                <a:solidFill>
                  <a:srgbClr val="FF0000"/>
                </a:solidFill>
                <a:latin typeface="+mn-lt"/>
                <a:ea typeface="+mj-ea"/>
              </a:rPr>
              <a:t>x </a:t>
            </a:r>
            <a:r>
              <a:rPr lang="en-US" altLang="en-US" sz="2400" b="1">
                <a:solidFill>
                  <a:srgbClr val="FF0000"/>
                </a:solidFill>
                <a:latin typeface="+mn-lt"/>
                <a:ea typeface="+mj-ea"/>
              </a:rPr>
              <a:t>= 24</a:t>
            </a:r>
            <a:endParaRPr lang="zh-CN" altLang="en-US" sz="2400" b="1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8650465" y="2954266"/>
            <a:ext cx="18158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2400" b="1" i="1">
                <a:solidFill>
                  <a:srgbClr val="FF0000"/>
                </a:solidFill>
                <a:latin typeface="+mn-lt"/>
                <a:ea typeface="+mj-ea"/>
              </a:rPr>
              <a:t>x </a:t>
            </a:r>
            <a:r>
              <a:rPr lang="en-US" altLang="en-US" sz="2400" b="1">
                <a:solidFill>
                  <a:srgbClr val="FF0000"/>
                </a:solidFill>
                <a:latin typeface="+mn-lt"/>
                <a:ea typeface="+mj-ea"/>
              </a:rPr>
              <a:t>= </a:t>
            </a:r>
            <a:r>
              <a:rPr lang="en-US" altLang="en-US" sz="2400" b="1">
                <a:solidFill>
                  <a:srgbClr val="FF0000"/>
                </a:solidFill>
                <a:latin typeface="+mn-lt"/>
                <a:ea typeface="+mj-ea"/>
                <a:sym typeface="宋体" panose="02010600030101010101" pitchFamily="2" charset="-122"/>
              </a:rPr>
              <a:t>24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+mj-ea"/>
                <a:sym typeface="宋体" panose="02010600030101010101" pitchFamily="2" charset="-122"/>
              </a:rPr>
              <a:t>÷</a:t>
            </a:r>
            <a:r>
              <a:rPr lang="en-US" altLang="en-US" sz="2400" b="1">
                <a:solidFill>
                  <a:srgbClr val="FF0000"/>
                </a:solidFill>
                <a:latin typeface="+mn-lt"/>
                <a:ea typeface="+mj-ea"/>
                <a:sym typeface="宋体" panose="02010600030101010101" pitchFamily="2" charset="-122"/>
              </a:rPr>
              <a:t>0.3</a:t>
            </a:r>
            <a:endParaRPr lang="en-US" altLang="en-US" sz="2400" b="1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8650465" y="3479726"/>
            <a:ext cx="16410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2400" b="1" i="1">
                <a:solidFill>
                  <a:srgbClr val="FF0000"/>
                </a:solidFill>
                <a:latin typeface="+mn-lt"/>
                <a:ea typeface="+mj-ea"/>
              </a:rPr>
              <a:t>x </a:t>
            </a:r>
            <a:r>
              <a:rPr lang="en-US" altLang="en-US" sz="2400" b="1">
                <a:solidFill>
                  <a:srgbClr val="FF0000"/>
                </a:solidFill>
                <a:latin typeface="+mn-lt"/>
                <a:ea typeface="+mj-ea"/>
              </a:rPr>
              <a:t>= </a:t>
            </a:r>
            <a:r>
              <a:rPr lang="en-US" altLang="en-US" sz="2400" b="1">
                <a:solidFill>
                  <a:srgbClr val="FF0000"/>
                </a:solidFill>
                <a:latin typeface="+mn-lt"/>
                <a:ea typeface="+mj-ea"/>
                <a:sym typeface="宋体" panose="02010600030101010101" pitchFamily="2" charset="-122"/>
              </a:rPr>
              <a:t>80</a:t>
            </a:r>
            <a:endParaRPr lang="en-US" altLang="en-US" sz="2400" b="1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727879" y="2526541"/>
            <a:ext cx="1000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+mn-lt"/>
                <a:ea typeface="+mj-ea"/>
              </a:rPr>
              <a:t>解：</a:t>
            </a:r>
            <a:endParaRPr lang="zh-CN" altLang="en-US" sz="2400" b="1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553836" y="2527382"/>
            <a:ext cx="1000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+mn-lt"/>
                <a:ea typeface="+mj-ea"/>
              </a:rPr>
              <a:t>解：</a:t>
            </a:r>
            <a:endParaRPr lang="zh-CN" altLang="en-US" sz="2400" b="1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379351" y="2511885"/>
            <a:ext cx="1000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+mn-lt"/>
                <a:ea typeface="+mj-ea"/>
              </a:rPr>
              <a:t>解：</a:t>
            </a:r>
            <a:endParaRPr lang="zh-CN" altLang="en-US" sz="2400" b="1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1727879" y="1792234"/>
            <a:ext cx="79871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b="1">
                <a:latin typeface="+mn-lt"/>
                <a:ea typeface="黑体" panose="02010609060101010101" pitchFamily="49" charset="-122"/>
              </a:rPr>
              <a:t>60%</a:t>
            </a:r>
            <a:r>
              <a:rPr lang="en-US" altLang="zh-CN" sz="2400" b="1" i="1">
                <a:latin typeface="+mn-lt"/>
                <a:ea typeface="黑体" panose="02010609060101010101" pitchFamily="49" charset="-122"/>
              </a:rPr>
              <a:t>x </a:t>
            </a:r>
            <a:r>
              <a:rPr lang="en-US" altLang="zh-CN" sz="2400" b="1">
                <a:latin typeface="+mn-lt"/>
                <a:ea typeface="黑体" panose="02010609060101010101" pitchFamily="49" charset="-122"/>
              </a:rPr>
              <a:t>= 30               </a:t>
            </a:r>
            <a:r>
              <a:rPr lang="en-US" altLang="zh-CN" sz="2400" b="1" i="1">
                <a:latin typeface="+mn-lt"/>
                <a:ea typeface="黑体" panose="02010609060101010101" pitchFamily="49" charset="-122"/>
              </a:rPr>
              <a:t>x</a:t>
            </a:r>
            <a:r>
              <a:rPr lang="en-US" altLang="zh-CN" sz="2400" b="1">
                <a:latin typeface="+mn-lt"/>
                <a:ea typeface="黑体" panose="02010609060101010101" pitchFamily="49" charset="-122"/>
              </a:rPr>
              <a:t> +12.5%</a:t>
            </a:r>
            <a:r>
              <a:rPr lang="en-US" altLang="zh-CN" sz="2400" b="1" i="1">
                <a:latin typeface="+mn-lt"/>
                <a:ea typeface="黑体" panose="02010609060101010101" pitchFamily="49" charset="-122"/>
              </a:rPr>
              <a:t>x </a:t>
            </a:r>
            <a:r>
              <a:rPr lang="en-US" altLang="zh-CN" sz="2400" b="1">
                <a:latin typeface="+mn-lt"/>
                <a:ea typeface="黑体" panose="02010609060101010101" pitchFamily="49" charset="-122"/>
              </a:rPr>
              <a:t>= 18        78%</a:t>
            </a:r>
            <a:r>
              <a:rPr lang="en-US" altLang="zh-CN" sz="2400" b="1" i="1">
                <a:latin typeface="+mn-lt"/>
                <a:ea typeface="黑体" panose="02010609060101010101" pitchFamily="49" charset="-122"/>
              </a:rPr>
              <a:t>x </a:t>
            </a:r>
            <a:r>
              <a:rPr lang="en-US" altLang="zh-CN" sz="2400" b="1">
                <a:latin typeface="+mn-ea"/>
                <a:ea typeface="+mn-ea"/>
              </a:rPr>
              <a:t>- </a:t>
            </a:r>
            <a:r>
              <a:rPr lang="en-US" altLang="zh-CN" sz="2400" b="1">
                <a:latin typeface="+mn-lt"/>
                <a:ea typeface="黑体" panose="02010609060101010101" pitchFamily="49" charset="-122"/>
              </a:rPr>
              <a:t>48%</a:t>
            </a:r>
            <a:r>
              <a:rPr lang="en-US" altLang="zh-CN" sz="2400" b="1" i="1">
                <a:latin typeface="+mn-lt"/>
                <a:ea typeface="黑体" panose="02010609060101010101" pitchFamily="49" charset="-122"/>
              </a:rPr>
              <a:t>x</a:t>
            </a:r>
            <a:r>
              <a:rPr lang="en-US" altLang="zh-CN" sz="2400" b="1">
                <a:latin typeface="+mn-lt"/>
                <a:ea typeface="黑体" panose="02010609060101010101" pitchFamily="49" charset="-122"/>
              </a:rPr>
              <a:t> = 24</a:t>
            </a:r>
            <a:endParaRPr lang="zh-CN" altLang="en-US" sz="2400" b="1"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323228" y="1250976"/>
            <a:ext cx="2319992" cy="3924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en-US" altLang="zh-CN" sz="1500">
                <a:solidFill>
                  <a:schemeClr val="accent2"/>
                </a:solidFill>
                <a:latin typeface="+mn-lt"/>
                <a:ea typeface="+mn-ea"/>
              </a:rPr>
              <a:t>[</a:t>
            </a:r>
            <a:r>
              <a:rPr lang="zh-CN" altLang="en-US" sz="1500">
                <a:solidFill>
                  <a:schemeClr val="accent2"/>
                </a:solidFill>
                <a:latin typeface="+mn-lt"/>
                <a:ea typeface="+mn-ea"/>
              </a:rPr>
              <a:t>教材</a:t>
            </a:r>
            <a:r>
              <a:rPr lang="en-US" altLang="zh-CN" sz="1500">
                <a:solidFill>
                  <a:schemeClr val="accent2"/>
                </a:solidFill>
                <a:latin typeface="+mn-lt"/>
                <a:ea typeface="+mn-ea"/>
              </a:rPr>
              <a:t>P48 </a:t>
            </a:r>
            <a:r>
              <a:rPr lang="zh-CN" altLang="en-US" sz="1500">
                <a:solidFill>
                  <a:schemeClr val="accent2"/>
                </a:solidFill>
                <a:latin typeface="+mn-lt"/>
                <a:ea typeface="+mn-ea"/>
              </a:rPr>
              <a:t>练一练 第</a:t>
            </a:r>
            <a:r>
              <a:rPr lang="en-US" altLang="zh-CN" sz="1500">
                <a:solidFill>
                  <a:schemeClr val="accent2"/>
                </a:solidFill>
                <a:latin typeface="+mn-lt"/>
                <a:ea typeface="+mn-ea"/>
              </a:rPr>
              <a:t>6</a:t>
            </a:r>
            <a:r>
              <a:rPr lang="zh-CN" altLang="en-US" sz="1500">
                <a:solidFill>
                  <a:schemeClr val="accent2"/>
                </a:solidFill>
                <a:latin typeface="+mn-lt"/>
                <a:ea typeface="+mn-ea"/>
              </a:rPr>
              <a:t>题</a:t>
            </a:r>
            <a:r>
              <a:rPr lang="en-US" altLang="zh-CN" sz="1500">
                <a:solidFill>
                  <a:schemeClr val="accent2"/>
                </a:solidFill>
                <a:latin typeface="+mn-lt"/>
                <a:ea typeface="+mn-ea"/>
              </a:rPr>
              <a:t>]</a:t>
            </a:r>
            <a:endParaRPr lang="zh-CN" altLang="en-US" sz="1500">
              <a:solidFill>
                <a:schemeClr val="accent2"/>
              </a:solidFill>
              <a:latin typeface="+mn-lt"/>
              <a:ea typeface="+mn-ea"/>
            </a:endParaRPr>
          </a:p>
        </p:txBody>
      </p:sp>
    </p:spTree>
    <p:custDataLst>
      <p:tags r:id="rId1"/>
    </p:custDataLst>
  </p:cSld>
  <p:clrMapOvr>
    <a:masterClrMapping/>
  </p:clrMapOvr>
  <p:transition advTm="633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1849857" y="1060262"/>
            <a:ext cx="2915491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latin typeface="+mn-lt"/>
                <a:ea typeface="黑体" panose="02010609060101010101" pitchFamily="49" charset="-122"/>
              </a:rPr>
              <a:t>. </a:t>
            </a:r>
            <a:r>
              <a:rPr lang="zh-CN" altLang="en-US" sz="2400" b="1">
                <a:latin typeface="+mn-lt"/>
                <a:ea typeface="黑体" panose="02010609060101010101" pitchFamily="49" charset="-122"/>
              </a:rPr>
              <a:t>列式计算。</a:t>
            </a:r>
            <a:endParaRPr lang="zh-CN" altLang="en-US" sz="2400" b="1">
              <a:latin typeface="+mn-lt"/>
              <a:ea typeface="黑体" panose="02010609060101010101" pitchFamily="49" charset="-12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849857" y="1563312"/>
            <a:ext cx="8358187" cy="267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2343851" y="4352457"/>
            <a:ext cx="41608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1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）140÷70% = 200(元)</a:t>
            </a:r>
            <a:endParaRPr lang="zh-CN" altLang="en-US" sz="2400" b="1">
              <a:solidFill>
                <a:srgbClr val="FF0000"/>
              </a:solidFill>
              <a:latin typeface="+mn-lt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524860" y="4374007"/>
            <a:ext cx="41608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2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）20÷40% = 50（页）</a:t>
            </a:r>
            <a:endParaRPr lang="zh-CN" altLang="en-US" sz="2400" b="1">
              <a:solidFill>
                <a:srgbClr val="FF0000"/>
              </a:solidFill>
              <a:latin typeface="+mn-lt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45307" y="1087158"/>
            <a:ext cx="2319992" cy="3924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en-US" altLang="zh-CN" sz="1500">
                <a:solidFill>
                  <a:schemeClr val="accent2"/>
                </a:solidFill>
                <a:latin typeface="+mn-lt"/>
                <a:ea typeface="+mn-ea"/>
              </a:rPr>
              <a:t>[</a:t>
            </a:r>
            <a:r>
              <a:rPr lang="zh-CN" altLang="en-US" sz="1500">
                <a:solidFill>
                  <a:schemeClr val="accent2"/>
                </a:solidFill>
                <a:latin typeface="+mn-lt"/>
                <a:ea typeface="+mn-ea"/>
              </a:rPr>
              <a:t>教材</a:t>
            </a:r>
            <a:r>
              <a:rPr lang="en-US" altLang="zh-CN" sz="1500">
                <a:solidFill>
                  <a:schemeClr val="accent2"/>
                </a:solidFill>
                <a:latin typeface="+mn-lt"/>
                <a:ea typeface="+mn-ea"/>
              </a:rPr>
              <a:t>P48 </a:t>
            </a:r>
            <a:r>
              <a:rPr lang="zh-CN" altLang="en-US" sz="1500">
                <a:solidFill>
                  <a:schemeClr val="accent2"/>
                </a:solidFill>
                <a:latin typeface="+mn-lt"/>
                <a:ea typeface="+mn-ea"/>
              </a:rPr>
              <a:t>练一练 第</a:t>
            </a:r>
            <a:r>
              <a:rPr lang="en-US" altLang="zh-CN" sz="1500">
                <a:solidFill>
                  <a:schemeClr val="accent2"/>
                </a:solidFill>
                <a:latin typeface="+mn-lt"/>
                <a:ea typeface="+mn-ea"/>
              </a:rPr>
              <a:t>7</a:t>
            </a:r>
            <a:r>
              <a:rPr lang="zh-CN" altLang="en-US" sz="1500">
                <a:solidFill>
                  <a:schemeClr val="accent2"/>
                </a:solidFill>
                <a:latin typeface="+mn-lt"/>
                <a:ea typeface="+mn-ea"/>
              </a:rPr>
              <a:t>题</a:t>
            </a:r>
            <a:r>
              <a:rPr lang="en-US" altLang="zh-CN" sz="1500">
                <a:solidFill>
                  <a:schemeClr val="accent2"/>
                </a:solidFill>
                <a:latin typeface="+mn-lt"/>
                <a:ea typeface="+mn-ea"/>
              </a:rPr>
              <a:t>]</a:t>
            </a:r>
            <a:endParaRPr lang="zh-CN" altLang="en-US" sz="1500">
              <a:solidFill>
                <a:schemeClr val="accent2"/>
              </a:solidFill>
              <a:latin typeface="+mn-lt"/>
              <a:ea typeface="+mn-ea"/>
            </a:endParaRPr>
          </a:p>
        </p:txBody>
      </p:sp>
    </p:spTree>
    <p:custDataLst>
      <p:tags r:id="rId2"/>
    </p:custDataLst>
  </p:cSld>
  <p:clrMapOvr>
    <a:masterClrMapping/>
  </p:clrMapOvr>
  <p:transition advTm="5130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/>
          <p:nvPr/>
        </p:nvSpPr>
        <p:spPr>
          <a:xfrm>
            <a:off x="1443037" y="941390"/>
            <a:ext cx="9072563" cy="124618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342900" lvl="0" indent="-342900">
              <a:lnSpc>
                <a:spcPct val="150000"/>
              </a:lnSpc>
              <a:buNone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工人已经加工了一批零件的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，还剩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个。这批零件共有多少个？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03" name="Text Box 4"/>
          <p:cNvSpPr/>
          <p:nvPr/>
        </p:nvSpPr>
        <p:spPr>
          <a:xfrm>
            <a:off x="1695451" y="2597151"/>
            <a:ext cx="4140200" cy="3447098"/>
          </a:xfrm>
          <a:prstGeom prst="rect">
            <a:avLst/>
          </a:prstGeom>
          <a:noFill/>
          <a:ln w="57150" cap="flat" cmpd="sng">
            <a:solidFill>
              <a:srgbClr val="0070C0"/>
            </a:solidFill>
            <a:prstDash val="sysDash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解：设这批零件共有</a:t>
            </a:r>
            <a:r>
              <a:rPr lang="en-US" altLang="zh-CN" sz="3200" b="1" i="1" dirty="0">
                <a:solidFill>
                  <a:srgbClr val="FF0000"/>
                </a:solidFill>
                <a:latin typeface="Times New Roman" panose="02020603050405020304"/>
                <a:ea typeface="微软雅黑" panose="020B0503020204020204" pitchFamily="34" charset="-122"/>
                <a:sym typeface="Wingdings" panose="05000000000000000000" pitchFamily="2" charset="2"/>
              </a:rPr>
              <a:t>x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个。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       </a:t>
            </a:r>
            <a:r>
              <a:rPr lang="en-US" altLang="zh-CN" sz="3200" b="1" i="1" dirty="0">
                <a:solidFill>
                  <a:srgbClr val="FF0000"/>
                </a:solidFill>
                <a:latin typeface="Times New Roman" panose="02020603050405020304"/>
                <a:ea typeface="微软雅黑" panose="020B0503020204020204" pitchFamily="34" charset="-122"/>
                <a:sym typeface="Wingdings" panose="05000000000000000000" pitchFamily="2" charset="2"/>
              </a:rPr>
              <a:t>x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－ 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80%</a:t>
            </a:r>
            <a:r>
              <a:rPr lang="en-US" altLang="zh-CN" sz="3200" b="1" i="1" dirty="0">
                <a:solidFill>
                  <a:srgbClr val="FF0000"/>
                </a:solidFill>
                <a:latin typeface="Times New Roman" panose="02020603050405020304"/>
                <a:ea typeface="微软雅黑" panose="020B0503020204020204" pitchFamily="34" charset="-122"/>
                <a:sym typeface="Wingdings" panose="05000000000000000000" pitchFamily="2" charset="2"/>
              </a:rPr>
              <a:t>x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=24</a:t>
            </a:r>
            <a:endParaRPr lang="en-US" altLang="zh-CN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             20% </a:t>
            </a:r>
            <a:r>
              <a:rPr lang="en-US" altLang="zh-CN" sz="3200" b="1" i="1" dirty="0">
                <a:solidFill>
                  <a:srgbClr val="FF0000"/>
                </a:solidFill>
                <a:latin typeface="Times New Roman" panose="02020603050405020304"/>
                <a:ea typeface="微软雅黑" panose="020B0503020204020204" pitchFamily="34" charset="-122"/>
                <a:sym typeface="Wingdings" panose="05000000000000000000" pitchFamily="2" charset="2"/>
              </a:rPr>
              <a:t>x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=24</a:t>
            </a:r>
            <a:endParaRPr lang="en-US" altLang="zh-CN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                     </a:t>
            </a:r>
            <a:r>
              <a:rPr lang="en-US" altLang="zh-CN" sz="3200" b="1" i="1" dirty="0">
                <a:solidFill>
                  <a:srgbClr val="FF0000"/>
                </a:solidFill>
                <a:latin typeface="Times New Roman" panose="02020603050405020304"/>
                <a:ea typeface="微软雅黑" panose="020B0503020204020204" pitchFamily="34" charset="-122"/>
                <a:sym typeface="Wingdings" panose="05000000000000000000" pitchFamily="2" charset="2"/>
              </a:rPr>
              <a:t>x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=120 </a:t>
            </a:r>
            <a:endParaRPr lang="en-US" altLang="zh-CN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答：这批零件共有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120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个。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04" name="Text Box 5"/>
          <p:cNvSpPr/>
          <p:nvPr/>
        </p:nvSpPr>
        <p:spPr>
          <a:xfrm>
            <a:off x="6159500" y="2813051"/>
            <a:ext cx="4129088" cy="1815882"/>
          </a:xfrm>
          <a:prstGeom prst="rect">
            <a:avLst/>
          </a:prstGeom>
          <a:noFill/>
          <a:ln w="57150" cap="flat" cmpd="sng">
            <a:solidFill>
              <a:srgbClr val="FFC000"/>
            </a:solidFill>
            <a:prstDash val="sysDash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－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80%=20%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24÷20%=120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（个）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答：这批零件共有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120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个。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animBg="1"/>
      <p:bldP spid="5120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/>
          <p:nvPr/>
        </p:nvSpPr>
        <p:spPr>
          <a:xfrm>
            <a:off x="1960565" y="1056483"/>
            <a:ext cx="9050337" cy="9366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342900" lvl="0" indent="-342900">
              <a:buNone/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某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种大豆的出油率约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50%,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要榨 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1500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千克的油，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>
              <a:buNone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需要这种大豆多少千克？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/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227" name="Text Box 3"/>
          <p:cNvSpPr/>
          <p:nvPr/>
        </p:nvSpPr>
        <p:spPr>
          <a:xfrm>
            <a:off x="2465388" y="4225133"/>
            <a:ext cx="777716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228" name="Text Box 4"/>
          <p:cNvSpPr/>
          <p:nvPr/>
        </p:nvSpPr>
        <p:spPr>
          <a:xfrm>
            <a:off x="2105025" y="2353470"/>
            <a:ext cx="4699000" cy="3447098"/>
          </a:xfrm>
          <a:prstGeom prst="rect">
            <a:avLst/>
          </a:prstGeom>
          <a:noFill/>
          <a:ln w="57150" cap="flat" cmpd="sng">
            <a:solidFill>
              <a:srgbClr val="0070C0"/>
            </a:solidFill>
            <a:prstDash val="sysDot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 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解：设需要这种大豆</a:t>
            </a:r>
            <a:r>
              <a:rPr lang="en-US" altLang="zh-CN" sz="3200" b="1" i="1">
                <a:solidFill>
                  <a:srgbClr val="FF0000"/>
                </a:solidFill>
                <a:latin typeface="Times New Roman" panose="02020603050405020304"/>
                <a:ea typeface="微软雅黑" panose="020B0503020204020204" pitchFamily="34" charset="-122"/>
                <a:sym typeface="Wingdings" panose="05000000000000000000" pitchFamily="2" charset="2"/>
              </a:rPr>
              <a:t>x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千克。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    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50%</a:t>
            </a:r>
            <a:r>
              <a:rPr lang="en-US" altLang="zh-CN" sz="2800" b="1" i="1">
                <a:solidFill>
                  <a:srgbClr val="FF0000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 </a:t>
            </a:r>
            <a:r>
              <a:rPr lang="en-US" altLang="zh-CN" sz="3200" b="1" i="1">
                <a:solidFill>
                  <a:srgbClr val="FF0000"/>
                </a:solidFill>
                <a:latin typeface="Times New Roman" panose="02020603050405020304"/>
                <a:ea typeface="微软雅黑" panose="020B0503020204020204" pitchFamily="34" charset="-122"/>
                <a:sym typeface="Wingdings" panose="05000000000000000000" pitchFamily="2" charset="2"/>
              </a:rPr>
              <a:t>x</a:t>
            </a:r>
            <a:r>
              <a:rPr lang="en-US" altLang="zh-CN" sz="2800" b="1" i="1">
                <a:solidFill>
                  <a:srgbClr val="FF0000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=1500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            </a:t>
            </a:r>
            <a:r>
              <a:rPr lang="en-US" altLang="zh-CN" sz="3200" b="1" i="1">
                <a:solidFill>
                  <a:srgbClr val="FF0000"/>
                </a:solidFill>
                <a:latin typeface="Times New Roman" panose="02020603050405020304"/>
                <a:ea typeface="微软雅黑" panose="020B0503020204020204" pitchFamily="34" charset="-122"/>
                <a:sym typeface="Wingdings" panose="05000000000000000000" pitchFamily="2" charset="2"/>
              </a:rPr>
              <a:t>x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=1500÷50%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/>
                <a:ea typeface="微软雅黑" panose="020B0503020204020204" pitchFamily="34" charset="-122"/>
                <a:sym typeface="Wingdings" panose="05000000000000000000" pitchFamily="2" charset="2"/>
              </a:rPr>
              <a:t>            </a:t>
            </a:r>
            <a:r>
              <a:rPr lang="en-US" altLang="zh-CN" sz="3200" b="1" i="1">
                <a:solidFill>
                  <a:srgbClr val="FF0000"/>
                </a:solidFill>
                <a:latin typeface="Times New Roman" panose="02020603050405020304"/>
                <a:ea typeface="微软雅黑" panose="020B0503020204020204" pitchFamily="34" charset="-122"/>
                <a:sym typeface="Wingdings" panose="05000000000000000000" pitchFamily="2" charset="2"/>
              </a:rPr>
              <a:t>x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=3000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答：需要这种大豆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3000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千克。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229" name="Text Box 5"/>
          <p:cNvSpPr/>
          <p:nvPr/>
        </p:nvSpPr>
        <p:spPr>
          <a:xfrm>
            <a:off x="7132637" y="3683795"/>
            <a:ext cx="3306763" cy="1600438"/>
          </a:xfrm>
          <a:prstGeom prst="rect">
            <a:avLst/>
          </a:prstGeom>
          <a:noFill/>
          <a:ln w="57150" cap="flat" cmpd="sng">
            <a:solidFill>
              <a:srgbClr val="FFA114"/>
            </a:solidFill>
            <a:prstDash val="sysDash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1500÷50%=3000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答：需要这种大豆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3000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千克。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 animBg="1"/>
      <p:bldP spid="5222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/>
          <p:nvPr/>
        </p:nvSpPr>
        <p:spPr>
          <a:xfrm>
            <a:off x="1352319" y="806787"/>
            <a:ext cx="8235951" cy="2031325"/>
          </a:xfrm>
          <a:prstGeom prst="rect">
            <a:avLst/>
          </a:prstGeom>
          <a:noFill/>
          <a:ln w="57150">
            <a:noFill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运送一批货物，第一次运了总数的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25%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，第二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次运了总数的    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两次共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运进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42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吨，这批货物有多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少吨？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251" name="TextBox 13"/>
          <p:cNvSpPr/>
          <p:nvPr/>
        </p:nvSpPr>
        <p:spPr>
          <a:xfrm>
            <a:off x="2080982" y="4922838"/>
            <a:ext cx="2063385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72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（吨）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252" name="TextBox 14"/>
          <p:cNvSpPr/>
          <p:nvPr/>
        </p:nvSpPr>
        <p:spPr>
          <a:xfrm>
            <a:off x="4579708" y="5518151"/>
            <a:ext cx="3499676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答：这批货物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72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吨。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3253" name="组合 28"/>
          <p:cNvGrpSpPr/>
          <p:nvPr/>
        </p:nvGrpSpPr>
        <p:grpSpPr>
          <a:xfrm>
            <a:off x="3655784" y="1427162"/>
            <a:ext cx="504825" cy="954088"/>
            <a:chOff x="4572000" y="1218066"/>
            <a:chExt cx="504056" cy="954127"/>
          </a:xfrm>
        </p:grpSpPr>
        <p:sp>
          <p:nvSpPr>
            <p:cNvPr id="53254" name="TextBox 44"/>
            <p:cNvSpPr/>
            <p:nvPr/>
          </p:nvSpPr>
          <p:spPr>
            <a:xfrm>
              <a:off x="4572000" y="1218066"/>
              <a:ext cx="504056" cy="9541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  <a:endPara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53255" name="直接连接符 30"/>
            <p:cNvCxnSpPr/>
            <p:nvPr/>
          </p:nvCxnSpPr>
          <p:spPr>
            <a:xfrm>
              <a:off x="4608096" y="1683332"/>
              <a:ext cx="360000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53256" name="组合 2"/>
          <p:cNvGrpSpPr/>
          <p:nvPr/>
        </p:nvGrpSpPr>
        <p:grpSpPr>
          <a:xfrm>
            <a:off x="2681058" y="2503489"/>
            <a:ext cx="6915151" cy="830263"/>
            <a:chOff x="1617616" y="2680491"/>
            <a:chExt cx="6914824" cy="830997"/>
          </a:xfrm>
        </p:grpSpPr>
        <p:sp>
          <p:nvSpPr>
            <p:cNvPr id="53257" name="Text Box 25"/>
            <p:cNvSpPr/>
            <p:nvPr/>
          </p:nvSpPr>
          <p:spPr>
            <a:xfrm>
              <a:off x="1617616" y="2731362"/>
              <a:ext cx="6914824" cy="646902"/>
            </a:xfrm>
            <a:prstGeom prst="rect">
              <a:avLst/>
            </a:prstGeom>
            <a:solidFill>
              <a:srgbClr val="FFA114"/>
            </a:solidFill>
            <a:ln w="9525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5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Wingdings" panose="05000000000000000000" pitchFamily="2" charset="2"/>
                </a:rPr>
                <a:t>货物总重量</a:t>
              </a:r>
              <a:r>
                <a:rPr lang="en-US" altLang="zh-CN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Wingdings" panose="05000000000000000000" pitchFamily="2" charset="2"/>
                </a:rPr>
                <a:t>×</a:t>
              </a:r>
              <a:r>
                <a:rPr lang="zh-CN" altLang="en-US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Wingdings" panose="05000000000000000000" pitchFamily="2" charset="2"/>
                </a:rPr>
                <a:t> （</a:t>
              </a:r>
              <a:r>
                <a:rPr lang="en-US" altLang="zh-CN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Wingdings" panose="05000000000000000000" pitchFamily="2" charset="2"/>
                </a:rPr>
                <a:t>25</a:t>
              </a:r>
              <a:r>
                <a:rPr lang="zh-CN" altLang="en-US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Wingdings" panose="05000000000000000000" pitchFamily="2" charset="2"/>
                </a:rPr>
                <a:t>％＋   ）＝两次运送的总重量</a:t>
              </a:r>
              <a:r>
                <a:rPr lang="en-US" altLang="zh-CN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Wingdings" panose="05000000000000000000" pitchFamily="2" charset="2"/>
                </a:rPr>
                <a:t> </a:t>
              </a:r>
              <a:endPara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3258" name="组合 28"/>
            <p:cNvGrpSpPr/>
            <p:nvPr/>
          </p:nvGrpSpPr>
          <p:grpSpPr>
            <a:xfrm>
              <a:off x="4760487" y="2680491"/>
              <a:ext cx="504825" cy="830997"/>
              <a:chOff x="4572000" y="1218066"/>
              <a:chExt cx="504056" cy="831014"/>
            </a:xfrm>
          </p:grpSpPr>
          <p:sp>
            <p:nvSpPr>
              <p:cNvPr id="53259" name="TextBox 44"/>
              <p:cNvSpPr/>
              <p:nvPr/>
            </p:nvSpPr>
            <p:spPr>
              <a:xfrm>
                <a:off x="4572000" y="1218066"/>
                <a:ext cx="504056" cy="8310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400" b="1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13</a:t>
                </a:r>
                <a:endPara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53260" name="直接连接符 30"/>
              <p:cNvCxnSpPr/>
              <p:nvPr/>
            </p:nvCxnSpPr>
            <p:spPr>
              <a:xfrm>
                <a:off x="4631810" y="1623955"/>
                <a:ext cx="287561" cy="0"/>
              </a:xfrm>
              <a:prstGeom prst="line">
                <a:avLst/>
              </a:prstGeom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53261" name="组合 3"/>
          <p:cNvGrpSpPr/>
          <p:nvPr/>
        </p:nvGrpSpPr>
        <p:grpSpPr>
          <a:xfrm>
            <a:off x="2163534" y="3205162"/>
            <a:ext cx="3102131" cy="954088"/>
            <a:chOff x="919163" y="3276518"/>
            <a:chExt cx="3102131" cy="954107"/>
          </a:xfrm>
        </p:grpSpPr>
        <p:sp>
          <p:nvSpPr>
            <p:cNvPr id="53262" name="TextBox 9"/>
            <p:cNvSpPr/>
            <p:nvPr/>
          </p:nvSpPr>
          <p:spPr>
            <a:xfrm>
              <a:off x="919163" y="3487738"/>
              <a:ext cx="3102131" cy="5232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defTabSz="914400"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Wingdings" panose="05000000000000000000" pitchFamily="2" charset="2"/>
                </a:rPr>
                <a:t>42÷</a:t>
              </a:r>
              <a:r>
                <a:rPr lang="zh-CN" altLang="en-US" sz="28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Wingdings" panose="05000000000000000000" pitchFamily="2" charset="2"/>
                </a:rPr>
                <a:t>（</a:t>
              </a:r>
              <a:r>
                <a:rPr lang="en-US" altLang="zh-CN" sz="28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Wingdings" panose="05000000000000000000" pitchFamily="2" charset="2"/>
                </a:rPr>
                <a:t>25</a:t>
              </a:r>
              <a:r>
                <a:rPr lang="zh-CN" altLang="en-US" sz="28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Wingdings" panose="05000000000000000000" pitchFamily="2" charset="2"/>
                </a:rPr>
                <a:t>％＋   ）</a:t>
              </a:r>
              <a:endPara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3263" name="组合 28"/>
            <p:cNvGrpSpPr/>
            <p:nvPr/>
          </p:nvGrpSpPr>
          <p:grpSpPr>
            <a:xfrm>
              <a:off x="3164670" y="3276518"/>
              <a:ext cx="504825" cy="954107"/>
              <a:chOff x="4572000" y="1218066"/>
              <a:chExt cx="504056" cy="954127"/>
            </a:xfrm>
          </p:grpSpPr>
          <p:sp>
            <p:nvSpPr>
              <p:cNvPr id="53264" name="TextBox 44"/>
              <p:cNvSpPr/>
              <p:nvPr/>
            </p:nvSpPr>
            <p:spPr>
              <a:xfrm>
                <a:off x="4572000" y="1218066"/>
                <a:ext cx="504056" cy="9541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b="1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13</a:t>
                </a:r>
                <a:endParaRPr lang="zh-CN" altLang="en-US" sz="28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53265" name="直接连接符 30"/>
              <p:cNvCxnSpPr/>
              <p:nvPr/>
            </p:nvCxnSpPr>
            <p:spPr>
              <a:xfrm>
                <a:off x="4608096" y="1683332"/>
                <a:ext cx="360000" cy="0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53266" name="组合 4"/>
          <p:cNvGrpSpPr/>
          <p:nvPr/>
        </p:nvGrpSpPr>
        <p:grpSpPr>
          <a:xfrm>
            <a:off x="2071458" y="3900487"/>
            <a:ext cx="2071687" cy="1022350"/>
            <a:chOff x="827088" y="3971925"/>
            <a:chExt cx="2071687" cy="1022350"/>
          </a:xfrm>
        </p:grpSpPr>
        <p:sp>
          <p:nvSpPr>
            <p:cNvPr id="53267" name="TextBox 11"/>
            <p:cNvSpPr/>
            <p:nvPr/>
          </p:nvSpPr>
          <p:spPr>
            <a:xfrm>
              <a:off x="827088" y="4206875"/>
              <a:ext cx="1260281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defTabSz="914400"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Wingdings" panose="05000000000000000000" pitchFamily="2" charset="2"/>
                </a:rPr>
                <a:t>＝</a:t>
              </a:r>
              <a:r>
                <a:rPr lang="en-US" altLang="zh-CN" sz="28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Wingdings" panose="05000000000000000000" pitchFamily="2" charset="2"/>
                </a:rPr>
                <a:t>42÷</a:t>
              </a:r>
              <a:endPara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3268" name="组合 6"/>
            <p:cNvGrpSpPr/>
            <p:nvPr/>
          </p:nvGrpSpPr>
          <p:grpSpPr>
            <a:xfrm>
              <a:off x="1962150" y="3971925"/>
              <a:ext cx="936625" cy="1022350"/>
              <a:chOff x="1331640" y="2636912"/>
              <a:chExt cx="936104" cy="1021832"/>
            </a:xfrm>
          </p:grpSpPr>
          <p:sp>
            <p:nvSpPr>
              <p:cNvPr id="53269" name="TextBox 44"/>
              <p:cNvSpPr/>
              <p:nvPr/>
            </p:nvSpPr>
            <p:spPr>
              <a:xfrm>
                <a:off x="1403648" y="2636912"/>
                <a:ext cx="792088" cy="5232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b="1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7</a:t>
                </a:r>
                <a:endParaRPr lang="zh-CN" altLang="en-US" sz="28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270" name="TextBox 44"/>
              <p:cNvSpPr/>
              <p:nvPr/>
            </p:nvSpPr>
            <p:spPr>
              <a:xfrm>
                <a:off x="1331640" y="3135524"/>
                <a:ext cx="936104" cy="5232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b="1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12</a:t>
                </a:r>
                <a:endParaRPr lang="zh-CN" altLang="en-US" sz="28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53271" name="直接连接符 9"/>
              <p:cNvCxnSpPr/>
              <p:nvPr/>
            </p:nvCxnSpPr>
            <p:spPr>
              <a:xfrm>
                <a:off x="1403648" y="3127122"/>
                <a:ext cx="432000" cy="0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3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/>
      <p:bldP spid="532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43213" y="2276474"/>
            <a:ext cx="8201025" cy="38052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3" name="TextBox 1"/>
          <p:cNvSpPr/>
          <p:nvPr/>
        </p:nvSpPr>
        <p:spPr>
          <a:xfrm>
            <a:off x="1117601" y="1089025"/>
            <a:ext cx="1980029" cy="523220"/>
          </a:xfrm>
          <a:prstGeom prst="rect">
            <a:avLst/>
          </a:prstGeom>
          <a:solidFill>
            <a:srgbClr val="009900"/>
          </a:solidFill>
          <a:ln w="38100" cap="flat" cmpd="sng">
            <a:solidFill>
              <a:srgbClr val="FFA114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这月我当家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-2147482620"/>
          <p:cNvGraphicFramePr>
            <a:graphicFrameLocks noChangeAspect="1"/>
          </p:cNvGraphicFramePr>
          <p:nvPr/>
        </p:nvGraphicFramePr>
        <p:xfrm>
          <a:off x="815342" y="2790192"/>
          <a:ext cx="3447415" cy="117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" r:id="rId1" imgW="1143000" imgH="393700" progId="Equation.KSEE3">
                  <p:embed/>
                </p:oleObj>
              </mc:Choice>
              <mc:Fallback>
                <p:oleObj name="" r:id="rId1" imgW="11430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15342" y="2790192"/>
                        <a:ext cx="3447415" cy="11779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-2147482614"/>
          <p:cNvGraphicFramePr>
            <a:graphicFrameLocks noChangeAspect="1"/>
          </p:cNvGraphicFramePr>
          <p:nvPr/>
        </p:nvGraphicFramePr>
        <p:xfrm>
          <a:off x="5024756" y="2677797"/>
          <a:ext cx="3819525" cy="12236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" r:id="rId3" imgW="1219200" imgH="393700" progId="Equation.3">
                  <p:embed/>
                </p:oleObj>
              </mc:Choice>
              <mc:Fallback>
                <p:oleObj name="" r:id="rId3" imgW="1219200" imgH="3937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24756" y="2677797"/>
                        <a:ext cx="3819525" cy="122364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792481" y="1963420"/>
            <a:ext cx="46437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</a:rPr>
              <a:t>课前计算：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3742000" y="1825834"/>
            <a:ext cx="47593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乐乐家这个月支出统计表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6" name="Group 2"/>
          <p:cNvGraphicFramePr>
            <a:graphicFrameLocks noGrp="1"/>
          </p:cNvGraphicFramePr>
          <p:nvPr/>
        </p:nvGraphicFramePr>
        <p:xfrm>
          <a:off x="1802251" y="2374012"/>
          <a:ext cx="7542215" cy="1792036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1436311"/>
                <a:gridCol w="930236"/>
                <a:gridCol w="930236"/>
                <a:gridCol w="1146127"/>
                <a:gridCol w="946745"/>
                <a:gridCol w="1076280"/>
                <a:gridCol w="1076280"/>
              </a:tblGrid>
              <a:tr h="484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食品</a:t>
                      </a: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服装</a:t>
                      </a: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水电气</a:t>
                      </a: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书报</a:t>
                      </a: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其他</a:t>
                      </a: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合计</a:t>
                      </a: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钱数</a:t>
                      </a:r>
                      <a:r>
                        <a:rPr kumimoji="0" lang="en-US" altLang="zh-CN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/</a:t>
                      </a: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元</a:t>
                      </a: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500</a:t>
                      </a:r>
                      <a:endParaRPr kumimoji="0" lang="en-US" altLang="zh-CN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100</a:t>
                      </a:r>
                      <a:endParaRPr kumimoji="0" lang="en-US" altLang="zh-CN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125</a:t>
                      </a:r>
                      <a:endParaRPr kumimoji="0" lang="en-US" altLang="zh-CN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977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占总支出的百分比</a:t>
                      </a: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40%</a:t>
                      </a:r>
                      <a:endParaRPr kumimoji="0" lang="en-US" altLang="zh-CN" sz="2400" b="1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8%</a:t>
                      </a:r>
                      <a:endParaRPr kumimoji="0" lang="en-US" altLang="zh-CN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2%</a:t>
                      </a:r>
                      <a:endParaRPr kumimoji="0" lang="en-US" altLang="zh-CN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29" name="组合 13"/>
          <p:cNvGrpSpPr/>
          <p:nvPr/>
        </p:nvGrpSpPr>
        <p:grpSpPr>
          <a:xfrm>
            <a:off x="2495151" y="4469947"/>
            <a:ext cx="7040563" cy="609606"/>
            <a:chOff x="1163" y="2040"/>
            <a:chExt cx="11089" cy="959"/>
          </a:xfrm>
        </p:grpSpPr>
        <p:grpSp>
          <p:nvGrpSpPr>
            <p:cNvPr id="30" name="Group 36"/>
            <p:cNvGrpSpPr/>
            <p:nvPr/>
          </p:nvGrpSpPr>
          <p:grpSpPr>
            <a:xfrm>
              <a:off x="1163" y="2234"/>
              <a:ext cx="626" cy="585"/>
              <a:chOff x="0" y="-282"/>
              <a:chExt cx="739775" cy="690844"/>
            </a:xfrm>
            <a:solidFill>
              <a:srgbClr val="FFC000"/>
            </a:solidFill>
          </p:grpSpPr>
          <p:sp>
            <p:nvSpPr>
              <p:cNvPr id="32" name="Freeform 876"/>
              <p:cNvSpPr>
                <a:spLocks noChangeArrowheads="1"/>
              </p:cNvSpPr>
              <p:nvPr/>
            </p:nvSpPr>
            <p:spPr bwMode="auto">
              <a:xfrm>
                <a:off x="608013" y="71437"/>
                <a:ext cx="115888" cy="101600"/>
              </a:xfrm>
              <a:custGeom>
                <a:avLst/>
                <a:gdLst>
                  <a:gd name="T0" fmla="*/ 27951438 w 31"/>
                  <a:gd name="T1" fmla="*/ 353996978 h 27"/>
                  <a:gd name="T2" fmla="*/ 27951438 w 31"/>
                  <a:gd name="T3" fmla="*/ 382317037 h 27"/>
                  <a:gd name="T4" fmla="*/ 55899138 w 31"/>
                  <a:gd name="T5" fmla="*/ 382317037 h 27"/>
                  <a:gd name="T6" fmla="*/ 391301439 w 31"/>
                  <a:gd name="T7" fmla="*/ 127440267 h 27"/>
                  <a:gd name="T8" fmla="*/ 419252877 w 31"/>
                  <a:gd name="T9" fmla="*/ 84960178 h 27"/>
                  <a:gd name="T10" fmla="*/ 419252877 w 31"/>
                  <a:gd name="T11" fmla="*/ 42480089 h 27"/>
                  <a:gd name="T12" fmla="*/ 321424714 w 31"/>
                  <a:gd name="T13" fmla="*/ 14160030 h 27"/>
                  <a:gd name="T14" fmla="*/ 0 w 31"/>
                  <a:gd name="T15" fmla="*/ 254876770 h 27"/>
                  <a:gd name="T16" fmla="*/ 13973850 w 31"/>
                  <a:gd name="T17" fmla="*/ 283196830 h 27"/>
                  <a:gd name="T18" fmla="*/ 27951438 w 31"/>
                  <a:gd name="T19" fmla="*/ 353996978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"/>
                  <a:gd name="T31" fmla="*/ 0 h 27"/>
                  <a:gd name="T32" fmla="*/ 31 w 31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" h="27">
                    <a:moveTo>
                      <a:pt x="2" y="25"/>
                    </a:moveTo>
                    <a:cubicBezTo>
                      <a:pt x="2" y="26"/>
                      <a:pt x="2" y="26"/>
                      <a:pt x="2" y="27"/>
                    </a:cubicBezTo>
                    <a:cubicBezTo>
                      <a:pt x="3" y="27"/>
                      <a:pt x="3" y="27"/>
                      <a:pt x="4" y="27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9" y="9"/>
                      <a:pt x="30" y="7"/>
                      <a:pt x="30" y="6"/>
                    </a:cubicBezTo>
                    <a:cubicBezTo>
                      <a:pt x="31" y="5"/>
                      <a:pt x="30" y="4"/>
                      <a:pt x="30" y="3"/>
                    </a:cubicBezTo>
                    <a:cubicBezTo>
                      <a:pt x="28" y="0"/>
                      <a:pt x="25" y="0"/>
                      <a:pt x="23" y="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9"/>
                      <a:pt x="1" y="20"/>
                    </a:cubicBezTo>
                    <a:cubicBezTo>
                      <a:pt x="1" y="22"/>
                      <a:pt x="1" y="23"/>
                      <a:pt x="2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 noProof="1"/>
              </a:p>
            </p:txBody>
          </p:sp>
          <p:sp>
            <p:nvSpPr>
              <p:cNvPr id="33" name="Freeform 877"/>
              <p:cNvSpPr>
                <a:spLocks noChangeArrowheads="1"/>
              </p:cNvSpPr>
              <p:nvPr/>
            </p:nvSpPr>
            <p:spPr bwMode="auto">
              <a:xfrm>
                <a:off x="612775" y="225425"/>
                <a:ext cx="127000" cy="55563"/>
              </a:xfrm>
              <a:custGeom>
                <a:avLst/>
                <a:gdLst>
                  <a:gd name="T0" fmla="*/ 460431029 w 34"/>
                  <a:gd name="T1" fmla="*/ 96046202 h 15"/>
                  <a:gd name="T2" fmla="*/ 418573324 w 34"/>
                  <a:gd name="T3" fmla="*/ 68605488 h 15"/>
                  <a:gd name="T4" fmla="*/ 13951324 w 34"/>
                  <a:gd name="T5" fmla="*/ 0 h 15"/>
                  <a:gd name="T6" fmla="*/ 13951324 w 34"/>
                  <a:gd name="T7" fmla="*/ 41164775 h 15"/>
                  <a:gd name="T8" fmla="*/ 13951324 w 34"/>
                  <a:gd name="T9" fmla="*/ 96046202 h 15"/>
                  <a:gd name="T10" fmla="*/ 0 w 34"/>
                  <a:gd name="T11" fmla="*/ 137210976 h 15"/>
                  <a:gd name="T12" fmla="*/ 390666941 w 34"/>
                  <a:gd name="T13" fmla="*/ 205816465 h 15"/>
                  <a:gd name="T14" fmla="*/ 404622000 w 34"/>
                  <a:gd name="T15" fmla="*/ 205816465 h 15"/>
                  <a:gd name="T16" fmla="*/ 474382353 w 34"/>
                  <a:gd name="T17" fmla="*/ 150931333 h 15"/>
                  <a:gd name="T18" fmla="*/ 460431029 w 34"/>
                  <a:gd name="T19" fmla="*/ 96046202 h 1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4"/>
                  <a:gd name="T31" fmla="*/ 0 h 15"/>
                  <a:gd name="T32" fmla="*/ 34 w 34"/>
                  <a:gd name="T33" fmla="*/ 15 h 1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4" h="15">
                    <a:moveTo>
                      <a:pt x="33" y="7"/>
                    </a:moveTo>
                    <a:cubicBezTo>
                      <a:pt x="32" y="6"/>
                      <a:pt x="31" y="5"/>
                      <a:pt x="30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2"/>
                      <a:pt x="1" y="3"/>
                    </a:cubicBezTo>
                    <a:cubicBezTo>
                      <a:pt x="1" y="4"/>
                      <a:pt x="1" y="6"/>
                      <a:pt x="1" y="7"/>
                    </a:cubicBezTo>
                    <a:cubicBezTo>
                      <a:pt x="1" y="8"/>
                      <a:pt x="0" y="9"/>
                      <a:pt x="0" y="10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5"/>
                      <a:pt x="28" y="15"/>
                      <a:pt x="29" y="15"/>
                    </a:cubicBezTo>
                    <a:cubicBezTo>
                      <a:pt x="31" y="15"/>
                      <a:pt x="33" y="13"/>
                      <a:pt x="34" y="11"/>
                    </a:cubicBezTo>
                    <a:cubicBezTo>
                      <a:pt x="34" y="10"/>
                      <a:pt x="33" y="8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 noProof="1"/>
              </a:p>
            </p:txBody>
          </p:sp>
          <p:sp>
            <p:nvSpPr>
              <p:cNvPr id="34" name="Freeform 878"/>
              <p:cNvSpPr>
                <a:spLocks noChangeArrowheads="1"/>
              </p:cNvSpPr>
              <p:nvPr/>
            </p:nvSpPr>
            <p:spPr bwMode="auto">
              <a:xfrm>
                <a:off x="585788" y="304800"/>
                <a:ext cx="93663" cy="127000"/>
              </a:xfrm>
              <a:custGeom>
                <a:avLst/>
                <a:gdLst>
                  <a:gd name="T0" fmla="*/ 84218023 w 25"/>
                  <a:gd name="T1" fmla="*/ 27906382 h 34"/>
                  <a:gd name="T2" fmla="*/ 56145349 w 25"/>
                  <a:gd name="T3" fmla="*/ 0 h 34"/>
                  <a:gd name="T4" fmla="*/ 42110885 w 25"/>
                  <a:gd name="T5" fmla="*/ 41857706 h 34"/>
                  <a:gd name="T6" fmla="*/ 14038210 w 25"/>
                  <a:gd name="T7" fmla="*/ 97666735 h 34"/>
                  <a:gd name="T8" fmla="*/ 0 w 25"/>
                  <a:gd name="T9" fmla="*/ 139524441 h 34"/>
                  <a:gd name="T10" fmla="*/ 224581395 w 25"/>
                  <a:gd name="T11" fmla="*/ 446475971 h 34"/>
                  <a:gd name="T12" fmla="*/ 266692280 w 25"/>
                  <a:gd name="T13" fmla="*/ 474382353 h 34"/>
                  <a:gd name="T14" fmla="*/ 280726744 w 25"/>
                  <a:gd name="T15" fmla="*/ 474382353 h 34"/>
                  <a:gd name="T16" fmla="*/ 308799418 w 25"/>
                  <a:gd name="T17" fmla="*/ 460431029 h 34"/>
                  <a:gd name="T18" fmla="*/ 336872092 w 25"/>
                  <a:gd name="T19" fmla="*/ 418573324 h 34"/>
                  <a:gd name="T20" fmla="*/ 336872092 w 25"/>
                  <a:gd name="T21" fmla="*/ 376715618 h 34"/>
                  <a:gd name="T22" fmla="*/ 84218023 w 25"/>
                  <a:gd name="T23" fmla="*/ 27906382 h 3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"/>
                  <a:gd name="T37" fmla="*/ 0 h 34"/>
                  <a:gd name="T38" fmla="*/ 25 w 25"/>
                  <a:gd name="T39" fmla="*/ 34 h 3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" h="34">
                    <a:moveTo>
                      <a:pt x="6" y="2"/>
                    </a:moveTo>
                    <a:cubicBezTo>
                      <a:pt x="6" y="1"/>
                      <a:pt x="5" y="1"/>
                      <a:pt x="4" y="0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4"/>
                      <a:pt x="2" y="6"/>
                      <a:pt x="1" y="7"/>
                    </a:cubicBezTo>
                    <a:cubicBezTo>
                      <a:pt x="1" y="8"/>
                      <a:pt x="0" y="9"/>
                      <a:pt x="0" y="10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3"/>
                      <a:pt x="18" y="34"/>
                      <a:pt x="19" y="34"/>
                    </a:cubicBezTo>
                    <a:cubicBezTo>
                      <a:pt x="19" y="34"/>
                      <a:pt x="19" y="34"/>
                      <a:pt x="20" y="34"/>
                    </a:cubicBezTo>
                    <a:cubicBezTo>
                      <a:pt x="21" y="34"/>
                      <a:pt x="22" y="34"/>
                      <a:pt x="22" y="33"/>
                    </a:cubicBezTo>
                    <a:cubicBezTo>
                      <a:pt x="24" y="33"/>
                      <a:pt x="24" y="32"/>
                      <a:pt x="24" y="30"/>
                    </a:cubicBezTo>
                    <a:cubicBezTo>
                      <a:pt x="25" y="29"/>
                      <a:pt x="24" y="28"/>
                      <a:pt x="24" y="27"/>
                    </a:cubicBezTo>
                    <a:lnTo>
                      <a:pt x="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 noProof="1"/>
              </a:p>
            </p:txBody>
          </p:sp>
          <p:sp>
            <p:nvSpPr>
              <p:cNvPr id="35" name="Freeform 879"/>
              <p:cNvSpPr>
                <a:spLocks noChangeArrowheads="1"/>
              </p:cNvSpPr>
              <p:nvPr/>
            </p:nvSpPr>
            <p:spPr bwMode="auto">
              <a:xfrm>
                <a:off x="15875" y="71437"/>
                <a:ext cx="112713" cy="101600"/>
              </a:xfrm>
              <a:custGeom>
                <a:avLst/>
                <a:gdLst>
                  <a:gd name="T0" fmla="*/ 28230849 w 30"/>
                  <a:gd name="T1" fmla="*/ 127440267 h 27"/>
                  <a:gd name="T2" fmla="*/ 381127738 w 30"/>
                  <a:gd name="T3" fmla="*/ 382317037 h 27"/>
                  <a:gd name="T4" fmla="*/ 395243163 w 30"/>
                  <a:gd name="T5" fmla="*/ 382317037 h 27"/>
                  <a:gd name="T6" fmla="*/ 395243163 w 30"/>
                  <a:gd name="T7" fmla="*/ 339836948 h 27"/>
                  <a:gd name="T8" fmla="*/ 409358588 w 30"/>
                  <a:gd name="T9" fmla="*/ 283196830 h 27"/>
                  <a:gd name="T10" fmla="*/ 423474012 w 30"/>
                  <a:gd name="T11" fmla="*/ 240716741 h 27"/>
                  <a:gd name="T12" fmla="*/ 112927155 w 30"/>
                  <a:gd name="T13" fmla="*/ 14160030 h 27"/>
                  <a:gd name="T14" fmla="*/ 14115425 w 30"/>
                  <a:gd name="T15" fmla="*/ 42480089 h 27"/>
                  <a:gd name="T16" fmla="*/ 0 w 30"/>
                  <a:gd name="T17" fmla="*/ 84960178 h 27"/>
                  <a:gd name="T18" fmla="*/ 28230849 w 30"/>
                  <a:gd name="T19" fmla="*/ 127440267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0"/>
                  <a:gd name="T31" fmla="*/ 0 h 27"/>
                  <a:gd name="T32" fmla="*/ 30 w 30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0" h="27">
                    <a:moveTo>
                      <a:pt x="2" y="9"/>
                    </a:moveTo>
                    <a:cubicBezTo>
                      <a:pt x="27" y="27"/>
                      <a:pt x="27" y="27"/>
                      <a:pt x="27" y="27"/>
                    </a:cubicBezTo>
                    <a:cubicBezTo>
                      <a:pt x="27" y="27"/>
                      <a:pt x="27" y="27"/>
                      <a:pt x="28" y="27"/>
                    </a:cubicBezTo>
                    <a:cubicBezTo>
                      <a:pt x="28" y="26"/>
                      <a:pt x="28" y="25"/>
                      <a:pt x="28" y="24"/>
                    </a:cubicBezTo>
                    <a:cubicBezTo>
                      <a:pt x="28" y="23"/>
                      <a:pt x="29" y="21"/>
                      <a:pt x="29" y="20"/>
                    </a:cubicBezTo>
                    <a:cubicBezTo>
                      <a:pt x="29" y="19"/>
                      <a:pt x="30" y="18"/>
                      <a:pt x="30" y="17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5" y="0"/>
                      <a:pt x="2" y="0"/>
                      <a:pt x="1" y="3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0" y="7"/>
                      <a:pt x="1" y="9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 noProof="1"/>
              </a:p>
            </p:txBody>
          </p:sp>
          <p:sp>
            <p:nvSpPr>
              <p:cNvPr id="36" name="Freeform 880"/>
              <p:cNvSpPr>
                <a:spLocks noChangeArrowheads="1"/>
              </p:cNvSpPr>
              <p:nvPr/>
            </p:nvSpPr>
            <p:spPr bwMode="auto">
              <a:xfrm>
                <a:off x="0" y="225425"/>
                <a:ext cx="120650" cy="55563"/>
              </a:xfrm>
              <a:custGeom>
                <a:avLst/>
                <a:gdLst>
                  <a:gd name="T0" fmla="*/ 454888203 w 32"/>
                  <a:gd name="T1" fmla="*/ 96046202 h 15"/>
                  <a:gd name="T2" fmla="*/ 440674125 w 32"/>
                  <a:gd name="T3" fmla="*/ 41164775 h 15"/>
                  <a:gd name="T4" fmla="*/ 440674125 w 32"/>
                  <a:gd name="T5" fmla="*/ 0 h 15"/>
                  <a:gd name="T6" fmla="*/ 56860083 w 32"/>
                  <a:gd name="T7" fmla="*/ 68605488 h 15"/>
                  <a:gd name="T8" fmla="*/ 14214078 w 32"/>
                  <a:gd name="T9" fmla="*/ 96046202 h 15"/>
                  <a:gd name="T10" fmla="*/ 0 w 32"/>
                  <a:gd name="T11" fmla="*/ 150931333 h 15"/>
                  <a:gd name="T12" fmla="*/ 71077931 w 32"/>
                  <a:gd name="T13" fmla="*/ 205816465 h 15"/>
                  <a:gd name="T14" fmla="*/ 71077931 w 32"/>
                  <a:gd name="T15" fmla="*/ 205816465 h 15"/>
                  <a:gd name="T16" fmla="*/ 454888203 w 32"/>
                  <a:gd name="T17" fmla="*/ 137210976 h 15"/>
                  <a:gd name="T18" fmla="*/ 454888203 w 32"/>
                  <a:gd name="T19" fmla="*/ 96046202 h 1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2"/>
                  <a:gd name="T31" fmla="*/ 0 h 15"/>
                  <a:gd name="T32" fmla="*/ 32 w 32"/>
                  <a:gd name="T33" fmla="*/ 15 h 1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2" h="15">
                    <a:moveTo>
                      <a:pt x="32" y="7"/>
                    </a:moveTo>
                    <a:cubicBezTo>
                      <a:pt x="32" y="6"/>
                      <a:pt x="31" y="5"/>
                      <a:pt x="31" y="3"/>
                    </a:cubicBezTo>
                    <a:cubicBezTo>
                      <a:pt x="31" y="2"/>
                      <a:pt x="31" y="1"/>
                      <a:pt x="31" y="0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3" y="5"/>
                      <a:pt x="1" y="6"/>
                      <a:pt x="1" y="7"/>
                    </a:cubicBezTo>
                    <a:cubicBezTo>
                      <a:pt x="0" y="8"/>
                      <a:pt x="0" y="10"/>
                      <a:pt x="0" y="11"/>
                    </a:cubicBezTo>
                    <a:cubicBezTo>
                      <a:pt x="0" y="13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9"/>
                      <a:pt x="32" y="8"/>
                      <a:pt x="3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 noProof="1"/>
              </a:p>
            </p:txBody>
          </p:sp>
          <p:sp>
            <p:nvSpPr>
              <p:cNvPr id="37" name="Freeform 881"/>
              <p:cNvSpPr>
                <a:spLocks noChangeArrowheads="1"/>
              </p:cNvSpPr>
              <p:nvPr/>
            </p:nvSpPr>
            <p:spPr bwMode="auto">
              <a:xfrm>
                <a:off x="60325" y="307975"/>
                <a:ext cx="90488" cy="123825"/>
              </a:xfrm>
              <a:custGeom>
                <a:avLst/>
                <a:gdLst>
                  <a:gd name="T0" fmla="*/ 298523682 w 24"/>
                  <a:gd name="T1" fmla="*/ 28160807 h 33"/>
                  <a:gd name="T2" fmla="*/ 284309526 w 24"/>
                  <a:gd name="T3" fmla="*/ 0 h 33"/>
                  <a:gd name="T4" fmla="*/ 255877442 w 24"/>
                  <a:gd name="T5" fmla="*/ 14078527 h 33"/>
                  <a:gd name="T6" fmla="*/ 14214157 w 24"/>
                  <a:gd name="T7" fmla="*/ 366067975 h 33"/>
                  <a:gd name="T8" fmla="*/ 0 w 24"/>
                  <a:gd name="T9" fmla="*/ 408307309 h 33"/>
                  <a:gd name="T10" fmla="*/ 28432084 w 24"/>
                  <a:gd name="T11" fmla="*/ 450546643 h 33"/>
                  <a:gd name="T12" fmla="*/ 71078324 w 24"/>
                  <a:gd name="T13" fmla="*/ 464625170 h 33"/>
                  <a:gd name="T14" fmla="*/ 85292481 w 24"/>
                  <a:gd name="T15" fmla="*/ 464625170 h 33"/>
                  <a:gd name="T16" fmla="*/ 127938721 w 24"/>
                  <a:gd name="T17" fmla="*/ 436464364 h 33"/>
                  <a:gd name="T18" fmla="*/ 341169923 w 24"/>
                  <a:gd name="T19" fmla="*/ 140796530 h 33"/>
                  <a:gd name="T20" fmla="*/ 326955766 w 24"/>
                  <a:gd name="T21" fmla="*/ 98557195 h 33"/>
                  <a:gd name="T22" fmla="*/ 298523682 w 24"/>
                  <a:gd name="T23" fmla="*/ 28160807 h 3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33"/>
                  <a:gd name="T38" fmla="*/ 24 w 24"/>
                  <a:gd name="T39" fmla="*/ 33 h 3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33">
                    <a:moveTo>
                      <a:pt x="21" y="2"/>
                    </a:moveTo>
                    <a:cubicBezTo>
                      <a:pt x="20" y="1"/>
                      <a:pt x="20" y="1"/>
                      <a:pt x="20" y="0"/>
                    </a:cubicBezTo>
                    <a:cubicBezTo>
                      <a:pt x="19" y="0"/>
                      <a:pt x="18" y="0"/>
                      <a:pt x="18" y="1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7"/>
                      <a:pt x="0" y="28"/>
                      <a:pt x="0" y="29"/>
                    </a:cubicBezTo>
                    <a:cubicBezTo>
                      <a:pt x="0" y="31"/>
                      <a:pt x="1" y="32"/>
                      <a:pt x="2" y="32"/>
                    </a:cubicBezTo>
                    <a:cubicBezTo>
                      <a:pt x="3" y="33"/>
                      <a:pt x="4" y="33"/>
                      <a:pt x="5" y="33"/>
                    </a:cubicBezTo>
                    <a:cubicBezTo>
                      <a:pt x="5" y="33"/>
                      <a:pt x="5" y="33"/>
                      <a:pt x="6" y="33"/>
                    </a:cubicBezTo>
                    <a:cubicBezTo>
                      <a:pt x="7" y="33"/>
                      <a:pt x="8" y="32"/>
                      <a:pt x="9" y="31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3" y="9"/>
                      <a:pt x="23" y="8"/>
                      <a:pt x="23" y="7"/>
                    </a:cubicBezTo>
                    <a:cubicBezTo>
                      <a:pt x="22" y="5"/>
                      <a:pt x="21" y="4"/>
                      <a:pt x="2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 noProof="1"/>
              </a:p>
            </p:txBody>
          </p:sp>
          <p:sp>
            <p:nvSpPr>
              <p:cNvPr id="38" name="Freeform 882"/>
              <p:cNvSpPr>
                <a:spLocks noEditPoints="1" noChangeArrowheads="1"/>
              </p:cNvSpPr>
              <p:nvPr/>
            </p:nvSpPr>
            <p:spPr bwMode="auto">
              <a:xfrm>
                <a:off x="158869" y="-282"/>
                <a:ext cx="419013" cy="506619"/>
              </a:xfrm>
              <a:custGeom>
                <a:avLst/>
                <a:gdLst>
                  <a:gd name="T0" fmla="*/ 784128616 w 112"/>
                  <a:gd name="T1" fmla="*/ 0 h 135"/>
                  <a:gd name="T2" fmla="*/ 0 w 112"/>
                  <a:gd name="T3" fmla="*/ 788008638 h 135"/>
                  <a:gd name="T4" fmla="*/ 238037574 w 112"/>
                  <a:gd name="T5" fmla="*/ 1421227453 h 135"/>
                  <a:gd name="T6" fmla="*/ 252040004 w 112"/>
                  <a:gd name="T7" fmla="*/ 1421227453 h 135"/>
                  <a:gd name="T8" fmla="*/ 420069169 w 112"/>
                  <a:gd name="T9" fmla="*/ 1801160993 h 135"/>
                  <a:gd name="T10" fmla="*/ 518086181 w 112"/>
                  <a:gd name="T11" fmla="*/ 1899660197 h 135"/>
                  <a:gd name="T12" fmla="*/ 1036168621 w 112"/>
                  <a:gd name="T13" fmla="*/ 1899660197 h 135"/>
                  <a:gd name="T14" fmla="*/ 1036168621 w 112"/>
                  <a:gd name="T15" fmla="*/ 1899660197 h 135"/>
                  <a:gd name="T16" fmla="*/ 1078175912 w 112"/>
                  <a:gd name="T17" fmla="*/ 1885589418 h 135"/>
                  <a:gd name="T18" fmla="*/ 1134185633 w 112"/>
                  <a:gd name="T19" fmla="*/ 1801160993 h 135"/>
                  <a:gd name="T20" fmla="*/ 1316217228 w 112"/>
                  <a:gd name="T21" fmla="*/ 1421227453 h 135"/>
                  <a:gd name="T22" fmla="*/ 1330219658 w 112"/>
                  <a:gd name="T23" fmla="*/ 1407156674 h 135"/>
                  <a:gd name="T24" fmla="*/ 1568257232 w 112"/>
                  <a:gd name="T25" fmla="*/ 788008638 h 135"/>
                  <a:gd name="T26" fmla="*/ 784128616 w 112"/>
                  <a:gd name="T27" fmla="*/ 0 h 135"/>
                  <a:gd name="T28" fmla="*/ 1162190494 w 112"/>
                  <a:gd name="T29" fmla="*/ 1308653719 h 135"/>
                  <a:gd name="T30" fmla="*/ 1148188063 w 112"/>
                  <a:gd name="T31" fmla="*/ 1322724498 h 135"/>
                  <a:gd name="T32" fmla="*/ 952157780 w 112"/>
                  <a:gd name="T33" fmla="*/ 1702658037 h 135"/>
                  <a:gd name="T34" fmla="*/ 602097021 w 112"/>
                  <a:gd name="T35" fmla="*/ 1702658037 h 135"/>
                  <a:gd name="T36" fmla="*/ 406066738 w 112"/>
                  <a:gd name="T37" fmla="*/ 1308653719 h 135"/>
                  <a:gd name="T38" fmla="*/ 392064308 w 112"/>
                  <a:gd name="T39" fmla="*/ 1308653719 h 135"/>
                  <a:gd name="T40" fmla="*/ 196034025 w 112"/>
                  <a:gd name="T41" fmla="*/ 788008638 h 135"/>
                  <a:gd name="T42" fmla="*/ 784128616 w 112"/>
                  <a:gd name="T43" fmla="*/ 197002159 h 135"/>
                  <a:gd name="T44" fmla="*/ 1372226949 w 112"/>
                  <a:gd name="T45" fmla="*/ 788008638 h 135"/>
                  <a:gd name="T46" fmla="*/ 1162190494 w 112"/>
                  <a:gd name="T47" fmla="*/ 1308653719 h 13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12"/>
                  <a:gd name="T73" fmla="*/ 0 h 135"/>
                  <a:gd name="T74" fmla="*/ 112 w 112"/>
                  <a:gd name="T75" fmla="*/ 135 h 13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12" h="135">
                    <a:moveTo>
                      <a:pt x="56" y="0"/>
                    </a:moveTo>
                    <a:cubicBezTo>
                      <a:pt x="25" y="0"/>
                      <a:pt x="0" y="25"/>
                      <a:pt x="0" y="56"/>
                    </a:cubicBezTo>
                    <a:cubicBezTo>
                      <a:pt x="0" y="71"/>
                      <a:pt x="6" y="88"/>
                      <a:pt x="17" y="101"/>
                    </a:cubicBezTo>
                    <a:cubicBezTo>
                      <a:pt x="17" y="101"/>
                      <a:pt x="17" y="101"/>
                      <a:pt x="18" y="101"/>
                    </a:cubicBezTo>
                    <a:cubicBezTo>
                      <a:pt x="21" y="106"/>
                      <a:pt x="30" y="119"/>
                      <a:pt x="30" y="128"/>
                    </a:cubicBezTo>
                    <a:cubicBezTo>
                      <a:pt x="30" y="132"/>
                      <a:pt x="33" y="135"/>
                      <a:pt x="37" y="135"/>
                    </a:cubicBezTo>
                    <a:cubicBezTo>
                      <a:pt x="74" y="135"/>
                      <a:pt x="74" y="135"/>
                      <a:pt x="74" y="135"/>
                    </a:cubicBezTo>
                    <a:cubicBezTo>
                      <a:pt x="74" y="135"/>
                      <a:pt x="74" y="135"/>
                      <a:pt x="74" y="135"/>
                    </a:cubicBezTo>
                    <a:cubicBezTo>
                      <a:pt x="75" y="135"/>
                      <a:pt x="76" y="135"/>
                      <a:pt x="77" y="134"/>
                    </a:cubicBezTo>
                    <a:cubicBezTo>
                      <a:pt x="80" y="133"/>
                      <a:pt x="81" y="131"/>
                      <a:pt x="81" y="128"/>
                    </a:cubicBezTo>
                    <a:cubicBezTo>
                      <a:pt x="81" y="120"/>
                      <a:pt x="89" y="108"/>
                      <a:pt x="94" y="101"/>
                    </a:cubicBezTo>
                    <a:cubicBezTo>
                      <a:pt x="94" y="101"/>
                      <a:pt x="95" y="101"/>
                      <a:pt x="95" y="100"/>
                    </a:cubicBezTo>
                    <a:cubicBezTo>
                      <a:pt x="105" y="87"/>
                      <a:pt x="112" y="71"/>
                      <a:pt x="112" y="56"/>
                    </a:cubicBezTo>
                    <a:cubicBezTo>
                      <a:pt x="112" y="25"/>
                      <a:pt x="87" y="0"/>
                      <a:pt x="56" y="0"/>
                    </a:cubicBezTo>
                    <a:close/>
                    <a:moveTo>
                      <a:pt x="83" y="93"/>
                    </a:moveTo>
                    <a:cubicBezTo>
                      <a:pt x="83" y="93"/>
                      <a:pt x="83" y="94"/>
                      <a:pt x="82" y="94"/>
                    </a:cubicBezTo>
                    <a:cubicBezTo>
                      <a:pt x="79" y="98"/>
                      <a:pt x="71" y="110"/>
                      <a:pt x="68" y="121"/>
                    </a:cubicBezTo>
                    <a:cubicBezTo>
                      <a:pt x="43" y="121"/>
                      <a:pt x="43" y="121"/>
                      <a:pt x="43" y="121"/>
                    </a:cubicBezTo>
                    <a:cubicBezTo>
                      <a:pt x="40" y="109"/>
                      <a:pt x="31" y="97"/>
                      <a:pt x="29" y="93"/>
                    </a:cubicBezTo>
                    <a:cubicBezTo>
                      <a:pt x="29" y="93"/>
                      <a:pt x="28" y="93"/>
                      <a:pt x="28" y="93"/>
                    </a:cubicBezTo>
                    <a:cubicBezTo>
                      <a:pt x="19" y="82"/>
                      <a:pt x="14" y="68"/>
                      <a:pt x="14" y="56"/>
                    </a:cubicBezTo>
                    <a:cubicBezTo>
                      <a:pt x="14" y="33"/>
                      <a:pt x="32" y="14"/>
                      <a:pt x="56" y="14"/>
                    </a:cubicBezTo>
                    <a:cubicBezTo>
                      <a:pt x="79" y="14"/>
                      <a:pt x="98" y="33"/>
                      <a:pt x="98" y="56"/>
                    </a:cubicBezTo>
                    <a:cubicBezTo>
                      <a:pt x="98" y="68"/>
                      <a:pt x="92" y="82"/>
                      <a:pt x="83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 noProof="1"/>
              </a:p>
            </p:txBody>
          </p:sp>
          <p:sp>
            <p:nvSpPr>
              <p:cNvPr id="39" name="Freeform 883"/>
              <p:cNvSpPr>
                <a:spLocks noChangeArrowheads="1"/>
              </p:cNvSpPr>
              <p:nvPr/>
            </p:nvSpPr>
            <p:spPr bwMode="auto">
              <a:xfrm>
                <a:off x="288925" y="547687"/>
                <a:ext cx="158750" cy="142875"/>
              </a:xfrm>
              <a:custGeom>
                <a:avLst/>
                <a:gdLst>
                  <a:gd name="T0" fmla="*/ 514315982 w 42"/>
                  <a:gd name="T1" fmla="*/ 0 h 38"/>
                  <a:gd name="T2" fmla="*/ 71433720 w 42"/>
                  <a:gd name="T3" fmla="*/ 0 h 38"/>
                  <a:gd name="T4" fmla="*/ 0 w 42"/>
                  <a:gd name="T5" fmla="*/ 84818872 h 38"/>
                  <a:gd name="T6" fmla="*/ 0 w 42"/>
                  <a:gd name="T7" fmla="*/ 381686803 h 38"/>
                  <a:gd name="T8" fmla="*/ 71433720 w 42"/>
                  <a:gd name="T9" fmla="*/ 466509434 h 38"/>
                  <a:gd name="T10" fmla="*/ 142867440 w 42"/>
                  <a:gd name="T11" fmla="*/ 466509434 h 38"/>
                  <a:gd name="T12" fmla="*/ 185726161 w 42"/>
                  <a:gd name="T13" fmla="*/ 508916990 h 38"/>
                  <a:gd name="T14" fmla="*/ 242872381 w 42"/>
                  <a:gd name="T15" fmla="*/ 537191201 h 38"/>
                  <a:gd name="T16" fmla="*/ 342877321 w 42"/>
                  <a:gd name="T17" fmla="*/ 537191201 h 38"/>
                  <a:gd name="T18" fmla="*/ 400023542 w 42"/>
                  <a:gd name="T19" fmla="*/ 508916990 h 38"/>
                  <a:gd name="T20" fmla="*/ 442886042 w 42"/>
                  <a:gd name="T21" fmla="*/ 466509434 h 38"/>
                  <a:gd name="T22" fmla="*/ 514315982 w 42"/>
                  <a:gd name="T23" fmla="*/ 466509434 h 38"/>
                  <a:gd name="T24" fmla="*/ 600037202 w 42"/>
                  <a:gd name="T25" fmla="*/ 381686803 h 38"/>
                  <a:gd name="T26" fmla="*/ 600037202 w 42"/>
                  <a:gd name="T27" fmla="*/ 84818872 h 38"/>
                  <a:gd name="T28" fmla="*/ 514315982 w 42"/>
                  <a:gd name="T29" fmla="*/ 0 h 3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42"/>
                  <a:gd name="T46" fmla="*/ 0 h 38"/>
                  <a:gd name="T47" fmla="*/ 42 w 42"/>
                  <a:gd name="T48" fmla="*/ 38 h 3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42" h="38">
                    <a:moveTo>
                      <a:pt x="36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30"/>
                      <a:pt x="2" y="33"/>
                      <a:pt x="5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4" y="37"/>
                      <a:pt x="16" y="38"/>
                      <a:pt x="17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6" y="38"/>
                      <a:pt x="27" y="37"/>
                      <a:pt x="28" y="36"/>
                    </a:cubicBezTo>
                    <a:cubicBezTo>
                      <a:pt x="31" y="33"/>
                      <a:pt x="31" y="33"/>
                      <a:pt x="31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9" y="33"/>
                      <a:pt x="42" y="30"/>
                      <a:pt x="42" y="27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3"/>
                      <a:pt x="39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 noProof="1"/>
              </a:p>
            </p:txBody>
          </p:sp>
        </p:grpSp>
        <p:sp>
          <p:nvSpPr>
            <p:cNvPr id="31" name="文本框 29"/>
            <p:cNvSpPr txBox="1">
              <a:spLocks noChangeArrowheads="1"/>
            </p:cNvSpPr>
            <p:nvPr/>
          </p:nvSpPr>
          <p:spPr bwMode="auto">
            <a:xfrm>
              <a:off x="1739" y="2040"/>
              <a:ext cx="10513" cy="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问题：</a:t>
              </a:r>
              <a:r>
                <a:rPr lang="zh-CN" altLang="en-US" sz="2800" b="1" dirty="0">
                  <a:latin typeface="Times New Roman" panose="02020603050405020304" pitchFamily="18" charset="0"/>
                  <a:ea typeface="黑体" panose="02010609060101010101" pitchFamily="49" charset="-122"/>
                  <a:sym typeface="宋体" panose="02010600030101010101" pitchFamily="2" charset="-122"/>
                </a:rPr>
                <a:t>你从表格中发现了什么信息？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4585921" y="953688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623800" y="11125200"/>
            <a:ext cx="330200" cy="2540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2347"/>
    </mc:Choice>
    <mc:Fallback>
      <p:transition advTm="323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32000" y="1252538"/>
            <a:ext cx="950912" cy="1339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5" name="TextBox 3"/>
          <p:cNvSpPr/>
          <p:nvPr/>
        </p:nvSpPr>
        <p:spPr>
          <a:xfrm>
            <a:off x="2982913" y="1552577"/>
            <a:ext cx="7114448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 我用方程解决，先找等量关系，再列方程。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916" name="左大括号 15"/>
          <p:cNvSpPr/>
          <p:nvPr/>
        </p:nvSpPr>
        <p:spPr>
          <a:xfrm rot="5400000">
            <a:off x="4414837" y="1812927"/>
            <a:ext cx="285750" cy="2016125"/>
          </a:xfrm>
          <a:prstGeom prst="leftBrace">
            <a:avLst>
              <a:gd name="adj1" fmla="val 48343"/>
              <a:gd name="adj2" fmla="val 50000"/>
            </a:avLst>
          </a:prstGeom>
          <a:noFill/>
          <a:ln w="28575" cap="flat" cmpd="sng">
            <a:solidFill>
              <a:srgbClr val="FFA114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8917" name="直接连接符 16"/>
          <p:cNvCxnSpPr/>
          <p:nvPr/>
        </p:nvCxnSpPr>
        <p:spPr>
          <a:xfrm rot="5400000" flipH="1" flipV="1">
            <a:off x="5522913" y="3092452"/>
            <a:ext cx="142875" cy="1587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38918" name="组合 28"/>
          <p:cNvGrpSpPr/>
          <p:nvPr/>
        </p:nvGrpSpPr>
        <p:grpSpPr>
          <a:xfrm>
            <a:off x="3560764" y="3011488"/>
            <a:ext cx="5040313" cy="153988"/>
            <a:chOff x="750772" y="2846812"/>
            <a:chExt cx="5040000" cy="154684"/>
          </a:xfrm>
        </p:grpSpPr>
        <p:cxnSp>
          <p:nvCxnSpPr>
            <p:cNvPr id="38919" name="直接连接符 18"/>
            <p:cNvCxnSpPr/>
            <p:nvPr/>
          </p:nvCxnSpPr>
          <p:spPr>
            <a:xfrm>
              <a:off x="750772" y="2999901"/>
              <a:ext cx="504000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38920" name="直接连接符 19"/>
            <p:cNvCxnSpPr/>
            <p:nvPr/>
          </p:nvCxnSpPr>
          <p:spPr>
            <a:xfrm rot="5400000" flipH="1" flipV="1">
              <a:off x="684568" y="2917779"/>
              <a:ext cx="143521" cy="1587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38921" name="直接连接符 20"/>
            <p:cNvCxnSpPr/>
            <p:nvPr/>
          </p:nvCxnSpPr>
          <p:spPr>
            <a:xfrm rot="5400000" flipH="1" flipV="1">
              <a:off x="5713455" y="2928942"/>
              <a:ext cx="143521" cy="1587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38922" name="左大括号 22"/>
          <p:cNvSpPr/>
          <p:nvPr/>
        </p:nvSpPr>
        <p:spPr>
          <a:xfrm rot="-5400000" flipV="1">
            <a:off x="4445000" y="2371727"/>
            <a:ext cx="285750" cy="2016125"/>
          </a:xfrm>
          <a:prstGeom prst="leftBrace">
            <a:avLst>
              <a:gd name="adj1" fmla="val 48343"/>
              <a:gd name="adj2" fmla="val 50000"/>
            </a:avLst>
          </a:prstGeom>
          <a:noFill/>
          <a:ln w="28575" cap="flat" cmpd="sng">
            <a:solidFill>
              <a:srgbClr val="FFA114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923" name="TextBox 23"/>
          <p:cNvSpPr/>
          <p:nvPr/>
        </p:nvSpPr>
        <p:spPr>
          <a:xfrm>
            <a:off x="3441701" y="3478215"/>
            <a:ext cx="2882900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defTabSz="914400">
              <a:buClrTx/>
              <a:buSzTx/>
              <a:buFontTx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买食品支出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500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元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924" name="TextBox 33"/>
          <p:cNvSpPr/>
          <p:nvPr/>
        </p:nvSpPr>
        <p:spPr>
          <a:xfrm>
            <a:off x="4013200" y="2366965"/>
            <a:ext cx="1147763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defTabSz="914400">
              <a:buClrTx/>
              <a:buSzTx/>
              <a:buFontTx/>
              <a:buNone/>
            </a:pP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40%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925" name="左大括号 34"/>
          <p:cNvSpPr/>
          <p:nvPr/>
        </p:nvSpPr>
        <p:spPr>
          <a:xfrm rot="-5400000" flipV="1">
            <a:off x="5962650" y="1430340"/>
            <a:ext cx="285750" cy="5040313"/>
          </a:xfrm>
          <a:prstGeom prst="leftBrace">
            <a:avLst>
              <a:gd name="adj1" fmla="val 48343"/>
              <a:gd name="adj2" fmla="val 50000"/>
            </a:avLst>
          </a:prstGeom>
          <a:noFill/>
          <a:ln w="28575" cap="flat" cmpd="sng">
            <a:solidFill>
              <a:srgbClr val="FFA114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926" name="TextBox 35"/>
          <p:cNvSpPr/>
          <p:nvPr/>
        </p:nvSpPr>
        <p:spPr>
          <a:xfrm>
            <a:off x="4973638" y="4102101"/>
            <a:ext cx="2343151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defTabSz="914400">
              <a:buClrTx/>
              <a:buSzTx/>
              <a:buFontTx/>
              <a:buNone/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总支出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？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元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927" name="TextBox 36"/>
          <p:cNvSpPr/>
          <p:nvPr/>
        </p:nvSpPr>
        <p:spPr>
          <a:xfrm>
            <a:off x="3709987" y="5040313"/>
            <a:ext cx="4933951" cy="57888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 cap="flat" cmpd="sng">
            <a:solidFill>
              <a:srgbClr val="FFA114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总支出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×40%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＝买食品的钱数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/>
      <p:bldP spid="38916" grpId="0" animBg="1"/>
      <p:bldP spid="38922" grpId="0" animBg="1"/>
      <p:bldP spid="38923" grpId="0"/>
      <p:bldP spid="38924" grpId="0"/>
      <p:bldP spid="38925" grpId="0" animBg="1"/>
      <p:bldP spid="38926" grpId="0"/>
      <p:bldP spid="389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Box 36"/>
          <p:cNvSpPr/>
          <p:nvPr/>
        </p:nvSpPr>
        <p:spPr>
          <a:xfrm>
            <a:off x="3124994" y="1343025"/>
            <a:ext cx="4933951" cy="57888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 cap="flat" cmpd="sng">
            <a:solidFill>
              <a:srgbClr val="FFA114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总支出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×40%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＝买食品的钱数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39" name="TextBox 35"/>
          <p:cNvSpPr/>
          <p:nvPr/>
        </p:nvSpPr>
        <p:spPr>
          <a:xfrm>
            <a:off x="2850357" y="2373315"/>
            <a:ext cx="6065839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解：设乐乐家这个月总支出为</a:t>
            </a:r>
            <a:r>
              <a:rPr lang="en-US" altLang="zh-CN" sz="3200" b="1" i="1" dirty="0">
                <a:latin typeface="Times New Roman" panose="02020603050405020304"/>
                <a:ea typeface="微软雅黑" panose="020B0503020204020204" pitchFamily="34" charset="-122"/>
                <a:sym typeface="Wingdings" panose="05000000000000000000" pitchFamily="2" charset="2"/>
              </a:rPr>
              <a:t>x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元。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0" name="TextBox 39"/>
          <p:cNvSpPr/>
          <p:nvPr/>
        </p:nvSpPr>
        <p:spPr>
          <a:xfrm>
            <a:off x="3631407" y="3327400"/>
            <a:ext cx="3700463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40%</a:t>
            </a:r>
            <a:r>
              <a:rPr lang="en-US" altLang="zh-CN" sz="2800" b="1" i="1" dirty="0">
                <a:ea typeface="微软雅黑" panose="020B0503020204020204" pitchFamily="34" charset="-122"/>
                <a:sym typeface="Wingdings" panose="05000000000000000000" pitchFamily="2" charset="2"/>
              </a:rPr>
              <a:t> </a:t>
            </a:r>
            <a:r>
              <a:rPr lang="en-US" altLang="zh-CN" sz="3200" b="1" i="1" dirty="0">
                <a:latin typeface="Times New Roman" panose="02020603050405020304"/>
                <a:ea typeface="微软雅黑" panose="020B0503020204020204" pitchFamily="34" charset="-122"/>
                <a:sym typeface="Wingdings" panose="05000000000000000000" pitchFamily="2" charset="2"/>
              </a:rPr>
              <a:t>x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＝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500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1" name="TextBox 42"/>
          <p:cNvSpPr/>
          <p:nvPr/>
        </p:nvSpPr>
        <p:spPr>
          <a:xfrm>
            <a:off x="4428332" y="3906840"/>
            <a:ext cx="3630613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 </a:t>
            </a:r>
            <a:r>
              <a:rPr lang="en-US" altLang="zh-CN" sz="3200" b="1" i="1" dirty="0">
                <a:latin typeface="Times New Roman" panose="02020603050405020304"/>
                <a:ea typeface="微软雅黑" panose="020B0503020204020204" pitchFamily="34" charset="-122"/>
                <a:sym typeface="Wingdings" panose="05000000000000000000" pitchFamily="2" charset="2"/>
              </a:rPr>
              <a:t>x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＝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500÷40%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2" name="TextBox 45"/>
          <p:cNvSpPr/>
          <p:nvPr/>
        </p:nvSpPr>
        <p:spPr>
          <a:xfrm>
            <a:off x="4433095" y="4502150"/>
            <a:ext cx="2554287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 </a:t>
            </a:r>
            <a:r>
              <a:rPr lang="en-US" altLang="zh-CN" sz="3200" b="1" i="1" dirty="0">
                <a:latin typeface="Times New Roman" panose="02020603050405020304"/>
                <a:ea typeface="微软雅黑" panose="020B0503020204020204" pitchFamily="34" charset="-122"/>
                <a:sym typeface="Wingdings" panose="05000000000000000000" pitchFamily="2" charset="2"/>
              </a:rPr>
              <a:t>x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＝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1250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3" name="TextBox 41"/>
          <p:cNvSpPr/>
          <p:nvPr/>
        </p:nvSpPr>
        <p:spPr>
          <a:xfrm>
            <a:off x="2986882" y="5303840"/>
            <a:ext cx="5792788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答：乐乐家这个月总支出为 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1250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元。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/>
      <p:bldP spid="39940" grpId="0"/>
      <p:bldP spid="39941" grpId="0"/>
      <p:bldP spid="39942" grpId="0"/>
      <p:bldP spid="399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2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731126" y="374650"/>
            <a:ext cx="2357439" cy="2768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6" name="Picture 29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857376" y="857250"/>
            <a:ext cx="5419725" cy="433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左大括号 25"/>
          <p:cNvSpPr/>
          <p:nvPr/>
        </p:nvSpPr>
        <p:spPr>
          <a:xfrm rot="5400000">
            <a:off x="2917825" y="971551"/>
            <a:ext cx="285750" cy="2016125"/>
          </a:xfrm>
          <a:prstGeom prst="leftBrace">
            <a:avLst>
              <a:gd name="adj1" fmla="val 48332"/>
              <a:gd name="adj2" fmla="val 50000"/>
            </a:avLst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Times New Roman" panose="02020603050405020304" pitchFamily="18" charset="0"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rot="5400000" flipH="1" flipV="1">
            <a:off x="3999708" y="2231232"/>
            <a:ext cx="142875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28"/>
          <p:cNvGrpSpPr/>
          <p:nvPr/>
        </p:nvGrpSpPr>
        <p:grpSpPr>
          <a:xfrm>
            <a:off x="2036763" y="2160590"/>
            <a:ext cx="5040312" cy="153987"/>
            <a:chOff x="750772" y="2846812"/>
            <a:chExt cx="5040000" cy="154684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750772" y="2999902"/>
              <a:ext cx="504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5400000" flipH="1" flipV="1">
              <a:off x="684566" y="2917779"/>
              <a:ext cx="14352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5400000" flipH="1" flipV="1">
              <a:off x="5713455" y="2928942"/>
              <a:ext cx="14352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左大括号 29"/>
          <p:cNvSpPr/>
          <p:nvPr/>
        </p:nvSpPr>
        <p:spPr>
          <a:xfrm rot="16200000" flipV="1">
            <a:off x="2921000" y="1511301"/>
            <a:ext cx="285750" cy="2016125"/>
          </a:xfrm>
          <a:prstGeom prst="leftBrace">
            <a:avLst>
              <a:gd name="adj1" fmla="val 48332"/>
              <a:gd name="adj2" fmla="val 50000"/>
            </a:avLst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Times New Roman" panose="02020603050405020304" pitchFamily="18" charset="0"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581275" y="2592388"/>
            <a:ext cx="1214439" cy="36933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500</a:t>
            </a:r>
            <a:r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  <a:t>元</a:t>
            </a:r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43188" y="1476376"/>
            <a:ext cx="1000125" cy="36933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40%</a:t>
            </a:r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3" name="左大括号 32"/>
          <p:cNvSpPr/>
          <p:nvPr/>
        </p:nvSpPr>
        <p:spPr>
          <a:xfrm rot="16200000" flipV="1">
            <a:off x="4439444" y="467521"/>
            <a:ext cx="285750" cy="5040313"/>
          </a:xfrm>
          <a:prstGeom prst="leftBrace">
            <a:avLst>
              <a:gd name="adj1" fmla="val 48332"/>
              <a:gd name="adj2" fmla="val 50000"/>
            </a:avLst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Times New Roman" panose="02020603050405020304" pitchFamily="18" charset="0"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184651" y="3024190"/>
            <a:ext cx="815975" cy="36933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？</a:t>
            </a:r>
            <a:r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  <a:t>元</a:t>
            </a:r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3" name="组合 37"/>
          <p:cNvGrpSpPr/>
          <p:nvPr/>
        </p:nvGrpSpPr>
        <p:grpSpPr>
          <a:xfrm>
            <a:off x="2071689" y="4000500"/>
            <a:ext cx="5494337" cy="463550"/>
            <a:chOff x="0" y="3832140"/>
            <a:chExt cx="5493362" cy="463496"/>
          </a:xfrm>
        </p:grpSpPr>
        <p:sp>
          <p:nvSpPr>
            <p:cNvPr id="6159" name="TextBox 35"/>
            <p:cNvSpPr txBox="1"/>
            <p:nvPr/>
          </p:nvSpPr>
          <p:spPr>
            <a:xfrm>
              <a:off x="0" y="3832140"/>
              <a:ext cx="5493362" cy="36928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解：设乐乐家这个月总支出为    元。</a:t>
              </a:r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6160" name="Object 2"/>
            <p:cNvGraphicFramePr>
              <a:graphicFrameLocks noChangeAspect="1"/>
            </p:cNvGraphicFramePr>
            <p:nvPr/>
          </p:nvGraphicFramePr>
          <p:xfrm>
            <a:off x="4037492" y="3863637"/>
            <a:ext cx="392725" cy="4319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7" name="" r:id="rId3" imgW="127000" imgH="139700" progId="Equation.DSMT4">
                    <p:embed/>
                  </p:oleObj>
                </mc:Choice>
                <mc:Fallback>
                  <p:oleObj name="" r:id="rId3" imgW="127000" imgH="139700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037492" y="3863637"/>
                          <a:ext cx="392725" cy="43199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组合 38"/>
          <p:cNvGrpSpPr/>
          <p:nvPr/>
        </p:nvGrpSpPr>
        <p:grpSpPr>
          <a:xfrm>
            <a:off x="2797175" y="4500563"/>
            <a:ext cx="2355851" cy="523220"/>
            <a:chOff x="653236" y="3546182"/>
            <a:chExt cx="2356144" cy="522566"/>
          </a:xfrm>
        </p:grpSpPr>
        <p:sp>
          <p:nvSpPr>
            <p:cNvPr id="6162" name="TextBox 39"/>
            <p:cNvSpPr txBox="1"/>
            <p:nvPr/>
          </p:nvSpPr>
          <p:spPr>
            <a:xfrm>
              <a:off x="653236" y="3546182"/>
              <a:ext cx="2356144" cy="52256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2800">
                  <a:latin typeface="Times New Roman" panose="02020603050405020304" pitchFamily="18" charset="0"/>
                  <a:ea typeface="宋体" panose="02010600030101010101" pitchFamily="2" charset="-122"/>
                </a:rPr>
                <a:t>40%    </a:t>
              </a:r>
              <a:r>
                <a:rPr lang="zh-CN" altLang="en-US" sz="2800">
                  <a:latin typeface="Times New Roman" panose="02020603050405020304" pitchFamily="18" charset="0"/>
                  <a:ea typeface="宋体" panose="02010600030101010101" pitchFamily="2" charset="-122"/>
                </a:rPr>
                <a:t>＝</a:t>
              </a:r>
              <a:r>
                <a:rPr lang="en-US" altLang="zh-CN" sz="2800">
                  <a:latin typeface="Times New Roman" panose="02020603050405020304" pitchFamily="18" charset="0"/>
                  <a:ea typeface="宋体" panose="02010600030101010101" pitchFamily="2" charset="-122"/>
                </a:rPr>
                <a:t>500</a:t>
              </a:r>
              <a:endParaRPr lang="zh-CN" altLang="en-US" sz="28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6163" name="Object 3"/>
            <p:cNvGraphicFramePr>
              <a:graphicFrameLocks noChangeAspect="1"/>
            </p:cNvGraphicFramePr>
            <p:nvPr/>
          </p:nvGraphicFramePr>
          <p:xfrm>
            <a:off x="1373326" y="3618093"/>
            <a:ext cx="392725" cy="43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8" name="" r:id="rId5" imgW="127000" imgH="139700" progId="Equation.DSMT4">
                    <p:embed/>
                  </p:oleObj>
                </mc:Choice>
                <mc:Fallback>
                  <p:oleObj name="" r:id="rId5" imgW="127000" imgH="139700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373326" y="3618093"/>
                          <a:ext cx="392725" cy="43200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组合 41"/>
          <p:cNvGrpSpPr/>
          <p:nvPr/>
        </p:nvGrpSpPr>
        <p:grpSpPr>
          <a:xfrm>
            <a:off x="3554414" y="4895849"/>
            <a:ext cx="2554287" cy="523220"/>
            <a:chOff x="918441" y="3361539"/>
            <a:chExt cx="3831816" cy="524152"/>
          </a:xfrm>
        </p:grpSpPr>
        <p:sp>
          <p:nvSpPr>
            <p:cNvPr id="6165" name="TextBox 42"/>
            <p:cNvSpPr txBox="1"/>
            <p:nvPr/>
          </p:nvSpPr>
          <p:spPr>
            <a:xfrm>
              <a:off x="918446" y="3361539"/>
              <a:ext cx="3831811" cy="52415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2800">
                  <a:latin typeface="Times New Roman" panose="02020603050405020304" pitchFamily="18" charset="0"/>
                  <a:ea typeface="宋体" panose="02010600030101010101" pitchFamily="2" charset="-122"/>
                </a:rPr>
                <a:t>   ＝</a:t>
              </a:r>
              <a:r>
                <a:rPr lang="en-US" altLang="zh-CN" sz="2800">
                  <a:latin typeface="Times New Roman" panose="02020603050405020304" pitchFamily="18" charset="0"/>
                  <a:ea typeface="宋体" panose="02010600030101010101" pitchFamily="2" charset="-122"/>
                </a:rPr>
                <a:t>500÷40%</a:t>
              </a:r>
              <a:endParaRPr lang="zh-CN" altLang="en-US" sz="28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6166" name="Object 4"/>
            <p:cNvGraphicFramePr>
              <a:graphicFrameLocks noChangeAspect="1"/>
            </p:cNvGraphicFramePr>
            <p:nvPr/>
          </p:nvGraphicFramePr>
          <p:xfrm>
            <a:off x="918441" y="3433680"/>
            <a:ext cx="392724" cy="43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9" name="" r:id="rId6" imgW="127000" imgH="139700" progId="Equation.DSMT4">
                    <p:embed/>
                  </p:oleObj>
                </mc:Choice>
                <mc:Fallback>
                  <p:oleObj name="" r:id="rId6" imgW="127000" imgH="139700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918441" y="3433680"/>
                          <a:ext cx="392724" cy="43200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组合 44"/>
          <p:cNvGrpSpPr/>
          <p:nvPr/>
        </p:nvGrpSpPr>
        <p:grpSpPr>
          <a:xfrm>
            <a:off x="3481390" y="5364165"/>
            <a:ext cx="2554287" cy="523875"/>
            <a:chOff x="0" y="3832140"/>
            <a:chExt cx="3831811" cy="523220"/>
          </a:xfrm>
        </p:grpSpPr>
        <p:sp>
          <p:nvSpPr>
            <p:cNvPr id="6168" name="TextBox 45"/>
            <p:cNvSpPr txBox="1"/>
            <p:nvPr/>
          </p:nvSpPr>
          <p:spPr>
            <a:xfrm>
              <a:off x="0" y="3832140"/>
              <a:ext cx="3831811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2800">
                  <a:latin typeface="Times New Roman" panose="02020603050405020304" pitchFamily="18" charset="0"/>
                  <a:ea typeface="宋体" panose="02010600030101010101" pitchFamily="2" charset="-122"/>
                </a:rPr>
                <a:t>    ＝</a:t>
              </a:r>
              <a:r>
                <a:rPr lang="en-US" altLang="zh-CN" sz="2800">
                  <a:latin typeface="Times New Roman" panose="02020603050405020304" pitchFamily="18" charset="0"/>
                  <a:ea typeface="宋体" panose="02010600030101010101" pitchFamily="2" charset="-122"/>
                </a:rPr>
                <a:t>1250</a:t>
              </a:r>
              <a:endParaRPr lang="zh-CN" altLang="en-US" sz="28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6169" name="Object 5"/>
            <p:cNvGraphicFramePr>
              <a:graphicFrameLocks noChangeAspect="1"/>
            </p:cNvGraphicFramePr>
            <p:nvPr/>
          </p:nvGraphicFramePr>
          <p:xfrm>
            <a:off x="121429" y="3895204"/>
            <a:ext cx="392724" cy="43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0" name="" r:id="rId7" imgW="127000" imgH="139700" progId="Equation.DSMT4">
                    <p:embed/>
                  </p:oleObj>
                </mc:Choice>
                <mc:Fallback>
                  <p:oleObj name="" r:id="rId7" imgW="127000" imgH="139700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21429" y="3895204"/>
                          <a:ext cx="392724" cy="43200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9" name="TextBox 48"/>
          <p:cNvSpPr txBox="1"/>
          <p:nvPr/>
        </p:nvSpPr>
        <p:spPr>
          <a:xfrm>
            <a:off x="2571751" y="5929313"/>
            <a:ext cx="7302500" cy="36933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  <a:t>答：乐乐家这个月总支出为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1250</a:t>
            </a:r>
            <a:r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  <a:t>元。</a:t>
            </a:r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714626" y="3429001"/>
            <a:ext cx="4857751" cy="36933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总支出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×40%</a:t>
            </a:r>
            <a:r>
              <a:rPr lang="zh-CN" altLang="en-US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＝买食品的钱数</a:t>
            </a:r>
            <a:endParaRPr lang="zh-CN" altLang="en-US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0" grpId="0" animBg="1"/>
      <p:bldP spid="31" grpId="0"/>
      <p:bldP spid="32" grpId="0"/>
      <p:bldP spid="33" grpId="0" animBg="1"/>
      <p:bldP spid="34" grpId="0"/>
      <p:bldP spid="49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矩形 3"/>
          <p:cNvSpPr/>
          <p:nvPr/>
        </p:nvSpPr>
        <p:spPr>
          <a:xfrm>
            <a:off x="3186114" y="1435894"/>
            <a:ext cx="4857751" cy="36933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总支出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×40%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＝买食品的钱数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下箭头 4"/>
          <p:cNvSpPr/>
          <p:nvPr/>
        </p:nvSpPr>
        <p:spPr>
          <a:xfrm>
            <a:off x="5043489" y="1935956"/>
            <a:ext cx="357187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86114" y="2293144"/>
            <a:ext cx="4857751" cy="36933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买食品的钱数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÷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40%</a:t>
            </a:r>
            <a:r>
              <a:rPr lang="zh-CN" altLang="en-US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＝总支出</a:t>
            </a:r>
            <a:endParaRPr lang="zh-CN" altLang="en-US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86113" y="3078957"/>
            <a:ext cx="4714875" cy="36933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对应量 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÷ 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对应分率 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 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单位“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" name="下箭头 7"/>
          <p:cNvSpPr/>
          <p:nvPr/>
        </p:nvSpPr>
        <p:spPr>
          <a:xfrm>
            <a:off x="5043489" y="2793206"/>
            <a:ext cx="357187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57551" y="4079083"/>
            <a:ext cx="400050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SzTx/>
            </a:pPr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500÷40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％＝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00737" y="4079083"/>
            <a:ext cx="3143251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SzTx/>
            </a:pPr>
            <a:r>
              <a:rPr lang="en-US" altLang="zh-CN" sz="3600" b="1">
                <a:latin typeface="宋体" panose="02010600030101010101" pitchFamily="2" charset="-122"/>
                <a:ea typeface="宋体" panose="02010600030101010101" pitchFamily="2" charset="-122"/>
              </a:rPr>
              <a:t>1250</a:t>
            </a:r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（元）</a:t>
            </a:r>
            <a:endParaRPr lang="zh-CN" altLang="en-US" sz="36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71801" y="5079207"/>
            <a:ext cx="8072439" cy="36933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SzTx/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答：乐乐家这个月的总支出为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</a:rPr>
              <a:t>1250</a:t>
            </a: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元。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 animBg="1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63728" y="1696996"/>
            <a:ext cx="927845" cy="1792036"/>
          </a:xfrm>
          <a:prstGeom prst="rect">
            <a:avLst/>
          </a:prstGeom>
          <a:solidFill>
            <a:srgbClr val="D6DC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822917" y="1696996"/>
            <a:ext cx="1113915" cy="1792036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886156" y="1696996"/>
            <a:ext cx="914400" cy="1792036"/>
          </a:xfrm>
          <a:prstGeom prst="rect">
            <a:avLst/>
          </a:prstGeom>
          <a:solidFill>
            <a:srgbClr val="FFD8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8308" y="1696996"/>
            <a:ext cx="914400" cy="179203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90439" y="1200235"/>
            <a:ext cx="39793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乐乐家这个月支出统计表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7" name="Group 2"/>
          <p:cNvGraphicFramePr>
            <a:graphicFrameLocks noGrp="1"/>
          </p:cNvGraphicFramePr>
          <p:nvPr/>
        </p:nvGraphicFramePr>
        <p:xfrm>
          <a:off x="2509011" y="1696996"/>
          <a:ext cx="7542215" cy="1792036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1436311"/>
                <a:gridCol w="930236"/>
                <a:gridCol w="930236"/>
                <a:gridCol w="1146127"/>
                <a:gridCol w="946745"/>
                <a:gridCol w="1076280"/>
                <a:gridCol w="1076280"/>
              </a:tblGrid>
              <a:tr h="484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食品</a:t>
                      </a: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服装</a:t>
                      </a: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水电气</a:t>
                      </a: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书报</a:t>
                      </a: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其他</a:t>
                      </a: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合计</a:t>
                      </a: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钱数</a:t>
                      </a:r>
                      <a:r>
                        <a:rPr kumimoji="0" lang="en-US" altLang="zh-CN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/</a:t>
                      </a: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元</a:t>
                      </a: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500</a:t>
                      </a:r>
                      <a:endParaRPr kumimoji="0" lang="en-US" altLang="zh-CN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100</a:t>
                      </a:r>
                      <a:endParaRPr kumimoji="0" lang="en-US" altLang="zh-CN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125</a:t>
                      </a:r>
                      <a:endParaRPr kumimoji="0" lang="en-US" altLang="zh-CN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977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占总支出的百分比</a:t>
                      </a: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40%</a:t>
                      </a:r>
                      <a:endParaRPr kumimoji="0" lang="en-US" altLang="zh-CN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8%</a:t>
                      </a:r>
                      <a:endParaRPr kumimoji="0" lang="en-US" altLang="zh-CN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j-ea"/>
                        </a:rPr>
                        <a:t>2%</a:t>
                      </a:r>
                      <a:endParaRPr kumimoji="0" lang="en-US" altLang="zh-CN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91436" marR="91436" marT="45708" marB="45708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6064792" y="2628598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FF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？</a:t>
            </a:r>
            <a:endParaRPr lang="zh-CN" altLang="en-US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rgbClr val="FF00FF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853403" y="3548808"/>
            <a:ext cx="6952123" cy="4985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ct val="110000"/>
              </a:lnSpc>
              <a:buFont typeface="Arial" panose="020B0604020202020204" pitchFamily="34" charset="0"/>
              <a:buNone/>
              <a:defRPr sz="24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/>
              <a:t>说一说，这里要填出的数据相当于解决什么问题？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853403" y="3994854"/>
            <a:ext cx="5822576" cy="4985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b="1" noProof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解决水电气费占总支出的百分之几的问题</a:t>
            </a:r>
            <a:r>
              <a:rPr lang="en-US" altLang="zh-CN" sz="2400" b="1" noProof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endParaRPr lang="zh-CN" altLang="en-US" sz="2400" b="1" noProof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853403" y="4440899"/>
            <a:ext cx="6952123" cy="4985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ct val="110000"/>
              </a:lnSpc>
              <a:buFont typeface="Arial" panose="020B0604020202020204" pitchFamily="34" charset="0"/>
              <a:buNone/>
              <a:defRPr sz="24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/>
              <a:t>要想解决这个问题需要先求出什么？</a:t>
            </a: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853403" y="4886947"/>
            <a:ext cx="3145516" cy="4985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b="1" noProof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先求出总支出是多少</a:t>
            </a:r>
            <a:r>
              <a:rPr lang="en-US" altLang="zh-CN" sz="2400" b="1" noProof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endParaRPr lang="zh-CN" altLang="en-US" sz="2400" b="1" noProof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 advTm="5228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1" grpId="0"/>
      <p:bldP spid="12" grpId="0"/>
      <p:bldP spid="13" grpId="0"/>
      <p:bldP spid="14" grpId="0"/>
    </p:bldLst>
  </p:timing>
</p:sld>
</file>

<file path=ppt/tags/tag1.xml><?xml version="1.0" encoding="utf-8"?>
<p:tagLst xmlns:p="http://schemas.openxmlformats.org/presentationml/2006/main">
  <p:tag name="TIMING" val="|0.8|20.2"/>
</p:tagLst>
</file>

<file path=ppt/tags/tag2.xml><?xml version="1.0" encoding="utf-8"?>
<p:tagLst xmlns:p="http://schemas.openxmlformats.org/presentationml/2006/main">
  <p:tag name="TIMING" val="|2|2.7|6.8|6.3|6.1"/>
</p:tagLst>
</file>

<file path=ppt/tags/tag3.xml><?xml version="1.0" encoding="utf-8"?>
<p:tagLst xmlns:p="http://schemas.openxmlformats.org/presentationml/2006/main">
  <p:tag name="TIMING" val="|4.3|5.1|19.5|6.1|18.6|7.2|9.2|8"/>
</p:tagLst>
</file>

<file path=ppt/tags/tag4.xml><?xml version="1.0" encoding="utf-8"?>
<p:tagLst xmlns:p="http://schemas.openxmlformats.org/presentationml/2006/main">
  <p:tag name="TIMING" val="|28.6|11.1|4.9|18.3"/>
</p:tagLst>
</file>

<file path=ppt/tags/tag5.xml><?xml version="1.0" encoding="utf-8"?>
<p:tagLst xmlns:p="http://schemas.openxmlformats.org/presentationml/2006/main">
  <p:tag name="TIMING" val="|10.7|5.9|8.9|5.4|4.7|9.2|4.1|3.9"/>
</p:tagLst>
</file>

<file path=ppt/tags/tag6.xml><?xml version="1.0" encoding="utf-8"?>
<p:tagLst xmlns:p="http://schemas.openxmlformats.org/presentationml/2006/main">
  <p:tag name="TIMING" val="|27|14.4"/>
</p:tagLst>
</file>

<file path=ppt/tags/tag7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1601</Words>
  <Application>WPS 演示</Application>
  <PresentationFormat>自定义</PresentationFormat>
  <Paragraphs>298</Paragraphs>
  <Slides>19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6</vt:i4>
      </vt:variant>
      <vt:variant>
        <vt:lpstr>幻灯片标题</vt:lpstr>
      </vt:variant>
      <vt:variant>
        <vt:i4>19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黑体</vt:lpstr>
      <vt:lpstr>Times New Roman</vt:lpstr>
      <vt:lpstr>楷体</vt:lpstr>
      <vt:lpstr>Times New Roman</vt:lpstr>
      <vt:lpstr>楷体_GB2312</vt:lpstr>
      <vt:lpstr>新宋体</vt:lpstr>
      <vt:lpstr>Calibri</vt:lpstr>
      <vt:lpstr>Arial Unicode MS</vt:lpstr>
      <vt:lpstr>Calibri</vt:lpstr>
      <vt:lpstr>Arial</vt:lpstr>
      <vt:lpstr>第一PPT模板网-WWW.1PPT.COM</vt:lpstr>
      <vt:lpstr>Equation.KSEE3</vt:lpstr>
      <vt:lpstr>Equation.3</vt:lpstr>
      <vt:lpstr>Equation.DSMT4</vt:lpstr>
      <vt:lpstr>Equation.DSMT4</vt:lpstr>
      <vt:lpstr>Equation.DSMT4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2022-06-01T12:39:00Z</cp:lastPrinted>
  <dcterms:created xsi:type="dcterms:W3CDTF">2022-06-01T12:39:00Z</dcterms:created>
  <dcterms:modified xsi:type="dcterms:W3CDTF">2023-11-01T08:59:32Z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283582067A8F4CD8B8FBC85A482830B7_12</vt:lpwstr>
  </property>
  <property fmtid="{D5CDD505-2E9C-101B-9397-08002B2CF9AE}" pid="7" name="KSOProductBuildVer">
    <vt:lpwstr>2052-12.1.0.15712</vt:lpwstr>
  </property>
</Properties>
</file>