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u" initials="" lastIdx="0" clrIdx="0"/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582" y="-660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4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2.png"/><Relationship Id="rId23" Type="http://schemas.openxmlformats.org/officeDocument/2006/relationships/image" Target="../media/image1.jpe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4" r:link="rId2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3.xml"/><Relationship Id="rId2" Type="http://schemas.openxmlformats.org/officeDocument/2006/relationships/image" Target="../media/image17.png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59" y="2013054"/>
            <a:ext cx="12189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/>
              <a:t>统计图的选择</a:t>
            </a:r>
            <a:endParaRPr lang="zh-CN" altLang="en-US" sz="66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6"/>
          <p:cNvSpPr>
            <a:spLocks noChangeArrowheads="1"/>
          </p:cNvSpPr>
          <p:nvPr/>
        </p:nvSpPr>
        <p:spPr bwMode="auto">
          <a:xfrm>
            <a:off x="1163322" y="1160462"/>
            <a:ext cx="8156575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     </a:t>
            </a:r>
            <a:r>
              <a:rPr lang="zh-CN" altLang="en-US" sz="3200" b="1" dirty="0"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选用哪种统计图表示更合适：</a:t>
            </a:r>
            <a:r>
              <a:rPr lang="en-US" altLang="zh-CN" sz="3200" b="1" dirty="0">
                <a:latin typeface="Times New Roman" panose="02020603050405020304"/>
                <a:ea typeface="楷体" panose="02010609060101010101" pitchFamily="49" charset="-122"/>
              </a:rPr>
              <a:t>2021</a:t>
            </a:r>
            <a:r>
              <a:rPr lang="zh-CN" altLang="en-US" sz="3200" b="1" dirty="0">
                <a:latin typeface="Times New Roman" panose="02020603050405020304"/>
                <a:ea typeface="楷体" panose="02010609060101010101" pitchFamily="49" charset="-122"/>
              </a:rPr>
              <a:t>年绿荫小学校园内各种树木数量统计表。</a:t>
            </a:r>
            <a:endParaRPr lang="zh-CN" altLang="en-US" sz="32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0482" name="Picture 17" descr="C:\Users\Administrator\Desktop\北师课件六年级需要修改的图\第5单元第2课时重做表1.png第5单元第2课时重做表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24039" y="2981007"/>
            <a:ext cx="6272212" cy="10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例.eps" descr="id:2147501035;FounderCES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63321" y="1330642"/>
            <a:ext cx="5048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51966" y="5048568"/>
            <a:ext cx="71145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选择折线统计图和扇形统计图都可以。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 rot="-3301957">
            <a:off x="4231272" y="4947038"/>
            <a:ext cx="2242922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错误解答</a:t>
            </a:r>
            <a:endParaRPr lang="zh-CN" altLang="en-US" sz="4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23555" name="同侧圆角矩形 11"/>
          <p:cNvSpPr>
            <a:spLocks noChangeArrowheads="1"/>
          </p:cNvSpPr>
          <p:nvPr/>
        </p:nvSpPr>
        <p:spPr bwMode="auto">
          <a:xfrm>
            <a:off x="1031875" y="583567"/>
            <a:ext cx="2002768" cy="51586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Times New Roman" panose="02020603050405020304" pitchFamily="18" charset="0"/>
              <a:sym typeface="黑体" panose="02010609060101010101" pitchFamily="49" charset="-122"/>
            </a:endParaRPr>
          </a:p>
        </p:txBody>
      </p:sp>
      <p:sp>
        <p:nvSpPr>
          <p:cNvPr id="23556" name="直线连接符 21"/>
          <p:cNvSpPr>
            <a:spLocks noChangeShapeType="1"/>
          </p:cNvSpPr>
          <p:nvPr/>
        </p:nvSpPr>
        <p:spPr bwMode="auto">
          <a:xfrm flipV="1">
            <a:off x="1031875" y="1232216"/>
            <a:ext cx="2073911" cy="6353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8389" y="920309"/>
            <a:ext cx="4587875" cy="40052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6627" name="组合 15"/>
          <p:cNvGrpSpPr/>
          <p:nvPr/>
        </p:nvGrpSpPr>
        <p:grpSpPr>
          <a:xfrm>
            <a:off x="2024063" y="1063182"/>
            <a:ext cx="1860551" cy="831850"/>
            <a:chOff x="3563888" y="915566"/>
            <a:chExt cx="1860807" cy="830998"/>
          </a:xfrm>
        </p:grpSpPr>
        <p:sp>
          <p:nvSpPr>
            <p:cNvPr id="26628" name="对话气泡: 圆角矩形 16"/>
            <p:cNvSpPr/>
            <p:nvPr/>
          </p:nvSpPr>
          <p:spPr>
            <a:xfrm>
              <a:off x="3563888" y="918738"/>
              <a:ext cx="1860807" cy="827826"/>
            </a:xfrm>
            <a:prstGeom prst="wedgeRoundRectCallout">
              <a:avLst>
                <a:gd name="adj1" fmla="val 33194"/>
                <a:gd name="adj2" fmla="val 71796"/>
                <a:gd name="adj3" fmla="val 16667"/>
              </a:avLst>
            </a:prstGeom>
            <a:solidFill>
              <a:schemeClr val="bg1"/>
            </a:solidFill>
            <a:ln w="12700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/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629" name="矩形 17"/>
            <p:cNvSpPr/>
            <p:nvPr/>
          </p:nvSpPr>
          <p:spPr>
            <a:xfrm>
              <a:off x="3563888" y="915566"/>
              <a:ext cx="1860807" cy="8301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rPr>
                <a:t>条形统计图能清楚地表示出每个项目的具体数目。</a:t>
              </a: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/>
          <p:nvPr/>
        </p:nvSpPr>
        <p:spPr>
          <a:xfrm>
            <a:off x="2223682" y="1155081"/>
            <a:ext cx="7742239" cy="5004447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defTabSz="914400" eaLnBrk="0" hangingPunct="0">
              <a:lnSpc>
                <a:spcPct val="120000"/>
              </a:lnSpc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如果要反映各类数据的数量，可以用（    ）统计图表示。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要反映小明家上个月各项支出占他家总支出的关系，可选用（  　  ）统计图。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学校统计全校各年级人数及总人数，应选用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      ）统计图。</a:t>
            </a:r>
            <a:r>
              <a:rPr lang="zh-CN" altLang="en-US" dirty="0"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endParaRPr lang="zh-CN" altLang="en-US" dirty="0"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医生通常用（　　）统计图记录病人的体温变化情况。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要表示某实验小学各年级学生人数同全校学生总人数的关系，应选择（ 　　）统计图比较合适。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5" name="Text Box 9"/>
          <p:cNvSpPr/>
          <p:nvPr/>
        </p:nvSpPr>
        <p:spPr>
          <a:xfrm>
            <a:off x="8360958" y="1217643"/>
            <a:ext cx="1439863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indent="266700"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条形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6" name="Text Box 9"/>
          <p:cNvSpPr/>
          <p:nvPr/>
        </p:nvSpPr>
        <p:spPr>
          <a:xfrm>
            <a:off x="4603345" y="2622581"/>
            <a:ext cx="1439863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indent="266700"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扇形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7" name="Text Box 9"/>
          <p:cNvSpPr/>
          <p:nvPr/>
        </p:nvSpPr>
        <p:spPr>
          <a:xfrm>
            <a:off x="2525307" y="3471893"/>
            <a:ext cx="1439863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indent="266700"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条形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8" name="Rectangle 11"/>
          <p:cNvSpPr/>
          <p:nvPr/>
        </p:nvSpPr>
        <p:spPr>
          <a:xfrm>
            <a:off x="4474757" y="3903694"/>
            <a:ext cx="1296988" cy="523220"/>
          </a:xfrm>
          <a:prstGeom prst="rect">
            <a:avLst/>
          </a:prstGeom>
          <a:noFill/>
          <a:ln>
            <a:noFill/>
            <a:miter lim="800000"/>
          </a:ln>
          <a:effectLst>
            <a:prstShdw prst="shdw17" dist="17961" dir="2700000">
              <a:srgbClr val="708688"/>
            </a:prstShdw>
          </a:effectLst>
        </p:spPr>
        <p:txBody>
          <a:bodyPr anchor="ctr" anchorCtr="0">
            <a:spAutoFit/>
          </a:bodyPr>
          <a:lstStyle/>
          <a:p>
            <a:pPr indent="266700"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折线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9" name="Text Box 9"/>
          <p:cNvSpPr/>
          <p:nvPr/>
        </p:nvSpPr>
        <p:spPr>
          <a:xfrm>
            <a:off x="6017807" y="5187981"/>
            <a:ext cx="1439863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indent="266700"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扇形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0" name="Text Box 16"/>
          <p:cNvSpPr/>
          <p:nvPr/>
        </p:nvSpPr>
        <p:spPr>
          <a:xfrm>
            <a:off x="2982507" y="725671"/>
            <a:ext cx="1965325" cy="369332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5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总结提升</a:t>
            </a:r>
            <a:endParaRPr lang="zh-CN" altLang="en-US" sz="2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8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76100" y="11874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  <p:bldP spid="28677" grpId="0"/>
      <p:bldP spid="28678" grpId="0"/>
      <p:bldP spid="286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2150871" y="1488555"/>
            <a:ext cx="82946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你能从下面三幅图中读出哪些信息？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3554" name="Picture 9"/>
          <p:cNvPicPr>
            <a:picLocks noChangeAspect="1" noChangeArrowheads="1"/>
          </p:cNvPicPr>
          <p:nvPr/>
        </p:nvPicPr>
        <p:blipFill>
          <a:blip r:embed="rId1" cstate="email"/>
          <a:srcRect r="-79"/>
          <a:stretch>
            <a:fillRect/>
          </a:stretch>
        </p:blipFill>
        <p:spPr bwMode="auto">
          <a:xfrm>
            <a:off x="1574878" y="2874656"/>
            <a:ext cx="80645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文本框 1"/>
          <p:cNvSpPr txBox="1">
            <a:spLocks noChangeArrowheads="1"/>
          </p:cNvSpPr>
          <p:nvPr/>
        </p:nvSpPr>
        <p:spPr bwMode="auto">
          <a:xfrm>
            <a:off x="1935289" y="2153855"/>
            <a:ext cx="7864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1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）第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24~30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届奥运会主会场容纳观众人数情况</a:t>
            </a:r>
            <a:endParaRPr lang="zh-CN" altLang="en-US" sz="28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5534470" y="785715"/>
            <a:ext cx="1657351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/>
                <a:ea typeface="楷体" panose="02010609060101010101" pitchFamily="49" charset="-122"/>
              </a:rPr>
              <a:t>简单练习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320158" y="974627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5"/>
          <p:cNvSpPr/>
          <p:nvPr/>
        </p:nvSpPr>
        <p:spPr>
          <a:xfrm>
            <a:off x="2070895" y="1624936"/>
            <a:ext cx="8093075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700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985251" y="93663"/>
            <a:ext cx="139700" cy="4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TextBox 5"/>
          <p:cNvSpPr/>
          <p:nvPr/>
        </p:nvSpPr>
        <p:spPr>
          <a:xfrm>
            <a:off x="2070895" y="2205961"/>
            <a:ext cx="8093075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）条形统计图只能表示数量的多少。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2" name="TextBox 5"/>
          <p:cNvSpPr/>
          <p:nvPr/>
        </p:nvSpPr>
        <p:spPr>
          <a:xfrm>
            <a:off x="2070895" y="3039399"/>
            <a:ext cx="8093075" cy="5355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）只有扇形统计图才能体现总体与部分的关系。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3" name="TextBox 5"/>
          <p:cNvSpPr/>
          <p:nvPr/>
        </p:nvSpPr>
        <p:spPr>
          <a:xfrm>
            <a:off x="2070895" y="3872837"/>
            <a:ext cx="8093075" cy="9787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）折线统计图只能表示数据的变化趋势，不能体现数据的多少。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4" name="矩形 12"/>
          <p:cNvSpPr/>
          <p:nvPr/>
        </p:nvSpPr>
        <p:spPr>
          <a:xfrm>
            <a:off x="7206456" y="2161512"/>
            <a:ext cx="6238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√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矩形 13"/>
          <p:cNvSpPr/>
          <p:nvPr/>
        </p:nvSpPr>
        <p:spPr>
          <a:xfrm>
            <a:off x="3139281" y="4441162"/>
            <a:ext cx="820739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706" name="矩形 14"/>
          <p:cNvSpPr/>
          <p:nvPr/>
        </p:nvSpPr>
        <p:spPr>
          <a:xfrm>
            <a:off x="8784431" y="3034637"/>
            <a:ext cx="6238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√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9707" name="直接连接符 15"/>
          <p:cNvCxnSpPr/>
          <p:nvPr/>
        </p:nvCxnSpPr>
        <p:spPr>
          <a:xfrm>
            <a:off x="8131970" y="4353847"/>
            <a:ext cx="192881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708" name="直接连接符 17"/>
          <p:cNvCxnSpPr/>
          <p:nvPr/>
        </p:nvCxnSpPr>
        <p:spPr>
          <a:xfrm>
            <a:off x="2070895" y="4795172"/>
            <a:ext cx="1182687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9709" name="MH_SubTitle_1"/>
          <p:cNvSpPr/>
          <p:nvPr>
            <p:custDataLst>
              <p:tags r:id="rId3"/>
            </p:custDataLst>
          </p:nvPr>
        </p:nvSpPr>
        <p:spPr>
          <a:xfrm>
            <a:off x="1754189" y="233363"/>
            <a:ext cx="5426075" cy="703262"/>
          </a:xfr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 fill="hold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  <p:bldP spid="29705" grpId="0"/>
      <p:bldP spid="297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9"/>
          <p:cNvSpPr/>
          <p:nvPr/>
        </p:nvSpPr>
        <p:spPr>
          <a:xfrm>
            <a:off x="1675403" y="1195389"/>
            <a:ext cx="8064500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写出从两幅统计图中获得的一条信息。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47" name="Text Box 16"/>
          <p:cNvSpPr/>
          <p:nvPr/>
        </p:nvSpPr>
        <p:spPr>
          <a:xfrm>
            <a:off x="1759540" y="563841"/>
            <a:ext cx="1965325" cy="369332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5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拓展提升</a:t>
            </a:r>
            <a:endParaRPr lang="zh-CN" altLang="en-US" sz="2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1748" name="组合 10"/>
          <p:cNvGrpSpPr/>
          <p:nvPr/>
        </p:nvGrpSpPr>
        <p:grpSpPr>
          <a:xfrm>
            <a:off x="1759541" y="2955927"/>
            <a:ext cx="7345363" cy="3324225"/>
            <a:chOff x="684213" y="3200400"/>
            <a:chExt cx="7345362" cy="3324225"/>
          </a:xfrm>
        </p:grpSpPr>
        <p:pic>
          <p:nvPicPr>
            <p:cNvPr id="31749" name="Picture 4" descr="qpw0000258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4213" y="3200400"/>
              <a:ext cx="7345362" cy="33242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50" name="Rectangle 5"/>
            <p:cNvSpPr/>
            <p:nvPr/>
          </p:nvSpPr>
          <p:spPr>
            <a:xfrm>
              <a:off x="3059113" y="5445125"/>
              <a:ext cx="360362" cy="792163"/>
            </a:xfrm>
            <a:prstGeom prst="rect">
              <a:avLst/>
            </a:prstGeom>
            <a:solidFill>
              <a:srgbClr val="3366FF"/>
            </a:solidFill>
            <a:ln w="9525">
              <a:noFill/>
            </a:ln>
            <a:effectLst>
              <a:prstShdw prst="shdw17" dist="17961" dir="2699999">
                <a:srgbClr val="1F3D99"/>
              </a:prstShdw>
            </a:effectLst>
          </p:spPr>
          <p:txBody>
            <a:bodyPr wrap="none" anchor="ctr" anchorCtr="0"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zh-CN" altLang="en-US">
                <a:latin typeface="宋体" panose="02010600030101010101" pitchFamily="2" charset="-122"/>
                <a:ea typeface="黑体" panose="02010609060101010101" pitchFamily="49" charset="-122"/>
                <a:sym typeface="Wingdings" panose="05000000000000000000" pitchFamily="2" charset="2"/>
              </a:endParaRPr>
            </a:p>
          </p:txBody>
        </p:sp>
        <p:sp>
          <p:nvSpPr>
            <p:cNvPr id="31751" name="Text Box 7"/>
            <p:cNvSpPr/>
            <p:nvPr/>
          </p:nvSpPr>
          <p:spPr>
            <a:xfrm>
              <a:off x="2843213" y="4654550"/>
              <a:ext cx="1081088" cy="523220"/>
            </a:xfrm>
            <a:prstGeom prst="rect">
              <a:avLst/>
            </a:prstGeom>
            <a:noFill/>
            <a:ln w="9525">
              <a:noFill/>
            </a:ln>
            <a:effectLst>
              <a:prstShdw prst="shdw17" dist="17961" dir="2699999">
                <a:schemeClr val="accent1"/>
              </a:prstShdw>
            </a:effectLst>
          </p:spPr>
          <p:txBody>
            <a:bodyPr>
              <a:spAutoFit/>
            </a:bodyPr>
            <a:lstStyle/>
            <a:p>
              <a:pPr defTabSz="9144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2800">
                  <a:ea typeface="黑体" panose="02010609060101010101" pitchFamily="49" charset="-122"/>
                  <a:sym typeface="Wingdings" panose="05000000000000000000" pitchFamily="2" charset="2"/>
                </a:rPr>
                <a:t>10</a:t>
              </a:r>
              <a:r>
                <a:rPr lang="zh-CN" altLang="en-US" sz="2800">
                  <a:ea typeface="黑体" panose="02010609060101010101" pitchFamily="49" charset="-122"/>
                  <a:sym typeface="Wingdings" panose="05000000000000000000" pitchFamily="2" charset="2"/>
                </a:rPr>
                <a:t>人</a:t>
              </a:r>
              <a:endParaRPr lang="zh-CN" altLang="en-US" sz="2800">
                <a:ea typeface="黑体" panose="02010609060101010101" pitchFamily="49" charset="-122"/>
              </a:endParaRPr>
            </a:p>
          </p:txBody>
        </p:sp>
        <p:sp>
          <p:nvSpPr>
            <p:cNvPr id="31752" name="Rectangle 8"/>
            <p:cNvSpPr/>
            <p:nvPr/>
          </p:nvSpPr>
          <p:spPr>
            <a:xfrm>
              <a:off x="5795962" y="5359400"/>
              <a:ext cx="806631" cy="523220"/>
            </a:xfrm>
            <a:prstGeom prst="rect">
              <a:avLst/>
            </a:prstGeom>
            <a:noFill/>
            <a:ln w="9525">
              <a:noFill/>
            </a:ln>
            <a:effectLst>
              <a:prstShdw prst="shdw17" dist="17961" dir="2699999">
                <a:schemeClr val="accent1"/>
              </a:prstShdw>
            </a:effectLst>
          </p:spPr>
          <p:txBody>
            <a:bodyPr wrap="none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en-US" altLang="zh-CN" sz="2800">
                  <a:ea typeface="黑体" panose="02010609060101010101" pitchFamily="49" charset="-122"/>
                  <a:sym typeface="Wingdings" panose="05000000000000000000" pitchFamily="2" charset="2"/>
                </a:rPr>
                <a:t>30%</a:t>
              </a:r>
              <a:endParaRPr lang="zh-CN" altLang="en-US" sz="2800">
                <a:ea typeface="黑体" panose="02010609060101010101" pitchFamily="49" charset="-122"/>
              </a:endParaRPr>
            </a:p>
          </p:txBody>
        </p:sp>
      </p:grpSp>
      <p:sp>
        <p:nvSpPr>
          <p:cNvPr id="31753" name="Text Box 6"/>
          <p:cNvSpPr/>
          <p:nvPr/>
        </p:nvSpPr>
        <p:spPr>
          <a:xfrm>
            <a:off x="2381841" y="1773239"/>
            <a:ext cx="5761039" cy="954107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>
            <a:spAutoFit/>
          </a:bodyPr>
          <a:lstStyle/>
          <a:p>
            <a:pPr defTabSz="9144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报名本次</a:t>
            </a:r>
            <a:r>
              <a:rPr lang="en-US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夏令营活动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的总人数为：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25÷50%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50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（人）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876203" y="1659208"/>
            <a:ext cx="829468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b="1" spc="-150" dirty="0">
                <a:latin typeface="Times New Roman" panose="02020603050405020304"/>
                <a:ea typeface="楷体" panose="02010609060101010101" pitchFamily="49" charset="-122"/>
              </a:rPr>
              <a:t>下面数据分别用哪种统计图表示比较合适？说一说。</a:t>
            </a:r>
            <a:endParaRPr b="1" noProof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6630" name="文本框 1"/>
          <p:cNvSpPr txBox="1">
            <a:spLocks noChangeArrowheads="1"/>
          </p:cNvSpPr>
          <p:nvPr/>
        </p:nvSpPr>
        <p:spPr bwMode="auto">
          <a:xfrm>
            <a:off x="2163858" y="2739038"/>
            <a:ext cx="800735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）人离不开水，成年人每天体内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47%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的水靠喝水获得，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39%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来自食物含的水，</a:t>
            </a:r>
            <a:r>
              <a:rPr lang="en-US" altLang="zh-CN" sz="2800" b="1" dirty="0">
                <a:latin typeface="Times New Roman" panose="02020603050405020304"/>
                <a:ea typeface="楷体" panose="02010609060101010101" pitchFamily="49" charset="-122"/>
              </a:rPr>
              <a:t>14%</a:t>
            </a:r>
            <a:r>
              <a:rPr lang="zh-CN" altLang="en-US" sz="2800" b="1" dirty="0">
                <a:latin typeface="Times New Roman" panose="02020603050405020304"/>
                <a:ea typeface="楷体" panose="02010609060101010101" pitchFamily="49" charset="-122"/>
              </a:rPr>
              <a:t>来自体内氧化时释放出的水。要表示各种情况所占的百分比。</a:t>
            </a:r>
            <a:endParaRPr lang="zh-CN" altLang="en-US" sz="28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16608" y="5043453"/>
            <a:ext cx="20256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扇形统计图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5619529" y="794668"/>
            <a:ext cx="1657351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/>
                <a:ea typeface="楷体" panose="02010609060101010101" pitchFamily="49" charset="-122"/>
              </a:rPr>
              <a:t>中等练习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405218" y="983582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0" y="1315243"/>
            <a:ext cx="4108451" cy="305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矩形 1"/>
          <p:cNvSpPr/>
          <p:nvPr/>
        </p:nvSpPr>
        <p:spPr>
          <a:xfrm>
            <a:off x="6030914" y="1518445"/>
            <a:ext cx="3881439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从图中可以看出，第</a:t>
            </a:r>
            <a:r>
              <a:rPr lang="en-US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</a:t>
            </a:r>
            <a:r>
              <a:rPr lang="zh-CN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届奥运会金牌的分布的情况为</a:t>
            </a:r>
            <a:r>
              <a:rPr lang="zh-CN" altLang="en-US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：</a:t>
            </a:r>
            <a:endParaRPr lang="zh-CN" altLang="en-US" sz="2000" b="1">
              <a:solidFill>
                <a:srgbClr val="2E75B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2772" name="矩形 3"/>
          <p:cNvSpPr/>
          <p:nvPr/>
        </p:nvSpPr>
        <p:spPr>
          <a:xfrm>
            <a:off x="6030914" y="2364581"/>
            <a:ext cx="195897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中国占</a:t>
            </a:r>
            <a:r>
              <a:rPr lang="en-US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12.6%</a:t>
            </a:r>
            <a:endParaRPr lang="zh-CN" altLang="en-US" sz="2000" b="1">
              <a:solidFill>
                <a:srgbClr val="2E75B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2773" name="矩形 12"/>
          <p:cNvSpPr/>
          <p:nvPr/>
        </p:nvSpPr>
        <p:spPr>
          <a:xfrm>
            <a:off x="6030914" y="2842418"/>
            <a:ext cx="195897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美国占</a:t>
            </a:r>
            <a:r>
              <a:rPr lang="en-US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15.2%</a:t>
            </a:r>
            <a:endParaRPr lang="zh-CN" altLang="en-US" sz="2000" b="1">
              <a:solidFill>
                <a:srgbClr val="2E75B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2774" name="矩形 13"/>
          <p:cNvSpPr/>
          <p:nvPr/>
        </p:nvSpPr>
        <p:spPr>
          <a:xfrm>
            <a:off x="6030914" y="3320256"/>
            <a:ext cx="195897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英国占</a:t>
            </a:r>
            <a:r>
              <a:rPr lang="en-US" altLang="zh-CN" sz="2000" b="1">
                <a:solidFill>
                  <a:srgbClr val="2E75B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9.6%</a:t>
            </a:r>
            <a:endParaRPr lang="zh-CN" altLang="en-US" sz="2000" b="1">
              <a:solidFill>
                <a:srgbClr val="2E75B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2775" name="矩形 14"/>
          <p:cNvSpPr/>
          <p:nvPr/>
        </p:nvSpPr>
        <p:spPr>
          <a:xfrm>
            <a:off x="6030914" y="3796506"/>
            <a:ext cx="19589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2E75B6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……</a:t>
            </a:r>
            <a:endParaRPr lang="zh-CN" altLang="en-US" sz="2000" b="1">
              <a:solidFill>
                <a:srgbClr val="2E75B6"/>
              </a:solidFill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32776" name="AutoShape 27"/>
          <p:cNvSpPr/>
          <p:nvPr/>
        </p:nvSpPr>
        <p:spPr>
          <a:xfrm>
            <a:off x="5443539" y="4183858"/>
            <a:ext cx="3133725" cy="947737"/>
          </a:xfrm>
          <a:prstGeom prst="wedgeRoundRectCallout">
            <a:avLst>
              <a:gd name="adj1" fmla="val 56662"/>
              <a:gd name="adj2" fmla="val -2682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届奥运会上美国获金牌数比中国多。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2777" name="图片 2" descr="女学生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91589" y="3242470"/>
            <a:ext cx="1020763" cy="188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3" grpId="0"/>
      <p:bldP spid="32774" grpId="0"/>
      <p:bldP spid="32775" grpId="0"/>
      <p:bldP spid="327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493837" y="1081318"/>
            <a:ext cx="8294688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spc="-150" dirty="0">
                <a:latin typeface="Times New Roman" panose="02020603050405020304"/>
                <a:ea typeface="楷体" panose="02010609060101010101" pitchFamily="49" charset="-122"/>
              </a:rPr>
              <a:t>下面是根据某品牌洗衣机专卖店</a:t>
            </a:r>
            <a:r>
              <a:rPr lang="en-US" altLang="zh-CN" sz="2800" b="1" spc="-150" dirty="0">
                <a:latin typeface="Times New Roman" panose="02020603050405020304"/>
                <a:ea typeface="楷体" panose="02010609060101010101" pitchFamily="49" charset="-122"/>
              </a:rPr>
              <a:t>2020</a:t>
            </a:r>
            <a:r>
              <a:rPr lang="zh-CN" altLang="en-US" sz="2800" b="1" spc="-150" dirty="0">
                <a:latin typeface="Times New Roman" panose="02020603050405020304"/>
                <a:ea typeface="楷体" panose="02010609060101010101" pitchFamily="49" charset="-122"/>
              </a:rPr>
              <a:t>年四个季度的销售情况绘制的两幅统计图。</a:t>
            </a:r>
            <a:endParaRPr lang="zh-CN" altLang="en-US" sz="2800" b="1" spc="-150" dirty="0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2800" b="1" spc="-150" noProof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）根据条形统计图中的数据把扇形统计图补充完整。</a:t>
            </a:r>
            <a:endParaRPr lang="zh-CN" altLang="en-US" sz="2800" b="1" spc="-150" noProof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2800" b="1" spc="-150" noProof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）如果该专卖店要预测</a:t>
            </a:r>
            <a:endParaRPr lang="zh-CN" altLang="en-US" sz="2800" b="1" spc="-150" noProof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800" b="1" spc="-150" noProof="1">
                <a:latin typeface="Times New Roman" panose="02020603050405020304"/>
                <a:ea typeface="楷体" panose="02010609060101010101" pitchFamily="49" charset="-122"/>
              </a:rPr>
              <a:t>2020</a:t>
            </a: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年的销量，准备订货，</a:t>
            </a:r>
            <a:endParaRPr lang="zh-CN" altLang="en-US" sz="2800" b="1" spc="-150" noProof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应绘制（</a:t>
            </a:r>
            <a:r>
              <a:rPr lang="en-US" altLang="zh-CN" sz="2800" b="1" spc="-150" noProof="1">
                <a:latin typeface="Times New Roman" panose="02020603050405020304"/>
                <a:ea typeface="楷体" panose="02010609060101010101" pitchFamily="49" charset="-122"/>
              </a:rPr>
              <a:t>           </a:t>
            </a: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）统计图。</a:t>
            </a:r>
            <a:endParaRPr lang="zh-CN" altLang="en-US" sz="2800" b="1" spc="-150" noProof="1"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2800" b="1" spc="-150" noProof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2800" b="1" spc="-150" noProof="1">
                <a:latin typeface="Times New Roman" panose="02020603050405020304"/>
                <a:ea typeface="楷体" panose="02010609060101010101" pitchFamily="49" charset="-122"/>
              </a:rPr>
              <a:t>）该专卖店第四季度的销量是第三季度的百分之几？</a:t>
            </a:r>
            <a:endParaRPr lang="zh-CN" altLang="en-US" sz="2800" b="1" spc="-150" noProof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4" name="图片 3" descr="C:\Users\Administrator\Desktop\六年级图片（三改）\第五单元第二课时删箭头.png第五单元第二课时删箭头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27041" y="3241587"/>
            <a:ext cx="4655185" cy="1626870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5237798" y="793028"/>
            <a:ext cx="1657351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 dirty="0">
                <a:solidFill>
                  <a:srgbClr val="54ACD8"/>
                </a:solidFill>
                <a:latin typeface="Times New Roman" panose="02020603050405020304"/>
                <a:ea typeface="楷体" panose="02010609060101010101" pitchFamily="49" charset="-122"/>
              </a:rPr>
              <a:t>拓展练习</a:t>
            </a:r>
            <a:endParaRPr lang="zh-CN" altLang="en-US" sz="2600" b="1" dirty="0">
              <a:solidFill>
                <a:srgbClr val="54ACD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023486" y="981942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72918" y="3585759"/>
            <a:ext cx="680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12.5</a:t>
            </a:r>
            <a:endParaRPr lang="en-US" altLang="zh-CN" sz="1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72917" y="4349664"/>
            <a:ext cx="721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31.25</a:t>
            </a:r>
            <a:endParaRPr lang="en-US" altLang="zh-CN" sz="1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02892" y="4537624"/>
            <a:ext cx="751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18.75</a:t>
            </a:r>
            <a:endParaRPr lang="en-US" altLang="zh-CN" sz="1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58749" y="3629574"/>
            <a:ext cx="663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37.5</a:t>
            </a:r>
            <a:endParaRPr lang="en-US" altLang="zh-CN" sz="1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2262" y="4465868"/>
            <a:ext cx="1113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折线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0887" y="5545838"/>
            <a:ext cx="3456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300÷150=200%</a:t>
            </a:r>
            <a:endParaRPr lang="en-US" altLang="zh-CN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48217" y="5923828"/>
            <a:ext cx="6988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答：第四季度的销量是第三季度的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200%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4" name="表格 514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176655" y="2586926"/>
          <a:ext cx="7345362" cy="3177713"/>
        </p:xfrm>
        <a:graphic>
          <a:graphicData uri="http://schemas.openxmlformats.org/drawingml/2006/table">
            <a:tbl>
              <a:tblPr/>
              <a:tblGrid>
                <a:gridCol w="2592593"/>
                <a:gridCol w="4752769"/>
              </a:tblGrid>
              <a:tr h="57658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ctr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ctr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优点</a:t>
                      </a:r>
                      <a:endParaRPr lang="zh-CN" altLang="en-US" sz="24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条形统计图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能清楚地看出数量的多少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94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折线统计图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不仅可以反映数量的多少，还能看出数量的增减变化趋势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94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扇形统计图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能清楚地反映出各部分与整体的关系</a:t>
                      </a:r>
                      <a:endParaRPr lang="zh-CN" altLang="en-US" sz="24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91436" marR="91436" marT="45739" marB="4573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0" name="文本框 1"/>
          <p:cNvSpPr txBox="1">
            <a:spLocks noChangeArrowheads="1"/>
          </p:cNvSpPr>
          <p:nvPr/>
        </p:nvSpPr>
        <p:spPr bwMode="auto">
          <a:xfrm>
            <a:off x="1943927" y="1147061"/>
            <a:ext cx="78105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1. </a:t>
            </a:r>
            <a:r>
              <a:rPr lang="zh-CN" altLang="en-US" sz="3600" b="1" dirty="0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我们已经学过哪些统计图了？它们各有什么优点？</a:t>
            </a:r>
            <a:endParaRPr lang="zh-CN" altLang="en-US" sz="3600" b="1" dirty="0">
              <a:latin typeface="Times New Roman" panose="02020603050405020304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/>
          <p:nvPr/>
        </p:nvSpPr>
        <p:spPr>
          <a:xfrm>
            <a:off x="1957390" y="4839293"/>
            <a:ext cx="3240087" cy="57626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3175" cap="flat" cmpd="sng">
            <a:solidFill>
              <a:srgbClr val="D7D7D7"/>
            </a:solidFill>
            <a:prstDash val="solid"/>
            <a:headEnd type="none" w="med" len="med"/>
            <a:tailEnd type="none" w="med" len="med"/>
          </a:ln>
          <a:effectLst>
            <a:outerShdw dist="38100" dir="2699999" algn="tl" rotWithShape="0">
              <a:srgbClr val="000000">
                <a:alpha val="39998"/>
              </a:srgbClr>
            </a:outerShdw>
          </a:effectLst>
        </p:spPr>
        <p:txBody>
          <a:bodyPr anchor="ctr" anchorCtr="0"/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这是什么统计图？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5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37225" y="2131018"/>
            <a:ext cx="3851275" cy="3046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Rectangle 8"/>
          <p:cNvSpPr/>
          <p:nvPr/>
        </p:nvSpPr>
        <p:spPr>
          <a:xfrm>
            <a:off x="5835649" y="1330014"/>
            <a:ext cx="3817939" cy="646331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anchor="ctr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阳光小学六年级学生喜欢的电视节目统计图 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9461" name="表格 19460"/>
          <p:cNvGraphicFramePr>
            <a:graphicFrameLocks noGrp="1"/>
          </p:cNvGraphicFramePr>
          <p:nvPr/>
        </p:nvGraphicFramePr>
        <p:xfrm>
          <a:off x="1908175" y="1322981"/>
          <a:ext cx="3417888" cy="3114675"/>
        </p:xfrm>
        <a:graphic>
          <a:graphicData uri="http://schemas.openxmlformats.org/drawingml/2006/table">
            <a:tbl>
              <a:tblPr/>
              <a:tblGrid>
                <a:gridCol w="1627188"/>
                <a:gridCol w="1790700"/>
              </a:tblGrid>
              <a:tr h="6334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节目</a:t>
                      </a:r>
                      <a:endParaRPr lang="zh-CN" altLang="en-US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所占百分比</a:t>
                      </a:r>
                      <a:endParaRPr lang="zh-CN" altLang="en-US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新闻联播</a:t>
                      </a:r>
                      <a:endParaRPr lang="zh-CN" altLang="en-US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28%</a:t>
                      </a:r>
                      <a:endParaRPr lang="en-US" altLang="zh-CN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焦点访谈</a:t>
                      </a:r>
                      <a:endParaRPr lang="zh-CN" altLang="en-US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15%</a:t>
                      </a:r>
                      <a:endParaRPr lang="en-US" altLang="zh-CN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大风车</a:t>
                      </a:r>
                      <a:endParaRPr lang="zh-CN" altLang="en-US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25%</a:t>
                      </a:r>
                      <a:endParaRPr lang="en-US" altLang="zh-CN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其它</a:t>
                      </a:r>
                      <a:endParaRPr lang="zh-CN" altLang="en-US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2400" b="0" i="0" u="none" kern="1200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32%</a:t>
                      </a:r>
                      <a:endParaRPr lang="en-US" altLang="zh-CN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marT="45710" marB="4571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1" name="Rectangle 38"/>
          <p:cNvSpPr/>
          <p:nvPr/>
        </p:nvSpPr>
        <p:spPr>
          <a:xfrm>
            <a:off x="6513513" y="5196480"/>
            <a:ext cx="1980029" cy="52322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 wrap="none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扇形统计图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 descr="C:\Users\Administrator\Desktop\北师课件六年级需要修改的图\第5单元第2课时补全圆.png第5单元第2课时补全圆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902268" y="1786255"/>
            <a:ext cx="328168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文本框 1"/>
          <p:cNvSpPr txBox="1">
            <a:spLocks noChangeArrowheads="1"/>
          </p:cNvSpPr>
          <p:nvPr/>
        </p:nvSpPr>
        <p:spPr bwMode="auto">
          <a:xfrm>
            <a:off x="1874742" y="908369"/>
            <a:ext cx="787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600" b="1" dirty="0">
                <a:latin typeface="Times New Roman" panose="02020603050405020304"/>
                <a:ea typeface="楷体" panose="02010609060101010101" pitchFamily="49" charset="-122"/>
              </a:rPr>
              <a:t>第</a:t>
            </a:r>
            <a:r>
              <a:rPr lang="en-US" altLang="zh-CN" sz="3600" b="1" dirty="0">
                <a:latin typeface="Times New Roman" panose="02020603050405020304"/>
                <a:ea typeface="楷体" panose="02010609060101010101" pitchFamily="49" charset="-122"/>
              </a:rPr>
              <a:t>29</a:t>
            </a:r>
            <a:r>
              <a:rPr lang="zh-CN" altLang="en-US" sz="3600" b="1" dirty="0">
                <a:latin typeface="Times New Roman" panose="02020603050405020304"/>
                <a:ea typeface="楷体" panose="02010609060101010101" pitchFamily="49" charset="-122"/>
              </a:rPr>
              <a:t>届奥运会我国获奖牌的分布情况</a:t>
            </a:r>
            <a:endParaRPr lang="zh-CN" altLang="en-US" sz="3600" b="1" dirty="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2979" y="1483834"/>
            <a:ext cx="4587875" cy="400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11"/>
          <p:cNvSpPr/>
          <p:nvPr/>
        </p:nvSpPr>
        <p:spPr>
          <a:xfrm>
            <a:off x="7058691" y="3514248"/>
            <a:ext cx="6238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√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1"/>
          <p:cNvSpPr/>
          <p:nvPr/>
        </p:nvSpPr>
        <p:spPr>
          <a:xfrm>
            <a:off x="1987551" y="1172131"/>
            <a:ext cx="8088312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哪幅图能看出第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29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届奥运会我国奖牌的分布情况？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Rectangle 9"/>
          <p:cNvSpPr/>
          <p:nvPr/>
        </p:nvSpPr>
        <p:spPr>
          <a:xfrm>
            <a:off x="1577975" y="4618593"/>
            <a:ext cx="8890000" cy="738664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/>
            </a:prstShdw>
          </a:effectLst>
        </p:spPr>
        <p:txBody>
          <a:bodyPr>
            <a:spAutoFit/>
          </a:bodyPr>
          <a:lstStyle/>
          <a:p>
            <a:pPr defTabSz="914400" eaLnBrk="0" hangingPunct="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扇形统计图能看出第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29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届奥运会我国奖牌的分布情况。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32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20837" y="2316718"/>
            <a:ext cx="1574800" cy="206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9775" y="2297668"/>
            <a:ext cx="4246563" cy="207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Picture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37413" y="2138918"/>
            <a:ext cx="2781300" cy="2238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5362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740906" y="867754"/>
            <a:ext cx="78581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）从哪幅图能更明显地看出每一届奥运会我国获得的金牌数？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4" name="Picture 2" descr="C:\Users\Administrator\Desktop\北师课件六年级需要修改的图\第5单元第2课时字号扩.png第5单元第2课时字号扩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401816" y="2451309"/>
            <a:ext cx="6039485" cy="300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41301" y="3027887"/>
            <a:ext cx="289814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8488" y="1190628"/>
            <a:ext cx="4587875" cy="400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AutoShape 27"/>
          <p:cNvSpPr/>
          <p:nvPr/>
        </p:nvSpPr>
        <p:spPr>
          <a:xfrm>
            <a:off x="6140451" y="1446214"/>
            <a:ext cx="3392488" cy="839787"/>
          </a:xfrm>
          <a:prstGeom prst="wedgeRoundRectCallout">
            <a:avLst>
              <a:gd name="adj1" fmla="val 38671"/>
              <a:gd name="adj2" fmla="val 86417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ea typeface="楷体" panose="02010609060101010101" pitchFamily="49" charset="-122"/>
              </a:rPr>
              <a:t>哪幅图能看出</a:t>
            </a:r>
            <a:r>
              <a:rPr lang="en-US" altLang="zh-CN" sz="2000" b="1" dirty="0">
                <a:ea typeface="楷体" panose="02010609060101010101" pitchFamily="49" charset="-122"/>
              </a:rPr>
              <a:t>29</a:t>
            </a:r>
            <a:r>
              <a:rPr lang="zh-CN" altLang="en-US" sz="2000" b="1" dirty="0">
                <a:ea typeface="楷体" panose="02010609060101010101" pitchFamily="49" charset="-122"/>
              </a:rPr>
              <a:t>届奥运会我国奖牌的分布情况？</a:t>
            </a:r>
            <a:endParaRPr lang="zh-CN" altLang="en-US" sz="2000" b="1" dirty="0">
              <a:ea typeface="楷体" panose="02010609060101010101" pitchFamily="49" charset="-122"/>
            </a:endParaRPr>
          </a:p>
        </p:txBody>
      </p:sp>
      <p:cxnSp>
        <p:nvCxnSpPr>
          <p:cNvPr id="23556" name="直接连接符 10"/>
          <p:cNvCxnSpPr/>
          <p:nvPr/>
        </p:nvCxnSpPr>
        <p:spPr>
          <a:xfrm>
            <a:off x="7813676" y="1830389"/>
            <a:ext cx="155892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57" name="直接连接符 11"/>
          <p:cNvCxnSpPr/>
          <p:nvPr/>
        </p:nvCxnSpPr>
        <p:spPr>
          <a:xfrm>
            <a:off x="6308726" y="2192339"/>
            <a:ext cx="236378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23558" name="图片 1" descr="女老师-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69289" y="2927351"/>
            <a:ext cx="1144587" cy="2268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4451" y="1728789"/>
            <a:ext cx="5473700" cy="346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Box 5"/>
          <p:cNvSpPr/>
          <p:nvPr/>
        </p:nvSpPr>
        <p:spPr>
          <a:xfrm>
            <a:off x="1614488" y="5529999"/>
            <a:ext cx="8118475" cy="951030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/>
          <a:p>
            <a:pPr defTabSz="914400" eaLnBrk="0" hangingPunct="0">
              <a:lnSpc>
                <a:spcPct val="105000"/>
              </a:lnSpc>
              <a:buClrTx/>
              <a:buSz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要变成扇形统计图，它能清楚地表示出各分数段人数占全班人数的百分比。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4" name="Rectangle 2"/>
          <p:cNvSpPr/>
          <p:nvPr/>
        </p:nvSpPr>
        <p:spPr>
          <a:xfrm>
            <a:off x="2341564" y="1409413"/>
            <a:ext cx="5040313" cy="433965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5000"/>
              </a:lnSpc>
              <a:spcBef>
                <a:spcPct val="0"/>
              </a:spcBef>
              <a:buNone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某班一次数学测试的统计图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5" name="Text Box 5"/>
          <p:cNvSpPr/>
          <p:nvPr/>
        </p:nvSpPr>
        <p:spPr>
          <a:xfrm>
            <a:off x="6788151" y="2249434"/>
            <a:ext cx="3195637" cy="1855893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5000"/>
              </a:lnSpc>
              <a:spcBef>
                <a:spcPct val="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要表示各分数段人数占全班人数的百分比，要变成哪种统计图？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6" name="Text Box 16"/>
          <p:cNvSpPr/>
          <p:nvPr/>
        </p:nvSpPr>
        <p:spPr>
          <a:xfrm>
            <a:off x="2914651" y="681315"/>
            <a:ext cx="1965325" cy="369332"/>
          </a:xfrm>
          <a:prstGeom prst="rect">
            <a:avLst/>
          </a:prstGeom>
          <a:noFill/>
          <a:ln w="76200">
            <a:noFill/>
          </a:ln>
        </p:spPr>
        <p:txBody>
          <a:bodyPr rIns="0" bIns="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5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基础练习</a:t>
            </a:r>
            <a:endParaRPr lang="zh-CN" altLang="en-US" sz="2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tags/tag1.xml><?xml version="1.0" encoding="utf-8"?>
<p:tagLst xmlns:p="http://schemas.openxmlformats.org/presentationml/2006/main">
  <p:tag name="KSO_WM_UNIT_TABLE_BEAUTIFY" val="smartTable{8f13bf98-d948-44a7-bb6d-002714881f35}"/>
</p:tagLst>
</file>

<file path=ppt/tags/tag2.xml><?xml version="1.0" encoding="utf-8"?>
<p:tagLst xmlns:p="http://schemas.openxmlformats.org/presentationml/2006/main">
  <p:tag name="ISLIDE.ADDREMOVEWATERMARK" val="vQPnBbQyLF"/>
</p:tagLst>
</file>

<file path=ppt/tags/tag3.xml><?xml version="1.0" encoding="utf-8"?>
<p:tagLst xmlns:p="http://schemas.openxmlformats.org/presentationml/2006/main">
  <p:tag name="MH" val="20161130164948"/>
  <p:tag name="MH_LIBRARY" val="GRAPHIC"/>
  <p:tag name="MH_ORDER" val="1"/>
  <p:tag name="MH_TYPE" val="SubTitle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WPS 演示</Application>
  <PresentationFormat>自定义</PresentationFormat>
  <Paragraphs>168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Times New Roman</vt:lpstr>
      <vt:lpstr>楷体</vt:lpstr>
      <vt:lpstr>黑体</vt:lpstr>
      <vt:lpstr>Times New Roman</vt:lpstr>
      <vt:lpstr>华文新魏</vt:lpstr>
      <vt:lpstr>等线 Light</vt:lpstr>
      <vt:lpstr>Arial</vt:lpstr>
      <vt:lpstr>Calibri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2022-06-01T12:40:00Z</cp:lastPrinted>
  <dcterms:created xsi:type="dcterms:W3CDTF">2022-06-01T12:40:00Z</dcterms:created>
  <dcterms:modified xsi:type="dcterms:W3CDTF">2023-11-01T09:01:25Z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AA1AE55BDEAE44978F18D70CC9A2D72F_12</vt:lpwstr>
  </property>
  <property fmtid="{D5CDD505-2E9C-101B-9397-08002B2CF9AE}" pid="3" name="KSOProductBuildVer">
    <vt:lpwstr>2052-12.1.0.15712</vt:lpwstr>
  </property>
</Properties>
</file>