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handoutMasterIdLst>
    <p:handoutMasterId r:id="rId19"/>
  </p:handoutMasterIdLst>
  <p:sldIdLst>
    <p:sldId id="256" r:id="rId3"/>
    <p:sldId id="261" r:id="rId4"/>
    <p:sldId id="265" r:id="rId5"/>
    <p:sldId id="266" r:id="rId7"/>
    <p:sldId id="267" r:id="rId8"/>
    <p:sldId id="268" r:id="rId9"/>
    <p:sldId id="269" r:id="rId10"/>
    <p:sldId id="270" r:id="rId11"/>
    <p:sldId id="271" r:id="rId12"/>
    <p:sldId id="272" r:id="rId13"/>
    <p:sldId id="274" r:id="rId14"/>
    <p:sldId id="275" r:id="rId15"/>
    <p:sldId id="276" r:id="rId16"/>
    <p:sldId id="273" r:id="rId17"/>
    <p:sldId id="260" r:id="rId18"/>
  </p:sldIdLst>
  <p:sldSz cx="12192000" cy="6858000"/>
  <p:notesSz cx="6858000" cy="9144000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浅色样式 3 - 强调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-594" y="-90"/>
      </p:cViewPr>
      <p:guideLst>
        <p:guide orient="horz" pos="2160"/>
        <p:guide pos="385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648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gs" Target="tags/tag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handoutMaster" Target="handoutMasters/handoutMaster1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B4A61C-6C9E-4571-98AB-DCE859B0FB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93E652-97E8-4E43-81D4-B2F97C751BA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Times New Roman" panose="02020603050405020304" pitchFamily="18" charset="0"/>
              </a:defRPr>
            </a:lvl1pPr>
          </a:lstStyle>
          <a:p>
            <a:fld id="{54B23CFE-E85A-4CB1-B388-FD452395EFF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Times New Roman" panose="02020603050405020304" pitchFamily="18" charset="0"/>
              </a:defRPr>
            </a:lvl1pPr>
          </a:lstStyle>
          <a:p>
            <a:fld id="{7313E388-8A17-44FA-AE8B-AAB64D77357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Times New Roman" panose="02020603050405020304" pitchFamily="18" charset="0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Times New Roman" panose="02020603050405020304" pitchFamily="18" charset="0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Times New Roman" panose="02020603050405020304" pitchFamily="18" charset="0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Times New Roman" panose="02020603050405020304" pitchFamily="18" charset="0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Times New Roman" panose="02020603050405020304" pitchFamily="18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13E388-8A17-44FA-AE8B-AAB64D7735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13E388-8A17-44FA-AE8B-AAB64D7735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816669"/>
            <a:ext cx="7315200" cy="1307275"/>
          </a:xfrm>
        </p:spPr>
        <p:txBody>
          <a:bodyPr/>
          <a:lstStyle>
            <a:lvl1pPr algn="ctr"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838200" y="4123944"/>
            <a:ext cx="7315200" cy="75965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0"/>
            <a:ext cx="10515600" cy="822960"/>
          </a:xfrm>
        </p:spPr>
        <p:txBody>
          <a:bodyPr anchor="ctr" anchorCtr="0">
            <a:normAutofit/>
          </a:bodyPr>
          <a:lstStyle>
            <a:lvl1pPr algn="ctr">
              <a:defRPr sz="4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9" name="内容占位符 2"/>
          <p:cNvSpPr>
            <a:spLocks noGrp="1"/>
          </p:cNvSpPr>
          <p:nvPr>
            <p:ph idx="1"/>
          </p:nvPr>
        </p:nvSpPr>
        <p:spPr>
          <a:xfrm>
            <a:off x="838200" y="1161288"/>
            <a:ext cx="10515600" cy="5015675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/>
            </a:lvl1pPr>
            <a:lvl2pPr marL="457200" indent="0">
              <a:lnSpc>
                <a:spcPct val="100000"/>
              </a:lnSpc>
              <a:buNone/>
              <a:defRPr/>
            </a:lvl2pPr>
            <a:lvl3pPr>
              <a:lnSpc>
                <a:spcPct val="10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2212848"/>
            <a:ext cx="6815328" cy="1297114"/>
          </a:xfrm>
        </p:spPr>
        <p:txBody>
          <a:bodyPr anchor="ctr" anchorCtr="0"/>
          <a:lstStyle>
            <a:lvl1pPr algn="ctr">
              <a:defRPr sz="6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smtClean="0"/>
              <a:t>再 见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816669"/>
            <a:ext cx="7315200" cy="1307275"/>
          </a:xfrm>
        </p:spPr>
        <p:txBody>
          <a:bodyPr/>
          <a:lstStyle>
            <a:lvl1pPr algn="ctr"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838200" y="4123944"/>
            <a:ext cx="7315200" cy="75965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0"/>
            <a:ext cx="10515600" cy="822960"/>
          </a:xfrm>
        </p:spPr>
        <p:txBody>
          <a:bodyPr anchor="ctr" anchorCtr="0">
            <a:normAutofit/>
          </a:bodyPr>
          <a:lstStyle>
            <a:lvl1pPr algn="ctr">
              <a:defRPr sz="4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9" name="内容占位符 2"/>
          <p:cNvSpPr>
            <a:spLocks noGrp="1"/>
          </p:cNvSpPr>
          <p:nvPr>
            <p:ph idx="1"/>
          </p:nvPr>
        </p:nvSpPr>
        <p:spPr>
          <a:xfrm>
            <a:off x="838200" y="1161288"/>
            <a:ext cx="10515600" cy="5015675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/>
            </a:lvl1pPr>
            <a:lvl2pPr marL="457200" indent="0">
              <a:lnSpc>
                <a:spcPct val="100000"/>
              </a:lnSpc>
              <a:buNone/>
              <a:defRPr/>
            </a:lvl2pPr>
            <a:lvl3pPr>
              <a:lnSpc>
                <a:spcPct val="10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2212848"/>
            <a:ext cx="6815328" cy="1297114"/>
          </a:xfrm>
        </p:spPr>
        <p:txBody>
          <a:bodyPr anchor="ctr" anchorCtr="0"/>
          <a:lstStyle>
            <a:lvl1pPr algn="ctr">
              <a:defRPr sz="6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smtClean="0"/>
              <a:t>再 见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file:///D:\qq&#25991;&#20214;\712321467\Image\C2C\Image2\%7b75232B38-A165-1FB7-499C-2E1C792CACB5%7d.png" TargetMode="External"/><Relationship Id="rId8" Type="http://schemas.openxmlformats.org/officeDocument/2006/relationships/image" Target="../media/image2.png"/><Relationship Id="rId7" Type="http://schemas.openxmlformats.org/officeDocument/2006/relationships/image" Target="../media/image1.jpeg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7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2816669"/>
            <a:ext cx="10515600" cy="13072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4123944"/>
            <a:ext cx="10515600" cy="1527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8" r:link="rId9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ransition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b="1" kern="120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黑体" panose="02010609060101010101" pitchFamily="49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黑体" panose="02010609060101010101" pitchFamily="49" charset="-122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黑体" panose="02010609060101010101" pitchFamily="49" charset="-122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2.xml"/><Relationship Id="rId5" Type="http://schemas.openxmlformats.org/officeDocument/2006/relationships/themeOverride" Target="../theme/themeOverride10.xml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hemeOverride" Target="../theme/themeOverride11.xml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hemeOverride" Target="../theme/themeOverride15.xml"/><Relationship Id="rId1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hemeOverride" Target="../theme/themeOverride2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hemeOverride" Target="../theme/themeOverride5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6" Type="http://schemas.openxmlformats.org/officeDocument/2006/relationships/slideLayout" Target="../slideLayouts/slideLayout2.xml"/><Relationship Id="rId25" Type="http://schemas.openxmlformats.org/officeDocument/2006/relationships/themeOverride" Target="../theme/themeOverride6.xml"/><Relationship Id="rId24" Type="http://schemas.openxmlformats.org/officeDocument/2006/relationships/image" Target="../media/image6.jpeg"/><Relationship Id="rId23" Type="http://schemas.openxmlformats.org/officeDocument/2006/relationships/image" Target="../media/image5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2.xml"/><Relationship Id="rId3" Type="http://schemas.openxmlformats.org/officeDocument/2006/relationships/themeOverride" Target="../theme/themeOverride7.xml"/><Relationship Id="rId2" Type="http://schemas.openxmlformats.org/officeDocument/2006/relationships/image" Target="../media/image7.emf"/><Relationship Id="rId1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hemeOverride" Target="../theme/themeOverride8.xml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hemeOverride" Target="../theme/themeOverride9.xml"/><Relationship Id="rId1" Type="http://schemas.openxmlformats.org/officeDocument/2006/relationships/image" Target="../media/image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909310"/>
            <a:ext cx="12192000" cy="1659719"/>
          </a:xfrm>
        </p:spPr>
        <p:txBody>
          <a:bodyPr>
            <a:normAutofit/>
          </a:bodyPr>
          <a:lstStyle/>
          <a:p>
            <a:r>
              <a:rPr lang="zh-CN" altLang="en-US" sz="3600" b="0" dirty="0" smtClean="0">
                <a:solidFill>
                  <a:schemeClr val="tx1"/>
                </a:solidFill>
                <a:latin typeface="黑体" panose="02010609060101010101" pitchFamily="49" charset="-122"/>
              </a:rPr>
              <a:t>第五单元 数据处理</a:t>
            </a:r>
            <a:endParaRPr lang="zh-CN" altLang="en-US" sz="3600" b="0" dirty="0">
              <a:solidFill>
                <a:schemeClr val="tx1"/>
              </a:solidFill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449739" y="2804596"/>
            <a:ext cx="7315200" cy="759650"/>
          </a:xfrm>
        </p:spPr>
        <p:txBody>
          <a:bodyPr>
            <a:noAutofit/>
          </a:bodyPr>
          <a:lstStyle/>
          <a:p>
            <a:r>
              <a:rPr lang="zh-CN" altLang="en-US" sz="6600" dirty="0" smtClean="0">
                <a:solidFill>
                  <a:schemeClr val="tx1"/>
                </a:solidFill>
              </a:rPr>
              <a:t>身高的情况</a:t>
            </a:r>
            <a:endParaRPr lang="zh-CN" altLang="en-US" sz="660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extBox 4"/>
          <p:cNvSpPr txBox="1">
            <a:spLocks noChangeArrowheads="1"/>
          </p:cNvSpPr>
          <p:nvPr/>
        </p:nvSpPr>
        <p:spPr bwMode="auto">
          <a:xfrm>
            <a:off x="517789" y="894861"/>
            <a:ext cx="11154833" cy="13031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latin typeface="+mj-lt"/>
                <a:ea typeface="黑体" panose="02010609060101010101" pitchFamily="49" charset="-122"/>
              </a:rPr>
              <a:t>2. </a:t>
            </a:r>
            <a:r>
              <a:rPr lang="zh-CN" altLang="en-US" sz="2800" dirty="0">
                <a:latin typeface="+mj-lt"/>
                <a:ea typeface="黑体" panose="02010609060101010101" pitchFamily="49" charset="-122"/>
              </a:rPr>
              <a:t>下面是淘气所在学校六（</a:t>
            </a:r>
            <a:r>
              <a:rPr lang="en-US" altLang="zh-CN" sz="2800" dirty="0">
                <a:latin typeface="+mj-lt"/>
                <a:ea typeface="黑体" panose="02010609060101010101" pitchFamily="49" charset="-122"/>
              </a:rPr>
              <a:t>2</a:t>
            </a:r>
            <a:r>
              <a:rPr lang="zh-CN" altLang="en-US" sz="2800" dirty="0">
                <a:latin typeface="+mj-lt"/>
                <a:ea typeface="黑体" panose="02010609060101010101" pitchFamily="49" charset="-122"/>
              </a:rPr>
              <a:t>）班男、女生的身高</a:t>
            </a:r>
            <a:r>
              <a:rPr lang="zh-CN" altLang="en-US" sz="2800" dirty="0" smtClean="0">
                <a:latin typeface="+mj-lt"/>
                <a:ea typeface="黑体" panose="02010609060101010101" pitchFamily="49" charset="-122"/>
              </a:rPr>
              <a:t>分布照片</a:t>
            </a:r>
            <a:r>
              <a:rPr lang="zh-CN" altLang="en-US" sz="2800" dirty="0">
                <a:latin typeface="+mj-lt"/>
                <a:ea typeface="黑体" panose="02010609060101010101" pitchFamily="49" charset="-122"/>
              </a:rPr>
              <a:t>，男生和女生的身高分布情况有什么不同</a:t>
            </a:r>
            <a:r>
              <a:rPr lang="zh-CN" altLang="en-US" sz="2800" dirty="0" smtClean="0">
                <a:latin typeface="+mj-lt"/>
                <a:ea typeface="黑体" panose="02010609060101010101" pitchFamily="49" charset="-122"/>
              </a:rPr>
              <a:t>？与</a:t>
            </a:r>
            <a:r>
              <a:rPr lang="zh-CN" altLang="en-US" sz="2800" dirty="0">
                <a:latin typeface="+mj-lt"/>
                <a:ea typeface="黑体" panose="02010609060101010101" pitchFamily="49" charset="-122"/>
              </a:rPr>
              <a:t>同学进行交流。（单位：</a:t>
            </a:r>
            <a:r>
              <a:rPr lang="en-US" altLang="zh-CN" sz="2800" dirty="0">
                <a:latin typeface="+mj-lt"/>
                <a:ea typeface="黑体" panose="02010609060101010101" pitchFamily="49" charset="-122"/>
              </a:rPr>
              <a:t>cm</a:t>
            </a:r>
            <a:r>
              <a:rPr lang="zh-CN" altLang="en-US" sz="2800" dirty="0">
                <a:latin typeface="+mj-lt"/>
                <a:ea typeface="黑体" panose="02010609060101010101" pitchFamily="49" charset="-122"/>
              </a:rPr>
              <a:t>）</a:t>
            </a:r>
            <a:endParaRPr lang="zh-CN" altLang="en-US" sz="2800" dirty="0">
              <a:latin typeface="+mj-lt"/>
              <a:ea typeface="黑体" panose="02010609060101010101" pitchFamily="49" charset="-122"/>
            </a:endParaRPr>
          </a:p>
        </p:txBody>
      </p:sp>
      <p:pic>
        <p:nvPicPr>
          <p:cNvPr id="19460" name="Picture 10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1492489" y="2439246"/>
            <a:ext cx="4128665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11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613412" y="2394091"/>
            <a:ext cx="3926252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12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1418101" y="4725538"/>
            <a:ext cx="3702540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13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6796292" y="4725538"/>
            <a:ext cx="2867472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>
            <a:spLocks noGrp="1" noChangeArrowheads="1"/>
          </p:cNvSpPr>
          <p:nvPr/>
        </p:nvSpPr>
        <p:spPr>
          <a:xfrm>
            <a:off x="-1588" y="-11113"/>
            <a:ext cx="12193588" cy="850901"/>
          </a:xfrm>
          <a:prstGeom prst="rect">
            <a:avLst/>
          </a:prstGeom>
          <a:noFill/>
          <a:ln w="9525">
            <a:noFill/>
          </a:ln>
        </p:spPr>
        <p:txBody>
          <a:bodyPr lIns="91443" tIns="45721" rIns="91443" bIns="45721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楷体" panose="02010609060101010101" pitchFamily="49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defRPr/>
            </a:pPr>
            <a:r>
              <a:rPr lang="zh-CN" sz="4000" b="1" kern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三、巩固练习</a:t>
            </a:r>
            <a:endParaRPr lang="zh-CN" sz="4000" b="1" kern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170744" y="4219400"/>
          <a:ext cx="11664000" cy="115200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1296000"/>
                <a:gridCol w="1296000"/>
                <a:gridCol w="1296000"/>
                <a:gridCol w="1296000"/>
                <a:gridCol w="1296000"/>
                <a:gridCol w="1296000"/>
                <a:gridCol w="1296000"/>
                <a:gridCol w="1296000"/>
                <a:gridCol w="1296000"/>
              </a:tblGrid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smtClean="0">
                          <a:latin typeface="+mj-lt"/>
                          <a:ea typeface="黑体" panose="02010609060101010101" pitchFamily="49" charset="-122"/>
                        </a:rPr>
                        <a:t>身高段</a:t>
                      </a:r>
                      <a:r>
                        <a:rPr lang="en-US" altLang="zh-CN" sz="1600" smtClean="0">
                          <a:latin typeface="+mj-lt"/>
                          <a:ea typeface="黑体" panose="02010609060101010101" pitchFamily="49" charset="-122"/>
                        </a:rPr>
                        <a:t>/cm</a:t>
                      </a:r>
                      <a:endParaRPr lang="zh-CN" altLang="en-US" sz="16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smtClean="0">
                          <a:latin typeface="+mj-lt"/>
                          <a:ea typeface="黑体" panose="02010609060101010101" pitchFamily="49" charset="-122"/>
                        </a:rPr>
                        <a:t>140</a:t>
                      </a:r>
                      <a:r>
                        <a:rPr lang="zh-CN" altLang="en-US" sz="1600" smtClean="0">
                          <a:latin typeface="+mj-lt"/>
                          <a:ea typeface="黑体" panose="02010609060101010101" pitchFamily="49" charset="-122"/>
                        </a:rPr>
                        <a:t>以下</a:t>
                      </a:r>
                      <a:endParaRPr lang="zh-CN" altLang="en-US" sz="16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spc="-150" smtClean="0">
                          <a:latin typeface="+mj-lt"/>
                          <a:ea typeface="黑体" panose="02010609060101010101" pitchFamily="49" charset="-122"/>
                        </a:rPr>
                        <a:t>140</a:t>
                      </a:r>
                      <a:r>
                        <a:rPr lang="zh-CN" altLang="en-US" sz="1600" spc="-150" smtClean="0">
                          <a:latin typeface="+mj-lt"/>
                          <a:ea typeface="黑体" panose="02010609060101010101" pitchFamily="49" charset="-122"/>
                        </a:rPr>
                        <a:t>～</a:t>
                      </a:r>
                      <a:r>
                        <a:rPr lang="en-US" altLang="zh-CN" sz="1600" spc="-150" smtClean="0">
                          <a:latin typeface="+mj-lt"/>
                          <a:ea typeface="黑体" panose="02010609060101010101" pitchFamily="49" charset="-122"/>
                        </a:rPr>
                        <a:t>144</a:t>
                      </a:r>
                      <a:endParaRPr lang="zh-CN" altLang="en-US" sz="1600" spc="-15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spc="-150" smtClean="0">
                          <a:latin typeface="+mj-lt"/>
                          <a:ea typeface="黑体" panose="02010609060101010101" pitchFamily="49" charset="-122"/>
                        </a:rPr>
                        <a:t>145</a:t>
                      </a:r>
                      <a:r>
                        <a:rPr lang="zh-CN" altLang="en-US" sz="1600" spc="-150" smtClean="0">
                          <a:latin typeface="+mj-lt"/>
                          <a:ea typeface="黑体" panose="02010609060101010101" pitchFamily="49" charset="-122"/>
                        </a:rPr>
                        <a:t>～</a:t>
                      </a:r>
                      <a:r>
                        <a:rPr lang="en-US" altLang="zh-CN" sz="1600" spc="-150" smtClean="0">
                          <a:latin typeface="+mj-lt"/>
                          <a:ea typeface="黑体" panose="02010609060101010101" pitchFamily="49" charset="-122"/>
                        </a:rPr>
                        <a:t>149</a:t>
                      </a:r>
                      <a:endParaRPr lang="zh-CN" altLang="en-US" sz="1600" spc="-150" smtClean="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spc="-150" smtClean="0">
                          <a:latin typeface="+mj-lt"/>
                          <a:ea typeface="黑体" panose="02010609060101010101" pitchFamily="49" charset="-122"/>
                        </a:rPr>
                        <a:t>150</a:t>
                      </a:r>
                      <a:r>
                        <a:rPr lang="zh-CN" altLang="en-US" sz="1600" spc="-150" smtClean="0">
                          <a:latin typeface="+mj-lt"/>
                          <a:ea typeface="黑体" panose="02010609060101010101" pitchFamily="49" charset="-122"/>
                        </a:rPr>
                        <a:t>～</a:t>
                      </a:r>
                      <a:r>
                        <a:rPr lang="en-US" altLang="zh-CN" sz="1600" spc="-150" smtClean="0">
                          <a:latin typeface="+mj-lt"/>
                          <a:ea typeface="黑体" panose="02010609060101010101" pitchFamily="49" charset="-122"/>
                        </a:rPr>
                        <a:t>154</a:t>
                      </a:r>
                      <a:endParaRPr lang="zh-CN" altLang="en-US" sz="1600" spc="-150" smtClean="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spc="-150" smtClean="0">
                          <a:latin typeface="+mj-lt"/>
                          <a:ea typeface="黑体" panose="02010609060101010101" pitchFamily="49" charset="-122"/>
                        </a:rPr>
                        <a:t>155</a:t>
                      </a:r>
                      <a:r>
                        <a:rPr lang="zh-CN" altLang="en-US" sz="1600" spc="-150" smtClean="0">
                          <a:latin typeface="+mj-lt"/>
                          <a:ea typeface="黑体" panose="02010609060101010101" pitchFamily="49" charset="-122"/>
                        </a:rPr>
                        <a:t>～</a:t>
                      </a:r>
                      <a:r>
                        <a:rPr lang="en-US" altLang="zh-CN" sz="1600" spc="-150" smtClean="0">
                          <a:latin typeface="+mj-lt"/>
                          <a:ea typeface="黑体" panose="02010609060101010101" pitchFamily="49" charset="-122"/>
                        </a:rPr>
                        <a:t>159</a:t>
                      </a:r>
                      <a:endParaRPr lang="zh-CN" altLang="en-US" sz="1600" spc="-150" smtClean="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spc="-150" smtClean="0">
                          <a:latin typeface="+mj-lt"/>
                          <a:ea typeface="黑体" panose="02010609060101010101" pitchFamily="49" charset="-122"/>
                        </a:rPr>
                        <a:t>160</a:t>
                      </a:r>
                      <a:r>
                        <a:rPr lang="zh-CN" altLang="en-US" sz="1600" spc="-150" smtClean="0">
                          <a:latin typeface="+mj-lt"/>
                          <a:ea typeface="黑体" panose="02010609060101010101" pitchFamily="49" charset="-122"/>
                        </a:rPr>
                        <a:t>～</a:t>
                      </a:r>
                      <a:r>
                        <a:rPr lang="en-US" altLang="zh-CN" sz="1600" spc="-150" smtClean="0">
                          <a:latin typeface="+mj-lt"/>
                          <a:ea typeface="黑体" panose="02010609060101010101" pitchFamily="49" charset="-122"/>
                        </a:rPr>
                        <a:t>164</a:t>
                      </a:r>
                      <a:endParaRPr lang="zh-CN" altLang="en-US" sz="1600" spc="-150" smtClean="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spc="-150" smtClean="0">
                          <a:latin typeface="+mj-lt"/>
                          <a:ea typeface="黑体" panose="02010609060101010101" pitchFamily="49" charset="-122"/>
                        </a:rPr>
                        <a:t>165</a:t>
                      </a:r>
                      <a:r>
                        <a:rPr lang="zh-CN" altLang="en-US" sz="1600" spc="-150" smtClean="0">
                          <a:latin typeface="+mj-lt"/>
                          <a:ea typeface="黑体" panose="02010609060101010101" pitchFamily="49" charset="-122"/>
                        </a:rPr>
                        <a:t>～</a:t>
                      </a:r>
                      <a:r>
                        <a:rPr lang="en-US" altLang="zh-CN" sz="1600" spc="-150" smtClean="0">
                          <a:latin typeface="+mj-lt"/>
                          <a:ea typeface="黑体" panose="02010609060101010101" pitchFamily="49" charset="-122"/>
                        </a:rPr>
                        <a:t>169</a:t>
                      </a:r>
                      <a:endParaRPr lang="zh-CN" altLang="en-US" sz="1600" spc="-150" smtClean="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smtClean="0">
                          <a:latin typeface="+mj-lt"/>
                          <a:ea typeface="黑体" panose="02010609060101010101" pitchFamily="49" charset="-122"/>
                        </a:rPr>
                        <a:t>169</a:t>
                      </a:r>
                      <a:r>
                        <a:rPr lang="zh-CN" altLang="en-US" sz="1600" smtClean="0">
                          <a:latin typeface="+mj-lt"/>
                          <a:ea typeface="黑体" panose="02010609060101010101" pitchFamily="49" charset="-122"/>
                        </a:rPr>
                        <a:t>以上</a:t>
                      </a:r>
                      <a:endParaRPr lang="zh-CN" altLang="en-US" sz="16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男生人数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0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4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6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6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5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3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5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0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</a:tr>
            </a:tbl>
          </a:graphicData>
        </a:graphic>
      </p:graphicFrame>
      <p:sp>
        <p:nvSpPr>
          <p:cNvPr id="17" name="Rectangle 2"/>
          <p:cNvSpPr>
            <a:spLocks noGrp="1" noChangeArrowheads="1"/>
          </p:cNvSpPr>
          <p:nvPr/>
        </p:nvSpPr>
        <p:spPr>
          <a:xfrm>
            <a:off x="-1588" y="-11113"/>
            <a:ext cx="12193588" cy="850901"/>
          </a:xfrm>
          <a:prstGeom prst="rect">
            <a:avLst/>
          </a:prstGeom>
          <a:noFill/>
          <a:ln w="9525">
            <a:noFill/>
          </a:ln>
        </p:spPr>
        <p:txBody>
          <a:bodyPr lIns="91443" tIns="45721" rIns="91443" bIns="45721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楷体" panose="02010609060101010101" pitchFamily="49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defRPr/>
            </a:pPr>
            <a:r>
              <a:rPr lang="zh-CN" sz="4000" b="1" kern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三、巩固练习</a:t>
            </a:r>
            <a:endParaRPr lang="zh-CN" sz="4000" b="1" kern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18" name="表格 17"/>
          <p:cNvGraphicFramePr>
            <a:graphicFrameLocks noGrp="1"/>
          </p:cNvGraphicFramePr>
          <p:nvPr/>
        </p:nvGraphicFramePr>
        <p:xfrm>
          <a:off x="165100" y="5455534"/>
          <a:ext cx="11664000" cy="115200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1296000"/>
                <a:gridCol w="1296000"/>
                <a:gridCol w="1296000"/>
                <a:gridCol w="1296000"/>
                <a:gridCol w="1296000"/>
                <a:gridCol w="1296000"/>
                <a:gridCol w="1296000"/>
                <a:gridCol w="1296000"/>
                <a:gridCol w="1296000"/>
              </a:tblGrid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smtClean="0">
                          <a:latin typeface="+mj-lt"/>
                          <a:ea typeface="黑体" panose="02010609060101010101" pitchFamily="49" charset="-122"/>
                        </a:rPr>
                        <a:t>身高段</a:t>
                      </a:r>
                      <a:r>
                        <a:rPr lang="en-US" altLang="zh-CN" sz="1600" smtClean="0">
                          <a:latin typeface="+mj-lt"/>
                          <a:ea typeface="黑体" panose="02010609060101010101" pitchFamily="49" charset="-122"/>
                        </a:rPr>
                        <a:t>/cm</a:t>
                      </a:r>
                      <a:endParaRPr lang="zh-CN" altLang="en-US" sz="16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smtClean="0">
                          <a:latin typeface="+mj-lt"/>
                          <a:ea typeface="黑体" panose="02010609060101010101" pitchFamily="49" charset="-122"/>
                        </a:rPr>
                        <a:t>140</a:t>
                      </a:r>
                      <a:r>
                        <a:rPr lang="zh-CN" altLang="en-US" sz="1600" smtClean="0">
                          <a:latin typeface="+mj-lt"/>
                          <a:ea typeface="黑体" panose="02010609060101010101" pitchFamily="49" charset="-122"/>
                        </a:rPr>
                        <a:t>以下</a:t>
                      </a:r>
                      <a:endParaRPr lang="zh-CN" altLang="en-US" sz="16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spc="-150" smtClean="0">
                          <a:latin typeface="+mj-lt"/>
                          <a:ea typeface="黑体" panose="02010609060101010101" pitchFamily="49" charset="-122"/>
                        </a:rPr>
                        <a:t>140</a:t>
                      </a:r>
                      <a:r>
                        <a:rPr lang="zh-CN" altLang="en-US" sz="1600" spc="-150" smtClean="0">
                          <a:latin typeface="+mj-lt"/>
                          <a:ea typeface="黑体" panose="02010609060101010101" pitchFamily="49" charset="-122"/>
                        </a:rPr>
                        <a:t>～</a:t>
                      </a:r>
                      <a:r>
                        <a:rPr lang="en-US" altLang="zh-CN" sz="1600" spc="-150" smtClean="0">
                          <a:latin typeface="+mj-lt"/>
                          <a:ea typeface="黑体" panose="02010609060101010101" pitchFamily="49" charset="-122"/>
                        </a:rPr>
                        <a:t>144</a:t>
                      </a:r>
                      <a:endParaRPr lang="zh-CN" altLang="en-US" sz="1600" spc="-15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spc="-150" smtClean="0">
                          <a:latin typeface="+mj-lt"/>
                          <a:ea typeface="黑体" panose="02010609060101010101" pitchFamily="49" charset="-122"/>
                        </a:rPr>
                        <a:t>145</a:t>
                      </a:r>
                      <a:r>
                        <a:rPr lang="zh-CN" altLang="en-US" sz="1600" spc="-150" smtClean="0">
                          <a:latin typeface="+mj-lt"/>
                          <a:ea typeface="黑体" panose="02010609060101010101" pitchFamily="49" charset="-122"/>
                        </a:rPr>
                        <a:t>～</a:t>
                      </a:r>
                      <a:r>
                        <a:rPr lang="en-US" altLang="zh-CN" sz="1600" spc="-150" smtClean="0">
                          <a:latin typeface="+mj-lt"/>
                          <a:ea typeface="黑体" panose="02010609060101010101" pitchFamily="49" charset="-122"/>
                        </a:rPr>
                        <a:t>149</a:t>
                      </a:r>
                      <a:endParaRPr lang="zh-CN" altLang="en-US" sz="1600" spc="-150" smtClean="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spc="-150" smtClean="0">
                          <a:latin typeface="+mj-lt"/>
                          <a:ea typeface="黑体" panose="02010609060101010101" pitchFamily="49" charset="-122"/>
                        </a:rPr>
                        <a:t>150</a:t>
                      </a:r>
                      <a:r>
                        <a:rPr lang="zh-CN" altLang="en-US" sz="1600" spc="-150" smtClean="0">
                          <a:latin typeface="+mj-lt"/>
                          <a:ea typeface="黑体" panose="02010609060101010101" pitchFamily="49" charset="-122"/>
                        </a:rPr>
                        <a:t>～</a:t>
                      </a:r>
                      <a:r>
                        <a:rPr lang="en-US" altLang="zh-CN" sz="1600" spc="-150" smtClean="0">
                          <a:latin typeface="+mj-lt"/>
                          <a:ea typeface="黑体" panose="02010609060101010101" pitchFamily="49" charset="-122"/>
                        </a:rPr>
                        <a:t>154</a:t>
                      </a:r>
                      <a:endParaRPr lang="zh-CN" altLang="en-US" sz="1600" spc="-150" smtClean="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spc="-150" smtClean="0">
                          <a:latin typeface="+mj-lt"/>
                          <a:ea typeface="黑体" panose="02010609060101010101" pitchFamily="49" charset="-122"/>
                        </a:rPr>
                        <a:t>155</a:t>
                      </a:r>
                      <a:r>
                        <a:rPr lang="zh-CN" altLang="en-US" sz="1600" spc="-150" smtClean="0">
                          <a:latin typeface="+mj-lt"/>
                          <a:ea typeface="黑体" panose="02010609060101010101" pitchFamily="49" charset="-122"/>
                        </a:rPr>
                        <a:t>～</a:t>
                      </a:r>
                      <a:r>
                        <a:rPr lang="en-US" altLang="zh-CN" sz="1600" spc="-150" smtClean="0">
                          <a:latin typeface="+mj-lt"/>
                          <a:ea typeface="黑体" panose="02010609060101010101" pitchFamily="49" charset="-122"/>
                        </a:rPr>
                        <a:t>159</a:t>
                      </a:r>
                      <a:endParaRPr lang="zh-CN" altLang="en-US" sz="1600" spc="-150" smtClean="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spc="-150" smtClean="0">
                          <a:latin typeface="+mj-lt"/>
                          <a:ea typeface="黑体" panose="02010609060101010101" pitchFamily="49" charset="-122"/>
                        </a:rPr>
                        <a:t>160</a:t>
                      </a:r>
                      <a:r>
                        <a:rPr lang="zh-CN" altLang="en-US" sz="1600" spc="-150" smtClean="0">
                          <a:latin typeface="+mj-lt"/>
                          <a:ea typeface="黑体" panose="02010609060101010101" pitchFamily="49" charset="-122"/>
                        </a:rPr>
                        <a:t>～</a:t>
                      </a:r>
                      <a:r>
                        <a:rPr lang="en-US" altLang="zh-CN" sz="1600" spc="-150" smtClean="0">
                          <a:latin typeface="+mj-lt"/>
                          <a:ea typeface="黑体" panose="02010609060101010101" pitchFamily="49" charset="-122"/>
                        </a:rPr>
                        <a:t>164</a:t>
                      </a:r>
                      <a:endParaRPr lang="zh-CN" altLang="en-US" sz="1600" spc="-150" smtClean="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spc="-150" smtClean="0">
                          <a:latin typeface="+mj-lt"/>
                          <a:ea typeface="黑体" panose="02010609060101010101" pitchFamily="49" charset="-122"/>
                        </a:rPr>
                        <a:t>165</a:t>
                      </a:r>
                      <a:r>
                        <a:rPr lang="zh-CN" altLang="en-US" sz="1600" spc="-150" smtClean="0">
                          <a:latin typeface="+mj-lt"/>
                          <a:ea typeface="黑体" panose="02010609060101010101" pitchFamily="49" charset="-122"/>
                        </a:rPr>
                        <a:t>～</a:t>
                      </a:r>
                      <a:r>
                        <a:rPr lang="en-US" altLang="zh-CN" sz="1600" spc="-150" smtClean="0">
                          <a:latin typeface="+mj-lt"/>
                          <a:ea typeface="黑体" panose="02010609060101010101" pitchFamily="49" charset="-122"/>
                        </a:rPr>
                        <a:t>169</a:t>
                      </a:r>
                      <a:endParaRPr lang="zh-CN" altLang="en-US" sz="1600" spc="-150" smtClean="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smtClean="0">
                          <a:latin typeface="+mj-lt"/>
                          <a:ea typeface="黑体" panose="02010609060101010101" pitchFamily="49" charset="-122"/>
                        </a:rPr>
                        <a:t>169</a:t>
                      </a:r>
                      <a:r>
                        <a:rPr lang="zh-CN" altLang="en-US" sz="1600" smtClean="0">
                          <a:latin typeface="+mj-lt"/>
                          <a:ea typeface="黑体" panose="02010609060101010101" pitchFamily="49" charset="-122"/>
                        </a:rPr>
                        <a:t>以上</a:t>
                      </a:r>
                      <a:endParaRPr lang="zh-CN" altLang="en-US" sz="16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女生人数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0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1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9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7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5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0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0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0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</a:tr>
            </a:tbl>
          </a:graphicData>
        </a:graphic>
      </p:graphicFrame>
      <p:pic>
        <p:nvPicPr>
          <p:cNvPr id="9" name="Picture 10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1540616" y="941507"/>
            <a:ext cx="4128665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1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661539" y="896352"/>
            <a:ext cx="3926252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2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1466228" y="3227799"/>
            <a:ext cx="3702540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3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6844419" y="3227799"/>
            <a:ext cx="2867472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/>
        </p:nvSpPr>
        <p:spPr>
          <a:xfrm>
            <a:off x="-1588" y="-11113"/>
            <a:ext cx="12193588" cy="850901"/>
          </a:xfrm>
          <a:prstGeom prst="rect">
            <a:avLst/>
          </a:prstGeom>
          <a:noFill/>
          <a:ln w="9525">
            <a:noFill/>
          </a:ln>
        </p:spPr>
        <p:txBody>
          <a:bodyPr lIns="91443" tIns="45721" rIns="91443" bIns="45721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楷体" panose="02010609060101010101" pitchFamily="49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defRPr/>
            </a:pPr>
            <a:r>
              <a:rPr lang="zh-CN" sz="4000" b="1" kern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三、巩固练习</a:t>
            </a:r>
            <a:endParaRPr lang="zh-CN" sz="4000" b="1" kern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1315305" y="1609355"/>
          <a:ext cx="8730736" cy="3703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1342"/>
                <a:gridCol w="1091342"/>
                <a:gridCol w="1091342"/>
                <a:gridCol w="1091342"/>
                <a:gridCol w="1091342"/>
                <a:gridCol w="1091342"/>
                <a:gridCol w="1091342"/>
                <a:gridCol w="1091342"/>
              </a:tblGrid>
              <a:tr h="38410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1400" smtClean="0">
                          <a:latin typeface="+mj-lt"/>
                          <a:ea typeface="黑体" panose="02010609060101010101" pitchFamily="49" charset="-122"/>
                        </a:rPr>
                        <a:t>教师编号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1400" smtClean="0">
                          <a:latin typeface="+mj-lt"/>
                          <a:ea typeface="黑体" panose="02010609060101010101" pitchFamily="49" charset="-122"/>
                        </a:rPr>
                        <a:t>年龄</a:t>
                      </a: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400" smtClean="0">
                          <a:latin typeface="+mj-lt"/>
                          <a:ea typeface="黑体" panose="02010609060101010101" pitchFamily="49" charset="-122"/>
                        </a:rPr>
                        <a:t>岁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1400" smtClean="0">
                          <a:latin typeface="+mj-lt"/>
                          <a:ea typeface="黑体" panose="02010609060101010101" pitchFamily="49" charset="-122"/>
                        </a:rPr>
                        <a:t>教师编号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1400" smtClean="0">
                          <a:latin typeface="+mj-lt"/>
                          <a:ea typeface="黑体" panose="02010609060101010101" pitchFamily="49" charset="-122"/>
                        </a:rPr>
                        <a:t>年龄</a:t>
                      </a: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400" smtClean="0">
                          <a:latin typeface="+mj-lt"/>
                          <a:ea typeface="黑体" panose="02010609060101010101" pitchFamily="49" charset="-122"/>
                        </a:rPr>
                        <a:t>岁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1400" smtClean="0">
                          <a:latin typeface="+mj-lt"/>
                          <a:ea typeface="黑体" panose="02010609060101010101" pitchFamily="49" charset="-122"/>
                        </a:rPr>
                        <a:t>教师编号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1400" smtClean="0">
                          <a:latin typeface="+mj-lt"/>
                          <a:ea typeface="黑体" panose="02010609060101010101" pitchFamily="49" charset="-122"/>
                        </a:rPr>
                        <a:t>年龄</a:t>
                      </a: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400" smtClean="0">
                          <a:latin typeface="+mj-lt"/>
                          <a:ea typeface="黑体" panose="02010609060101010101" pitchFamily="49" charset="-122"/>
                        </a:rPr>
                        <a:t>岁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1400" smtClean="0">
                          <a:latin typeface="+mj-lt"/>
                          <a:ea typeface="黑体" panose="02010609060101010101" pitchFamily="49" charset="-122"/>
                        </a:rPr>
                        <a:t>教师编号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1400" smtClean="0">
                          <a:latin typeface="+mj-lt"/>
                          <a:ea typeface="黑体" panose="02010609060101010101" pitchFamily="49" charset="-122"/>
                        </a:rPr>
                        <a:t>年龄</a:t>
                      </a: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1400" smtClean="0">
                          <a:latin typeface="+mj-lt"/>
                          <a:ea typeface="黑体" panose="02010609060101010101" pitchFamily="49" charset="-122"/>
                        </a:rPr>
                        <a:t>岁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</a:tr>
              <a:tr h="38410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1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50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9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43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17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37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25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46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</a:tr>
              <a:tr h="38410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2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42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10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45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18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42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26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43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</a:tr>
              <a:tr h="38410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3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38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11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49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19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41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27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40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</a:tr>
              <a:tr h="38410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4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42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12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26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20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36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28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39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</a:tr>
              <a:tr h="38410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5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29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13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44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21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30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29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56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</a:tr>
              <a:tr h="38410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6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34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14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44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22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27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30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38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</a:tr>
              <a:tr h="38410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7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37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15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40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23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28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31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44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</a:tr>
              <a:tr h="38410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8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41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16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36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24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52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32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400" smtClean="0">
                          <a:latin typeface="+mj-lt"/>
                          <a:ea typeface="黑体" panose="02010609060101010101" pitchFamily="49" charset="-122"/>
                        </a:rPr>
                        <a:t>33</a:t>
                      </a:r>
                      <a:endParaRPr lang="zh-CN" altLang="en-US" sz="14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69558" y="914399"/>
            <a:ext cx="83408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smtClean="0">
                <a:latin typeface="+mj-lt"/>
                <a:ea typeface="黑体" panose="02010609060101010101" pitchFamily="49" charset="-122"/>
              </a:rPr>
              <a:t>3.</a:t>
            </a:r>
            <a:r>
              <a:rPr lang="zh-CN" altLang="en-US" sz="2800" smtClean="0">
                <a:latin typeface="+mj-lt"/>
                <a:ea typeface="黑体" panose="02010609060101010101" pitchFamily="49" charset="-122"/>
              </a:rPr>
              <a:t>李老师把学校教师的年龄情况做了统计，结果如下：</a:t>
            </a:r>
            <a:endParaRPr lang="zh-CN" altLang="en-US" sz="280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08670" y="5350475"/>
            <a:ext cx="7549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+mj-lt"/>
                <a:ea typeface="黑体" panose="02010609060101010101" pitchFamily="49" charset="-122"/>
              </a:rPr>
              <a:t>（</a:t>
            </a:r>
            <a:r>
              <a:rPr lang="en-US" altLang="zh-CN" dirty="0" smtClean="0">
                <a:latin typeface="+mj-lt"/>
                <a:ea typeface="黑体" panose="02010609060101010101" pitchFamily="49" charset="-122"/>
              </a:rPr>
              <a:t>1</a:t>
            </a:r>
            <a:r>
              <a:rPr lang="zh-CN" altLang="en-US" dirty="0" smtClean="0">
                <a:latin typeface="+mj-lt"/>
                <a:ea typeface="黑体" panose="02010609060101010101" pitchFamily="49" charset="-122"/>
              </a:rPr>
              <a:t>）根据上面的数据，完成下面的统计表。</a:t>
            </a:r>
            <a:endParaRPr lang="zh-CN" altLang="en-US" dirty="0">
              <a:latin typeface="+mj-lt"/>
              <a:ea typeface="黑体" panose="02010609060101010101" pitchFamily="49" charset="-122"/>
            </a:endParaRPr>
          </a:p>
        </p:txBody>
      </p:sp>
      <p:graphicFrame>
        <p:nvGraphicFramePr>
          <p:cNvPr id="9" name="表格 8"/>
          <p:cNvGraphicFramePr>
            <a:graphicFrameLocks noGrp="1"/>
          </p:cNvGraphicFramePr>
          <p:nvPr/>
        </p:nvGraphicFramePr>
        <p:xfrm>
          <a:off x="1698368" y="5835364"/>
          <a:ext cx="8128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年龄</a:t>
                      </a: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岁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30</a:t>
                      </a:r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以下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30~34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35~39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40~44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45~49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50~54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54</a:t>
                      </a:r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以上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人数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1698368" y="5847444"/>
          <a:ext cx="8128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年龄</a:t>
                      </a: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岁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30</a:t>
                      </a:r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以下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30~34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35~39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40~44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45~49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50~54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54</a:t>
                      </a:r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以上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人数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4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3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7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12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3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2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1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/>
        </p:nvSpPr>
        <p:spPr>
          <a:xfrm>
            <a:off x="-1588" y="-11113"/>
            <a:ext cx="12193588" cy="850901"/>
          </a:xfrm>
          <a:prstGeom prst="rect">
            <a:avLst/>
          </a:prstGeom>
          <a:noFill/>
          <a:ln w="9525">
            <a:noFill/>
          </a:ln>
        </p:spPr>
        <p:txBody>
          <a:bodyPr lIns="91443" tIns="45721" rIns="91443" bIns="45721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楷体" panose="02010609060101010101" pitchFamily="49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defRPr/>
            </a:pPr>
            <a:r>
              <a:rPr lang="zh-CN" sz="4000" b="1" kern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三、巩固练习</a:t>
            </a:r>
            <a:endParaRPr lang="zh-CN" sz="4000" b="1" kern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9558" y="914399"/>
            <a:ext cx="83408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+mj-lt"/>
                <a:ea typeface="黑体" panose="02010609060101010101" pitchFamily="49" charset="-122"/>
              </a:rPr>
              <a:t>3.</a:t>
            </a:r>
            <a:r>
              <a:rPr lang="zh-CN" altLang="en-US" sz="2800" dirty="0" smtClean="0">
                <a:latin typeface="+mj-lt"/>
                <a:ea typeface="黑体" panose="02010609060101010101" pitchFamily="49" charset="-122"/>
              </a:rPr>
              <a:t>李老师把学校教师的年龄情况做了统计，结果如下：</a:t>
            </a:r>
            <a:endParaRPr lang="zh-CN" altLang="en-US" sz="2800" dirty="0">
              <a:latin typeface="+mj-lt"/>
              <a:ea typeface="黑体" panose="02010609060101010101" pitchFamily="49" charset="-122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1282357" y="1922391"/>
          <a:ext cx="8128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年龄</a:t>
                      </a:r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岁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30</a:t>
                      </a:r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以下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30~34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35~39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40~44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45~49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50~54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54</a:t>
                      </a:r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以上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人数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4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3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7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12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3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2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latin typeface="+mj-lt"/>
                          <a:ea typeface="黑体" panose="02010609060101010101" pitchFamily="49" charset="-122"/>
                        </a:rPr>
                        <a:t>1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矩形 10"/>
          <p:cNvSpPr/>
          <p:nvPr/>
        </p:nvSpPr>
        <p:spPr>
          <a:xfrm>
            <a:off x="1021491" y="3090902"/>
            <a:ext cx="875270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latin typeface="+mj-lt"/>
                <a:ea typeface="黑体" panose="02010609060101010101" pitchFamily="49" charset="-122"/>
              </a:rPr>
              <a:t>（</a:t>
            </a:r>
            <a:r>
              <a:rPr lang="en-US" altLang="zh-CN" sz="2400" dirty="0" smtClean="0">
                <a:latin typeface="+mj-lt"/>
                <a:ea typeface="黑体" panose="02010609060101010101" pitchFamily="49" charset="-122"/>
              </a:rPr>
              <a:t>2</a:t>
            </a:r>
            <a:r>
              <a:rPr lang="zh-CN" altLang="en-US" sz="2400" dirty="0" smtClean="0">
                <a:latin typeface="+mj-lt"/>
                <a:ea typeface="黑体" panose="02010609060101010101" pitchFamily="49" charset="-122"/>
              </a:rPr>
              <a:t>）哪个年龄段的人数最多？哪个年龄段的人数最少？</a:t>
            </a:r>
            <a:endParaRPr lang="en-US" altLang="zh-CN" sz="2400" dirty="0" smtClean="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87395" y="4337222"/>
            <a:ext cx="101325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答：</a:t>
            </a:r>
            <a:r>
              <a:rPr lang="en-US" altLang="zh-CN" sz="2800" dirty="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40~44</a:t>
            </a:r>
            <a:r>
              <a:rPr lang="zh-CN" altLang="en-US" sz="2800" dirty="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岁年龄段的人数最多，</a:t>
            </a:r>
            <a:r>
              <a:rPr lang="en-US" altLang="zh-CN" sz="2800" dirty="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54</a:t>
            </a:r>
            <a:r>
              <a:rPr lang="zh-CN" altLang="en-US" sz="2800" dirty="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岁以上年龄段的人数最少。</a:t>
            </a:r>
            <a:endParaRPr lang="zh-CN" altLang="en-US" sz="2800" dirty="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/>
        </p:nvSpPr>
        <p:spPr>
          <a:xfrm>
            <a:off x="-1588" y="-11113"/>
            <a:ext cx="12193588" cy="850901"/>
          </a:xfrm>
          <a:prstGeom prst="rect">
            <a:avLst/>
          </a:prstGeom>
          <a:noFill/>
          <a:ln w="9525">
            <a:noFill/>
          </a:ln>
        </p:spPr>
        <p:txBody>
          <a:bodyPr lIns="91443" tIns="45721" rIns="91443" bIns="45721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楷体" panose="02010609060101010101" pitchFamily="49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4000" b="1" kern="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四</a:t>
            </a:r>
            <a:r>
              <a:rPr lang="zh-CN" sz="4000" b="1" kern="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4000" b="1" kern="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课堂小结</a:t>
            </a:r>
            <a:endParaRPr lang="zh-CN" sz="4000" b="1" kern="0" dirty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030300" y="1807181"/>
            <a:ext cx="10452639" cy="25545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algn="just" eaLnBrk="0" hangingPunct="0"/>
            <a:r>
              <a:rPr lang="zh-CN" altLang="en-US" sz="3200" dirty="0" smtClean="0"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通过本节课的学习我们知道了：</a:t>
            </a:r>
            <a:endParaRPr lang="en-US" altLang="zh-CN" sz="3200" dirty="0" smtClean="0">
              <a:latin typeface="+mj-lt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indent="304800" algn="just" eaLnBrk="0" hangingPunct="0"/>
            <a:endParaRPr lang="en-US" altLang="zh-CN" sz="3200" dirty="0" smtClean="0">
              <a:latin typeface="+mj-lt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分段统计就是把收集的数据进行分段整理，达到分析数据的目的。注意整理数据时要做好标记。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CN" altLang="en-US" smtClean="0"/>
              <a:t>再见</a:t>
            </a:r>
            <a:endParaRPr lang="zh-CN" altLang="en-US"/>
          </a:p>
        </p:txBody>
      </p:sp>
      <p:pic>
        <p:nvPicPr>
          <p:cNvPr id="5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112500" y="11328400"/>
            <a:ext cx="330200" cy="241300"/>
          </a:xfrm>
          <a:prstGeom prst="cube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6" name="Text Box 22"/>
          <p:cNvSpPr txBox="1">
            <a:spLocks noChangeArrowheads="1"/>
          </p:cNvSpPr>
          <p:nvPr/>
        </p:nvSpPr>
        <p:spPr bwMode="auto">
          <a:xfrm>
            <a:off x="329439" y="1010085"/>
            <a:ext cx="11674991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听说淘气班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想要征订校服</a:t>
            </a: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，下面我们一起来了解一下淘气班同学</a:t>
            </a:r>
            <a:endParaRPr lang="en-US" altLang="zh-CN" sz="320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的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身高情况</a:t>
            </a: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，分析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后，给他提供一些建议。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/>
        </p:nvSpPr>
        <p:spPr>
          <a:xfrm>
            <a:off x="6350" y="14288"/>
            <a:ext cx="12180888" cy="850900"/>
          </a:xfrm>
          <a:prstGeom prst="rect">
            <a:avLst/>
          </a:prstGeom>
          <a:noFill/>
          <a:ln w="9525">
            <a:noFill/>
          </a:ln>
        </p:spPr>
        <p:txBody>
          <a:bodyPr lIns="91443" tIns="45721" rIns="91443" bIns="45721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defRPr/>
            </a:pPr>
            <a:r>
              <a:rPr lang="zh-CN" sz="4000" b="1" kern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一、情境导入</a:t>
            </a:r>
            <a:endParaRPr lang="zh-CN" sz="4000" b="1" kern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019480" y="2414562"/>
            <a:ext cx="3600000" cy="36000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4"/>
          <p:cNvSpPr txBox="1">
            <a:spLocks noChangeArrowheads="1"/>
          </p:cNvSpPr>
          <p:nvPr/>
        </p:nvSpPr>
        <p:spPr bwMode="auto">
          <a:xfrm>
            <a:off x="384530" y="871366"/>
            <a:ext cx="11154833" cy="9541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>
                <a:latin typeface="+mj-lt"/>
                <a:ea typeface="黑体" panose="02010609060101010101" pitchFamily="49" charset="-122"/>
              </a:rPr>
              <a:t>1. </a:t>
            </a:r>
            <a:r>
              <a:rPr lang="zh-CN" altLang="en-US" sz="2800" dirty="0" smtClean="0">
                <a:latin typeface="+mj-lt"/>
                <a:ea typeface="黑体" panose="02010609060101010101" pitchFamily="49" charset="-122"/>
              </a:rPr>
              <a:t>调查淘气全班</a:t>
            </a:r>
            <a:r>
              <a:rPr lang="zh-CN" altLang="en-US" sz="2800" dirty="0">
                <a:latin typeface="+mj-lt"/>
                <a:ea typeface="黑体" panose="02010609060101010101" pitchFamily="49" charset="-122"/>
              </a:rPr>
              <a:t>同学的身高情况。</a:t>
            </a:r>
            <a:endParaRPr lang="en-US" sz="2800" dirty="0">
              <a:latin typeface="+mj-lt"/>
              <a:ea typeface="黑体" panose="02010609060101010101" pitchFamily="49" charset="-122"/>
            </a:endParaRPr>
          </a:p>
          <a:p>
            <a:r>
              <a:rPr lang="zh-CN" altLang="en-US" sz="2800" dirty="0">
                <a:latin typeface="+mj-lt"/>
                <a:ea typeface="黑体" panose="02010609060101010101" pitchFamily="49" charset="-122"/>
              </a:rPr>
              <a:t>（</a:t>
            </a:r>
            <a:r>
              <a:rPr lang="en-US" altLang="zh-CN" sz="2800" dirty="0">
                <a:latin typeface="+mj-lt"/>
                <a:ea typeface="黑体" panose="02010609060101010101" pitchFamily="49" charset="-122"/>
              </a:rPr>
              <a:t>1</a:t>
            </a:r>
            <a:r>
              <a:rPr lang="zh-CN" altLang="en-US" sz="2800" dirty="0">
                <a:latin typeface="+mj-lt"/>
                <a:ea typeface="黑体" panose="02010609060101010101" pitchFamily="49" charset="-122"/>
              </a:rPr>
              <a:t>）记录在下面的统计表中。</a:t>
            </a:r>
            <a:r>
              <a:rPr lang="en-US" altLang="zh-CN" sz="2800" dirty="0">
                <a:latin typeface="+mj-lt"/>
                <a:ea typeface="黑体" panose="02010609060101010101" pitchFamily="49" charset="-122"/>
              </a:rPr>
              <a:t>(</a:t>
            </a:r>
            <a:r>
              <a:rPr lang="zh-CN" altLang="en-US" sz="2800" dirty="0">
                <a:latin typeface="+mj-lt"/>
                <a:ea typeface="黑体" panose="02010609060101010101" pitchFamily="49" charset="-122"/>
              </a:rPr>
              <a:t>单位：</a:t>
            </a:r>
            <a:r>
              <a:rPr lang="en-US" altLang="zh-CN" sz="2800" dirty="0">
                <a:latin typeface="+mj-lt"/>
                <a:ea typeface="黑体" panose="02010609060101010101" pitchFamily="49" charset="-122"/>
              </a:rPr>
              <a:t>cm)</a:t>
            </a:r>
            <a:endParaRPr lang="en-US" altLang="zh-CN" sz="2800" dirty="0">
              <a:latin typeface="+mj-lt"/>
              <a:ea typeface="黑体" panose="02010609060101010101" pitchFamily="49" charset="-122"/>
            </a:endParaRPr>
          </a:p>
        </p:txBody>
      </p:sp>
      <p:graphicFrame>
        <p:nvGraphicFramePr>
          <p:cNvPr id="17411" name="Group 3"/>
          <p:cNvGraphicFramePr>
            <a:graphicFrameLocks noGrp="1"/>
          </p:cNvGraphicFramePr>
          <p:nvPr/>
        </p:nvGraphicFramePr>
        <p:xfrm>
          <a:off x="1264140" y="2111771"/>
          <a:ext cx="9395611" cy="2409882"/>
        </p:xfrm>
        <a:graphic>
          <a:graphicData uri="http://schemas.openxmlformats.org/drawingml/2006/table">
            <a:tbl>
              <a:tblPr/>
              <a:tblGrid>
                <a:gridCol w="1044385"/>
                <a:gridCol w="1092559"/>
                <a:gridCol w="994283"/>
                <a:gridCol w="1044385"/>
                <a:gridCol w="1044385"/>
                <a:gridCol w="1044385"/>
                <a:gridCol w="1044385"/>
                <a:gridCol w="1042459"/>
                <a:gridCol w="1044385"/>
              </a:tblGrid>
              <a:tr h="6028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4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165</a:t>
                      </a:r>
                      <a:endParaRPr lang="zh-CN" sz="16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4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148</a:t>
                      </a:r>
                      <a:endParaRPr lang="zh-CN" sz="16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4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168</a:t>
                      </a:r>
                      <a:endParaRPr lang="zh-CN" sz="16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4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150</a:t>
                      </a:r>
                      <a:endParaRPr lang="zh-CN" sz="16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4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160</a:t>
                      </a:r>
                      <a:endParaRPr lang="zh-CN" sz="16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4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155</a:t>
                      </a:r>
                      <a:endParaRPr lang="zh-CN" sz="16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4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154</a:t>
                      </a:r>
                      <a:endParaRPr lang="zh-CN" sz="16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4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160</a:t>
                      </a:r>
                      <a:endParaRPr lang="zh-CN" sz="16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4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153</a:t>
                      </a:r>
                      <a:endParaRPr lang="zh-CN" sz="16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141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4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145</a:t>
                      </a:r>
                      <a:endParaRPr lang="zh-CN" sz="16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4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147</a:t>
                      </a:r>
                      <a:endParaRPr lang="zh-CN" sz="16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4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159</a:t>
                      </a:r>
                      <a:endParaRPr lang="zh-CN" sz="16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4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162</a:t>
                      </a:r>
                      <a:endParaRPr lang="zh-CN" sz="16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4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165</a:t>
                      </a:r>
                      <a:endParaRPr lang="zh-CN" sz="16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4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133</a:t>
                      </a:r>
                      <a:endParaRPr lang="zh-CN" sz="16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4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141</a:t>
                      </a:r>
                      <a:endParaRPr lang="zh-CN" sz="16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4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158</a:t>
                      </a:r>
                      <a:endParaRPr lang="zh-CN" sz="16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4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149</a:t>
                      </a:r>
                      <a:endParaRPr lang="zh-CN" sz="16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28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4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170</a:t>
                      </a:r>
                      <a:endParaRPr lang="zh-CN" sz="16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4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155</a:t>
                      </a:r>
                      <a:endParaRPr lang="zh-CN" sz="16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4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149</a:t>
                      </a:r>
                      <a:endParaRPr lang="zh-CN" sz="16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4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166</a:t>
                      </a:r>
                      <a:endParaRPr lang="zh-CN" sz="16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4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143</a:t>
                      </a:r>
                      <a:endParaRPr lang="zh-CN" sz="16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4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158</a:t>
                      </a:r>
                      <a:endParaRPr lang="zh-CN" sz="16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4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174</a:t>
                      </a:r>
                      <a:endParaRPr lang="zh-CN" sz="16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4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143</a:t>
                      </a:r>
                      <a:endParaRPr lang="zh-CN" sz="16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4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151</a:t>
                      </a:r>
                      <a:endParaRPr lang="zh-CN" sz="16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28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4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147</a:t>
                      </a:r>
                      <a:endParaRPr lang="zh-CN" sz="16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4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165</a:t>
                      </a:r>
                      <a:endParaRPr lang="zh-CN" sz="16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4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156</a:t>
                      </a:r>
                      <a:endParaRPr lang="zh-CN" sz="16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4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172</a:t>
                      </a:r>
                      <a:endParaRPr lang="zh-CN" sz="16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4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148</a:t>
                      </a:r>
                      <a:endParaRPr lang="zh-CN" sz="16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4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162</a:t>
                      </a:r>
                      <a:endParaRPr lang="zh-CN" sz="16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4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158</a:t>
                      </a:r>
                      <a:endParaRPr lang="zh-CN" sz="16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4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146</a:t>
                      </a:r>
                      <a:endParaRPr lang="zh-CN" sz="16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4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138</a:t>
                      </a:r>
                      <a:endParaRPr lang="zh-CN" sz="16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514" name="Rectangle 82"/>
          <p:cNvSpPr>
            <a:spLocks noChangeArrowheads="1"/>
          </p:cNvSpPr>
          <p:nvPr/>
        </p:nvSpPr>
        <p:spPr bwMode="auto">
          <a:xfrm>
            <a:off x="384530" y="4807951"/>
            <a:ext cx="9655734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dirty="0">
                <a:latin typeface="+mj-lt"/>
                <a:ea typeface="黑体" panose="02010609060101010101" pitchFamily="49" charset="-122"/>
              </a:rPr>
              <a:t>（</a:t>
            </a:r>
            <a:r>
              <a:rPr lang="en-US" altLang="zh-CN" sz="2800" dirty="0">
                <a:latin typeface="+mj-lt"/>
                <a:ea typeface="黑体" panose="02010609060101010101" pitchFamily="49" charset="-122"/>
              </a:rPr>
              <a:t>2</a:t>
            </a:r>
            <a:r>
              <a:rPr lang="zh-CN" altLang="en-US" sz="2800" dirty="0">
                <a:latin typeface="+mj-lt"/>
                <a:ea typeface="黑体" panose="02010609060101010101" pitchFamily="49" charset="-122"/>
              </a:rPr>
              <a:t>）整理上表中的数据，与同伴交流你的整理方法。</a:t>
            </a:r>
            <a:endParaRPr lang="zh-CN" altLang="en-US" sz="2800" dirty="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/>
        </p:nvSpPr>
        <p:spPr>
          <a:xfrm>
            <a:off x="-11113" y="4763"/>
            <a:ext cx="12193588" cy="850900"/>
          </a:xfrm>
          <a:prstGeom prst="rect">
            <a:avLst/>
          </a:prstGeom>
          <a:noFill/>
          <a:ln w="9525">
            <a:noFill/>
          </a:ln>
        </p:spPr>
        <p:txBody>
          <a:bodyPr lIns="91443" tIns="45721" rIns="91443" bIns="45721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defRPr/>
            </a:pPr>
            <a:r>
              <a:rPr lang="zh-CN" sz="4000" b="1" kern="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二、探究新知</a:t>
            </a:r>
            <a:endParaRPr lang="zh-CN" sz="4000" b="1" kern="0" dirty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TextBox 4"/>
          <p:cNvSpPr txBox="1">
            <a:spLocks noChangeArrowheads="1"/>
          </p:cNvSpPr>
          <p:nvPr/>
        </p:nvSpPr>
        <p:spPr bwMode="auto">
          <a:xfrm>
            <a:off x="298250" y="3222507"/>
            <a:ext cx="11154833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>
                <a:latin typeface="+mj-lt"/>
                <a:ea typeface="黑体" panose="02010609060101010101" pitchFamily="49" charset="-122"/>
              </a:rPr>
              <a:t>（</a:t>
            </a:r>
            <a:r>
              <a:rPr lang="en-US" altLang="zh-CN" sz="2800" dirty="0">
                <a:latin typeface="+mj-lt"/>
                <a:ea typeface="黑体" panose="02010609060101010101" pitchFamily="49" charset="-122"/>
              </a:rPr>
              <a:t>3</a:t>
            </a:r>
            <a:r>
              <a:rPr lang="zh-CN" altLang="en-US" sz="2800" dirty="0">
                <a:latin typeface="+mj-lt"/>
                <a:ea typeface="黑体" panose="02010609060101010101" pitchFamily="49" charset="-122"/>
              </a:rPr>
              <a:t>）根据上面的数据，完成下面的统计表。</a:t>
            </a:r>
            <a:endParaRPr lang="zh-CN" altLang="en-US" sz="2800" dirty="0">
              <a:latin typeface="+mj-lt"/>
              <a:ea typeface="黑体" panose="02010609060101010101" pitchFamily="49" charset="-122"/>
            </a:endParaRPr>
          </a:p>
        </p:txBody>
      </p:sp>
      <p:graphicFrame>
        <p:nvGraphicFramePr>
          <p:cNvPr id="18435" name="Group 3"/>
          <p:cNvGraphicFramePr>
            <a:graphicFrameLocks noGrp="1"/>
          </p:cNvGraphicFramePr>
          <p:nvPr/>
        </p:nvGraphicFramePr>
        <p:xfrm>
          <a:off x="298250" y="4061711"/>
          <a:ext cx="11662833" cy="1277303"/>
        </p:xfrm>
        <a:graphic>
          <a:graphicData uri="http://schemas.openxmlformats.org/drawingml/2006/table">
            <a:tbl>
              <a:tblPr/>
              <a:tblGrid>
                <a:gridCol w="1295400"/>
                <a:gridCol w="1295400"/>
                <a:gridCol w="1297517"/>
                <a:gridCol w="1295400"/>
                <a:gridCol w="1295400"/>
                <a:gridCol w="1295400"/>
                <a:gridCol w="1297516"/>
                <a:gridCol w="1295400"/>
                <a:gridCol w="1295400"/>
              </a:tblGrid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</a:rPr>
                        <a:t>身高段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</a:rPr>
                        <a:t>/cm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</a:rPr>
                        <a:t>140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</a:rPr>
                        <a:t>以下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</a:rPr>
                        <a:t>140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</a:rPr>
                        <a:t>～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</a:rPr>
                        <a:t>144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</a:rPr>
                        <a:t>145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</a:rPr>
                        <a:t>～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</a:rPr>
                        <a:t>149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</a:rPr>
                        <a:t>150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</a:rPr>
                        <a:t>～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</a:rPr>
                        <a:t>154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</a:rPr>
                        <a:t>155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</a:rPr>
                        <a:t>～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</a:rPr>
                        <a:t>159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</a:rPr>
                        <a:t>160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</a:rPr>
                        <a:t>～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</a:rPr>
                        <a:t>164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</a:rPr>
                        <a:t>165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</a:rPr>
                        <a:t>～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</a:rPr>
                        <a:t>169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</a:rPr>
                        <a:t>169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</a:rPr>
                        <a:t>以上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</a:rPr>
                        <a:t>人数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5" name="Rectangle 2"/>
          <p:cNvSpPr>
            <a:spLocks noGrp="1" noChangeArrowheads="1"/>
          </p:cNvSpPr>
          <p:nvPr/>
        </p:nvSpPr>
        <p:spPr>
          <a:xfrm>
            <a:off x="-11113" y="4763"/>
            <a:ext cx="12193588" cy="850900"/>
          </a:xfrm>
          <a:prstGeom prst="rect">
            <a:avLst/>
          </a:prstGeom>
          <a:noFill/>
          <a:ln w="9525">
            <a:noFill/>
          </a:ln>
        </p:spPr>
        <p:txBody>
          <a:bodyPr lIns="91443" tIns="45721" rIns="91443" bIns="45721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defRPr/>
            </a:pPr>
            <a:r>
              <a:rPr lang="zh-CN" sz="4000" b="1" kern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二、探究新知</a:t>
            </a:r>
            <a:endParaRPr lang="zh-CN" sz="4000" b="1" kern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050181" y="4873227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rgbClr val="FF0000"/>
                </a:solidFill>
                <a:latin typeface="+mn-ea"/>
              </a:rPr>
              <a:t>2</a:t>
            </a:r>
            <a:endParaRPr lang="zh-CN" altLang="en-US" sz="200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381676" y="4873227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rgbClr val="FF0000"/>
                </a:solidFill>
                <a:latin typeface="+mn-ea"/>
              </a:rPr>
              <a:t>3</a:t>
            </a:r>
            <a:endParaRPr lang="zh-CN" altLang="en-US" sz="200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678766" y="4873227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rgbClr val="FF0000"/>
                </a:solidFill>
                <a:latin typeface="+mn-ea"/>
              </a:rPr>
              <a:t>8</a:t>
            </a:r>
            <a:endParaRPr lang="zh-CN" altLang="en-US" sz="200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951792" y="4873227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rgbClr val="FF0000"/>
                </a:solidFill>
                <a:latin typeface="+mn-ea"/>
              </a:rPr>
              <a:t>4</a:t>
            </a:r>
            <a:endParaRPr lang="zh-CN" altLang="en-US" sz="200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284976" y="4873227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rgbClr val="FF0000"/>
                </a:solidFill>
                <a:latin typeface="+mn-ea"/>
              </a:rPr>
              <a:t>7</a:t>
            </a:r>
            <a:endParaRPr lang="zh-CN" altLang="en-US" sz="200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558002" y="4873227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rgbClr val="FF0000"/>
                </a:solidFill>
                <a:latin typeface="+mn-ea"/>
              </a:rPr>
              <a:t>4</a:t>
            </a:r>
            <a:endParaRPr lang="zh-CN" altLang="en-US" sz="200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891186" y="4873227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rgbClr val="FF0000"/>
                </a:solidFill>
                <a:latin typeface="+mn-ea"/>
              </a:rPr>
              <a:t>5</a:t>
            </a:r>
            <a:endParaRPr lang="zh-CN" altLang="en-US" sz="200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1138573" y="4873227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rgbClr val="FF0000"/>
                </a:solidFill>
                <a:latin typeface="+mn-ea"/>
              </a:rPr>
              <a:t>3</a:t>
            </a:r>
            <a:endParaRPr lang="zh-CN" altLang="en-US" sz="2000">
              <a:solidFill>
                <a:srgbClr val="FF0000"/>
              </a:solidFill>
              <a:latin typeface="+mn-ea"/>
            </a:endParaRPr>
          </a:p>
        </p:txBody>
      </p:sp>
      <p:graphicFrame>
        <p:nvGraphicFramePr>
          <p:cNvPr id="13" name="Group 3"/>
          <p:cNvGraphicFramePr>
            <a:graphicFrameLocks noGrp="1"/>
          </p:cNvGraphicFramePr>
          <p:nvPr/>
        </p:nvGraphicFramePr>
        <p:xfrm>
          <a:off x="1811791" y="1027530"/>
          <a:ext cx="8280002" cy="1828800"/>
        </p:xfrm>
        <a:graphic>
          <a:graphicData uri="http://schemas.openxmlformats.org/drawingml/2006/table">
            <a:tbl>
              <a:tblPr/>
              <a:tblGrid>
                <a:gridCol w="920377"/>
                <a:gridCol w="962833"/>
                <a:gridCol w="876224"/>
                <a:gridCol w="920377"/>
                <a:gridCol w="920377"/>
                <a:gridCol w="920377"/>
                <a:gridCol w="920377"/>
                <a:gridCol w="918683"/>
                <a:gridCol w="920377"/>
              </a:tblGrid>
              <a:tr h="45026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0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165</a:t>
                      </a:r>
                      <a:endParaRPr lang="zh-CN" sz="14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0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148</a:t>
                      </a:r>
                      <a:endParaRPr lang="zh-CN" sz="14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0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168</a:t>
                      </a:r>
                      <a:endParaRPr lang="zh-CN" sz="14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0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150</a:t>
                      </a:r>
                      <a:endParaRPr lang="zh-CN" sz="14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0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160</a:t>
                      </a:r>
                      <a:endParaRPr lang="zh-CN" sz="14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0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155</a:t>
                      </a:r>
                      <a:endParaRPr lang="zh-CN" sz="14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0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154</a:t>
                      </a:r>
                      <a:endParaRPr lang="zh-CN" sz="14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0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160</a:t>
                      </a:r>
                      <a:endParaRPr lang="zh-CN" sz="14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0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153</a:t>
                      </a:r>
                      <a:endParaRPr lang="zh-CN" sz="14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921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0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145</a:t>
                      </a:r>
                      <a:endParaRPr lang="zh-CN" sz="14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0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147</a:t>
                      </a:r>
                      <a:endParaRPr lang="zh-CN" sz="14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0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159</a:t>
                      </a:r>
                      <a:endParaRPr lang="zh-CN" sz="14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0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162</a:t>
                      </a:r>
                      <a:endParaRPr lang="zh-CN" sz="14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0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165</a:t>
                      </a:r>
                      <a:endParaRPr lang="zh-CN" sz="14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0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133</a:t>
                      </a:r>
                      <a:endParaRPr lang="zh-CN" sz="14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0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141</a:t>
                      </a:r>
                      <a:endParaRPr lang="zh-CN" sz="14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0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158</a:t>
                      </a:r>
                      <a:endParaRPr lang="zh-CN" sz="14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0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149</a:t>
                      </a:r>
                      <a:endParaRPr lang="zh-CN" sz="14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26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0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170</a:t>
                      </a:r>
                      <a:endParaRPr lang="zh-CN" sz="14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0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155</a:t>
                      </a:r>
                      <a:endParaRPr lang="zh-CN" sz="14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0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149</a:t>
                      </a:r>
                      <a:endParaRPr lang="zh-CN" sz="14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0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166</a:t>
                      </a:r>
                      <a:endParaRPr lang="zh-CN" sz="14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0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143</a:t>
                      </a:r>
                      <a:endParaRPr lang="zh-CN" sz="14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0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158</a:t>
                      </a:r>
                      <a:endParaRPr lang="zh-CN" sz="14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0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174</a:t>
                      </a:r>
                      <a:endParaRPr lang="zh-CN" sz="14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0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143</a:t>
                      </a:r>
                      <a:endParaRPr lang="zh-CN" sz="14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0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151</a:t>
                      </a:r>
                      <a:endParaRPr lang="zh-CN" sz="14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26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0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147</a:t>
                      </a:r>
                      <a:endParaRPr lang="zh-CN" sz="14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0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165</a:t>
                      </a:r>
                      <a:endParaRPr lang="zh-CN" sz="14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0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156</a:t>
                      </a:r>
                      <a:endParaRPr lang="zh-CN" sz="14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0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172</a:t>
                      </a:r>
                      <a:endParaRPr lang="zh-CN" sz="14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0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148</a:t>
                      </a:r>
                      <a:endParaRPr lang="zh-CN" sz="14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0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162</a:t>
                      </a:r>
                      <a:endParaRPr lang="zh-CN" sz="14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0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158</a:t>
                      </a:r>
                      <a:endParaRPr lang="zh-CN" sz="14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0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146</a:t>
                      </a:r>
                      <a:endParaRPr lang="zh-CN" sz="14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en-US" sz="2000" kern="10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/>
                        </a:rPr>
                        <a:t>138</a:t>
                      </a:r>
                      <a:endParaRPr lang="zh-CN" sz="1400" kern="10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ourier New" panose="02070309020205020404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4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135467" y="2955277"/>
            <a:ext cx="11864623" cy="3902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85" name="Text Box 6"/>
          <p:cNvSpPr txBox="1">
            <a:spLocks noChangeArrowheads="1"/>
          </p:cNvSpPr>
          <p:nvPr/>
        </p:nvSpPr>
        <p:spPr bwMode="auto">
          <a:xfrm>
            <a:off x="374652" y="5953712"/>
            <a:ext cx="508000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0</a:t>
            </a:r>
            <a:endParaRPr lang="en-US" altLang="zh-CN" sz="240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9486" name="Text Box 6"/>
          <p:cNvSpPr txBox="1">
            <a:spLocks noChangeArrowheads="1"/>
          </p:cNvSpPr>
          <p:nvPr/>
        </p:nvSpPr>
        <p:spPr bwMode="auto">
          <a:xfrm>
            <a:off x="374652" y="5569536"/>
            <a:ext cx="50800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2</a:t>
            </a:r>
            <a:endParaRPr lang="en-US" altLang="zh-CN" sz="240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9487" name="Text Box 6"/>
          <p:cNvSpPr txBox="1">
            <a:spLocks noChangeArrowheads="1"/>
          </p:cNvSpPr>
          <p:nvPr/>
        </p:nvSpPr>
        <p:spPr bwMode="auto">
          <a:xfrm>
            <a:off x="355602" y="5261562"/>
            <a:ext cx="508000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4</a:t>
            </a:r>
            <a:endParaRPr lang="en-US" altLang="zh-CN" sz="240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9488" name="Text Box 6"/>
          <p:cNvSpPr txBox="1">
            <a:spLocks noChangeArrowheads="1"/>
          </p:cNvSpPr>
          <p:nvPr/>
        </p:nvSpPr>
        <p:spPr bwMode="auto">
          <a:xfrm>
            <a:off x="355602" y="4951998"/>
            <a:ext cx="508000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6</a:t>
            </a:r>
            <a:endParaRPr lang="en-US" altLang="zh-CN" sz="240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9489" name="Text Box 6"/>
          <p:cNvSpPr txBox="1">
            <a:spLocks noChangeArrowheads="1"/>
          </p:cNvSpPr>
          <p:nvPr/>
        </p:nvSpPr>
        <p:spPr bwMode="auto">
          <a:xfrm>
            <a:off x="374652" y="4650373"/>
            <a:ext cx="508000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8</a:t>
            </a:r>
            <a:endParaRPr lang="en-US" altLang="zh-CN" sz="240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9490" name="Text Box 6"/>
          <p:cNvSpPr txBox="1">
            <a:spLocks noChangeArrowheads="1"/>
          </p:cNvSpPr>
          <p:nvPr/>
        </p:nvSpPr>
        <p:spPr bwMode="auto">
          <a:xfrm>
            <a:off x="334435" y="4332873"/>
            <a:ext cx="508000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10</a:t>
            </a:r>
            <a:endParaRPr lang="en-US" altLang="zh-CN" sz="240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9491" name="Text Box 6"/>
          <p:cNvSpPr txBox="1">
            <a:spLocks noChangeArrowheads="1"/>
          </p:cNvSpPr>
          <p:nvPr/>
        </p:nvSpPr>
        <p:spPr bwMode="auto">
          <a:xfrm>
            <a:off x="334435" y="4016962"/>
            <a:ext cx="508000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12</a:t>
            </a:r>
            <a:endParaRPr lang="en-US" altLang="zh-CN" sz="240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21" name="Rectangle 2"/>
          <p:cNvSpPr>
            <a:spLocks noGrp="1" noChangeArrowheads="1"/>
          </p:cNvSpPr>
          <p:nvPr/>
        </p:nvSpPr>
        <p:spPr>
          <a:xfrm>
            <a:off x="-11113" y="4763"/>
            <a:ext cx="12193588" cy="850900"/>
          </a:xfrm>
          <a:prstGeom prst="rect">
            <a:avLst/>
          </a:prstGeom>
          <a:noFill/>
          <a:ln w="9525">
            <a:noFill/>
          </a:ln>
        </p:spPr>
        <p:txBody>
          <a:bodyPr lIns="91443" tIns="45721" rIns="91443" bIns="45721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defRPr/>
            </a:pPr>
            <a:r>
              <a:rPr lang="zh-CN" sz="4000" b="1" kern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二、探究新知</a:t>
            </a:r>
            <a:endParaRPr lang="zh-CN" sz="4000" b="1" kern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22" name="Group 3"/>
          <p:cNvGraphicFramePr>
            <a:graphicFrameLocks noGrp="1"/>
          </p:cNvGraphicFramePr>
          <p:nvPr/>
        </p:nvGraphicFramePr>
        <p:xfrm>
          <a:off x="245311" y="1314944"/>
          <a:ext cx="11662833" cy="1277303"/>
        </p:xfrm>
        <a:graphic>
          <a:graphicData uri="http://schemas.openxmlformats.org/drawingml/2006/table">
            <a:tbl>
              <a:tblPr/>
              <a:tblGrid>
                <a:gridCol w="1295400"/>
                <a:gridCol w="1295400"/>
                <a:gridCol w="1297517"/>
                <a:gridCol w="1295400"/>
                <a:gridCol w="1295400"/>
                <a:gridCol w="1295400"/>
                <a:gridCol w="1297516"/>
                <a:gridCol w="1295400"/>
                <a:gridCol w="1295400"/>
              </a:tblGrid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</a:rPr>
                        <a:t>身高段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</a:rPr>
                        <a:t>/cm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</a:rPr>
                        <a:t>140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</a:rPr>
                        <a:t>以下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</a:rPr>
                        <a:t>140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</a:rPr>
                        <a:t>～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</a:rPr>
                        <a:t>144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</a:rPr>
                        <a:t>145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</a:rPr>
                        <a:t>～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</a:rPr>
                        <a:t>149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</a:rPr>
                        <a:t>150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</a:rPr>
                        <a:t>～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</a:rPr>
                        <a:t>154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</a:rPr>
                        <a:t>155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</a:rPr>
                        <a:t>～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</a:rPr>
                        <a:t>159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</a:rPr>
                        <a:t>160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</a:rPr>
                        <a:t>～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</a:rPr>
                        <a:t>164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</a:rPr>
                        <a:t>165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</a:rPr>
                        <a:t>～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</a:rPr>
                        <a:t>169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</a:rPr>
                        <a:t>169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</a:rPr>
                        <a:t>以上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</a:rPr>
                        <a:t>人数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23" name="文本框 22"/>
          <p:cNvSpPr txBox="1"/>
          <p:nvPr/>
        </p:nvSpPr>
        <p:spPr>
          <a:xfrm>
            <a:off x="1997242" y="2126460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rgbClr val="FF0000"/>
                </a:solidFill>
                <a:latin typeface="+mn-ea"/>
              </a:rPr>
              <a:t>2</a:t>
            </a:r>
            <a:endParaRPr lang="zh-CN" altLang="en-US" sz="200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328737" y="2126460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rgbClr val="FF0000"/>
                </a:solidFill>
                <a:latin typeface="+mn-ea"/>
              </a:rPr>
              <a:t>3</a:t>
            </a:r>
            <a:endParaRPr lang="zh-CN" altLang="en-US" sz="200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625827" y="2126460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rgbClr val="FF0000"/>
                </a:solidFill>
                <a:latin typeface="+mn-ea"/>
              </a:rPr>
              <a:t>8</a:t>
            </a:r>
            <a:endParaRPr lang="zh-CN" altLang="en-US" sz="200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898853" y="2126460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rgbClr val="FF0000"/>
                </a:solidFill>
                <a:latin typeface="+mn-ea"/>
              </a:rPr>
              <a:t>4</a:t>
            </a:r>
            <a:endParaRPr lang="zh-CN" altLang="en-US" sz="200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232037" y="2126460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rgbClr val="FF0000"/>
                </a:solidFill>
                <a:latin typeface="+mn-ea"/>
              </a:rPr>
              <a:t>7</a:t>
            </a:r>
            <a:endParaRPr lang="zh-CN" altLang="en-US" sz="200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505063" y="2126460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rgbClr val="FF0000"/>
                </a:solidFill>
                <a:latin typeface="+mn-ea"/>
              </a:rPr>
              <a:t>4</a:t>
            </a:r>
            <a:endParaRPr lang="zh-CN" altLang="en-US" sz="200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9838247" y="2126460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rgbClr val="FF0000"/>
                </a:solidFill>
                <a:latin typeface="+mn-ea"/>
              </a:rPr>
              <a:t>5</a:t>
            </a:r>
            <a:endParaRPr lang="zh-CN" altLang="en-US" sz="200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1085634" y="2126460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rgbClr val="FF0000"/>
                </a:solidFill>
                <a:latin typeface="+mn-ea"/>
              </a:rPr>
              <a:t>3</a:t>
            </a:r>
            <a:endParaRPr lang="zh-CN" altLang="en-US" sz="2000">
              <a:solidFill>
                <a:srgbClr val="FF0000"/>
              </a:solidFill>
              <a:latin typeface="+mn-ea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85" grpId="0"/>
      <p:bldP spid="19486" grpId="0"/>
      <p:bldP spid="19487" grpId="0"/>
      <p:bldP spid="19488" grpId="0"/>
      <p:bldP spid="19489" grpId="0"/>
      <p:bldP spid="19490" grpId="0"/>
      <p:bldP spid="1949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251519" y="2780928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c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0487" name="Picture 2"/>
          <p:cNvPicPr>
            <a:picLocks noChangeAspect="1" noChangeArrowheads="1"/>
          </p:cNvPicPr>
          <p:nvPr/>
        </p:nvPicPr>
        <p:blipFill>
          <a:blip r:embed="rId23" cstate="email"/>
          <a:srcRect/>
          <a:stretch>
            <a:fillRect/>
          </a:stretch>
        </p:blipFill>
        <p:spPr bwMode="auto">
          <a:xfrm>
            <a:off x="240037" y="1278306"/>
            <a:ext cx="11774312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8" name="Text Box 6"/>
          <p:cNvSpPr txBox="1">
            <a:spLocks noChangeArrowheads="1"/>
          </p:cNvSpPr>
          <p:nvPr/>
        </p:nvSpPr>
        <p:spPr bwMode="auto">
          <a:xfrm>
            <a:off x="479224" y="3767682"/>
            <a:ext cx="508000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0</a:t>
            </a:r>
            <a:endParaRPr lang="en-US" altLang="zh-CN" sz="240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20489" name="Text Box 6"/>
          <p:cNvSpPr txBox="1">
            <a:spLocks noChangeArrowheads="1"/>
          </p:cNvSpPr>
          <p:nvPr/>
        </p:nvSpPr>
        <p:spPr bwMode="auto">
          <a:xfrm>
            <a:off x="479224" y="3383507"/>
            <a:ext cx="50800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2</a:t>
            </a:r>
            <a:endParaRPr lang="en-US" altLang="zh-CN" sz="240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20490" name="Text Box 6"/>
          <p:cNvSpPr txBox="1">
            <a:spLocks noChangeArrowheads="1"/>
          </p:cNvSpPr>
          <p:nvPr/>
        </p:nvSpPr>
        <p:spPr bwMode="auto">
          <a:xfrm>
            <a:off x="460174" y="3075532"/>
            <a:ext cx="508000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4</a:t>
            </a:r>
            <a:endParaRPr lang="en-US" altLang="zh-CN" sz="240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20491" name="Text Box 6"/>
          <p:cNvSpPr txBox="1">
            <a:spLocks noChangeArrowheads="1"/>
          </p:cNvSpPr>
          <p:nvPr/>
        </p:nvSpPr>
        <p:spPr bwMode="auto">
          <a:xfrm>
            <a:off x="460174" y="2765971"/>
            <a:ext cx="508000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6</a:t>
            </a:r>
            <a:endParaRPr lang="en-US" altLang="zh-CN" sz="240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20492" name="Text Box 6"/>
          <p:cNvSpPr txBox="1">
            <a:spLocks noChangeArrowheads="1"/>
          </p:cNvSpPr>
          <p:nvPr/>
        </p:nvSpPr>
        <p:spPr bwMode="auto">
          <a:xfrm>
            <a:off x="479224" y="2464346"/>
            <a:ext cx="508000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8</a:t>
            </a:r>
            <a:endParaRPr lang="en-US" altLang="zh-CN" sz="240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20493" name="Text Box 6"/>
          <p:cNvSpPr txBox="1">
            <a:spLocks noChangeArrowheads="1"/>
          </p:cNvSpPr>
          <p:nvPr/>
        </p:nvSpPr>
        <p:spPr bwMode="auto">
          <a:xfrm>
            <a:off x="439007" y="2146846"/>
            <a:ext cx="508000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10</a:t>
            </a:r>
            <a:endParaRPr lang="en-US" altLang="zh-CN" sz="240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20494" name="Text Box 6"/>
          <p:cNvSpPr txBox="1">
            <a:spLocks noChangeArrowheads="1"/>
          </p:cNvSpPr>
          <p:nvPr/>
        </p:nvSpPr>
        <p:spPr bwMode="auto">
          <a:xfrm>
            <a:off x="439007" y="1830932"/>
            <a:ext cx="508000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12</a:t>
            </a:r>
            <a:endParaRPr lang="en-US" altLang="zh-CN" sz="240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20495" name="矩形 44"/>
          <p:cNvSpPr>
            <a:spLocks noChangeArrowheads="1"/>
          </p:cNvSpPr>
          <p:nvPr/>
        </p:nvSpPr>
        <p:spPr bwMode="auto">
          <a:xfrm>
            <a:off x="1870615" y="3601664"/>
            <a:ext cx="383117" cy="287337"/>
          </a:xfrm>
          <a:prstGeom prst="rect">
            <a:avLst/>
          </a:prstGeom>
          <a:solidFill>
            <a:srgbClr val="1B9B15"/>
          </a:solidFill>
          <a:ln w="25400">
            <a:solidFill>
              <a:srgbClr val="1B9B15"/>
            </a:solidFill>
            <a:miter lim="800000"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20496" name="矩形 45"/>
          <p:cNvSpPr>
            <a:spLocks noChangeArrowheads="1"/>
          </p:cNvSpPr>
          <p:nvPr/>
        </p:nvSpPr>
        <p:spPr bwMode="auto">
          <a:xfrm>
            <a:off x="3065083" y="3431163"/>
            <a:ext cx="385233" cy="468000"/>
          </a:xfrm>
          <a:prstGeom prst="rect">
            <a:avLst/>
          </a:prstGeom>
          <a:solidFill>
            <a:srgbClr val="1B9B15"/>
          </a:solidFill>
          <a:ln w="25400">
            <a:solidFill>
              <a:srgbClr val="1B9B15"/>
            </a:solidFill>
            <a:miter lim="800000"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20497" name="矩形 46"/>
          <p:cNvSpPr>
            <a:spLocks noChangeArrowheads="1"/>
          </p:cNvSpPr>
          <p:nvPr/>
        </p:nvSpPr>
        <p:spPr bwMode="auto">
          <a:xfrm>
            <a:off x="4247633" y="2669133"/>
            <a:ext cx="383116" cy="1223963"/>
          </a:xfrm>
          <a:prstGeom prst="rect">
            <a:avLst/>
          </a:prstGeom>
          <a:solidFill>
            <a:srgbClr val="1B9B15"/>
          </a:solidFill>
          <a:ln w="25400">
            <a:solidFill>
              <a:srgbClr val="1B9B15"/>
            </a:solidFill>
            <a:miter lim="800000"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20498" name="矩形 47"/>
          <p:cNvSpPr>
            <a:spLocks noChangeArrowheads="1"/>
          </p:cNvSpPr>
          <p:nvPr/>
        </p:nvSpPr>
        <p:spPr bwMode="auto">
          <a:xfrm>
            <a:off x="5442844" y="3280989"/>
            <a:ext cx="385233" cy="612775"/>
          </a:xfrm>
          <a:prstGeom prst="rect">
            <a:avLst/>
          </a:prstGeom>
          <a:solidFill>
            <a:srgbClr val="1B9B15"/>
          </a:solidFill>
          <a:ln w="25400">
            <a:solidFill>
              <a:srgbClr val="1B9B15"/>
            </a:solidFill>
            <a:miter lim="800000"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20499" name="矩形 48"/>
          <p:cNvSpPr>
            <a:spLocks noChangeArrowheads="1"/>
          </p:cNvSpPr>
          <p:nvPr/>
        </p:nvSpPr>
        <p:spPr bwMode="auto">
          <a:xfrm>
            <a:off x="6633078" y="2823120"/>
            <a:ext cx="383116" cy="1079500"/>
          </a:xfrm>
          <a:prstGeom prst="rect">
            <a:avLst/>
          </a:prstGeom>
          <a:solidFill>
            <a:srgbClr val="1B9B15"/>
          </a:solidFill>
          <a:ln w="25400">
            <a:solidFill>
              <a:srgbClr val="1B9B15"/>
            </a:solidFill>
            <a:miter lim="800000"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20500" name="矩形 49"/>
          <p:cNvSpPr>
            <a:spLocks noChangeArrowheads="1"/>
          </p:cNvSpPr>
          <p:nvPr/>
        </p:nvSpPr>
        <p:spPr bwMode="auto">
          <a:xfrm>
            <a:off x="7815918" y="3278732"/>
            <a:ext cx="385233" cy="611188"/>
          </a:xfrm>
          <a:prstGeom prst="rect">
            <a:avLst/>
          </a:prstGeom>
          <a:solidFill>
            <a:srgbClr val="1B9B15"/>
          </a:solidFill>
          <a:ln w="25400">
            <a:solidFill>
              <a:srgbClr val="1B9B15"/>
            </a:solidFill>
            <a:miter lim="800000"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20501" name="矩形 50"/>
          <p:cNvSpPr>
            <a:spLocks noChangeArrowheads="1"/>
          </p:cNvSpPr>
          <p:nvPr/>
        </p:nvSpPr>
        <p:spPr bwMode="auto">
          <a:xfrm>
            <a:off x="9010094" y="3135857"/>
            <a:ext cx="383117" cy="757238"/>
          </a:xfrm>
          <a:prstGeom prst="rect">
            <a:avLst/>
          </a:prstGeom>
          <a:solidFill>
            <a:srgbClr val="1B9B15"/>
          </a:solidFill>
          <a:ln w="25400">
            <a:solidFill>
              <a:srgbClr val="1B9B15"/>
            </a:solidFill>
            <a:miter lim="800000"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20502" name="矩形 51"/>
          <p:cNvSpPr>
            <a:spLocks noChangeArrowheads="1"/>
          </p:cNvSpPr>
          <p:nvPr/>
        </p:nvSpPr>
        <p:spPr bwMode="auto">
          <a:xfrm>
            <a:off x="10183688" y="3451670"/>
            <a:ext cx="385233" cy="432000"/>
          </a:xfrm>
          <a:prstGeom prst="rect">
            <a:avLst/>
          </a:prstGeom>
          <a:solidFill>
            <a:srgbClr val="1B9B15"/>
          </a:solidFill>
          <a:ln w="25400">
            <a:solidFill>
              <a:srgbClr val="1B9B15"/>
            </a:solidFill>
            <a:miter lim="800000"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pic>
        <p:nvPicPr>
          <p:cNvPr id="20503" name="Picture 2"/>
          <p:cNvPicPr>
            <a:picLocks noChangeAspect="1" noChangeArrowheads="1"/>
          </p:cNvPicPr>
          <p:nvPr/>
        </p:nvPicPr>
        <p:blipFill>
          <a:blip r:embed="rId24"/>
          <a:stretch>
            <a:fillRect/>
          </a:stretch>
        </p:blipFill>
        <p:spPr bwMode="auto">
          <a:xfrm>
            <a:off x="152401" y="4559657"/>
            <a:ext cx="11976100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2"/>
          <p:cNvSpPr>
            <a:spLocks noGrp="1" noChangeArrowheads="1"/>
          </p:cNvSpPr>
          <p:nvPr/>
        </p:nvSpPr>
        <p:spPr>
          <a:xfrm>
            <a:off x="-11113" y="4763"/>
            <a:ext cx="12193588" cy="850900"/>
          </a:xfrm>
          <a:prstGeom prst="rect">
            <a:avLst/>
          </a:prstGeom>
          <a:noFill/>
          <a:ln w="9525">
            <a:noFill/>
          </a:ln>
        </p:spPr>
        <p:txBody>
          <a:bodyPr lIns="91443" tIns="45721" rIns="91443" bIns="45721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defRPr/>
            </a:pPr>
            <a:r>
              <a:rPr lang="zh-CN" sz="4000" b="1" kern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二、探究新知</a:t>
            </a:r>
            <a:endParaRPr lang="zh-CN" sz="4000" b="1" kern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Rectangle 30"/>
          <p:cNvSpPr>
            <a:spLocks noGrp="1" noChangeArrowheads="1"/>
          </p:cNvSpPr>
          <p:nvPr>
            <p:ph type="ctrTitle"/>
          </p:nvPr>
        </p:nvSpPr>
        <p:spPr bwMode="auto">
          <a:xfrm>
            <a:off x="681819" y="971921"/>
            <a:ext cx="10515600" cy="822960"/>
          </a:xfr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>
            <a:normAutofit/>
          </a:bodyPr>
          <a:lstStyle/>
          <a:p>
            <a:r>
              <a:rPr lang="zh-CN" altLang="en-US" sz="3200" b="0" smtClean="0"/>
              <a:t>淘气班同学身高分段情况统计图</a:t>
            </a:r>
            <a:endParaRPr lang="zh-CN" altLang="en-US" sz="3200" b="0" smtClean="0"/>
          </a:p>
        </p:txBody>
      </p:sp>
      <p:graphicFrame>
        <p:nvGraphicFramePr>
          <p:cNvPr id="2050" name="Object 31"/>
          <p:cNvGraphicFramePr>
            <a:graphicFrameLocks noGrp="1" noChangeAspect="1"/>
          </p:cNvGraphicFramePr>
          <p:nvPr>
            <p:ph idx="1"/>
          </p:nvPr>
        </p:nvGraphicFramePr>
        <p:xfrm>
          <a:off x="3534969" y="1843087"/>
          <a:ext cx="5101423" cy="5014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图表" r:id="rId1" imgW="10920730" imgH="10735310" progId="MSGraph.Chart.8">
                  <p:embed/>
                </p:oleObj>
              </mc:Choice>
              <mc:Fallback>
                <p:oleObj name="图表" r:id="rId1" imgW="10920730" imgH="10735310" progId="MSGraph.Char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534969" y="1843087"/>
                        <a:ext cx="5101423" cy="50149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2"/>
          <p:cNvSpPr>
            <a:spLocks noGrp="1" noChangeArrowheads="1"/>
          </p:cNvSpPr>
          <p:nvPr/>
        </p:nvSpPr>
        <p:spPr>
          <a:xfrm>
            <a:off x="-11113" y="4763"/>
            <a:ext cx="12193588" cy="850900"/>
          </a:xfrm>
          <a:prstGeom prst="rect">
            <a:avLst/>
          </a:prstGeom>
          <a:noFill/>
          <a:ln w="9525">
            <a:noFill/>
          </a:ln>
        </p:spPr>
        <p:txBody>
          <a:bodyPr lIns="91443" tIns="45721" rIns="91443" bIns="45721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defRPr/>
            </a:pPr>
            <a:r>
              <a:rPr lang="zh-CN" sz="4000" b="1" kern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二、探究新知</a:t>
            </a:r>
            <a:endParaRPr lang="zh-CN" sz="4000" b="1" kern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Box 4"/>
          <p:cNvSpPr txBox="1">
            <a:spLocks noChangeArrowheads="1"/>
          </p:cNvSpPr>
          <p:nvPr/>
        </p:nvSpPr>
        <p:spPr bwMode="auto">
          <a:xfrm>
            <a:off x="520700" y="1041047"/>
            <a:ext cx="11154833" cy="9531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>
                <a:latin typeface="+mj-lt"/>
                <a:ea typeface="黑体" panose="02010609060101010101" pitchFamily="49" charset="-122"/>
              </a:rPr>
              <a:t>1. </a:t>
            </a:r>
            <a:r>
              <a:rPr lang="zh-CN" altLang="en-US" sz="2800" dirty="0">
                <a:latin typeface="+mj-lt"/>
                <a:ea typeface="黑体" panose="02010609060101010101" pitchFamily="49" charset="-122"/>
              </a:rPr>
              <a:t>调查你们全班同学的身高情况。</a:t>
            </a:r>
            <a:endParaRPr lang="en-US" altLang="zh-CN" sz="2800" dirty="0">
              <a:latin typeface="+mj-lt"/>
              <a:ea typeface="黑体" panose="02010609060101010101" pitchFamily="49" charset="-122"/>
            </a:endParaRPr>
          </a:p>
          <a:p>
            <a:r>
              <a:rPr lang="zh-CN" altLang="en-US" sz="2800" dirty="0">
                <a:latin typeface="+mj-lt"/>
                <a:ea typeface="黑体" panose="02010609060101010101" pitchFamily="49" charset="-122"/>
              </a:rPr>
              <a:t>（</a:t>
            </a:r>
            <a:r>
              <a:rPr lang="en-US" altLang="zh-CN" sz="2800" dirty="0">
                <a:latin typeface="+mj-lt"/>
                <a:ea typeface="黑体" panose="02010609060101010101" pitchFamily="49" charset="-122"/>
              </a:rPr>
              <a:t>1</a:t>
            </a:r>
            <a:r>
              <a:rPr lang="zh-CN" altLang="en-US" sz="2800" dirty="0">
                <a:latin typeface="+mj-lt"/>
                <a:ea typeface="黑体" panose="02010609060101010101" pitchFamily="49" charset="-122"/>
              </a:rPr>
              <a:t>）记录在下面的统计表中。</a:t>
            </a:r>
            <a:endParaRPr lang="zh-CN" altLang="en-US" sz="2800" dirty="0">
              <a:latin typeface="+mj-lt"/>
              <a:ea typeface="黑体" panose="02010609060101010101" pitchFamily="49" charset="-122"/>
            </a:endParaRPr>
          </a:p>
        </p:txBody>
      </p:sp>
      <p:pic>
        <p:nvPicPr>
          <p:cNvPr id="18436" name="Picture 9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520700" y="2195441"/>
            <a:ext cx="11263631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"/>
          <p:cNvSpPr>
            <a:spLocks noGrp="1" noChangeArrowheads="1"/>
          </p:cNvSpPr>
          <p:nvPr/>
        </p:nvSpPr>
        <p:spPr>
          <a:xfrm>
            <a:off x="-1588" y="-11113"/>
            <a:ext cx="12193588" cy="850901"/>
          </a:xfrm>
          <a:prstGeom prst="rect">
            <a:avLst/>
          </a:prstGeom>
          <a:noFill/>
          <a:ln w="9525">
            <a:noFill/>
          </a:ln>
        </p:spPr>
        <p:txBody>
          <a:bodyPr lIns="91443" tIns="45721" rIns="91443" bIns="45721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楷体" panose="02010609060101010101" pitchFamily="49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defRPr/>
            </a:pPr>
            <a:r>
              <a:rPr lang="zh-CN" sz="4000" b="1" kern="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三、巩固练习</a:t>
            </a:r>
            <a:endParaRPr lang="zh-CN" sz="4000" b="1" kern="0" dirty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TextBox 4"/>
          <p:cNvSpPr txBox="1">
            <a:spLocks noChangeArrowheads="1"/>
          </p:cNvSpPr>
          <p:nvPr/>
        </p:nvSpPr>
        <p:spPr bwMode="auto">
          <a:xfrm>
            <a:off x="388917" y="970700"/>
            <a:ext cx="11154833" cy="116955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latin typeface="+mj-lt"/>
                <a:ea typeface="黑体" panose="02010609060101010101" pitchFamily="49" charset="-122"/>
              </a:rPr>
              <a:t>1. </a:t>
            </a:r>
            <a:r>
              <a:rPr lang="zh-CN" altLang="en-US" sz="2800" dirty="0">
                <a:latin typeface="+mj-lt"/>
                <a:ea typeface="黑体" panose="02010609060101010101" pitchFamily="49" charset="-122"/>
              </a:rPr>
              <a:t>调查你们全班同学的身高情况。</a:t>
            </a:r>
            <a:endParaRPr lang="en-US" altLang="zh-CN" sz="2800" dirty="0">
              <a:latin typeface="+mj-lt"/>
              <a:ea typeface="黑体" panose="02010609060101010101" pitchFamily="49" charset="-122"/>
            </a:endParaRPr>
          </a:p>
          <a:p>
            <a:r>
              <a:rPr lang="zh-CN" altLang="en-US" sz="2800" dirty="0" smtClean="0">
                <a:latin typeface="+mj-lt"/>
                <a:ea typeface="黑体" panose="02010609060101010101" pitchFamily="49" charset="-122"/>
              </a:rPr>
              <a:t>（</a:t>
            </a:r>
            <a:r>
              <a:rPr lang="en-US" altLang="zh-CN" sz="2800" dirty="0" smtClean="0">
                <a:latin typeface="+mj-lt"/>
                <a:ea typeface="黑体" panose="02010609060101010101" pitchFamily="49" charset="-122"/>
              </a:rPr>
              <a:t>2</a:t>
            </a:r>
            <a:r>
              <a:rPr lang="zh-CN" altLang="en-US" sz="2800" dirty="0" smtClean="0">
                <a:latin typeface="+mj-lt"/>
                <a:ea typeface="黑体" panose="02010609060101010101" pitchFamily="49" charset="-122"/>
              </a:rPr>
              <a:t>）根据上面的数据，完成下面的统计表。</a:t>
            </a:r>
            <a:endParaRPr lang="zh-CN" altLang="en-US" sz="2800" dirty="0">
              <a:latin typeface="+mj-lt"/>
              <a:ea typeface="黑体" panose="02010609060101010101" pitchFamily="49" charset="-122"/>
            </a:endParaRPr>
          </a:p>
        </p:txBody>
      </p:sp>
      <p:graphicFrame>
        <p:nvGraphicFramePr>
          <p:cNvPr id="17" name="表格 16"/>
          <p:cNvGraphicFramePr>
            <a:graphicFrameLocks noGrp="1"/>
          </p:cNvGraphicFramePr>
          <p:nvPr/>
        </p:nvGraphicFramePr>
        <p:xfrm>
          <a:off x="317500" y="2661533"/>
          <a:ext cx="11664000" cy="115200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1296000"/>
                <a:gridCol w="1296000"/>
                <a:gridCol w="1296000"/>
                <a:gridCol w="1296000"/>
                <a:gridCol w="1296000"/>
                <a:gridCol w="1296000"/>
                <a:gridCol w="1296000"/>
                <a:gridCol w="1296000"/>
                <a:gridCol w="1296000"/>
              </a:tblGrid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smtClean="0">
                          <a:latin typeface="+mj-lt"/>
                          <a:ea typeface="黑体" panose="02010609060101010101" pitchFamily="49" charset="-122"/>
                        </a:rPr>
                        <a:t>身高段</a:t>
                      </a:r>
                      <a:r>
                        <a:rPr lang="en-US" altLang="zh-CN" sz="1600" smtClean="0">
                          <a:latin typeface="+mj-lt"/>
                          <a:ea typeface="黑体" panose="02010609060101010101" pitchFamily="49" charset="-122"/>
                        </a:rPr>
                        <a:t>/cm</a:t>
                      </a:r>
                      <a:endParaRPr lang="zh-CN" altLang="en-US" sz="16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smtClean="0">
                          <a:latin typeface="+mj-lt"/>
                          <a:ea typeface="黑体" panose="02010609060101010101" pitchFamily="49" charset="-122"/>
                        </a:rPr>
                        <a:t>140</a:t>
                      </a:r>
                      <a:r>
                        <a:rPr lang="zh-CN" altLang="en-US" sz="1600" smtClean="0">
                          <a:latin typeface="+mj-lt"/>
                          <a:ea typeface="黑体" panose="02010609060101010101" pitchFamily="49" charset="-122"/>
                        </a:rPr>
                        <a:t>以下</a:t>
                      </a:r>
                      <a:endParaRPr lang="zh-CN" altLang="en-US" sz="16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spc="-150" smtClean="0">
                          <a:latin typeface="+mj-lt"/>
                          <a:ea typeface="黑体" panose="02010609060101010101" pitchFamily="49" charset="-122"/>
                        </a:rPr>
                        <a:t>140</a:t>
                      </a:r>
                      <a:r>
                        <a:rPr lang="zh-CN" altLang="en-US" sz="1600" spc="-150" smtClean="0">
                          <a:latin typeface="+mj-lt"/>
                          <a:ea typeface="黑体" panose="02010609060101010101" pitchFamily="49" charset="-122"/>
                        </a:rPr>
                        <a:t>～</a:t>
                      </a:r>
                      <a:r>
                        <a:rPr lang="en-US" altLang="zh-CN" sz="1600" spc="-150" smtClean="0">
                          <a:latin typeface="+mj-lt"/>
                          <a:ea typeface="黑体" panose="02010609060101010101" pitchFamily="49" charset="-122"/>
                        </a:rPr>
                        <a:t>144</a:t>
                      </a:r>
                      <a:endParaRPr lang="zh-CN" altLang="en-US" sz="1600" spc="-15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spc="-150" smtClean="0">
                          <a:latin typeface="+mj-lt"/>
                          <a:ea typeface="黑体" panose="02010609060101010101" pitchFamily="49" charset="-122"/>
                        </a:rPr>
                        <a:t>145</a:t>
                      </a:r>
                      <a:r>
                        <a:rPr lang="zh-CN" altLang="en-US" sz="1600" spc="-150" smtClean="0">
                          <a:latin typeface="+mj-lt"/>
                          <a:ea typeface="黑体" panose="02010609060101010101" pitchFamily="49" charset="-122"/>
                        </a:rPr>
                        <a:t>～</a:t>
                      </a:r>
                      <a:r>
                        <a:rPr lang="en-US" altLang="zh-CN" sz="1600" spc="-150" smtClean="0">
                          <a:latin typeface="+mj-lt"/>
                          <a:ea typeface="黑体" panose="02010609060101010101" pitchFamily="49" charset="-122"/>
                        </a:rPr>
                        <a:t>149</a:t>
                      </a:r>
                      <a:endParaRPr lang="zh-CN" altLang="en-US" sz="1600" spc="-150" smtClean="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spc="-150" smtClean="0">
                          <a:latin typeface="+mj-lt"/>
                          <a:ea typeface="黑体" panose="02010609060101010101" pitchFamily="49" charset="-122"/>
                        </a:rPr>
                        <a:t>150</a:t>
                      </a:r>
                      <a:r>
                        <a:rPr lang="zh-CN" altLang="en-US" sz="1600" spc="-150" smtClean="0">
                          <a:latin typeface="+mj-lt"/>
                          <a:ea typeface="黑体" panose="02010609060101010101" pitchFamily="49" charset="-122"/>
                        </a:rPr>
                        <a:t>～</a:t>
                      </a:r>
                      <a:r>
                        <a:rPr lang="en-US" altLang="zh-CN" sz="1600" spc="-150" smtClean="0">
                          <a:latin typeface="+mj-lt"/>
                          <a:ea typeface="黑体" panose="02010609060101010101" pitchFamily="49" charset="-122"/>
                        </a:rPr>
                        <a:t>154</a:t>
                      </a:r>
                      <a:endParaRPr lang="zh-CN" altLang="en-US" sz="1600" spc="-150" smtClean="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spc="-150" smtClean="0">
                          <a:latin typeface="+mj-lt"/>
                          <a:ea typeface="黑体" panose="02010609060101010101" pitchFamily="49" charset="-122"/>
                        </a:rPr>
                        <a:t>155</a:t>
                      </a:r>
                      <a:r>
                        <a:rPr lang="zh-CN" altLang="en-US" sz="1600" spc="-150" smtClean="0">
                          <a:latin typeface="+mj-lt"/>
                          <a:ea typeface="黑体" panose="02010609060101010101" pitchFamily="49" charset="-122"/>
                        </a:rPr>
                        <a:t>～</a:t>
                      </a:r>
                      <a:r>
                        <a:rPr lang="en-US" altLang="zh-CN" sz="1600" spc="-150" smtClean="0">
                          <a:latin typeface="+mj-lt"/>
                          <a:ea typeface="黑体" panose="02010609060101010101" pitchFamily="49" charset="-122"/>
                        </a:rPr>
                        <a:t>159</a:t>
                      </a:r>
                      <a:endParaRPr lang="zh-CN" altLang="en-US" sz="1600" spc="-150" smtClean="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spc="-150" smtClean="0">
                          <a:latin typeface="+mj-lt"/>
                          <a:ea typeface="黑体" panose="02010609060101010101" pitchFamily="49" charset="-122"/>
                        </a:rPr>
                        <a:t>160</a:t>
                      </a:r>
                      <a:r>
                        <a:rPr lang="zh-CN" altLang="en-US" sz="1600" spc="-150" smtClean="0">
                          <a:latin typeface="+mj-lt"/>
                          <a:ea typeface="黑体" panose="02010609060101010101" pitchFamily="49" charset="-122"/>
                        </a:rPr>
                        <a:t>～</a:t>
                      </a:r>
                      <a:r>
                        <a:rPr lang="en-US" altLang="zh-CN" sz="1600" spc="-150" smtClean="0">
                          <a:latin typeface="+mj-lt"/>
                          <a:ea typeface="黑体" panose="02010609060101010101" pitchFamily="49" charset="-122"/>
                        </a:rPr>
                        <a:t>164</a:t>
                      </a:r>
                      <a:endParaRPr lang="zh-CN" altLang="en-US" sz="1600" spc="-150" smtClean="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spc="-150" smtClean="0">
                          <a:latin typeface="+mj-lt"/>
                          <a:ea typeface="黑体" panose="02010609060101010101" pitchFamily="49" charset="-122"/>
                        </a:rPr>
                        <a:t>165</a:t>
                      </a:r>
                      <a:r>
                        <a:rPr lang="zh-CN" altLang="en-US" sz="1600" spc="-150" smtClean="0">
                          <a:latin typeface="+mj-lt"/>
                          <a:ea typeface="黑体" panose="02010609060101010101" pitchFamily="49" charset="-122"/>
                        </a:rPr>
                        <a:t>～</a:t>
                      </a:r>
                      <a:r>
                        <a:rPr lang="en-US" altLang="zh-CN" sz="1600" spc="-150" smtClean="0">
                          <a:latin typeface="+mj-lt"/>
                          <a:ea typeface="黑体" panose="02010609060101010101" pitchFamily="49" charset="-122"/>
                        </a:rPr>
                        <a:t>169</a:t>
                      </a:r>
                      <a:endParaRPr lang="zh-CN" altLang="en-US" sz="1600" spc="-150" smtClean="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smtClean="0">
                          <a:latin typeface="+mj-lt"/>
                          <a:ea typeface="黑体" panose="02010609060101010101" pitchFamily="49" charset="-122"/>
                        </a:rPr>
                        <a:t>169</a:t>
                      </a:r>
                      <a:r>
                        <a:rPr lang="zh-CN" altLang="en-US" sz="1600" smtClean="0">
                          <a:latin typeface="+mj-lt"/>
                          <a:ea typeface="黑体" panose="02010609060101010101" pitchFamily="49" charset="-122"/>
                        </a:rPr>
                        <a:t>以上</a:t>
                      </a:r>
                      <a:endParaRPr lang="zh-CN" altLang="en-US" sz="1600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mtClean="0">
                          <a:latin typeface="+mj-lt"/>
                          <a:ea typeface="黑体" panose="02010609060101010101" pitchFamily="49" charset="-122"/>
                        </a:rPr>
                        <a:t>人数</a:t>
                      </a:r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</a:tr>
            </a:tbl>
          </a:graphicData>
        </a:graphic>
      </p:graphicFrame>
      <p:sp>
        <p:nvSpPr>
          <p:cNvPr id="18" name="TextBox 4"/>
          <p:cNvSpPr txBox="1">
            <a:spLocks noChangeArrowheads="1"/>
          </p:cNvSpPr>
          <p:nvPr/>
        </p:nvSpPr>
        <p:spPr bwMode="auto">
          <a:xfrm>
            <a:off x="388917" y="3961996"/>
            <a:ext cx="11154833" cy="2031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+mj-lt"/>
                <a:ea typeface="黑体" panose="02010609060101010101" pitchFamily="49" charset="-122"/>
              </a:rPr>
              <a:t>（</a:t>
            </a:r>
            <a:r>
              <a:rPr lang="en-US" altLang="zh-CN" sz="2800" dirty="0" smtClean="0">
                <a:latin typeface="+mj-lt"/>
                <a:ea typeface="黑体" panose="02010609060101010101" pitchFamily="49" charset="-122"/>
              </a:rPr>
              <a:t>3</a:t>
            </a:r>
            <a:r>
              <a:rPr lang="zh-CN" altLang="en-US" sz="2800" dirty="0" smtClean="0">
                <a:latin typeface="+mj-lt"/>
                <a:ea typeface="黑体" panose="02010609060101010101" pitchFamily="49" charset="-122"/>
              </a:rPr>
              <a:t>）</a:t>
            </a:r>
            <a:r>
              <a:rPr lang="zh-CN" altLang="en-US" sz="2800" dirty="0">
                <a:latin typeface="+mj-lt"/>
                <a:ea typeface="黑体" panose="02010609060101010101" pitchFamily="49" charset="-122"/>
              </a:rPr>
              <a:t>回答下面的问题。</a:t>
            </a:r>
            <a:endParaRPr lang="en-US" altLang="zh-CN" sz="2800" dirty="0">
              <a:latin typeface="+mj-lt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+mj-lt"/>
                <a:ea typeface="黑体" panose="02010609060101010101" pitchFamily="49" charset="-122"/>
              </a:rPr>
              <a:t>①哪个身高段的人数最多？哪个身高段的人数最少？</a:t>
            </a:r>
            <a:endParaRPr lang="en-US" altLang="zh-CN" sz="2800" dirty="0">
              <a:latin typeface="+mj-lt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+mj-lt"/>
                <a:ea typeface="黑体" panose="02010609060101010101" pitchFamily="49" charset="-122"/>
              </a:rPr>
              <a:t>②你可以对你们班订校服提一些建议吗？</a:t>
            </a:r>
            <a:endParaRPr lang="zh-CN" altLang="en-US" sz="2800" dirty="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/>
        </p:nvSpPr>
        <p:spPr>
          <a:xfrm>
            <a:off x="-1588" y="-11113"/>
            <a:ext cx="12193588" cy="850901"/>
          </a:xfrm>
          <a:prstGeom prst="rect">
            <a:avLst/>
          </a:prstGeom>
          <a:noFill/>
          <a:ln w="9525">
            <a:noFill/>
          </a:ln>
        </p:spPr>
        <p:txBody>
          <a:bodyPr lIns="91443" tIns="45721" rIns="91443" bIns="45721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楷体" panose="02010609060101010101" pitchFamily="49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defRPr/>
            </a:pPr>
            <a:r>
              <a:rPr lang="zh-CN" sz="4000" b="1" kern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三、巩固练习</a:t>
            </a:r>
            <a:endParaRPr lang="zh-CN" sz="4000" b="1" kern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049" name="TextBox13"/>
          <p:cNvPicPr/>
          <p:nvPr/>
        </p:nvPicPr>
        <p:blipFill>
          <a:blip r:embed="rId1"/>
          <a:stretch>
            <a:fillRect/>
          </a:stretch>
        </p:blipFill>
        <p:spPr>
          <a:xfrm>
            <a:off x="1890713" y="3280652"/>
            <a:ext cx="730250" cy="504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0" name="TextBox1"/>
          <p:cNvPicPr/>
          <p:nvPr/>
        </p:nvPicPr>
        <p:blipFill>
          <a:blip r:embed="rId1"/>
          <a:stretch>
            <a:fillRect/>
          </a:stretch>
        </p:blipFill>
        <p:spPr>
          <a:xfrm>
            <a:off x="3214688" y="3280652"/>
            <a:ext cx="730250" cy="504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1" name="TextBox2"/>
          <p:cNvPicPr/>
          <p:nvPr/>
        </p:nvPicPr>
        <p:blipFill>
          <a:blip r:embed="rId1"/>
          <a:stretch>
            <a:fillRect/>
          </a:stretch>
        </p:blipFill>
        <p:spPr>
          <a:xfrm>
            <a:off x="4502150" y="3280652"/>
            <a:ext cx="730250" cy="504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2" name="TextBox3"/>
          <p:cNvPicPr/>
          <p:nvPr/>
        </p:nvPicPr>
        <p:blipFill>
          <a:blip r:embed="rId1"/>
          <a:stretch>
            <a:fillRect/>
          </a:stretch>
        </p:blipFill>
        <p:spPr>
          <a:xfrm>
            <a:off x="5754688" y="3280652"/>
            <a:ext cx="730250" cy="504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3" name="TextBox4"/>
          <p:cNvPicPr/>
          <p:nvPr/>
        </p:nvPicPr>
        <p:blipFill>
          <a:blip r:embed="rId1"/>
          <a:stretch>
            <a:fillRect/>
          </a:stretch>
        </p:blipFill>
        <p:spPr>
          <a:xfrm>
            <a:off x="7078663" y="3275889"/>
            <a:ext cx="730250" cy="504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4" name="TextBox5"/>
          <p:cNvPicPr/>
          <p:nvPr/>
        </p:nvPicPr>
        <p:blipFill>
          <a:blip r:embed="rId1"/>
          <a:stretch>
            <a:fillRect/>
          </a:stretch>
        </p:blipFill>
        <p:spPr>
          <a:xfrm>
            <a:off x="8389938" y="3280652"/>
            <a:ext cx="730250" cy="504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5" name="TextBox6"/>
          <p:cNvPicPr/>
          <p:nvPr/>
        </p:nvPicPr>
        <p:blipFill>
          <a:blip r:embed="rId1"/>
          <a:stretch>
            <a:fillRect/>
          </a:stretch>
        </p:blipFill>
        <p:spPr>
          <a:xfrm>
            <a:off x="9647238" y="3280652"/>
            <a:ext cx="730250" cy="504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6" name="TextBox7"/>
          <p:cNvPicPr/>
          <p:nvPr/>
        </p:nvPicPr>
        <p:blipFill>
          <a:blip r:embed="rId1"/>
          <a:stretch>
            <a:fillRect/>
          </a:stretch>
        </p:blipFill>
        <p:spPr>
          <a:xfrm>
            <a:off x="10971213" y="3280652"/>
            <a:ext cx="730250" cy="5048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jkxZTAwNTNlMWY2MmUxMzZhNzZmNTQ4ZDQ0ZDM0ZDEifQ=="/>
  <p:tag name="KSO_WPP_MARK_KEY" val="75e4d3d7-a305-488d-8c14-32ddb5107d13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Times New Roman"/>
        <a:ea typeface="宋体"/>
        <a:cs typeface="Arial"/>
      </a:majorFont>
      <a:minorFont>
        <a:latin typeface="Calibri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Times New Roma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Times New Rom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Times New Roma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Times New Rom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2288</Words>
  <Application>WPS 演示</Application>
  <PresentationFormat>自定义</PresentationFormat>
  <Paragraphs>645</Paragraphs>
  <Slides>15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31" baseType="lpstr">
      <vt:lpstr>Arial</vt:lpstr>
      <vt:lpstr>宋体</vt:lpstr>
      <vt:lpstr>Wingdings</vt:lpstr>
      <vt:lpstr>Times New Roman</vt:lpstr>
      <vt:lpstr>黑体</vt:lpstr>
      <vt:lpstr>楷体</vt:lpstr>
      <vt:lpstr>微软雅黑</vt:lpstr>
      <vt:lpstr>楷体_GB2312</vt:lpstr>
      <vt:lpstr>新宋体</vt:lpstr>
      <vt:lpstr>Times New Roman</vt:lpstr>
      <vt:lpstr>Courier New</vt:lpstr>
      <vt:lpstr>Calibri</vt:lpstr>
      <vt:lpstr>Arial</vt:lpstr>
      <vt:lpstr>Arial Unicode MS</vt:lpstr>
      <vt:lpstr>第一PPT模板网-WWW.1PPT.COM</vt:lpstr>
      <vt:lpstr>MSGraph.Chart.8</vt:lpstr>
      <vt:lpstr>第五单元 数据处理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淘气班同学身高分段情况统计图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再见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2022-09-30T21:42:00Z</cp:lastPrinted>
  <dcterms:created xsi:type="dcterms:W3CDTF">2022-09-30T21:42:00Z</dcterms:created>
  <dcterms:modified xsi:type="dcterms:W3CDTF">2023-11-01T09:02:14Z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8E623273F46E4390A38DC412A62A66AF_12</vt:lpwstr>
  </property>
  <property fmtid="{D5CDD505-2E9C-101B-9397-08002B2CF9AE}" pid="3" name="KSOProductBuildVer">
    <vt:lpwstr>2052-12.1.0.15712</vt:lpwstr>
  </property>
</Properties>
</file>