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3"/>
    <p:sldId id="261" r:id="rId4"/>
    <p:sldId id="262" r:id="rId5"/>
    <p:sldId id="263" r:id="rId6"/>
    <p:sldId id="264" r:id="rId7"/>
    <p:sldId id="276" r:id="rId8"/>
    <p:sldId id="265" r:id="rId9"/>
    <p:sldId id="266" r:id="rId10"/>
    <p:sldId id="267" r:id="rId11"/>
    <p:sldId id="268" r:id="rId12"/>
    <p:sldId id="269" r:id="rId13"/>
    <p:sldId id="270" r:id="rId14"/>
    <p:sldId id="278" r:id="rId15"/>
    <p:sldId id="279" r:id="rId16"/>
    <p:sldId id="280" r:id="rId17"/>
    <p:sldId id="281" r:id="rId18"/>
    <p:sldId id="282" r:id="rId19"/>
    <p:sldId id="277" r:id="rId20"/>
    <p:sldId id="260" r:id="rId21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 userDrawn="1">
          <p15:clr>
            <a:srgbClr val="A4A3A4"/>
          </p15:clr>
        </p15:guide>
        <p15:guide id="2" pos="38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78"/>
        <p:guide pos="38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1600" b="1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一至六年级全市男生平均身高记录图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>
        <c:manualLayout>
          <c:xMode val="edge"/>
          <c:yMode val="edge"/>
          <c:x val="0.254187643527985"/>
          <c:y val="0.0242318268865347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353202342987"/>
          <c:y val="0.182686179876328"/>
          <c:w val="0.751322627067566"/>
          <c:h val="0.683895587921143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全市平均身高</c:v>
                </c:pt>
              </c:strCache>
            </c:strRef>
          </c:tx>
          <c:spPr>
            <a:ln w="28575" cap="rnd" cmpd="sng" algn="ctr">
              <a:solidFill>
                <a:srgbClr val="FF0000"/>
              </a:solidFill>
              <a:prstDash val="solid"/>
              <a:round/>
              <a:headEnd type="oval"/>
              <a:tailEnd type="oval"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Pt>
            <c:idx val="1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Pt>
            <c:idx val="4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Pt>
            <c:idx val="5"/>
            <c:marker>
              <c:symbol val="none"/>
            </c:marker>
            <c:bubble3D val="0"/>
            <c:spPr>
              <a:ln w="28575" cap="rnd" cmpd="sng" algn="ctr">
                <a:solidFill>
                  <a:srgbClr val="FF0000"/>
                </a:solidFill>
                <a:prstDash val="solid"/>
                <a:round/>
                <a:headEnd type="oval"/>
                <a:tailEnd type="oval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124</c:v>
                </c:pt>
                <c:pt idx="2">
                  <c:v>130</c:v>
                </c:pt>
                <c:pt idx="3">
                  <c:v>135</c:v>
                </c:pt>
                <c:pt idx="4">
                  <c:v>143</c:v>
                </c:pt>
                <c:pt idx="5">
                  <c:v>153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56880128"/>
        <c:axId val="456882048"/>
      </c:lineChart>
      <c:catAx>
        <c:axId val="456880128"/>
        <c:scaling>
          <c:orientation val="minMax"/>
        </c:scaling>
        <c:delete val="1"/>
        <c:axPos val="b"/>
        <c:majorGridlines>
          <c:spPr>
            <a:ln w="28575" cap="flat" cmpd="sng" algn="ctr">
              <a:solidFill>
                <a:schemeClr val="tx1"/>
              </a:solidFill>
              <a:prstDash val="sysDash"/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zh-CN" altLang="en-US" sz="1200" b="1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单位</a:t>
                </a:r>
                <a:r>
                  <a:rPr lang="zh-CN" altLang="en-US" sz="1200" b="1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sz="1200" b="1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endParaRPr 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266340017318726"/>
              <c:y val="0.241023227572441"/>
            </c:manualLayout>
          </c:layout>
          <c:overlay val="1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6882048"/>
        <c:crosses val="autoZero"/>
        <c:auto val="0"/>
        <c:lblAlgn val="ctr"/>
        <c:lblOffset val="100"/>
        <c:noMultiLvlLbl val="1"/>
      </c:catAx>
      <c:valAx>
        <c:axId val="456882048"/>
        <c:scaling>
          <c:orientation val="minMax"/>
          <c:min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68801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842332541942596"/>
          <c:y val="0.0296546369791031"/>
          <c:w val="0.157331958413124"/>
          <c:h val="0.0763762518763542"/>
        </c:manualLayout>
      </c:layout>
      <c:overlay val="1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1"/>
  </c:chart>
  <c:spPr>
    <a:solidFill>
      <a:srgbClr val="FFCCFF"/>
    </a:solidFill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800" b="0" i="0" u="none" strike="noStrike" kern="1200" spc="0" baseline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r>
              <a:rPr lang="zh-CN" altLang="en-US" sz="1800" b="1" err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一至六年级淘气身高记录图</a:t>
            </a:r>
            <a:endParaRPr lang="zh-CN" altLang="en-US" sz="18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c:rich>
      </c:tx>
      <c:layout>
        <c:manualLayout>
          <c:xMode val="edge"/>
          <c:yMode val="edge"/>
          <c:x val="0.287826091051102"/>
          <c:y val="0.0197351984679699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540048003197"/>
          <c:y val="0.176509082317352"/>
          <c:w val="0.751322627067566"/>
          <c:h val="0.683895587921143"/>
        </c:manualLayout>
      </c:layout>
      <c:lineChart>
        <c:grouping val="standard"/>
        <c:varyColors val="1"/>
        <c:ser>
          <c:idx val="0"/>
          <c:order val="0"/>
          <c:spPr>
            <a:ln w="28575" cap="rnd" cmpd="sng" algn="ctr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淘气身高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115</c:v>
                </c:pt>
                <c:pt idx="1">
                  <c:v>122</c:v>
                </c:pt>
                <c:pt idx="2">
                  <c:v>130</c:v>
                </c:pt>
                <c:pt idx="3">
                  <c:v>138</c:v>
                </c:pt>
                <c:pt idx="4">
                  <c:v>145</c:v>
                </c:pt>
                <c:pt idx="5">
                  <c:v>154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57352704"/>
        <c:axId val="457354624"/>
      </c:lineChart>
      <c:catAx>
        <c:axId val="457352704"/>
        <c:scaling>
          <c:orientation val="minMax"/>
        </c:scaling>
        <c:delete val="1"/>
        <c:axPos val="b"/>
        <c:majorGridlines>
          <c:spPr>
            <a:ln w="28575" cap="flat" cmpd="sng" algn="ctr">
              <a:solidFill>
                <a:schemeClr val="tx1"/>
              </a:solidFill>
              <a:prstDash val="sysDash"/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400" b="1" i="0" u="none" strike="noStrike" kern="1200" baseline="0">
                    <a:solidFill>
                      <a:schemeClr val="tx1"/>
                    </a:solidFill>
                    <a:latin typeface="+mj-lt"/>
                    <a:ea typeface="黑体" panose="02010609060101010101" pitchFamily="49" charset="-122"/>
                    <a:cs typeface="Times New Roman" panose="02020603050405020304" pitchFamily="18" charset="0"/>
                  </a:defRPr>
                </a:pPr>
                <a:r>
                  <a:rPr lang="zh-CN" altLang="en-US" sz="1400" b="1" err="1">
                    <a:solidFill>
                      <a:schemeClr val="tx1"/>
                    </a:solidFill>
                    <a:latin typeface="+mj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en-US" sz="1400" b="1" err="1" smtClean="0">
                    <a:solidFill>
                      <a:schemeClr val="tx1"/>
                    </a:solidFill>
                    <a:latin typeface="+mj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：</a:t>
                </a:r>
                <a:r>
                  <a:rPr lang="en-US" sz="1400" b="1" err="1" smtClean="0">
                    <a:solidFill>
                      <a:schemeClr val="tx1"/>
                    </a:solidFill>
                    <a:latin typeface="+mj-lt"/>
                    <a:ea typeface="黑体" panose="02010609060101010101" pitchFamily="49" charset="-122"/>
                    <a:cs typeface="Times New Roman" panose="02020603050405020304" pitchFamily="18" charset="0"/>
                  </a:rPr>
                  <a:t>cm</a:t>
                </a:r>
                <a:endParaRPr lang="en-US" sz="1400" b="1">
                  <a:solidFill>
                    <a:schemeClr val="tx1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0864078402519226"/>
              <c:y val="0.100332729518414"/>
            </c:manualLayout>
          </c:layout>
          <c:overlay val="1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7354624"/>
        <c:crosses val="autoZero"/>
        <c:auto val="0"/>
        <c:lblAlgn val="ctr"/>
        <c:lblOffset val="100"/>
        <c:noMultiLvlLbl val="1"/>
      </c:catAx>
      <c:valAx>
        <c:axId val="457354624"/>
        <c:scaling>
          <c:orientation val="minMax"/>
          <c:min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735270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egendEntry>
        <c:idx val="0"/>
        <c:delete val="1"/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600" b="1" i="0" u="none" strike="noStrike" kern="1200" baseline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</a:p>
        </c:txPr>
      </c:legendEntry>
      <c:layout>
        <c:manualLayout>
          <c:xMode val="edge"/>
          <c:yMode val="edge"/>
          <c:x val="0.863969504833221"/>
          <c:y val="0.0352601855993271"/>
          <c:w val="0.135085999965668"/>
          <c:h val="0.0919402316212654"/>
        </c:manualLayout>
      </c:layout>
      <c:overlay val="1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600" b="1" i="0" u="none" strike="noStrike" kern="1200" baseline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defRPr>
          </a:pPr>
        </a:p>
      </c:txPr>
    </c:legend>
    <c:plotVisOnly val="1"/>
    <c:dispBlanksAs val="gap"/>
    <c:showDLblsOverMax val="1"/>
  </c:chart>
  <c:spPr>
    <a:solidFill>
      <a:srgbClr val="92D050"/>
    </a:solidFill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2000" b="1" i="0" u="none" strike="noStrike" kern="1200" spc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pPr>
            <a:r>
              <a:rPr lang="zh-CN" altLang="en-US" sz="2000" b="1" err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一至六年级淘气身高与全市男生平均身高记录图</a:t>
            </a:r>
            <a:endParaRPr lang="zh-CN" altLang="en-US" sz="2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c:rich>
      </c:tx>
      <c:layout>
        <c:manualLayout>
          <c:xMode val="edge"/>
          <c:yMode val="edge"/>
          <c:x val="0.241070508956909"/>
          <c:y val="0.0334180779755116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631585836411"/>
          <c:y val="0.182686179876328"/>
          <c:w val="0.751322627067566"/>
          <c:h val="0.683895587921143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全市平均身高</c:v>
                </c:pt>
              </c:strCache>
            </c:strRef>
          </c:tx>
          <c:spPr>
            <a:ln w="28575" cap="rnd" cmpd="sng" algn="ctr">
              <a:solidFill>
                <a:srgbClr val="FF0000"/>
              </a:solidFill>
              <a:prstDash val="solid"/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286935437470675"/>
                  <c:y val="0.0532006174325943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128582818433642"/>
                  <c:y val="0.0551195852458477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100" smtClean="0"/>
                      <a:t>1</a:t>
                    </a:r>
                    <a:r>
                      <a:rPr lang="en-US" altLang="zh-CN" smtClean="0"/>
                      <a:t>54</a:t>
                    </a:r>
                    <a:endParaRPr lang="en-US" altLang="zh-CN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124</c:v>
                </c:pt>
                <c:pt idx="2">
                  <c:v>130</c:v>
                </c:pt>
                <c:pt idx="3">
                  <c:v>135</c:v>
                </c:pt>
                <c:pt idx="4">
                  <c:v>143</c:v>
                </c:pt>
                <c:pt idx="5">
                  <c:v>153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淘气身高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  <a:headEnd type="diamond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0237986259162426"/>
                  <c:y val="-0.14039470255374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0494279153645039"/>
                  <c:y val="-0.15388458967208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en-US" sz="1100" smtClean="0"/>
                      <a:t>1</a:t>
                    </a:r>
                    <a:r>
                      <a:rPr lang="en-US" altLang="en-US" smtClean="0"/>
                      <a:t>53</a:t>
                    </a:r>
                    <a:endParaRPr lang="en-US" alt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115</c:v>
                </c:pt>
                <c:pt idx="1">
                  <c:v>122</c:v>
                </c:pt>
                <c:pt idx="2">
                  <c:v>130</c:v>
                </c:pt>
                <c:pt idx="3">
                  <c:v>138</c:v>
                </c:pt>
                <c:pt idx="4">
                  <c:v>145</c:v>
                </c:pt>
                <c:pt idx="5">
                  <c:v>154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56565120"/>
        <c:axId val="456566656"/>
      </c:lineChart>
      <c:catAx>
        <c:axId val="456565120"/>
        <c:scaling>
          <c:orientation val="minMax"/>
        </c:scaling>
        <c:delete val="1"/>
        <c:axPos val="b"/>
        <c:majorGridlines>
          <c:spPr>
            <a:ln w="28575" cap="flat" cmpd="sng" algn="ctr">
              <a:solidFill>
                <a:schemeClr val="tx1"/>
              </a:solidFill>
              <a:prstDash val="sys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6566656"/>
        <c:crosses val="autoZero"/>
        <c:auto val="0"/>
        <c:lblAlgn val="ctr"/>
        <c:lblOffset val="100"/>
        <c:noMultiLvlLbl val="1"/>
      </c:catAx>
      <c:valAx>
        <c:axId val="456566656"/>
        <c:scaling>
          <c:orientation val="minMax"/>
          <c:min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656512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785102605819702"/>
          <c:y val="0.0190659128129482"/>
          <c:w val="0.201328322291374"/>
          <c:h val="0.108625702559948"/>
        </c:manualLayout>
      </c:layout>
      <c:overlay val="1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1000" b="1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800" b="1" i="0" u="none" strike="noStrike" kern="1200" spc="0" baseline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r>
              <a:rPr lang="zh-CN" altLang="en-US" sz="1800" b="1" err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一至六年级淘气身高与全市男生平均身高记录图</a:t>
            </a:r>
            <a:endParaRPr lang="zh-CN" altLang="en-US" sz="18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c:rich>
      </c:tx>
      <c:layout>
        <c:manualLayout>
          <c:xMode val="edge"/>
          <c:yMode val="edge"/>
          <c:x val="0.241759851574898"/>
          <c:y val="0.0172748230397701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9999229311943"/>
          <c:y val="0.14842814207077"/>
          <c:w val="0.751322627067566"/>
          <c:h val="0.683895587921143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全市平均身高</c:v>
                </c:pt>
              </c:strCache>
            </c:strRef>
          </c:tx>
          <c:spPr>
            <a:ln w="28575" cap="rnd" cmpd="sng" algn="ctr">
              <a:solidFill>
                <a:srgbClr val="FF0000"/>
              </a:solidFill>
              <a:prstDash val="solid"/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286935437470675"/>
                  <c:y val="0.0532006174325943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128582818433642"/>
                  <c:y val="0.0551195852458477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100" smtClean="0"/>
                      <a:t>1</a:t>
                    </a:r>
                    <a:r>
                      <a:rPr lang="en-US" altLang="zh-CN" smtClean="0"/>
                      <a:t>54</a:t>
                    </a:r>
                    <a:endParaRPr lang="en-US" altLang="zh-CN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124</c:v>
                </c:pt>
                <c:pt idx="2">
                  <c:v>130</c:v>
                </c:pt>
                <c:pt idx="3">
                  <c:v>135</c:v>
                </c:pt>
                <c:pt idx="4">
                  <c:v>143</c:v>
                </c:pt>
                <c:pt idx="5">
                  <c:v>153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淘气身高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  <a:headEnd type="diamond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0237986259162426"/>
                  <c:y val="-0.14039470255374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0494279153645039"/>
                  <c:y val="-0.15388458967208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en-US" sz="1100" smtClean="0"/>
                      <a:t>1</a:t>
                    </a:r>
                    <a:r>
                      <a:rPr lang="en-US" altLang="en-US" smtClean="0"/>
                      <a:t>53</a:t>
                    </a:r>
                    <a:endParaRPr lang="en-US" alt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115</c:v>
                </c:pt>
                <c:pt idx="1">
                  <c:v>122</c:v>
                </c:pt>
                <c:pt idx="2">
                  <c:v>130</c:v>
                </c:pt>
                <c:pt idx="3">
                  <c:v>138</c:v>
                </c:pt>
                <c:pt idx="4">
                  <c:v>145</c:v>
                </c:pt>
                <c:pt idx="5">
                  <c:v>154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95044864"/>
        <c:axId val="495230976"/>
      </c:lineChart>
      <c:catAx>
        <c:axId val="495044864"/>
        <c:scaling>
          <c:orientation val="minMax"/>
        </c:scaling>
        <c:delete val="1"/>
        <c:axPos val="b"/>
        <c:majorGridlines>
          <c:spPr>
            <a:ln w="28575" cap="flat" cmpd="sng" algn="ctr">
              <a:solidFill>
                <a:schemeClr val="tx1"/>
              </a:solidFill>
              <a:prstDash val="sys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95230976"/>
        <c:crosses val="autoZero"/>
        <c:auto val="0"/>
        <c:lblAlgn val="ctr"/>
        <c:lblOffset val="100"/>
        <c:noMultiLvlLbl val="1"/>
      </c:catAx>
      <c:valAx>
        <c:axId val="495230976"/>
        <c:scaling>
          <c:orientation val="minMax"/>
          <c:min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950448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782532334327698"/>
          <c:y val="0.0268700160086155"/>
          <c:w val="0.201328322291374"/>
          <c:h val="0.108625702559948"/>
        </c:manualLayout>
      </c:layout>
      <c:overlay val="1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1"/>
  </c:chart>
  <c:spPr>
    <a:solidFill>
      <a:srgbClr val="FFCCFF"/>
    </a:solidFill>
    <a:ln>
      <a:noFill/>
    </a:ln>
    <a:effectLst/>
  </c:spPr>
  <c:txPr>
    <a:bodyPr/>
    <a:lstStyle/>
    <a:p>
      <a:pPr>
        <a:defRPr lang="zh-CN" sz="1000" b="1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2000" b="1" i="0" u="none" strike="noStrike" kern="1200" spc="0" baseline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r>
              <a:rPr lang="zh-CN" altLang="en-US" sz="2000" b="1" err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一至六年级淘气身高与全市男生平均身高记录图</a:t>
            </a:r>
            <a:endParaRPr lang="zh-CN" altLang="en-US" sz="20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c:rich>
      </c:tx>
      <c:layout>
        <c:manualLayout>
          <c:xMode val="edge"/>
          <c:yMode val="edge"/>
          <c:x val="0.192379772663116"/>
          <c:y val="0.0334181301295757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3193244934082"/>
          <c:y val="0.182686030864716"/>
          <c:w val="0.751322627067566"/>
          <c:h val="0.683895587921143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全市平均身高</c:v>
                </c:pt>
              </c:strCache>
            </c:strRef>
          </c:tx>
          <c:spPr>
            <a:ln w="28575" cap="rnd" cmpd="sng" algn="ctr">
              <a:solidFill>
                <a:srgbClr val="FF0000"/>
              </a:solidFill>
              <a:prstDash val="solid"/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286935437470675"/>
                  <c:y val="0.0532006174325943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128582818433642"/>
                  <c:y val="0.0551195852458477"/>
                </c:manualLayout>
              </c:layout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100" smtClean="0"/>
                      <a:t>1</a:t>
                    </a:r>
                    <a:r>
                      <a:rPr lang="en-US" altLang="zh-CN" smtClean="0"/>
                      <a:t>54</a:t>
                    </a:r>
                    <a:endParaRPr lang="en-US" altLang="zh-CN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t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124</c:v>
                </c:pt>
                <c:pt idx="2">
                  <c:v>130</c:v>
                </c:pt>
                <c:pt idx="3">
                  <c:v>135</c:v>
                </c:pt>
                <c:pt idx="4">
                  <c:v>143</c:v>
                </c:pt>
                <c:pt idx="5">
                  <c:v>153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淘气身高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  <a:headEnd type="diamond"/>
              <a:tailEnd type="oval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0.00237986259162426"/>
                  <c:y val="-0.14039470255374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0494279153645039"/>
                  <c:y val="-0.153884589672089"/>
                </c:manualLayout>
              </c:layout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en-US" sz="1100" smtClean="0"/>
                      <a:t>1</a:t>
                    </a:r>
                    <a:r>
                      <a:rPr lang="en-US" altLang="en-US" smtClean="0"/>
                      <a:t>53</a:t>
                    </a:r>
                    <a:endParaRPr lang="en-US" alt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一年级</c:v>
                </c:pt>
                <c:pt idx="1">
                  <c:v>二年级</c:v>
                </c:pt>
                <c:pt idx="2">
                  <c:v>三年级</c:v>
                </c:pt>
                <c:pt idx="3">
                  <c:v>四年级</c:v>
                </c:pt>
                <c:pt idx="4">
                  <c:v>五年级</c:v>
                </c:pt>
                <c:pt idx="5">
                  <c:v>六年级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115</c:v>
                </c:pt>
                <c:pt idx="1">
                  <c:v>122</c:v>
                </c:pt>
                <c:pt idx="2">
                  <c:v>130</c:v>
                </c:pt>
                <c:pt idx="3">
                  <c:v>138</c:v>
                </c:pt>
                <c:pt idx="4">
                  <c:v>145</c:v>
                </c:pt>
                <c:pt idx="5">
                  <c:v>154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95684608"/>
        <c:axId val="495698688"/>
      </c:lineChart>
      <c:catAx>
        <c:axId val="495684608"/>
        <c:scaling>
          <c:orientation val="minMax"/>
        </c:scaling>
        <c:delete val="1"/>
        <c:axPos val="b"/>
        <c:majorGridlines>
          <c:spPr>
            <a:ln w="28575" cap="flat" cmpd="sng" algn="ctr">
              <a:solidFill>
                <a:schemeClr val="tx1"/>
              </a:solidFill>
              <a:prstDash val="sys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95698688"/>
        <c:crosses val="autoZero"/>
        <c:auto val="0"/>
        <c:lblAlgn val="ctr"/>
        <c:lblOffset val="100"/>
        <c:noMultiLvlLbl val="1"/>
      </c:catAx>
      <c:valAx>
        <c:axId val="495698688"/>
        <c:scaling>
          <c:orientation val="minMax"/>
          <c:min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956846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66628509759903"/>
          <c:y val="0.554211735725403"/>
          <c:w val="0.201328322291374"/>
          <c:h val="0.108625702559948"/>
        </c:manualLayout>
      </c:layout>
      <c:overlay val="1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1"/>
  </c:chart>
  <c:spPr>
    <a:solidFill>
      <a:srgbClr val="FFCCFF"/>
    </a:solidFill>
    <a:ln>
      <a:noFill/>
    </a:ln>
    <a:effectLst/>
  </c:spPr>
  <c:txPr>
    <a:bodyPr/>
    <a:lstStyle/>
    <a:p>
      <a:pPr>
        <a:defRPr lang="zh-CN" sz="1000" b="1"/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1.xml"/><Relationship Id="rId1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2.xml"/><Relationship Id="rId2" Type="http://schemas.openxmlformats.org/officeDocument/2006/relationships/image" Target="../media/image6.png"/><Relationship Id="rId1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6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7.xml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9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5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6.xml"/><Relationship Id="rId1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7.xml"/><Relationship Id="rId1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8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820500"/>
            <a:ext cx="12192000" cy="1365351"/>
          </a:xfrm>
        </p:spPr>
        <p:txBody>
          <a:bodyPr>
            <a:normAutofit/>
          </a:bodyPr>
          <a:lstStyle/>
          <a:p>
            <a:r>
              <a:rPr lang="zh-CN" altLang="en-US" sz="3200" b="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第五单元 数据处理</a:t>
            </a:r>
            <a:endParaRPr lang="zh-CN" altLang="en-US" sz="3200" b="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822284"/>
            <a:ext cx="12192000" cy="1201076"/>
          </a:xfrm>
        </p:spPr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chemeClr val="tx1"/>
                </a:solidFill>
              </a:rPr>
              <a:t>身高的变化</a:t>
            </a:r>
            <a:endParaRPr lang="zh-CN" altLang="en-US" sz="6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47275" y="955854"/>
            <a:ext cx="2034123" cy="5662613"/>
            <a:chOff x="-105" y="333"/>
            <a:chExt cx="961" cy="3567"/>
          </a:xfrm>
        </p:grpSpPr>
        <p:grpSp>
          <p:nvGrpSpPr>
            <p:cNvPr id="3" name="Group 26"/>
            <p:cNvGrpSpPr/>
            <p:nvPr/>
          </p:nvGrpSpPr>
          <p:grpSpPr>
            <a:xfrm>
              <a:off x="-105" y="554"/>
              <a:ext cx="803" cy="3346"/>
              <a:chOff x="-105" y="554"/>
              <a:chExt cx="803" cy="3346"/>
            </a:xfrm>
          </p:grpSpPr>
          <p:sp>
            <p:nvSpPr>
              <p:cNvPr id="15516" name="Text Box 27"/>
              <p:cNvSpPr txBox="1"/>
              <p:nvPr/>
            </p:nvSpPr>
            <p:spPr>
              <a:xfrm>
                <a:off x="-89" y="3667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17" name="Text Box 28"/>
              <p:cNvSpPr txBox="1"/>
              <p:nvPr/>
            </p:nvSpPr>
            <p:spPr>
              <a:xfrm>
                <a:off x="-97" y="2093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18" name="Text Box 29"/>
              <p:cNvSpPr txBox="1"/>
              <p:nvPr/>
            </p:nvSpPr>
            <p:spPr>
              <a:xfrm>
                <a:off x="-105" y="2634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19" name="Text Box 30"/>
              <p:cNvSpPr txBox="1"/>
              <p:nvPr/>
            </p:nvSpPr>
            <p:spPr>
              <a:xfrm>
                <a:off x="-104" y="3157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20" name="Text Box 31"/>
              <p:cNvSpPr txBox="1"/>
              <p:nvPr/>
            </p:nvSpPr>
            <p:spPr>
              <a:xfrm>
                <a:off x="-88" y="1580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21" name="Text Box 32"/>
              <p:cNvSpPr txBox="1"/>
              <p:nvPr/>
            </p:nvSpPr>
            <p:spPr>
              <a:xfrm>
                <a:off x="-88" y="554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522" name="Text Box 33"/>
              <p:cNvSpPr txBox="1"/>
              <p:nvPr/>
            </p:nvSpPr>
            <p:spPr>
              <a:xfrm>
                <a:off x="-87" y="1068"/>
                <a:ext cx="785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zh-CN" altLang="en-US">
                    <a:latin typeface="+mj-lt"/>
                    <a:ea typeface="黑体" panose="02010609060101010101" pitchFamily="49" charset="-122"/>
                  </a:rPr>
                  <a:t>（         ）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5515" name="Text Box 34"/>
            <p:cNvSpPr txBox="1"/>
            <p:nvPr/>
          </p:nvSpPr>
          <p:spPr>
            <a:xfrm>
              <a:off x="-31" y="333"/>
              <a:ext cx="887" cy="2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身高</a:t>
              </a:r>
              <a:r>
                <a:rPr lang="en-US" altLang="zh-CN" sz="2000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/cm</a:t>
              </a:r>
              <a:endParaRPr lang="en-US" altLang="zh-CN" sz="2000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363" name="Line 15"/>
          <p:cNvSpPr/>
          <p:nvPr/>
        </p:nvSpPr>
        <p:spPr>
          <a:xfrm flipH="1">
            <a:off x="1978741" y="1415345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4" name="Group 142"/>
          <p:cNvGrpSpPr/>
          <p:nvPr/>
        </p:nvGrpSpPr>
        <p:grpSpPr>
          <a:xfrm>
            <a:off x="1794932" y="6383343"/>
            <a:ext cx="10644716" cy="395288"/>
            <a:chOff x="848" y="3918"/>
            <a:chExt cx="5029" cy="249"/>
          </a:xfrm>
        </p:grpSpPr>
        <p:sp>
          <p:nvSpPr>
            <p:cNvPr id="15507" name="Text Box 18"/>
            <p:cNvSpPr txBox="1"/>
            <p:nvPr/>
          </p:nvSpPr>
          <p:spPr>
            <a:xfrm>
              <a:off x="848" y="3934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一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08" name="Text Box 19"/>
            <p:cNvSpPr txBox="1"/>
            <p:nvPr/>
          </p:nvSpPr>
          <p:spPr>
            <a:xfrm>
              <a:off x="1644" y="3927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09" name="Text Box 20"/>
            <p:cNvSpPr txBox="1"/>
            <p:nvPr/>
          </p:nvSpPr>
          <p:spPr>
            <a:xfrm>
              <a:off x="2494" y="3918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三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10" name="Text Box 21"/>
            <p:cNvSpPr txBox="1"/>
            <p:nvPr/>
          </p:nvSpPr>
          <p:spPr>
            <a:xfrm>
              <a:off x="3315" y="3918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四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11" name="Text Box 22"/>
            <p:cNvSpPr txBox="1"/>
            <p:nvPr/>
          </p:nvSpPr>
          <p:spPr>
            <a:xfrm>
              <a:off x="4139" y="3918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五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12" name="Text Box 23"/>
            <p:cNvSpPr txBox="1"/>
            <p:nvPr/>
          </p:nvSpPr>
          <p:spPr>
            <a:xfrm>
              <a:off x="5006" y="3920"/>
              <a:ext cx="32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六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513" name="Text Box 24"/>
            <p:cNvSpPr txBox="1"/>
            <p:nvPr/>
          </p:nvSpPr>
          <p:spPr>
            <a:xfrm>
              <a:off x="5366" y="3921"/>
              <a:ext cx="511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年级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1274939" y="1155348"/>
            <a:ext cx="10530416" cy="5259388"/>
            <a:chOff x="629" y="575"/>
            <a:chExt cx="4975" cy="3313"/>
          </a:xfrm>
        </p:grpSpPr>
        <p:grpSp>
          <p:nvGrpSpPr>
            <p:cNvPr id="6" name="Group 37"/>
            <p:cNvGrpSpPr/>
            <p:nvPr/>
          </p:nvGrpSpPr>
          <p:grpSpPr>
            <a:xfrm>
              <a:off x="629" y="575"/>
              <a:ext cx="4975" cy="3313"/>
              <a:chOff x="638" y="575"/>
              <a:chExt cx="4975" cy="3313"/>
            </a:xfrm>
          </p:grpSpPr>
          <p:sp>
            <p:nvSpPr>
              <p:cNvPr id="15505" name="Line 38"/>
              <p:cNvSpPr/>
              <p:nvPr/>
            </p:nvSpPr>
            <p:spPr>
              <a:xfrm flipH="1">
                <a:off x="647" y="575"/>
                <a:ext cx="0" cy="3313"/>
              </a:xfrm>
              <a:prstGeom prst="line">
                <a:avLst/>
              </a:prstGeom>
              <a:ln w="28575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15506" name="Line 39"/>
              <p:cNvSpPr/>
              <p:nvPr/>
            </p:nvSpPr>
            <p:spPr>
              <a:xfrm>
                <a:off x="638" y="3888"/>
                <a:ext cx="4975" cy="0"/>
              </a:xfrm>
              <a:prstGeom prst="line">
                <a:avLst/>
              </a:prstGeom>
              <a:ln w="28575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7" name="Group 40"/>
            <p:cNvGrpSpPr/>
            <p:nvPr/>
          </p:nvGrpSpPr>
          <p:grpSpPr>
            <a:xfrm>
              <a:off x="638" y="2842"/>
              <a:ext cx="4776" cy="990"/>
              <a:chOff x="634" y="2834"/>
              <a:chExt cx="4776" cy="990"/>
            </a:xfrm>
          </p:grpSpPr>
          <p:grpSp>
            <p:nvGrpSpPr>
              <p:cNvPr id="8" name="Group 41"/>
              <p:cNvGrpSpPr/>
              <p:nvPr/>
            </p:nvGrpSpPr>
            <p:grpSpPr>
              <a:xfrm>
                <a:off x="642" y="3355"/>
                <a:ext cx="4768" cy="469"/>
                <a:chOff x="642" y="3355"/>
                <a:chExt cx="4768" cy="469"/>
              </a:xfrm>
            </p:grpSpPr>
            <p:sp>
              <p:nvSpPr>
                <p:cNvPr id="15495" name="Line 42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6" name="Line 43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7" name="Line 44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8" name="Line 45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9" name="Line 46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500" name="Line 47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501" name="Line 48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502" name="Line 49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503" name="Line 50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504" name="Line 51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9" name="Group 52"/>
              <p:cNvGrpSpPr/>
              <p:nvPr/>
            </p:nvGrpSpPr>
            <p:grpSpPr>
              <a:xfrm>
                <a:off x="634" y="2834"/>
                <a:ext cx="4768" cy="469"/>
                <a:chOff x="642" y="3355"/>
                <a:chExt cx="4768" cy="469"/>
              </a:xfrm>
            </p:grpSpPr>
            <p:sp>
              <p:nvSpPr>
                <p:cNvPr id="15485" name="Line 53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6" name="Line 54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7" name="Line 55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8" name="Line 56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9" name="Line 57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0" name="Line 58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1" name="Line 59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2" name="Line 60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3" name="Line 61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94" name="Line 62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grpSp>
          <p:nvGrpSpPr>
            <p:cNvPr id="10" name="Group 63"/>
            <p:cNvGrpSpPr/>
            <p:nvPr/>
          </p:nvGrpSpPr>
          <p:grpSpPr>
            <a:xfrm>
              <a:off x="635" y="1795"/>
              <a:ext cx="4776" cy="990"/>
              <a:chOff x="634" y="2834"/>
              <a:chExt cx="4776" cy="990"/>
            </a:xfrm>
          </p:grpSpPr>
          <p:grpSp>
            <p:nvGrpSpPr>
              <p:cNvPr id="11" name="Group 64"/>
              <p:cNvGrpSpPr/>
              <p:nvPr/>
            </p:nvGrpSpPr>
            <p:grpSpPr>
              <a:xfrm>
                <a:off x="642" y="3355"/>
                <a:ext cx="4768" cy="469"/>
                <a:chOff x="642" y="3355"/>
                <a:chExt cx="4768" cy="469"/>
              </a:xfrm>
            </p:grpSpPr>
            <p:sp>
              <p:nvSpPr>
                <p:cNvPr id="15473" name="Line 65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4" name="Line 66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5" name="Line 67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6" name="Line 68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7" name="Line 69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8" name="Line 70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9" name="Line 71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0" name="Line 72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1" name="Line 73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82" name="Line 74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12" name="Group 75"/>
              <p:cNvGrpSpPr/>
              <p:nvPr/>
            </p:nvGrpSpPr>
            <p:grpSpPr>
              <a:xfrm>
                <a:off x="634" y="2834"/>
                <a:ext cx="4768" cy="469"/>
                <a:chOff x="642" y="3355"/>
                <a:chExt cx="4768" cy="469"/>
              </a:xfrm>
            </p:grpSpPr>
            <p:sp>
              <p:nvSpPr>
                <p:cNvPr id="15463" name="Line 76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4" name="Line 77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5" name="Line 78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6" name="Line 79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7" name="Line 80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8" name="Line 81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9" name="Line 82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0" name="Line 83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1" name="Line 84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72" name="Line 85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grpSp>
          <p:nvGrpSpPr>
            <p:cNvPr id="13" name="Group 86"/>
            <p:cNvGrpSpPr/>
            <p:nvPr/>
          </p:nvGrpSpPr>
          <p:grpSpPr>
            <a:xfrm>
              <a:off x="633" y="747"/>
              <a:ext cx="4776" cy="990"/>
              <a:chOff x="634" y="2834"/>
              <a:chExt cx="4776" cy="990"/>
            </a:xfrm>
          </p:grpSpPr>
          <p:grpSp>
            <p:nvGrpSpPr>
              <p:cNvPr id="14" name="Group 87"/>
              <p:cNvGrpSpPr/>
              <p:nvPr/>
            </p:nvGrpSpPr>
            <p:grpSpPr>
              <a:xfrm>
                <a:off x="642" y="3355"/>
                <a:ext cx="4768" cy="469"/>
                <a:chOff x="642" y="3355"/>
                <a:chExt cx="4768" cy="469"/>
              </a:xfrm>
            </p:grpSpPr>
            <p:sp>
              <p:nvSpPr>
                <p:cNvPr id="15451" name="Line 88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2" name="Line 89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3" name="Line 90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4" name="Line 91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5" name="Line 92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6" name="Line 93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7" name="Line 94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8" name="Line 95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9" name="Line 96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60" name="Line 97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15" name="Group 98"/>
              <p:cNvGrpSpPr/>
              <p:nvPr/>
            </p:nvGrpSpPr>
            <p:grpSpPr>
              <a:xfrm>
                <a:off x="634" y="2834"/>
                <a:ext cx="4768" cy="469"/>
                <a:chOff x="642" y="3355"/>
                <a:chExt cx="4768" cy="469"/>
              </a:xfrm>
            </p:grpSpPr>
            <p:sp>
              <p:nvSpPr>
                <p:cNvPr id="15441" name="Line 99"/>
                <p:cNvSpPr/>
                <p:nvPr/>
              </p:nvSpPr>
              <p:spPr>
                <a:xfrm>
                  <a:off x="642" y="3355"/>
                  <a:ext cx="4761" cy="0"/>
                </a:xfrm>
                <a:prstGeom prst="line">
                  <a:avLst/>
                </a:prstGeom>
                <a:ln w="28575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2" name="Line 100"/>
                <p:cNvSpPr/>
                <p:nvPr/>
              </p:nvSpPr>
              <p:spPr>
                <a:xfrm>
                  <a:off x="646" y="3456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3" name="Line 101"/>
                <p:cNvSpPr/>
                <p:nvPr/>
              </p:nvSpPr>
              <p:spPr>
                <a:xfrm>
                  <a:off x="648" y="340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4" name="Line 102"/>
                <p:cNvSpPr/>
                <p:nvPr/>
              </p:nvSpPr>
              <p:spPr>
                <a:xfrm>
                  <a:off x="645" y="3775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5" name="Line 103"/>
                <p:cNvSpPr/>
                <p:nvPr/>
              </p:nvSpPr>
              <p:spPr>
                <a:xfrm>
                  <a:off x="645" y="38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6" name="Line 104"/>
                <p:cNvSpPr/>
                <p:nvPr/>
              </p:nvSpPr>
              <p:spPr>
                <a:xfrm>
                  <a:off x="646" y="3672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7" name="Line 105"/>
                <p:cNvSpPr/>
                <p:nvPr/>
              </p:nvSpPr>
              <p:spPr>
                <a:xfrm>
                  <a:off x="646" y="3724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8" name="Line 106"/>
                <p:cNvSpPr/>
                <p:nvPr/>
              </p:nvSpPr>
              <p:spPr>
                <a:xfrm>
                  <a:off x="645" y="3563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49" name="Line 107"/>
                <p:cNvSpPr/>
                <p:nvPr/>
              </p:nvSpPr>
              <p:spPr>
                <a:xfrm>
                  <a:off x="647" y="351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15450" name="Line 108"/>
                <p:cNvSpPr/>
                <p:nvPr/>
              </p:nvSpPr>
              <p:spPr>
                <a:xfrm>
                  <a:off x="649" y="3621"/>
                  <a:ext cx="4761" cy="0"/>
                </a:xfrm>
                <a:prstGeom prst="line">
                  <a:avLst/>
                </a:prstGeom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  <p:sp>
        <p:nvSpPr>
          <p:cNvPr id="15367" name="Line 110"/>
          <p:cNvSpPr/>
          <p:nvPr/>
        </p:nvSpPr>
        <p:spPr>
          <a:xfrm>
            <a:off x="11394017" y="1365603"/>
            <a:ext cx="14816" cy="4994275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68" name="Line 111"/>
          <p:cNvSpPr/>
          <p:nvPr/>
        </p:nvSpPr>
        <p:spPr>
          <a:xfrm flipH="1">
            <a:off x="2561167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69" name="Line 112"/>
          <p:cNvSpPr/>
          <p:nvPr/>
        </p:nvSpPr>
        <p:spPr>
          <a:xfrm flipH="1">
            <a:off x="6038851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0" name="Line 113"/>
          <p:cNvSpPr/>
          <p:nvPr/>
        </p:nvSpPr>
        <p:spPr>
          <a:xfrm flipH="1">
            <a:off x="10206567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1" name="Line 114"/>
          <p:cNvSpPr/>
          <p:nvPr/>
        </p:nvSpPr>
        <p:spPr>
          <a:xfrm flipH="1">
            <a:off x="3147484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2" name="Line 115"/>
          <p:cNvSpPr/>
          <p:nvPr/>
        </p:nvSpPr>
        <p:spPr>
          <a:xfrm flipH="1">
            <a:off x="3733800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3" name="Line 116"/>
          <p:cNvSpPr/>
          <p:nvPr/>
        </p:nvSpPr>
        <p:spPr>
          <a:xfrm flipH="1">
            <a:off x="4309533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4" name="Line 117"/>
          <p:cNvSpPr/>
          <p:nvPr/>
        </p:nvSpPr>
        <p:spPr>
          <a:xfrm flipH="1">
            <a:off x="4887384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5" name="Line 118"/>
          <p:cNvSpPr/>
          <p:nvPr/>
        </p:nvSpPr>
        <p:spPr>
          <a:xfrm flipH="1">
            <a:off x="5463117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6" name="Line 119"/>
          <p:cNvSpPr/>
          <p:nvPr/>
        </p:nvSpPr>
        <p:spPr>
          <a:xfrm flipH="1">
            <a:off x="6652684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7" name="Line 120"/>
          <p:cNvSpPr/>
          <p:nvPr/>
        </p:nvSpPr>
        <p:spPr>
          <a:xfrm flipH="1">
            <a:off x="7228417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8" name="Line 121"/>
          <p:cNvSpPr/>
          <p:nvPr/>
        </p:nvSpPr>
        <p:spPr>
          <a:xfrm flipH="1">
            <a:off x="7823200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79" name="Line 122"/>
          <p:cNvSpPr/>
          <p:nvPr/>
        </p:nvSpPr>
        <p:spPr>
          <a:xfrm flipH="1">
            <a:off x="8398933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80" name="Line 123"/>
          <p:cNvSpPr/>
          <p:nvPr/>
        </p:nvSpPr>
        <p:spPr>
          <a:xfrm flipH="1">
            <a:off x="8997951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81" name="Line 124"/>
          <p:cNvSpPr/>
          <p:nvPr/>
        </p:nvSpPr>
        <p:spPr>
          <a:xfrm flipH="1">
            <a:off x="9607551" y="1436182"/>
            <a:ext cx="0" cy="4976813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382" name="Line 125"/>
          <p:cNvSpPr/>
          <p:nvPr/>
        </p:nvSpPr>
        <p:spPr>
          <a:xfrm flipH="1">
            <a:off x="10820400" y="1436183"/>
            <a:ext cx="0" cy="4976812"/>
          </a:xfrm>
          <a:prstGeom prst="line">
            <a:avLst/>
          </a:prstGeom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16" name="Group 126"/>
          <p:cNvGrpSpPr/>
          <p:nvPr/>
        </p:nvGrpSpPr>
        <p:grpSpPr>
          <a:xfrm>
            <a:off x="306572" y="1263648"/>
            <a:ext cx="1026584" cy="5386388"/>
            <a:chOff x="113" y="595"/>
            <a:chExt cx="485" cy="3393"/>
          </a:xfrm>
        </p:grpSpPr>
        <p:sp>
          <p:nvSpPr>
            <p:cNvPr id="15428" name="Text Box 127"/>
            <p:cNvSpPr txBox="1"/>
            <p:nvPr/>
          </p:nvSpPr>
          <p:spPr>
            <a:xfrm>
              <a:off x="113" y="3700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110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29" name="Text Box 128"/>
            <p:cNvSpPr txBox="1"/>
            <p:nvPr/>
          </p:nvSpPr>
          <p:spPr>
            <a:xfrm>
              <a:off x="113" y="3199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120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30" name="Text Box 129"/>
            <p:cNvSpPr txBox="1"/>
            <p:nvPr/>
          </p:nvSpPr>
          <p:spPr>
            <a:xfrm>
              <a:off x="113" y="2686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130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31" name="Text Box 130"/>
            <p:cNvSpPr txBox="1"/>
            <p:nvPr/>
          </p:nvSpPr>
          <p:spPr>
            <a:xfrm>
              <a:off x="113" y="2137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140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32" name="Text Box 131"/>
            <p:cNvSpPr txBox="1"/>
            <p:nvPr/>
          </p:nvSpPr>
          <p:spPr>
            <a:xfrm>
              <a:off x="122" y="1621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150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33" name="Text Box 132"/>
            <p:cNvSpPr txBox="1"/>
            <p:nvPr/>
          </p:nvSpPr>
          <p:spPr>
            <a:xfrm>
              <a:off x="122" y="1120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160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434" name="Text Box 133"/>
            <p:cNvSpPr txBox="1"/>
            <p:nvPr/>
          </p:nvSpPr>
          <p:spPr>
            <a:xfrm>
              <a:off x="131" y="595"/>
              <a:ext cx="46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170</a:t>
              </a:r>
              <a:endParaRPr lang="en-US" altLang="zh-CN" sz="24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34"/>
          <p:cNvGrpSpPr/>
          <p:nvPr/>
        </p:nvGrpSpPr>
        <p:grpSpPr>
          <a:xfrm>
            <a:off x="9430538" y="837890"/>
            <a:ext cx="2773184" cy="369888"/>
            <a:chOff x="1146" y="219"/>
            <a:chExt cx="1943" cy="233"/>
          </a:xfrm>
        </p:grpSpPr>
        <p:sp>
          <p:nvSpPr>
            <p:cNvPr id="15426" name="Line 135"/>
            <p:cNvSpPr/>
            <p:nvPr/>
          </p:nvSpPr>
          <p:spPr>
            <a:xfrm>
              <a:off x="1146" y="363"/>
              <a:ext cx="346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7" name="Text Box 136"/>
            <p:cNvSpPr txBox="1"/>
            <p:nvPr/>
          </p:nvSpPr>
          <p:spPr>
            <a:xfrm>
              <a:off x="1492" y="219"/>
              <a:ext cx="1597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全市男生平均身高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oup 137"/>
          <p:cNvGrpSpPr/>
          <p:nvPr/>
        </p:nvGrpSpPr>
        <p:grpSpPr>
          <a:xfrm>
            <a:off x="9474200" y="1052163"/>
            <a:ext cx="2717800" cy="369888"/>
            <a:chOff x="1146" y="219"/>
            <a:chExt cx="1943" cy="233"/>
          </a:xfrm>
        </p:grpSpPr>
        <p:sp>
          <p:nvSpPr>
            <p:cNvPr id="15424" name="Line 138"/>
            <p:cNvSpPr/>
            <p:nvPr/>
          </p:nvSpPr>
          <p:spPr>
            <a:xfrm>
              <a:off x="1146" y="363"/>
              <a:ext cx="346" cy="0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5" name="Text Box 139"/>
            <p:cNvSpPr txBox="1"/>
            <p:nvPr/>
          </p:nvSpPr>
          <p:spPr>
            <a:xfrm>
              <a:off x="1492" y="219"/>
              <a:ext cx="1597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latin typeface="+mj-lt"/>
                  <a:ea typeface="黑体" panose="02010609060101010101" pitchFamily="49" charset="-122"/>
                  <a:cs typeface="Times New Roman" panose="02020603050405020304" pitchFamily="18" charset="0"/>
                </a:rPr>
                <a:t>淘气身高</a:t>
              </a:r>
              <a:endParaRPr lang="zh-CN" altLang="en-US" b="1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40435" name="Text Box 147"/>
          <p:cNvSpPr txBox="1"/>
          <p:nvPr/>
        </p:nvSpPr>
        <p:spPr>
          <a:xfrm>
            <a:off x="10688463" y="2764016"/>
            <a:ext cx="577849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28" name="Text Box 140"/>
          <p:cNvSpPr txBox="1"/>
          <p:nvPr/>
        </p:nvSpPr>
        <p:spPr>
          <a:xfrm>
            <a:off x="1828097" y="5662791"/>
            <a:ext cx="577849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29" name="Text Box 141"/>
          <p:cNvSpPr txBox="1"/>
          <p:nvPr/>
        </p:nvSpPr>
        <p:spPr>
          <a:xfrm>
            <a:off x="3595512" y="5175428"/>
            <a:ext cx="577851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32" name="Text Box 144"/>
          <p:cNvSpPr txBox="1"/>
          <p:nvPr/>
        </p:nvSpPr>
        <p:spPr>
          <a:xfrm>
            <a:off x="5316363" y="4678541"/>
            <a:ext cx="577849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33" name="Text Box 145"/>
          <p:cNvSpPr txBox="1"/>
          <p:nvPr/>
        </p:nvSpPr>
        <p:spPr>
          <a:xfrm>
            <a:off x="7088012" y="4264203"/>
            <a:ext cx="577851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34" name="Text Box 146"/>
          <p:cNvSpPr txBox="1"/>
          <p:nvPr/>
        </p:nvSpPr>
        <p:spPr>
          <a:xfrm>
            <a:off x="8859663" y="3592690"/>
            <a:ext cx="577849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9" name="Group 175"/>
          <p:cNvGrpSpPr/>
          <p:nvPr/>
        </p:nvGrpSpPr>
        <p:grpSpPr>
          <a:xfrm>
            <a:off x="2020712" y="2870378"/>
            <a:ext cx="8834968" cy="2901950"/>
            <a:chOff x="928" y="1634"/>
            <a:chExt cx="4174" cy="1828"/>
          </a:xfrm>
        </p:grpSpPr>
        <p:sp>
          <p:nvSpPr>
            <p:cNvPr id="15419" name="Line 148"/>
            <p:cNvSpPr/>
            <p:nvPr/>
          </p:nvSpPr>
          <p:spPr>
            <a:xfrm flipV="1">
              <a:off x="928" y="3157"/>
              <a:ext cx="835" cy="30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0" name="Line 149"/>
            <p:cNvSpPr/>
            <p:nvPr/>
          </p:nvSpPr>
          <p:spPr>
            <a:xfrm flipV="1">
              <a:off x="1742" y="2841"/>
              <a:ext cx="809" cy="314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1" name="Line 150"/>
            <p:cNvSpPr/>
            <p:nvPr/>
          </p:nvSpPr>
          <p:spPr>
            <a:xfrm flipV="1">
              <a:off x="2576" y="2581"/>
              <a:ext cx="834" cy="26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2" name="Line 151"/>
            <p:cNvSpPr/>
            <p:nvPr/>
          </p:nvSpPr>
          <p:spPr>
            <a:xfrm flipV="1">
              <a:off x="3405" y="2152"/>
              <a:ext cx="836" cy="417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23" name="Line 152"/>
            <p:cNvSpPr/>
            <p:nvPr/>
          </p:nvSpPr>
          <p:spPr>
            <a:xfrm flipV="1">
              <a:off x="4241" y="1634"/>
              <a:ext cx="861" cy="51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40442" name="Text Box 154"/>
          <p:cNvSpPr txBox="1"/>
          <p:nvPr/>
        </p:nvSpPr>
        <p:spPr>
          <a:xfrm>
            <a:off x="1828097" y="5919966"/>
            <a:ext cx="577849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43" name="Text Box 155"/>
          <p:cNvSpPr txBox="1"/>
          <p:nvPr/>
        </p:nvSpPr>
        <p:spPr>
          <a:xfrm>
            <a:off x="3591278" y="5346878"/>
            <a:ext cx="577851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44" name="Text Box 156"/>
          <p:cNvSpPr txBox="1"/>
          <p:nvPr/>
        </p:nvSpPr>
        <p:spPr>
          <a:xfrm>
            <a:off x="5305778" y="4683303"/>
            <a:ext cx="577851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45" name="Text Box 157"/>
          <p:cNvSpPr txBox="1"/>
          <p:nvPr/>
        </p:nvSpPr>
        <p:spPr>
          <a:xfrm>
            <a:off x="7094363" y="3991153"/>
            <a:ext cx="577849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46" name="Text Box 158"/>
          <p:cNvSpPr txBox="1"/>
          <p:nvPr/>
        </p:nvSpPr>
        <p:spPr>
          <a:xfrm>
            <a:off x="8857545" y="3430766"/>
            <a:ext cx="577851" cy="21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47" name="Text Box 159"/>
          <p:cNvSpPr txBox="1"/>
          <p:nvPr/>
        </p:nvSpPr>
        <p:spPr>
          <a:xfrm>
            <a:off x="10688463" y="2667178"/>
            <a:ext cx="577849" cy="214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800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●</a:t>
            </a:r>
            <a:endParaRPr lang="zh-CN" altLang="en-US" sz="800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54" name="Text Box 166"/>
          <p:cNvSpPr txBox="1"/>
          <p:nvPr/>
        </p:nvSpPr>
        <p:spPr>
          <a:xfrm>
            <a:off x="2893809" y="927344"/>
            <a:ext cx="5992283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latin typeface="+mj-lt"/>
                <a:ea typeface="黑体" panose="02010609060101010101" pitchFamily="49" charset="-122"/>
              </a:rPr>
              <a:t>一至六年级淘气身高与全市男生平均身高统计图</a:t>
            </a:r>
            <a:endParaRPr lang="zh-CN" altLang="en-US" sz="2000" b="1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0456" name="Text Box 168"/>
          <p:cNvSpPr txBox="1"/>
          <p:nvPr/>
        </p:nvSpPr>
        <p:spPr>
          <a:xfrm>
            <a:off x="1298929" y="5299251"/>
            <a:ext cx="878416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118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57" name="Text Box 169"/>
          <p:cNvSpPr txBox="1"/>
          <p:nvPr/>
        </p:nvSpPr>
        <p:spPr>
          <a:xfrm>
            <a:off x="3151013" y="4980166"/>
            <a:ext cx="87841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124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58" name="Text Box 170"/>
          <p:cNvSpPr txBox="1"/>
          <p:nvPr/>
        </p:nvSpPr>
        <p:spPr>
          <a:xfrm>
            <a:off x="4835879" y="4464228"/>
            <a:ext cx="87841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130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59" name="Text Box 171"/>
          <p:cNvSpPr txBox="1"/>
          <p:nvPr/>
        </p:nvSpPr>
        <p:spPr>
          <a:xfrm>
            <a:off x="6825546" y="4408666"/>
            <a:ext cx="87841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135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0" name="Text Box 172"/>
          <p:cNvSpPr txBox="1"/>
          <p:nvPr/>
        </p:nvSpPr>
        <p:spPr>
          <a:xfrm>
            <a:off x="8736896" y="3706990"/>
            <a:ext cx="878416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143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1" name="Text Box 173"/>
          <p:cNvSpPr txBox="1"/>
          <p:nvPr/>
        </p:nvSpPr>
        <p:spPr>
          <a:xfrm>
            <a:off x="10804879" y="2837041"/>
            <a:ext cx="87841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153</a:t>
            </a:r>
            <a:endParaRPr lang="en-US" altLang="zh-CN" b="1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4" name="Text Box 176"/>
          <p:cNvSpPr txBox="1"/>
          <p:nvPr/>
        </p:nvSpPr>
        <p:spPr>
          <a:xfrm>
            <a:off x="1296813" y="5802489"/>
            <a:ext cx="87841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115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5" name="Text Box 177"/>
          <p:cNvSpPr txBox="1"/>
          <p:nvPr/>
        </p:nvSpPr>
        <p:spPr>
          <a:xfrm>
            <a:off x="3290712" y="5488166"/>
            <a:ext cx="87841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122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6" name="Text Box 178"/>
          <p:cNvSpPr txBox="1"/>
          <p:nvPr/>
        </p:nvSpPr>
        <p:spPr>
          <a:xfrm>
            <a:off x="5464529" y="4722991"/>
            <a:ext cx="878416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130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7" name="Text Box 179"/>
          <p:cNvSpPr txBox="1"/>
          <p:nvPr/>
        </p:nvSpPr>
        <p:spPr>
          <a:xfrm>
            <a:off x="6520746" y="3768903"/>
            <a:ext cx="87841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138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8" name="Text Box 180"/>
          <p:cNvSpPr txBox="1"/>
          <p:nvPr/>
        </p:nvSpPr>
        <p:spPr>
          <a:xfrm>
            <a:off x="8736896" y="3203753"/>
            <a:ext cx="878416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145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469" name="Text Box 181"/>
          <p:cNvSpPr txBox="1"/>
          <p:nvPr/>
        </p:nvSpPr>
        <p:spPr>
          <a:xfrm>
            <a:off x="10779479" y="2435403"/>
            <a:ext cx="87841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154</a:t>
            </a:r>
            <a:endParaRPr lang="en-US" altLang="zh-CN" b="1">
              <a:solidFill>
                <a:srgbClr val="0000CC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0" name="Group 259"/>
          <p:cNvGrpSpPr/>
          <p:nvPr/>
        </p:nvGrpSpPr>
        <p:grpSpPr>
          <a:xfrm>
            <a:off x="2008012" y="2811640"/>
            <a:ext cx="8834967" cy="3232150"/>
            <a:chOff x="937" y="1592"/>
            <a:chExt cx="4174" cy="2036"/>
          </a:xfrm>
        </p:grpSpPr>
        <p:sp>
          <p:nvSpPr>
            <p:cNvPr id="15414" name="Line 162"/>
            <p:cNvSpPr/>
            <p:nvPr/>
          </p:nvSpPr>
          <p:spPr>
            <a:xfrm flipV="1">
              <a:off x="2580" y="2417"/>
              <a:ext cx="834" cy="425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15" name="Line 163"/>
            <p:cNvSpPr/>
            <p:nvPr/>
          </p:nvSpPr>
          <p:spPr>
            <a:xfrm flipV="1">
              <a:off x="3415" y="2055"/>
              <a:ext cx="836" cy="356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16" name="Line 164"/>
            <p:cNvSpPr/>
            <p:nvPr/>
          </p:nvSpPr>
          <p:spPr>
            <a:xfrm flipV="1">
              <a:off x="4250" y="1592"/>
              <a:ext cx="861" cy="458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17" name="Line 257"/>
            <p:cNvSpPr/>
            <p:nvPr/>
          </p:nvSpPr>
          <p:spPr>
            <a:xfrm flipV="1">
              <a:off x="937" y="3261"/>
              <a:ext cx="828" cy="367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18" name="Line 258"/>
            <p:cNvSpPr/>
            <p:nvPr/>
          </p:nvSpPr>
          <p:spPr>
            <a:xfrm flipV="1">
              <a:off x="1763" y="2848"/>
              <a:ext cx="809" cy="410"/>
            </a:xfrm>
            <a:prstGeom prst="line">
              <a:avLst/>
            </a:prstGeom>
            <a:ln w="28575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61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435" grpId="0"/>
      <p:bldP spid="140428" grpId="0"/>
      <p:bldP spid="140429" grpId="0"/>
      <p:bldP spid="140432" grpId="0"/>
      <p:bldP spid="140433" grpId="0"/>
      <p:bldP spid="140434" grpId="0"/>
      <p:bldP spid="140442" grpId="0"/>
      <p:bldP spid="140443" grpId="0"/>
      <p:bldP spid="140444" grpId="0"/>
      <p:bldP spid="140445" grpId="0"/>
      <p:bldP spid="140446" grpId="0"/>
      <p:bldP spid="140447" grpId="0"/>
      <p:bldP spid="140454" grpId="0"/>
      <p:bldP spid="140456" grpId="0"/>
      <p:bldP spid="140457" grpId="0"/>
      <p:bldP spid="140458" grpId="0"/>
      <p:bldP spid="140459" grpId="0"/>
      <p:bldP spid="140460" grpId="0"/>
      <p:bldP spid="140461" grpId="0"/>
      <p:bldP spid="140464" grpId="0"/>
      <p:bldP spid="140465" grpId="0"/>
      <p:bldP spid="140466" grpId="0"/>
      <p:bldP spid="140467" grpId="0"/>
      <p:bldP spid="140468" grpId="0"/>
      <p:bldP spid="1404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5844" y="988293"/>
            <a:ext cx="10515600" cy="501567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根据统计图中的数据，回答问题。</a:t>
            </a:r>
            <a:endParaRPr lang="zh-CN" altLang="en-US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latin typeface="+mj-lt"/>
                <a:cs typeface="Times New Roman" panose="02020603050405020304" pitchFamily="18" charset="0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）淘气身高在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（     </a:t>
            </a:r>
            <a:r>
              <a:rPr lang="zh-CN" altLang="en-US" sz="2400" b="1" dirty="0" smtClean="0">
                <a:latin typeface="+mj-lt"/>
                <a:cs typeface="Times New Roman" panose="02020603050405020304" pitchFamily="18" charset="0"/>
              </a:rPr>
              <a:t>        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年级时与全市男生平均身高水平差距最大，在（      ）年级时与全市男生平均身高水平差距最小。</a:t>
            </a:r>
            <a:endParaRPr lang="en-US" altLang="zh-CN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（</a:t>
            </a:r>
            <a:r>
              <a:rPr lang="en-US" altLang="zh-CN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）淘气的身高在哪个阶段长得最快？与全市男生的平均身高的增长情况一致吗？</a:t>
            </a:r>
            <a:endParaRPr lang="zh-CN" altLang="en-US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（</a:t>
            </a:r>
            <a:r>
              <a:rPr lang="en-US" altLang="zh-CN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）淘气的身高在全市男生中所处的位置有变化吗？</a:t>
            </a:r>
            <a:endParaRPr lang="zh-CN" altLang="en-US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7777" y="1453530"/>
            <a:ext cx="211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一、四</a:t>
            </a:r>
            <a:endParaRPr lang="zh-CN" altLang="en-US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4051" y="1847825"/>
            <a:ext cx="996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三</a:t>
            </a:r>
            <a:endParaRPr lang="zh-CN" altLang="en-US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1489127" y="4226011"/>
          <a:ext cx="9286240" cy="2360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435175" y="2788389"/>
            <a:ext cx="403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在</a:t>
            </a:r>
            <a:r>
              <a:rPr lang="zh-CN" altLang="en-US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五年级到六</a:t>
            </a:r>
            <a:r>
              <a:rPr lang="zh-CN" altLang="en-US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年级长得最快。</a:t>
            </a:r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61745" y="2788389"/>
            <a:ext cx="43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与全市男生的平均身高的增长情况一致。</a:t>
            </a: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9327" y="3636620"/>
            <a:ext cx="9745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有，三年级之前低于全市男生</a:t>
            </a:r>
            <a:r>
              <a:rPr lang="zh-CN" altLang="en-US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平均身高，</a:t>
            </a:r>
            <a:r>
              <a:rPr lang="zh-CN" altLang="en-US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三年级时与全市男生平均</a:t>
            </a:r>
            <a:r>
              <a:rPr lang="zh-CN" altLang="en-US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身高</a:t>
            </a:r>
            <a:r>
              <a:rPr lang="zh-CN" altLang="en-US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一样</a:t>
            </a:r>
            <a:r>
              <a:rPr lang="zh-CN" altLang="en-US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三年级之后高于全市男生平均身高。</a:t>
            </a:r>
            <a:endParaRPr lang="zh-CN" altLang="en-US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）根据统计，全市九年级男生的平均身高是</a:t>
            </a:r>
            <a:r>
              <a:rPr lang="en-US" altLang="zh-CN" dirty="0" smtClean="0">
                <a:solidFill>
                  <a:schemeClr val="tx1"/>
                </a:solidFill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cs typeface="Times New Roman" panose="02020603050405020304" pitchFamily="18" charset="0"/>
                <a:sym typeface="+mn-ea"/>
              </a:rPr>
              <a:t>164cm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请你估计淘气九年级时的身高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321770" y="2255451"/>
          <a:ext cx="921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690746" y="4512664"/>
            <a:ext cx="2287573" cy="19699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0268" y="1224512"/>
            <a:ext cx="116122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下面是两个班各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10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名同学的身高，按照你的方法比一比。（单位：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cm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）</a:t>
            </a:r>
            <a:endParaRPr lang="en-US" altLang="zh-CN" sz="2800" dirty="0" smtClean="0">
              <a:latin typeface="+mj-lt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                 甲班：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132,155,134,147,164,159,143,154,153,155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；</a:t>
            </a:r>
            <a:endParaRPr lang="en-US" altLang="zh-CN" sz="2800" dirty="0" smtClean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                 乙班：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148,152,147,149,148,149,143,153,152,154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355" y="3409244"/>
            <a:ext cx="10532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求平均数：甲</a:t>
            </a: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132+155+134+147+164+159+143+154+153+155</a:t>
            </a: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÷10=1496÷10=149.6(cm)</a:t>
            </a:r>
            <a:endParaRPr lang="en-US" altLang="zh-CN" sz="20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               </a:t>
            </a:r>
            <a:endParaRPr lang="en-US" altLang="zh-CN" sz="20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                    </a:t>
            </a: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乙（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148+152+147+149+148+149+143+153+152+154</a:t>
            </a: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Wingdings" panose="05000000000000000000" pitchFamily="2" charset="2"/>
              </a:rPr>
              <a:t>÷10=1495÷10=149.5(cm)</a:t>
            </a:r>
            <a:endParaRPr lang="zh-CN" altLang="en-US" sz="20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8755" y="862389"/>
            <a:ext cx="10024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李老师教两个班的数学课，下面是他记录的某次测试两个班数学成绩情况。（单位：分）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9823" y="2009421"/>
            <a:ext cx="21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mtClean="0">
                <a:latin typeface="+mj-lt"/>
                <a:ea typeface="黑体" panose="02010609060101010101" pitchFamily="49" charset="-122"/>
              </a:rPr>
              <a:t>）班数学成绩</a:t>
            </a: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8578" y="1992488"/>
            <a:ext cx="21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mtClean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mtClean="0">
                <a:latin typeface="+mj-lt"/>
                <a:ea typeface="黑体" panose="02010609060101010101" pitchFamily="49" charset="-122"/>
              </a:rPr>
              <a:t>）班数学成绩</a:t>
            </a: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230487" y="2520243"/>
          <a:ext cx="2856090" cy="3004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218"/>
                <a:gridCol w="571218"/>
                <a:gridCol w="571218"/>
                <a:gridCol w="571218"/>
                <a:gridCol w="571218"/>
              </a:tblGrid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645376" y="2520243"/>
          <a:ext cx="2856090" cy="3004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218"/>
                <a:gridCol w="571218"/>
                <a:gridCol w="571218"/>
                <a:gridCol w="571218"/>
                <a:gridCol w="571218"/>
              </a:tblGrid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706040" y="1396144"/>
            <a:ext cx="4052711" cy="12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按分数段整理数据，并分析预测哪个班的数学成绩好一些？</a:t>
            </a:r>
            <a:endParaRPr lang="zh-CN" altLang="en-US" sz="20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7886663" y="2841437"/>
          <a:ext cx="3872088" cy="236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394"/>
                <a:gridCol w="598103"/>
                <a:gridCol w="541142"/>
                <a:gridCol w="554878"/>
                <a:gridCol w="639317"/>
                <a:gridCol w="627254"/>
              </a:tblGrid>
              <a:tr h="9842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分数段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60~69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70~79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80~89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90~100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六（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）班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六（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）班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/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人</a:t>
                      </a:r>
                      <a:endParaRPr lang="zh-CN" altLang="en-US" sz="1800" kern="1200" smtClean="0">
                        <a:solidFill>
                          <a:schemeClr val="dk1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706040" y="5524831"/>
            <a:ext cx="354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0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）班的成绩好些。</a:t>
            </a:r>
            <a:endParaRPr lang="zh-CN" altLang="en-US" sz="20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8755" y="862389"/>
            <a:ext cx="10024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2.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李老师教两个班的数学课，下面是他记录的某次测试两个班数学成绩情况。（单位：分）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9823" y="2009421"/>
            <a:ext cx="21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mtClean="0">
                <a:latin typeface="+mj-lt"/>
                <a:ea typeface="黑体" panose="02010609060101010101" pitchFamily="49" charset="-122"/>
              </a:rPr>
              <a:t>）班数学成绩</a:t>
            </a: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8578" y="1992488"/>
            <a:ext cx="21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mtClean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mtClean="0">
                <a:latin typeface="+mj-lt"/>
                <a:ea typeface="黑体" panose="02010609060101010101" pitchFamily="49" charset="-122"/>
              </a:rPr>
              <a:t>）班数学成绩</a:t>
            </a: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230487" y="2520243"/>
          <a:ext cx="2856090" cy="3004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218"/>
                <a:gridCol w="571218"/>
                <a:gridCol w="571218"/>
                <a:gridCol w="571218"/>
                <a:gridCol w="571218"/>
              </a:tblGrid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645376" y="2520243"/>
          <a:ext cx="2856090" cy="3004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218"/>
                <a:gridCol w="571218"/>
                <a:gridCol w="571218"/>
                <a:gridCol w="571218"/>
                <a:gridCol w="571218"/>
              </a:tblGrid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82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66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93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97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79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405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100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81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85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  <a:tr h="358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90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98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94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56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</a:rPr>
                        <a:t>96</a:t>
                      </a:r>
                      <a:endParaRPr lang="zh-CN" altLang="en-US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26893" y="1812357"/>
            <a:ext cx="3338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按分数段整理数据</a:t>
            </a:r>
            <a:r>
              <a:rPr lang="zh-CN" altLang="en-US" sz="20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060265" y="2841437"/>
          <a:ext cx="3872088" cy="236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394"/>
                <a:gridCol w="598103"/>
                <a:gridCol w="541142"/>
                <a:gridCol w="554878"/>
                <a:gridCol w="639317"/>
                <a:gridCol w="627254"/>
              </a:tblGrid>
              <a:tr h="9842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分数段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60~69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70~79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80~89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90~100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六（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）班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六（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）班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/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人</a:t>
                      </a:r>
                      <a:endParaRPr lang="zh-CN" altLang="en-US" sz="1800" kern="1200" smtClean="0">
                        <a:solidFill>
                          <a:schemeClr val="dk1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26893" y="5524830"/>
            <a:ext cx="354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）班的成绩好些。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8755" y="862389"/>
            <a:ext cx="10024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2.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李老师教两个班的数学课，下面是他记录的某次测试两个班数学成绩情况。（单位：分）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7788" y="1823222"/>
            <a:ext cx="3338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制成条形统计图。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781160" y="2852302"/>
          <a:ext cx="3872088" cy="236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394"/>
                <a:gridCol w="598103"/>
                <a:gridCol w="541142"/>
                <a:gridCol w="554878"/>
                <a:gridCol w="639317"/>
                <a:gridCol w="627254"/>
              </a:tblGrid>
              <a:tr h="9842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分数段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60~69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70~79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80~89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90~100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六（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）班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六（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）班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/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人</a:t>
                      </a:r>
                      <a:endParaRPr lang="zh-CN" altLang="en-US" sz="1800" kern="1200" smtClean="0">
                        <a:solidFill>
                          <a:schemeClr val="dk1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827856" y="2593401"/>
            <a:ext cx="7045426" cy="2880000"/>
          </a:xfrm>
          <a:prstGeom prst="rect">
            <a:avLst/>
          </a:prstGeom>
        </p:spPr>
      </p:pic>
      <p:sp>
        <p:nvSpPr>
          <p:cNvPr id="13" name="TextBox 9"/>
          <p:cNvSpPr txBox="1"/>
          <p:nvPr/>
        </p:nvSpPr>
        <p:spPr>
          <a:xfrm>
            <a:off x="5194672" y="4590839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5194672" y="4287410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158575" y="3971949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5158575" y="3629702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5154569" y="3334570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5154569" y="3031141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5154568" y="2715680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1657" y="4933401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352377" y="4933401"/>
            <a:ext cx="312822" cy="10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031774" y="4933593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362494" y="4789209"/>
            <a:ext cx="312822" cy="25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029859" y="4925553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370204" y="4925553"/>
            <a:ext cx="312822" cy="10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041337" y="4644027"/>
            <a:ext cx="312822" cy="396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368530" y="4644027"/>
            <a:ext cx="312822" cy="39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035947" y="3235191"/>
            <a:ext cx="312822" cy="180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370426" y="3344202"/>
            <a:ext cx="312822" cy="169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872419" y="5727650"/>
            <a:ext cx="312822" cy="18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9"/>
          <p:cNvSpPr txBox="1"/>
          <p:nvPr/>
        </p:nvSpPr>
        <p:spPr>
          <a:xfrm>
            <a:off x="6189399" y="5761248"/>
            <a:ext cx="3338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87932" y="5727650"/>
            <a:ext cx="312822" cy="180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9"/>
          <p:cNvSpPr txBox="1"/>
          <p:nvPr/>
        </p:nvSpPr>
        <p:spPr>
          <a:xfrm>
            <a:off x="8204913" y="5761248"/>
            <a:ext cx="2298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8755" y="862389"/>
            <a:ext cx="10024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2.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李老师教两个班的数学课，下面是他记录的某次测试两个班数学成绩情况。（单位：分）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7788" y="1823222"/>
            <a:ext cx="8966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如果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90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分以上（含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90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分）算优秀，那么两个班的优秀率分别是多少？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781160" y="2852302"/>
          <a:ext cx="3872088" cy="236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394"/>
                <a:gridCol w="598103"/>
                <a:gridCol w="541142"/>
                <a:gridCol w="554878"/>
                <a:gridCol w="639317"/>
                <a:gridCol w="627254"/>
              </a:tblGrid>
              <a:tr h="9842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分数段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分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60~69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70~79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80~89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90~100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六（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）班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889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六（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）班</a:t>
                      </a: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/</a:t>
                      </a:r>
                      <a:r>
                        <a:rPr lang="zh-CN" alt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人</a:t>
                      </a:r>
                      <a:endParaRPr lang="zh-CN" altLang="en-US" sz="1800" kern="1200" smtClean="0">
                        <a:solidFill>
                          <a:schemeClr val="dk1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827856" y="2593401"/>
            <a:ext cx="7045426" cy="2880000"/>
          </a:xfrm>
          <a:prstGeom prst="rect">
            <a:avLst/>
          </a:prstGeom>
        </p:spPr>
      </p:pic>
      <p:sp>
        <p:nvSpPr>
          <p:cNvPr id="13" name="TextBox 9"/>
          <p:cNvSpPr txBox="1"/>
          <p:nvPr/>
        </p:nvSpPr>
        <p:spPr>
          <a:xfrm>
            <a:off x="5194672" y="4590839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5194672" y="4287410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158575" y="3971949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5158575" y="3629702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5154569" y="3334570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5154569" y="3031141"/>
            <a:ext cx="472201" cy="614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25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5154568" y="2715680"/>
            <a:ext cx="47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1657" y="4933401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352377" y="4933401"/>
            <a:ext cx="312822" cy="10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031774" y="4933593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362494" y="4789209"/>
            <a:ext cx="312822" cy="25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029859" y="4925553"/>
            <a:ext cx="312822" cy="10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370204" y="4925553"/>
            <a:ext cx="312822" cy="10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041337" y="4644027"/>
            <a:ext cx="312822" cy="396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368530" y="4644027"/>
            <a:ext cx="312822" cy="39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035947" y="3235191"/>
            <a:ext cx="312822" cy="180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370426" y="3344202"/>
            <a:ext cx="312822" cy="169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9"/>
          <p:cNvSpPr txBox="1"/>
          <p:nvPr/>
        </p:nvSpPr>
        <p:spPr>
          <a:xfrm>
            <a:off x="745435" y="5245930"/>
            <a:ext cx="3907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）班的优秀率是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70%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，六年级（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）班的优秀率是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65%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72419" y="5727650"/>
            <a:ext cx="312822" cy="18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9"/>
          <p:cNvSpPr txBox="1"/>
          <p:nvPr/>
        </p:nvSpPr>
        <p:spPr>
          <a:xfrm>
            <a:off x="6189399" y="5761248"/>
            <a:ext cx="3338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887932" y="5727650"/>
            <a:ext cx="312822" cy="180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9"/>
          <p:cNvSpPr txBox="1"/>
          <p:nvPr/>
        </p:nvSpPr>
        <p:spPr>
          <a:xfrm>
            <a:off x="8204913" y="5761248"/>
            <a:ext cx="2298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六年级（</a:t>
            </a:r>
            <a:r>
              <a:rPr lang="en-US" altLang="zh-CN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）班</a:t>
            </a:r>
            <a:endParaRPr lang="zh-CN" altLang="en-US" sz="20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17278" y="1119493"/>
            <a:ext cx="7814377" cy="47632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通过本节课的学习我们知道了：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复式折线统计图的绘制方法：</a:t>
            </a:r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根据整理的数据描出一种量的点；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连接各点；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根据整理的数据描出另一种量的点；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连接各点；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在各点旁标明数据；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标明图例。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mtClean="0"/>
              <a:t>再见</a:t>
            </a:r>
            <a:endParaRPr lang="zh-CN" altLang="en-US"/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560300" y="10998200"/>
            <a:ext cx="317500" cy="2413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标注 5"/>
          <p:cNvSpPr/>
          <p:nvPr/>
        </p:nvSpPr>
        <p:spPr>
          <a:xfrm>
            <a:off x="3323290" y="3181889"/>
            <a:ext cx="7392000" cy="1224000"/>
          </a:xfrm>
          <a:prstGeom prst="wedgeRoundRectCallout">
            <a:avLst>
              <a:gd name="adj1" fmla="val -61582"/>
              <a:gd name="adj2" fmla="val 3505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从这个统计表中你知道了哪些信息？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3408000" y="4653000"/>
            <a:ext cx="7361560" cy="1296000"/>
          </a:xfrm>
          <a:prstGeom prst="wedgeRoundRectCallout">
            <a:avLst>
              <a:gd name="adj1" fmla="val -65405"/>
              <a:gd name="adj2" fmla="val -5728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根据表中的信息，能比较出淘气与全市男生一至六年级身高的变化情况吗？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1317" y="994563"/>
            <a:ext cx="8530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下表是一至六年级淘气身高与全市男生平均身高的记录表。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032793" y="1549574"/>
          <a:ext cx="8128001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6356"/>
                <a:gridCol w="846667"/>
                <a:gridCol w="801511"/>
                <a:gridCol w="824089"/>
                <a:gridCol w="733777"/>
                <a:gridCol w="801511"/>
                <a:gridCol w="82409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年级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一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二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三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四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五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全市男生平均身高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淘气身高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>
          <a:xfrm>
            <a:off x="3217333" y="3733165"/>
            <a:ext cx="7775787" cy="1569085"/>
          </a:xfrm>
          <a:prstGeom prst="wedgeRoundRectCallout">
            <a:avLst>
              <a:gd name="adj1" fmla="val -64587"/>
              <a:gd name="adj2" fmla="val -1145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要想看出淘气在各年级与全市男生平均身高的比较情况，这个统计图合适吗？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1317" y="994563"/>
            <a:ext cx="8530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下表是一至六年级淘气身高与全市男生平均身高的记录表。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032793" y="1549574"/>
          <a:ext cx="8128001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6356"/>
                <a:gridCol w="846667"/>
                <a:gridCol w="801511"/>
                <a:gridCol w="824089"/>
                <a:gridCol w="733777"/>
                <a:gridCol w="801511"/>
                <a:gridCol w="82409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年级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一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二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三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四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五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全市男生平均身高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淘气身高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用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统计图怎样整理更便于我们比较观察呢？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endParaRPr lang="en-US" altLang="zh-CN" dirty="0" smtClean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小组讨论，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cs typeface="Times New Roman" panose="02020603050405020304" pitchFamily="18" charset="0"/>
                <a:sym typeface="+mn-ea"/>
              </a:rPr>
              <a:t>想一想，想好办法开始整理。整理完在你的小组内交流一下。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86424" y="1793460"/>
            <a:ext cx="8530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下表是一至六年级淘气身高与全市男生平均身高的记录表。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87900" y="2348471"/>
          <a:ext cx="8128001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6356"/>
                <a:gridCol w="846667"/>
                <a:gridCol w="801511"/>
                <a:gridCol w="824089"/>
                <a:gridCol w="733777"/>
                <a:gridCol w="801511"/>
                <a:gridCol w="82409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年级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一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二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三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四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五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全市男生平均身高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淘气身高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1151466" y="2009422"/>
          <a:ext cx="10202333" cy="421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897185" y="946433"/>
            <a:ext cx="10594904" cy="9417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buNone/>
            </a:pPr>
            <a:r>
              <a:rPr lang="zh-CN" altLang="en-US" sz="240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交流：</a:t>
            </a:r>
            <a:endParaRPr lang="zh-CN" altLang="en-US" sz="240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        淘气</a:t>
            </a:r>
            <a:r>
              <a:rPr lang="zh-CN" altLang="en-US" sz="240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的身高与全市男生的平均身高变化情况是怎样的？你</a:t>
            </a:r>
            <a:r>
              <a:rPr lang="zh-CN" altLang="en-US" sz="240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是怎么</a:t>
            </a:r>
            <a:r>
              <a:rPr lang="zh-CN" altLang="en-US" sz="240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整理的？</a:t>
            </a:r>
            <a:endParaRPr lang="zh-CN" altLang="en-US" sz="240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1654792" y="2739116"/>
          <a:ext cx="8861777" cy="3499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185" y="946433"/>
            <a:ext cx="10594904" cy="9417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交流：</a:t>
            </a:r>
            <a:endParaRPr lang="zh-CN" altLang="en-US" sz="2400" dirty="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        淘气</a:t>
            </a:r>
            <a:r>
              <a:rPr lang="zh-CN" altLang="en-US" sz="2400" dirty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的身高与全市男生的平均身高变化情况是怎样的？你</a:t>
            </a: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是怎么</a:t>
            </a:r>
            <a:r>
              <a:rPr lang="zh-CN" altLang="en-US" sz="2400" dirty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整理的？</a:t>
            </a:r>
            <a:endParaRPr lang="zh-CN" altLang="en-US" sz="2400" dirty="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624000" y="2061000"/>
          <a:ext cx="103680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185" y="946433"/>
            <a:ext cx="10594904" cy="9417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交流：</a:t>
            </a:r>
            <a:endParaRPr lang="zh-CN" altLang="en-US" sz="2400" dirty="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        淘气</a:t>
            </a:r>
            <a:r>
              <a:rPr lang="zh-CN" altLang="en-US" sz="2400" dirty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的身高与全市男生的平均身高变化情况是怎样的？你</a:t>
            </a:r>
            <a:r>
              <a:rPr lang="zh-CN" altLang="en-US" sz="2400" dirty="0" smtClean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是怎么</a:t>
            </a:r>
            <a:r>
              <a:rPr lang="zh-CN" altLang="en-US" sz="2400" dirty="0">
                <a:solidFill>
                  <a:schemeClr val="tx1"/>
                </a:solidFill>
                <a:uFillTx/>
                <a:latin typeface="+mj-lt"/>
                <a:ea typeface="黑体" panose="02010609060101010101" pitchFamily="49" charset="-122"/>
                <a:sym typeface="+mn-ea"/>
              </a:rPr>
              <a:t>整理的？</a:t>
            </a:r>
            <a:endParaRPr lang="zh-CN" altLang="en-US" sz="2400" dirty="0">
              <a:solidFill>
                <a:schemeClr val="tx1"/>
              </a:solidFill>
              <a:uFillTx/>
              <a:latin typeface="+mj-lt"/>
              <a:ea typeface="黑体" panose="02010609060101010101" pitchFamily="49" charset="-122"/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    刚才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</a:rPr>
              <a:t>大家用两种方法进行了整理，想一想，要解决这个问题用哪种更便于比较？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</a:rPr>
              <a:t>        复式折线统计图更适合比较两个相关数据。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20001" y="4509000"/>
            <a:ext cx="3807687" cy="20898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 b="-780"/>
          <a:stretch>
            <a:fillRect/>
          </a:stretch>
        </p:blipFill>
        <p:spPr>
          <a:xfrm flipH="1">
            <a:off x="720001" y="3213000"/>
            <a:ext cx="2205567" cy="3445510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3289300" y="2985135"/>
            <a:ext cx="5260975" cy="1296035"/>
          </a:xfrm>
          <a:prstGeom prst="wedgeRoundRectCallout">
            <a:avLst>
              <a:gd name="adj1" fmla="val -47563"/>
              <a:gd name="adj2" fmla="val 8174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请同学们自己试着画一张复式折线图。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8541" y="2794917"/>
            <a:ext cx="11050817" cy="3754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61" name="圆角矩形标注 14360"/>
          <p:cNvSpPr/>
          <p:nvPr/>
        </p:nvSpPr>
        <p:spPr>
          <a:xfrm>
            <a:off x="3515170" y="4297921"/>
            <a:ext cx="2288095" cy="774058"/>
          </a:xfrm>
          <a:prstGeom prst="wedgeRoundRectCallout">
            <a:avLst>
              <a:gd name="adj1" fmla="val -113934"/>
              <a:gd name="adj2" fmla="val 172589"/>
              <a:gd name="adj3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 eaLnBrk="0" hangingPunct="0"/>
            <a:r>
              <a:rPr lang="zh-CN" altLang="en-US" sz="4000" b="1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省略</a:t>
            </a:r>
            <a:endParaRPr lang="zh-CN" altLang="en-US" sz="4000" b="1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3" name="Text Box 127"/>
          <p:cNvSpPr txBox="1"/>
          <p:nvPr/>
        </p:nvSpPr>
        <p:spPr>
          <a:xfrm>
            <a:off x="1017123" y="5560725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110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4" name="Text Box 128"/>
          <p:cNvSpPr txBox="1"/>
          <p:nvPr/>
        </p:nvSpPr>
        <p:spPr>
          <a:xfrm>
            <a:off x="1017123" y="5099060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120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5" name="Text Box 129"/>
          <p:cNvSpPr txBox="1"/>
          <p:nvPr/>
        </p:nvSpPr>
        <p:spPr>
          <a:xfrm>
            <a:off x="1017123" y="4566950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130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6" name="Text Box 130"/>
          <p:cNvSpPr txBox="1"/>
          <p:nvPr/>
        </p:nvSpPr>
        <p:spPr>
          <a:xfrm>
            <a:off x="1017123" y="4067088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140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7" name="Text Box 131"/>
          <p:cNvSpPr txBox="1"/>
          <p:nvPr/>
        </p:nvSpPr>
        <p:spPr>
          <a:xfrm>
            <a:off x="1017123" y="3562063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150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68" name="Text Box 132"/>
          <p:cNvSpPr txBox="1"/>
          <p:nvPr/>
        </p:nvSpPr>
        <p:spPr>
          <a:xfrm>
            <a:off x="1017123" y="3035356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160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70" name="Text Box 127"/>
          <p:cNvSpPr txBox="1"/>
          <p:nvPr/>
        </p:nvSpPr>
        <p:spPr>
          <a:xfrm>
            <a:off x="1142251" y="5941941"/>
            <a:ext cx="87227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65866" y="936978"/>
            <a:ext cx="9685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下表是一至六年级淘气身高与全市男生平均身高的记录表。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2799645" y="1521176"/>
          <a:ext cx="8128001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6356"/>
                <a:gridCol w="846667"/>
                <a:gridCol w="801511"/>
                <a:gridCol w="824089"/>
                <a:gridCol w="733777"/>
                <a:gridCol w="801511"/>
                <a:gridCol w="82409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年级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一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二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三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四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五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六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全市男生平均身高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淘气身高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115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138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 animBg="1"/>
      <p:bldP spid="14363" grpId="0"/>
      <p:bldP spid="14364" grpId="0"/>
      <p:bldP spid="14365" grpId="0"/>
      <p:bldP spid="14366" grpId="0"/>
      <p:bldP spid="14367" grpId="0"/>
      <p:bldP spid="14368" grpId="0"/>
      <p:bldP spid="1437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6e46ded5-71e3-4e31-8455-b3c08084dfe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2688</Words>
  <Application>WPS 演示</Application>
  <PresentationFormat>自定义</PresentationFormat>
  <Paragraphs>931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楷体_GB2312</vt:lpstr>
      <vt:lpstr>新宋体</vt:lpstr>
      <vt:lpstr>Arial Unicode MS</vt:lpstr>
      <vt:lpstr>Calibri</vt:lpstr>
      <vt:lpstr>Arial</vt:lpstr>
      <vt:lpstr>第一PPT模板网-WWW.1PPT.COM</vt:lpstr>
      <vt:lpstr>第五单元 数据处理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2022-09-30T21:42:00Z</cp:lastPrinted>
  <dcterms:created xsi:type="dcterms:W3CDTF">2022-09-30T21:42:00Z</dcterms:created>
  <dcterms:modified xsi:type="dcterms:W3CDTF">2023-11-01T09:02:59Z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05B3700778E848EB952839B911961D1B_12</vt:lpwstr>
  </property>
  <property fmtid="{D5CDD505-2E9C-101B-9397-08002B2CF9AE}" pid="7" name="KSOProductBuildVer">
    <vt:lpwstr>2052-12.1.0.15712</vt:lpwstr>
  </property>
</Properties>
</file>