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885" r:id="rId4"/>
    <p:sldId id="258" r:id="rId5"/>
    <p:sldId id="682" r:id="rId6"/>
    <p:sldId id="886" r:id="rId8"/>
    <p:sldId id="271" r:id="rId9"/>
    <p:sldId id="960" r:id="rId10"/>
    <p:sldId id="983" r:id="rId11"/>
    <p:sldId id="984" r:id="rId12"/>
    <p:sldId id="985" r:id="rId13"/>
    <p:sldId id="986" r:id="rId14"/>
    <p:sldId id="987" r:id="rId15"/>
    <p:sldId id="988" r:id="rId16"/>
    <p:sldId id="989" r:id="rId17"/>
    <p:sldId id="990" r:id="rId18"/>
    <p:sldId id="991" r:id="rId19"/>
    <p:sldId id="992" r:id="rId20"/>
    <p:sldId id="1016" r:id="rId21"/>
    <p:sldId id="1017" r:id="rId22"/>
    <p:sldId id="1018" r:id="rId23"/>
    <p:sldId id="1019" r:id="rId24"/>
    <p:sldId id="1020" r:id="rId25"/>
    <p:sldId id="1021" r:id="rId26"/>
    <p:sldId id="914" r:id="rId27"/>
    <p:sldId id="483" r:id="rId28"/>
    <p:sldId id="264" r:id="rId29"/>
    <p:sldId id="923" r:id="rId30"/>
    <p:sldId id="314" r:id="rId31"/>
    <p:sldId id="260" r:id="rId32"/>
  </p:sldIdLst>
  <p:sldSz cx="12192000" cy="6858000"/>
  <p:notesSz cx="6858000" cy="9144000"/>
  <p:custDataLst>
    <p:tags r:id="rId3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60"/>
        <p:guide pos="3759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103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3" Type="http://schemas.openxmlformats.org/officeDocument/2006/relationships/theme" Target="../theme/theme1.xml"/><Relationship Id="rId52" Type="http://schemas.openxmlformats.org/officeDocument/2006/relationships/tags" Target="../tags/tag62.xml"/><Relationship Id="rId51" Type="http://schemas.openxmlformats.org/officeDocument/2006/relationships/image" Target="file:///D:\qq&#25991;&#20214;\712321467\Image\C2C\Image2\%7b75232B38-A165-1FB7-499C-2E1C792CACB5%7d.png" TargetMode="External"/><Relationship Id="rId5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9" Type="http://schemas.openxmlformats.org/officeDocument/2006/relationships/tags" Target="../tags/tag61.xml"/><Relationship Id="rId48" Type="http://schemas.openxmlformats.org/officeDocument/2006/relationships/tags" Target="../tags/tag60.xml"/><Relationship Id="rId47" Type="http://schemas.openxmlformats.org/officeDocument/2006/relationships/tags" Target="../tags/tag59.xml"/><Relationship Id="rId46" Type="http://schemas.openxmlformats.org/officeDocument/2006/relationships/tags" Target="../tags/tag58.xml"/><Relationship Id="rId45" Type="http://schemas.openxmlformats.org/officeDocument/2006/relationships/tags" Target="../tags/tag57.xml"/><Relationship Id="rId44" Type="http://schemas.openxmlformats.org/officeDocument/2006/relationships/image" Target="../media/image1.jpeg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50" r:link="rId5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5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75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76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78.xml"/><Relationship Id="rId2" Type="http://schemas.openxmlformats.org/officeDocument/2006/relationships/image" Target="../media/image14.png"/><Relationship Id="rId1" Type="http://schemas.openxmlformats.org/officeDocument/2006/relationships/tags" Target="../tags/tag7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ags" Target="../tags/tag80.xml"/><Relationship Id="rId2" Type="http://schemas.openxmlformats.org/officeDocument/2006/relationships/image" Target="../media/image14.png"/><Relationship Id="rId1" Type="http://schemas.openxmlformats.org/officeDocument/2006/relationships/tags" Target="../tags/tag7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81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8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7.xml"/><Relationship Id="rId4" Type="http://schemas.openxmlformats.org/officeDocument/2006/relationships/tags" Target="../tags/tag83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tags" Target="../tags/tag84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0.xml"/><Relationship Id="rId3" Type="http://schemas.openxmlformats.org/officeDocument/2006/relationships/tags" Target="../tags/tag8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tags" Target="../tags/tag87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tags" Target="../tags/tag90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4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5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6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7.xml"/><Relationship Id="rId1" Type="http://schemas.openxmlformats.org/officeDocument/2006/relationships/tags" Target="../tags/tag9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8.xml"/><Relationship Id="rId1" Type="http://schemas.openxmlformats.org/officeDocument/2006/relationships/tags" Target="../tags/tag100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9.xml"/><Relationship Id="rId4" Type="http://schemas.openxmlformats.org/officeDocument/2006/relationships/tags" Target="../tags/tag10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tags" Target="../tags/tag102.xml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3.png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6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7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9.xml"/><Relationship Id="rId6" Type="http://schemas.openxmlformats.org/officeDocument/2006/relationships/tags" Target="../tags/tag7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7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95787" y="3729673"/>
            <a:ext cx="3400425" cy="52197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R="0" algn="ctr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ln w="22225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ea"/>
                <a:cs typeface="思源黑体 CN Normal" panose="020B0400000000000000" charset="-122"/>
              </a:rPr>
              <a:t>北师大版六年级上册</a:t>
            </a:r>
            <a:endParaRPr kumimoji="0" lang="zh-CN" altLang="en-US" sz="2800" b="1" kern="1200" cap="none" spc="0" normalizeH="0" baseline="0" noProof="0" dirty="0" smtClean="0">
              <a:ln w="22225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+mn-ea"/>
              <a:cs typeface="思源黑体 CN Normal" panose="020B040000000000000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867406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/>
            <a:r>
              <a:rPr lang="zh-CN" altLang="zh-CN" sz="7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生活中的比</a:t>
            </a:r>
            <a:endParaRPr lang="zh-CN" altLang="zh-CN" sz="72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5" name="组合 46"/>
          <p:cNvGrpSpPr/>
          <p:nvPr/>
        </p:nvGrpSpPr>
        <p:grpSpPr>
          <a:xfrm>
            <a:off x="830580" y="1598930"/>
            <a:ext cx="9801860" cy="4159250"/>
            <a:chOff x="0" y="-1"/>
            <a:chExt cx="7699356" cy="4516381"/>
          </a:xfrm>
        </p:grpSpPr>
        <p:pic>
          <p:nvPicPr>
            <p:cNvPr id="7" name="图片 42" descr="2.png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0" y="-1"/>
              <a:ext cx="7699356" cy="4516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44"/>
            <p:cNvSpPr txBox="1">
              <a:spLocks noChangeArrowheads="1"/>
            </p:cNvSpPr>
            <p:nvPr/>
          </p:nvSpPr>
          <p:spPr bwMode="auto">
            <a:xfrm>
              <a:off x="676614" y="1121631"/>
              <a:ext cx="6856810" cy="22044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小组合作交流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 </a:t>
              </a: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请先标出长和宽，一个方格的边长为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1。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2.B、D的长和宽分别与A的长和宽有什么关系？ 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5125" name="图片 9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0580" y="1252855"/>
            <a:ext cx="9088120" cy="34118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" name="TextBox 100"/>
          <p:cNvSpPr txBox="1"/>
          <p:nvPr/>
        </p:nvSpPr>
        <p:spPr>
          <a:xfrm>
            <a:off x="1229995" y="2178685"/>
            <a:ext cx="5734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101"/>
          <p:cNvSpPr txBox="1"/>
          <p:nvPr/>
        </p:nvSpPr>
        <p:spPr>
          <a:xfrm>
            <a:off x="1803400" y="1298575"/>
            <a:ext cx="5746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TextBox 102"/>
          <p:cNvSpPr txBox="1"/>
          <p:nvPr/>
        </p:nvSpPr>
        <p:spPr>
          <a:xfrm>
            <a:off x="2930525" y="1820545"/>
            <a:ext cx="5746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TextBox 103"/>
          <p:cNvSpPr txBox="1"/>
          <p:nvPr/>
        </p:nvSpPr>
        <p:spPr>
          <a:xfrm>
            <a:off x="3188970" y="1353185"/>
            <a:ext cx="8477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TextBox 106"/>
          <p:cNvSpPr txBox="1"/>
          <p:nvPr/>
        </p:nvSpPr>
        <p:spPr>
          <a:xfrm>
            <a:off x="5257800" y="2426335"/>
            <a:ext cx="9118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Box 107"/>
          <p:cNvSpPr txBox="1"/>
          <p:nvPr/>
        </p:nvSpPr>
        <p:spPr>
          <a:xfrm>
            <a:off x="6433820" y="1219835"/>
            <a:ext cx="5746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103"/>
          <p:cNvSpPr txBox="1"/>
          <p:nvPr/>
        </p:nvSpPr>
        <p:spPr>
          <a:xfrm>
            <a:off x="418465" y="4827270"/>
            <a:ext cx="11506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4=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63675" y="4621530"/>
            <a:ext cx="902335" cy="953135"/>
            <a:chOff x="1654" y="7016"/>
            <a:chExt cx="1421" cy="1501"/>
          </a:xfrm>
        </p:grpSpPr>
        <p:sp>
          <p:nvSpPr>
            <p:cNvPr id="6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4" name="TextBox 103"/>
          <p:cNvSpPr txBox="1"/>
          <p:nvPr/>
        </p:nvSpPr>
        <p:spPr>
          <a:xfrm>
            <a:off x="400050" y="5780405"/>
            <a:ext cx="11506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6=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45260" y="5574665"/>
            <a:ext cx="902335" cy="953135"/>
            <a:chOff x="1654" y="7016"/>
            <a:chExt cx="1421" cy="1501"/>
          </a:xfrm>
        </p:grpSpPr>
        <p:sp>
          <p:nvSpPr>
            <p:cNvPr id="8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11" name="右大括号 10"/>
          <p:cNvSpPr/>
          <p:nvPr/>
        </p:nvSpPr>
        <p:spPr>
          <a:xfrm>
            <a:off x="2090420" y="5005070"/>
            <a:ext cx="421640" cy="1147445"/>
          </a:xfrm>
          <a:prstGeom prst="righ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687954" y="4827270"/>
            <a:ext cx="3569335" cy="1764030"/>
            <a:chOff x="4867" y="7691"/>
            <a:chExt cx="5250" cy="2412"/>
          </a:xfrm>
        </p:grpSpPr>
        <p:sp>
          <p:nvSpPr>
            <p:cNvPr id="15" name="圆角矩形 7"/>
            <p:cNvSpPr/>
            <p:nvPr/>
          </p:nvSpPr>
          <p:spPr>
            <a:xfrm>
              <a:off x="4867" y="7691"/>
              <a:ext cx="5250" cy="2131"/>
            </a:xfrm>
            <a:prstGeom prst="roundRect">
              <a:avLst>
                <a:gd name="adj" fmla="val 23679"/>
              </a:avLst>
            </a:prstGeom>
            <a:solidFill>
              <a:srgbClr val="EDFFF8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B的长和宽分别是A的长和宽的</a:t>
              </a:r>
              <a:r>
                <a:rPr kumimoji="0" lang="en-US" altLang="zh-CN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8060" y="8602"/>
              <a:ext cx="1435" cy="1501"/>
              <a:chOff x="1640" y="7016"/>
              <a:chExt cx="1435" cy="1501"/>
            </a:xfrm>
          </p:grpSpPr>
          <p:sp>
            <p:nvSpPr>
              <p:cNvPr id="13" name="Text Box 30"/>
              <p:cNvSpPr txBox="1">
                <a:spLocks noChangeArrowheads="1"/>
              </p:cNvSpPr>
              <p:nvPr/>
            </p:nvSpPr>
            <p:spPr bwMode="auto">
              <a:xfrm>
                <a:off x="1714" y="7016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1</a:t>
                </a:r>
                <a:b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14" name="Line 31"/>
              <p:cNvSpPr>
                <a:spLocks noChangeShapeType="1"/>
              </p:cNvSpPr>
              <p:nvPr/>
            </p:nvSpPr>
            <p:spPr bwMode="auto">
              <a:xfrm>
                <a:off x="1640" y="7672"/>
                <a:ext cx="779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  <p:sp>
        <p:nvSpPr>
          <p:cNvPr id="17" name="TextBox 103"/>
          <p:cNvSpPr txBox="1"/>
          <p:nvPr/>
        </p:nvSpPr>
        <p:spPr>
          <a:xfrm>
            <a:off x="6664960" y="4867910"/>
            <a:ext cx="15335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4=2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03"/>
          <p:cNvSpPr txBox="1"/>
          <p:nvPr/>
        </p:nvSpPr>
        <p:spPr>
          <a:xfrm>
            <a:off x="6646545" y="5821045"/>
            <a:ext cx="15513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6=2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右大括号 18"/>
          <p:cNvSpPr/>
          <p:nvPr/>
        </p:nvSpPr>
        <p:spPr>
          <a:xfrm>
            <a:off x="8197850" y="4970780"/>
            <a:ext cx="421640" cy="1147445"/>
          </a:xfrm>
          <a:prstGeom prst="righ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7"/>
          <p:cNvSpPr/>
          <p:nvPr/>
        </p:nvSpPr>
        <p:spPr>
          <a:xfrm>
            <a:off x="8619490" y="4867910"/>
            <a:ext cx="3383915" cy="1312545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D的长和宽分别是A的长和宽的2倍。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9" grpId="0"/>
      <p:bldP spid="100" grpId="0"/>
      <p:bldP spid="3" grpId="0"/>
      <p:bldP spid="4" grpId="0"/>
      <p:bldP spid="11" grpId="0" animBg="1"/>
      <p:bldP spid="17" grpId="0"/>
      <p:bldP spid="18" grpId="0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10870" y="1488440"/>
            <a:ext cx="486156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上面这些图片的长和宽有什么关系？利用附页中的图2一起来研究一下。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774055" y="1488440"/>
            <a:ext cx="5869305" cy="2204720"/>
          </a:xfrm>
          <a:prstGeom prst="rect">
            <a:avLst/>
          </a:prstGeom>
        </p:spPr>
      </p:pic>
      <p:sp>
        <p:nvSpPr>
          <p:cNvPr id="17" name="TextBox 103"/>
          <p:cNvSpPr txBox="1"/>
          <p:nvPr/>
        </p:nvSpPr>
        <p:spPr>
          <a:xfrm>
            <a:off x="509905" y="4043045"/>
            <a:ext cx="24168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6÷4=1.5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03"/>
          <p:cNvSpPr txBox="1"/>
          <p:nvPr/>
        </p:nvSpPr>
        <p:spPr>
          <a:xfrm>
            <a:off x="481965" y="4998720"/>
            <a:ext cx="19856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3÷2=1.5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右大括号 18"/>
          <p:cNvSpPr/>
          <p:nvPr/>
        </p:nvSpPr>
        <p:spPr>
          <a:xfrm>
            <a:off x="2467610" y="4373245"/>
            <a:ext cx="421640" cy="1957705"/>
          </a:xfrm>
          <a:prstGeom prst="righ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103"/>
          <p:cNvSpPr txBox="1"/>
          <p:nvPr/>
        </p:nvSpPr>
        <p:spPr>
          <a:xfrm>
            <a:off x="379095" y="5954395"/>
            <a:ext cx="19577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12÷8=1.5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7"/>
          <p:cNvSpPr/>
          <p:nvPr/>
        </p:nvSpPr>
        <p:spPr>
          <a:xfrm>
            <a:off x="3020060" y="4603115"/>
            <a:ext cx="3051175" cy="1312545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A、B、D的长都是宽的1.5倍。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103"/>
          <p:cNvSpPr txBox="1"/>
          <p:nvPr/>
        </p:nvSpPr>
        <p:spPr>
          <a:xfrm>
            <a:off x="6413500" y="4251325"/>
            <a:ext cx="11506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4÷6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458710" y="4045585"/>
            <a:ext cx="902335" cy="953135"/>
            <a:chOff x="1654" y="7016"/>
            <a:chExt cx="1421" cy="1501"/>
          </a:xfrm>
        </p:grpSpPr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2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23" name="TextBox 103"/>
          <p:cNvSpPr txBox="1"/>
          <p:nvPr/>
        </p:nvSpPr>
        <p:spPr>
          <a:xfrm>
            <a:off x="6395085" y="5162550"/>
            <a:ext cx="11506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2÷3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440295" y="4956810"/>
            <a:ext cx="902335" cy="953135"/>
            <a:chOff x="1654" y="7016"/>
            <a:chExt cx="1421" cy="1501"/>
          </a:xfrm>
        </p:grpSpPr>
        <p:sp>
          <p:nvSpPr>
            <p:cNvPr id="25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27" name="右大括号 26"/>
          <p:cNvSpPr/>
          <p:nvPr/>
        </p:nvSpPr>
        <p:spPr>
          <a:xfrm>
            <a:off x="8086090" y="4521835"/>
            <a:ext cx="421640" cy="1953895"/>
          </a:xfrm>
          <a:prstGeom prst="righ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03"/>
          <p:cNvSpPr txBox="1"/>
          <p:nvPr/>
        </p:nvSpPr>
        <p:spPr>
          <a:xfrm>
            <a:off x="6160770" y="6045835"/>
            <a:ext cx="14109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466330" y="5840095"/>
            <a:ext cx="902335" cy="953135"/>
            <a:chOff x="1654" y="7016"/>
            <a:chExt cx="1421" cy="1501"/>
          </a:xfrm>
        </p:grpSpPr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58860" y="4692650"/>
            <a:ext cx="3333750" cy="1525905"/>
            <a:chOff x="4867" y="7691"/>
            <a:chExt cx="5250" cy="2403"/>
          </a:xfrm>
        </p:grpSpPr>
        <p:sp>
          <p:nvSpPr>
            <p:cNvPr id="33" name="圆角矩形 7"/>
            <p:cNvSpPr/>
            <p:nvPr/>
          </p:nvSpPr>
          <p:spPr>
            <a:xfrm>
              <a:off x="4867" y="7691"/>
              <a:ext cx="5250" cy="2131"/>
            </a:xfrm>
            <a:prstGeom prst="roundRect">
              <a:avLst>
                <a:gd name="adj" fmla="val 23679"/>
              </a:avLst>
            </a:prstGeom>
            <a:solidFill>
              <a:srgbClr val="EDFFF8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A、B、D的宽都是长的</a:t>
              </a:r>
              <a:r>
                <a:rPr kumimoji="0" lang="en-US" altLang="zh-CN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529" y="8593"/>
              <a:ext cx="1482" cy="1501"/>
              <a:chOff x="109" y="7007"/>
              <a:chExt cx="1482" cy="1501"/>
            </a:xfrm>
          </p:grpSpPr>
          <p:sp>
            <p:nvSpPr>
              <p:cNvPr id="35" name="Text Box 30"/>
              <p:cNvSpPr txBox="1">
                <a:spLocks noChangeArrowheads="1"/>
              </p:cNvSpPr>
              <p:nvPr/>
            </p:nvSpPr>
            <p:spPr bwMode="auto">
              <a:xfrm>
                <a:off x="230" y="7007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2</a:t>
                </a:r>
                <a:b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>
                <a:off x="109" y="7757"/>
                <a:ext cx="779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19" grpId="0" animBg="1"/>
      <p:bldP spid="4" grpId="0"/>
      <p:bldP spid="20" grpId="0" animBg="1"/>
      <p:bldP spid="15" grpId="0"/>
      <p:bldP spid="23" grpId="0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10870" y="1604645"/>
            <a:ext cx="486156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现在你知道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ABD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比较像的道理了吗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？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谁来说一说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701665" y="1252855"/>
            <a:ext cx="5869305" cy="220472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830580" y="3839210"/>
            <a:ext cx="4870450" cy="2760980"/>
            <a:chOff x="1308" y="6046"/>
            <a:chExt cx="7670" cy="4348"/>
          </a:xfrm>
        </p:grpSpPr>
        <p:sp>
          <p:nvSpPr>
            <p:cNvPr id="10" name="矩形: 折角 9"/>
            <p:cNvSpPr/>
            <p:nvPr/>
          </p:nvSpPr>
          <p:spPr>
            <a:xfrm>
              <a:off x="1308" y="6046"/>
              <a:ext cx="7671" cy="4349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Rectangle 64"/>
            <p:cNvSpPr>
              <a:spLocks noChangeArrowheads="1"/>
            </p:cNvSpPr>
            <p:nvPr/>
          </p:nvSpPr>
          <p:spPr bwMode="auto">
            <a:xfrm>
              <a:off x="1596" y="6422"/>
              <a:ext cx="7023" cy="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B、D的长与宽与A的长和宽扩大或缩小的倍数相同，所以B、D与A比较像</a:t>
              </a:r>
              <a:r>
                <a:rPr kumimoji="1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kumimoji="1" sz="2800" dirty="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60490" y="3839210"/>
            <a:ext cx="4870450" cy="2760980"/>
            <a:chOff x="10174" y="6046"/>
            <a:chExt cx="7670" cy="4348"/>
          </a:xfrm>
        </p:grpSpPr>
        <p:grpSp>
          <p:nvGrpSpPr>
            <p:cNvPr id="6" name="组合 5"/>
            <p:cNvGrpSpPr/>
            <p:nvPr/>
          </p:nvGrpSpPr>
          <p:grpSpPr>
            <a:xfrm>
              <a:off x="10174" y="6046"/>
              <a:ext cx="7671" cy="4349"/>
              <a:chOff x="1308" y="6046"/>
              <a:chExt cx="7671" cy="4349"/>
            </a:xfrm>
          </p:grpSpPr>
          <p:sp>
            <p:nvSpPr>
              <p:cNvPr id="8" name="矩形: 折角 9"/>
              <p:cNvSpPr/>
              <p:nvPr/>
            </p:nvSpPr>
            <p:spPr>
              <a:xfrm>
                <a:off x="1308" y="6046"/>
                <a:ext cx="7671" cy="4349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perspectiveBelow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" name="Rectangle 64"/>
              <p:cNvSpPr>
                <a:spLocks noChangeArrowheads="1"/>
              </p:cNvSpPr>
              <p:nvPr/>
            </p:nvSpPr>
            <p:spPr bwMode="auto">
              <a:xfrm>
                <a:off x="1632" y="6622"/>
                <a:ext cx="7023" cy="3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sz="28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A、B、D的长都是宽的1. 5倍，宽都是长的</a:t>
                </a:r>
                <a:r>
                  <a:rPr kumimoji="1" lang="en-US" sz="28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       </a:t>
                </a:r>
                <a:r>
                  <a:rPr kumimoji="1" lang="zh-CN" altLang="en-US" sz="28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，所以它们比较像</a:t>
                </a:r>
                <a:r>
                  <a:rPr kumimoji="1" sz="28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。</a:t>
                </a:r>
                <a:endParaRPr kumimoji="1" sz="28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4768" y="7647"/>
              <a:ext cx="1421" cy="1501"/>
              <a:chOff x="1654" y="7016"/>
              <a:chExt cx="1421" cy="1501"/>
            </a:xfrm>
          </p:grpSpPr>
          <p:sp>
            <p:nvSpPr>
              <p:cNvPr id="25" name="Text Box 30"/>
              <p:cNvSpPr txBox="1">
                <a:spLocks noChangeArrowheads="1"/>
              </p:cNvSpPr>
              <p:nvPr/>
            </p:nvSpPr>
            <p:spPr bwMode="auto">
              <a:xfrm>
                <a:off x="1714" y="7016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2</a:t>
                </a:r>
                <a:b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26" name="Line 31"/>
              <p:cNvSpPr>
                <a:spLocks noChangeShapeType="1"/>
              </p:cNvSpPr>
              <p:nvPr/>
            </p:nvSpPr>
            <p:spPr bwMode="auto">
              <a:xfrm>
                <a:off x="1654" y="7766"/>
                <a:ext cx="779" cy="1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5" name="组合 46"/>
          <p:cNvGrpSpPr/>
          <p:nvPr/>
        </p:nvGrpSpPr>
        <p:grpSpPr>
          <a:xfrm>
            <a:off x="1062355" y="1758315"/>
            <a:ext cx="9801860" cy="4159250"/>
            <a:chOff x="0" y="-1"/>
            <a:chExt cx="7699356" cy="4516381"/>
          </a:xfrm>
        </p:grpSpPr>
        <p:pic>
          <p:nvPicPr>
            <p:cNvPr id="7" name="图片 42" descr="2.png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0" y="-1"/>
              <a:ext cx="7699356" cy="4516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44"/>
            <p:cNvSpPr txBox="1">
              <a:spLocks noChangeArrowheads="1"/>
            </p:cNvSpPr>
            <p:nvPr/>
          </p:nvSpPr>
          <p:spPr bwMode="auto">
            <a:xfrm>
              <a:off x="676614" y="1121631"/>
              <a:ext cx="6856810" cy="22044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自学提示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自学教材69页“认一认”部分，并用笔勾出认为关键的词语或句子。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59485" y="1299210"/>
            <a:ext cx="1072515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1843" y="592455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8852" name="文本框 78851"/>
          <p:cNvSpPr txBox="1"/>
          <p:nvPr/>
        </p:nvSpPr>
        <p:spPr>
          <a:xfrm>
            <a:off x="2866073" y="3124518"/>
            <a:ext cx="515747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两个数相除又叫做</a:t>
            </a:r>
            <a:r>
              <a:rPr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两个数的比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66390" y="4187825"/>
            <a:ext cx="6196965" cy="52324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如，</a:t>
            </a:r>
            <a:r>
              <a:rPr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6÷4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可以写作</a:t>
            </a:r>
            <a:r>
              <a:rPr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: 4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，读作</a:t>
            </a:r>
            <a:r>
              <a:rPr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6比4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5400000">
            <a:off x="6144579" y="4753928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6608" y="5247323"/>
            <a:ext cx="89027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比号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46175" y="1480820"/>
            <a:ext cx="10085070" cy="4780280"/>
            <a:chOff x="1805" y="2332"/>
            <a:chExt cx="15882" cy="7528"/>
          </a:xfrm>
        </p:grpSpPr>
        <p:grpSp>
          <p:nvGrpSpPr>
            <p:cNvPr id="4" name="组合 3"/>
            <p:cNvGrpSpPr/>
            <p:nvPr/>
          </p:nvGrpSpPr>
          <p:grpSpPr>
            <a:xfrm>
              <a:off x="1805" y="2332"/>
              <a:ext cx="15882" cy="7528"/>
              <a:chOff x="179512" y="395649"/>
              <a:chExt cx="9153772" cy="184767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79512" y="395649"/>
                <a:ext cx="9153771" cy="1847678"/>
                <a:chOff x="2008877" y="4006613"/>
                <a:chExt cx="9153771" cy="2282687"/>
              </a:xfrm>
            </p:grpSpPr>
            <p:sp>
              <p:nvSpPr>
                <p:cNvPr id="16" name="矩形: 圆角 15"/>
                <p:cNvSpPr/>
                <p:nvPr/>
              </p:nvSpPr>
              <p:spPr>
                <a:xfrm>
                  <a:off x="2124149" y="4311088"/>
                  <a:ext cx="9038499" cy="1978212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solidFill>
                    <a:srgbClr val="FFCC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8" name="组合 17"/>
                <p:cNvGrpSpPr/>
                <p:nvPr/>
              </p:nvGrpSpPr>
              <p:grpSpPr>
                <a:xfrm>
                  <a:off x="2008877" y="4006613"/>
                  <a:ext cx="1462806" cy="789324"/>
                  <a:chOff x="9649343" y="5050180"/>
                  <a:chExt cx="1462806" cy="789324"/>
                </a:xfrm>
              </p:grpSpPr>
              <p:sp>
                <p:nvSpPr>
                  <p:cNvPr id="28" name="AutoShape 2" descr="http://img2.imgtn.bdimg.com/it/u=1049026395,1642732007&amp;fm=26&amp;gp=0.jpg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9649343" y="5481259"/>
                    <a:ext cx="304800" cy="30480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pic>
                <p:nvPicPr>
                  <p:cNvPr id="29" name="图片 14345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 bwMode="auto">
                  <a:xfrm>
                    <a:off x="9658565" y="5147251"/>
                    <a:ext cx="1308917" cy="69225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0" name="图片 2"/>
                  <p:cNvPicPr>
                    <a:picLocks noChangeAspect="1"/>
                  </p:cNvPicPr>
                  <p:nvPr/>
                </p:nvPicPr>
                <p:blipFill>
                  <a:blip r:embed="rId2" cstate="email"/>
                  <a:stretch>
                    <a:fillRect/>
                  </a:stretch>
                </p:blipFill>
                <p:spPr bwMode="auto">
                  <a:xfrm>
                    <a:off x="10550773" y="5050180"/>
                    <a:ext cx="561376" cy="4032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24" name="矩形 23"/>
                <p:cNvSpPr/>
                <p:nvPr/>
              </p:nvSpPr>
              <p:spPr>
                <a:xfrm>
                  <a:off x="3462673" y="4437699"/>
                  <a:ext cx="2122568" cy="2786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3200" dirty="0">
                      <a:solidFill>
                        <a:srgbClr val="0070C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你知道吗？</a:t>
                  </a:r>
                  <a:endParaRPr lang="zh-CN" altLang="zh-CN" sz="32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" name="流程图: 可选过程 22"/>
              <p:cNvSpPr>
                <a:spLocks noChangeArrowheads="1"/>
              </p:cNvSpPr>
              <p:nvPr/>
            </p:nvSpPr>
            <p:spPr bwMode="auto">
              <a:xfrm>
                <a:off x="3593877" y="875231"/>
                <a:ext cx="5739407" cy="1251971"/>
              </a:xfrm>
              <a:prstGeom prst="flowChartAlternateProcess">
                <a:avLst/>
              </a:prstGeom>
              <a:noFill/>
              <a:ln w="25400">
                <a:noFill/>
                <a:prstDash val="dashDot"/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en-US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</a:t>
                </a:r>
                <a:r>
                  <a:rPr lang="en-US" altLang="en-US" sz="280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十七世纪，数学家莱布尼兹认为，两个量的比，包含有除的意思，但又不能占用</a:t>
                </a:r>
                <a:r>
                  <a:rPr lang="en-US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÷，</a:t>
                </a:r>
                <a:r>
                  <a:rPr lang="en-US" altLang="en-US" sz="280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于是他把除号中的小横线去掉，于是</a:t>
                </a:r>
                <a:r>
                  <a:rPr lang="en-US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 : ”</a:t>
                </a:r>
                <a:r>
                  <a:rPr lang="en-US" altLang="en-US" sz="280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就成了比号</a:t>
                </a:r>
                <a:r>
                  <a:rPr lang="en-US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018" y="5141"/>
              <a:ext cx="3974" cy="3759"/>
            </a:xfrm>
            <a:prstGeom prst="rect">
              <a:avLst/>
            </a:prstGeom>
          </p:spPr>
        </p:pic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0580" y="546100"/>
            <a:ext cx="11000740" cy="575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TextBox 111"/>
          <p:cNvSpPr txBox="1"/>
          <p:nvPr/>
        </p:nvSpPr>
        <p:spPr>
          <a:xfrm>
            <a:off x="3011170" y="2320290"/>
            <a:ext cx="48514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: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11"/>
          <p:cNvSpPr txBox="1"/>
          <p:nvPr/>
        </p:nvSpPr>
        <p:spPr>
          <a:xfrm>
            <a:off x="4286250" y="2310130"/>
            <a:ext cx="18764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÷ 4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1"/>
          <p:cNvSpPr txBox="1"/>
          <p:nvPr/>
        </p:nvSpPr>
        <p:spPr>
          <a:xfrm>
            <a:off x="7038975" y="2310130"/>
            <a:ext cx="17399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5400000">
            <a:off x="3130233" y="2902903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10853" y="3405823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3960813" y="2902903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41433" y="3405823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5400000">
            <a:off x="7731444" y="2902903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12063" y="3405823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1"/>
          <p:cNvSpPr txBox="1"/>
          <p:nvPr/>
        </p:nvSpPr>
        <p:spPr>
          <a:xfrm>
            <a:off x="1818005" y="4367530"/>
            <a:ext cx="84467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比的前项除以后项所得的商叫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比值</a:t>
            </a:r>
            <a:r>
              <a: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，比值常用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分数</a:t>
            </a:r>
            <a:r>
              <a: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表示，也可用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小数、整数</a:t>
            </a:r>
            <a:r>
              <a: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表示。</a:t>
            </a:r>
            <a:endParaRPr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989705" y="476250"/>
            <a:ext cx="5589905" cy="1622425"/>
            <a:chOff x="6283" y="639"/>
            <a:chExt cx="8803" cy="2555"/>
          </a:xfrm>
        </p:grpSpPr>
        <p:sp>
          <p:nvSpPr>
            <p:cNvPr id="15" name="圆角矩形标注 14"/>
            <p:cNvSpPr/>
            <p:nvPr/>
          </p:nvSpPr>
          <p:spPr>
            <a:xfrm>
              <a:off x="6283" y="639"/>
              <a:ext cx="8803" cy="2555"/>
            </a:xfrm>
            <a:prstGeom prst="wedgeRoundRectCallout">
              <a:avLst>
                <a:gd name="adj1" fmla="val -46673"/>
                <a:gd name="adj2" fmla="val 69099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比也可以写成分数形式，如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，仍读作6比4</a:t>
              </a:r>
              <a:r>
                <a:rPr kumimoji="0" lang="zh-CN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3394" y="881"/>
              <a:ext cx="1421" cy="1501"/>
              <a:chOff x="1654" y="7037"/>
              <a:chExt cx="1421" cy="1501"/>
            </a:xfrm>
          </p:grpSpPr>
          <p:sp>
            <p:nvSpPr>
              <p:cNvPr id="17" name="Text Box 30"/>
              <p:cNvSpPr txBox="1">
                <a:spLocks noChangeArrowheads="1"/>
              </p:cNvSpPr>
              <p:nvPr/>
            </p:nvSpPr>
            <p:spPr bwMode="auto">
              <a:xfrm>
                <a:off x="1714" y="7037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6</a:t>
                </a:r>
                <a:b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4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18" name="Line 31"/>
              <p:cNvSpPr>
                <a:spLocks noChangeShapeType="1"/>
              </p:cNvSpPr>
              <p:nvPr/>
            </p:nvSpPr>
            <p:spPr bwMode="auto">
              <a:xfrm>
                <a:off x="1654" y="7831"/>
                <a:ext cx="779" cy="1"/>
              </a:xfrm>
              <a:prstGeom prst="line">
                <a:avLst/>
              </a:prstGeom>
              <a:noFill/>
              <a:ln w="28575">
                <a:solidFill>
                  <a:srgbClr val="1D41D5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5992495" y="2028190"/>
            <a:ext cx="998220" cy="1167130"/>
            <a:chOff x="9437" y="3194"/>
            <a:chExt cx="1572" cy="1838"/>
          </a:xfrm>
        </p:grpSpPr>
        <p:grpSp>
          <p:nvGrpSpPr>
            <p:cNvPr id="5" name="组合 4"/>
            <p:cNvGrpSpPr/>
            <p:nvPr/>
          </p:nvGrpSpPr>
          <p:grpSpPr>
            <a:xfrm>
              <a:off x="9437" y="3194"/>
              <a:ext cx="1517" cy="1838"/>
              <a:chOff x="11002" y="2441"/>
              <a:chExt cx="1517" cy="1838"/>
            </a:xfrm>
          </p:grpSpPr>
          <p:cxnSp>
            <p:nvCxnSpPr>
              <p:cNvPr id="17427" name="直接连接符 8"/>
              <p:cNvCxnSpPr/>
              <p:nvPr/>
            </p:nvCxnSpPr>
            <p:spPr>
              <a:xfrm>
                <a:off x="11839" y="3360"/>
                <a:ext cx="680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7428" name="TextBox 111"/>
              <p:cNvSpPr txBox="1"/>
              <p:nvPr/>
            </p:nvSpPr>
            <p:spPr>
              <a:xfrm>
                <a:off x="11877" y="2441"/>
                <a:ext cx="58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29" name="TextBox 111"/>
              <p:cNvSpPr txBox="1"/>
              <p:nvPr/>
            </p:nvSpPr>
            <p:spPr>
              <a:xfrm>
                <a:off x="11910" y="3360"/>
                <a:ext cx="58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TextBox 111"/>
              <p:cNvSpPr txBox="1"/>
              <p:nvPr/>
            </p:nvSpPr>
            <p:spPr>
              <a:xfrm>
                <a:off x="11002" y="2885"/>
                <a:ext cx="106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＝</a:t>
                </a:r>
                <a:endPara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10349" y="4098"/>
              <a:ext cx="661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/>
      <p:bldP spid="4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482600" y="1488440"/>
            <a:ext cx="117094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你能联系实际说说生活中有哪些比吗？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30580" y="3303270"/>
            <a:ext cx="4610100" cy="2586990"/>
            <a:chOff x="1308" y="6046"/>
            <a:chExt cx="7671" cy="4349"/>
          </a:xfrm>
        </p:grpSpPr>
        <p:sp>
          <p:nvSpPr>
            <p:cNvPr id="10" name="矩形: 折角 9"/>
            <p:cNvSpPr/>
            <p:nvPr/>
          </p:nvSpPr>
          <p:spPr>
            <a:xfrm>
              <a:off x="1308" y="6046"/>
              <a:ext cx="7671" cy="4349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Rectangle 64"/>
            <p:cNvSpPr>
              <a:spLocks noChangeArrowheads="1"/>
            </p:cNvSpPr>
            <p:nvPr/>
          </p:nvSpPr>
          <p:spPr bwMode="auto">
            <a:xfrm>
              <a:off x="2012" y="6943"/>
              <a:ext cx="6263" cy="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我们班男生与女生的人数比是26：23。</a:t>
              </a:r>
              <a:endParaRPr kumimoji="1" sz="2800" dirty="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02070" y="3234690"/>
            <a:ext cx="4610100" cy="2586990"/>
            <a:chOff x="1308" y="6046"/>
            <a:chExt cx="7671" cy="4349"/>
          </a:xfrm>
        </p:grpSpPr>
        <p:sp>
          <p:nvSpPr>
            <p:cNvPr id="6" name="矩形: 折角 9"/>
            <p:cNvSpPr/>
            <p:nvPr/>
          </p:nvSpPr>
          <p:spPr>
            <a:xfrm>
              <a:off x="1308" y="6046"/>
              <a:ext cx="7671" cy="4349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Rectangle 64"/>
            <p:cNvSpPr>
              <a:spLocks noChangeArrowheads="1"/>
            </p:cNvSpPr>
            <p:nvPr/>
          </p:nvSpPr>
          <p:spPr bwMode="auto">
            <a:xfrm>
              <a:off x="2012" y="6943"/>
              <a:ext cx="6263" cy="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教室里桌子与椅子的数量比是49:49。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9" name="圆角矩形标注 8"/>
          <p:cNvSpPr/>
          <p:nvPr/>
        </p:nvSpPr>
        <p:spPr>
          <a:xfrm>
            <a:off x="7356475" y="1372870"/>
            <a:ext cx="4377055" cy="1478915"/>
          </a:xfrm>
          <a:prstGeom prst="wedgeRoundRectCallout">
            <a:avLst>
              <a:gd name="adj1" fmla="val -43283"/>
              <a:gd name="adj2" fmla="val 98733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像这种相比的两个量是同类的量，叫做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同类量比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251075" y="1435100"/>
            <a:ext cx="8756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说说下面各比的含义。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-214748247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695" y="2030730"/>
            <a:ext cx="7880350" cy="2795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圆角矩形 7"/>
          <p:cNvSpPr/>
          <p:nvPr/>
        </p:nvSpPr>
        <p:spPr>
          <a:xfrm>
            <a:off x="1445895" y="4826635"/>
            <a:ext cx="3846830" cy="1889760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1份甘蔗汁2份水，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2份甘蔗汁4份水，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7"/>
          <p:cNvSpPr/>
          <p:nvPr/>
        </p:nvSpPr>
        <p:spPr>
          <a:xfrm>
            <a:off x="5728335" y="4826635"/>
            <a:ext cx="3846830" cy="1889760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树高是影子的2倍，影长是树高的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 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3" name="Rectangle 64"/>
          <p:cNvSpPr>
            <a:spLocks noChangeArrowheads="1"/>
          </p:cNvSpPr>
          <p:nvPr/>
        </p:nvSpPr>
        <p:spPr bwMode="auto">
          <a:xfrm>
            <a:off x="830580" y="1252855"/>
            <a:ext cx="10913110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1.学习目标描述：经历从具体情境中抽象出比的过程，理解比的意义，能正确读写比，体会比与除法的关系。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学习内容分析：教材通过密切联系学生已有的生活经验和学习经验，提供了“图形放大缩小”“速度”“水果价格”等情境，引发学生的讨论和思考，使学生经历从具体情境中抽象出比的意义的过程，理解比的意义，从而让学生体会引入比的必要性，感受比在生活中的广泛存在；也为 “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比的应用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”“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比例的相关知识”等后续学习打下铺垫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251075" y="1435100"/>
            <a:ext cx="8756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填一填，说一说。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53085" y="3211195"/>
          <a:ext cx="9820275" cy="264033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475230"/>
                <a:gridCol w="1470025"/>
                <a:gridCol w="1316355"/>
                <a:gridCol w="2164080"/>
                <a:gridCol w="2394585"/>
              </a:tblGrid>
              <a:tr h="922655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路程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时间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路程与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时间的比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速度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马拉松选手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40km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骑车人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45km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62" name="TextBox 111"/>
          <p:cNvSpPr txBox="1"/>
          <p:nvPr/>
        </p:nvSpPr>
        <p:spPr>
          <a:xfrm>
            <a:off x="552768" y="2437765"/>
            <a:ext cx="25558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）谁快？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6199505" y="4375150"/>
            <a:ext cx="17494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40:2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6199505" y="5191125"/>
            <a:ext cx="1904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45:3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8265795" y="4368483"/>
            <a:ext cx="18573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8294370" y="5162233"/>
            <a:ext cx="18573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8442325" y="1252855"/>
            <a:ext cx="3493770" cy="1478915"/>
          </a:xfrm>
          <a:prstGeom prst="wedgeRoundRectCallout">
            <a:avLst>
              <a:gd name="adj1" fmla="val -37059"/>
              <a:gd name="adj2" fmla="val 101653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速度又可以说成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路程和时间的比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362" grpId="0"/>
      <p:bldP spid="25" grpId="0"/>
      <p:bldP spid="26" grpId="0"/>
      <p:bldP spid="27" grpId="0"/>
      <p:bldP spid="28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251075" y="1435100"/>
            <a:ext cx="8756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填一填，说一说。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63880" y="3096895"/>
          <a:ext cx="9820275" cy="349758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475230"/>
                <a:gridCol w="1470025"/>
                <a:gridCol w="1316355"/>
                <a:gridCol w="2164080"/>
                <a:gridCol w="2394585"/>
              </a:tblGrid>
              <a:tr h="92265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品种</a:t>
                      </a:r>
                      <a:endParaRPr lang="zh-CN" altLang="en-US" sz="28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总价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数量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总价与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数量的比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单价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2kg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3kg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3kg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62" name="TextBox 111"/>
          <p:cNvSpPr txBox="1"/>
          <p:nvPr/>
        </p:nvSpPr>
        <p:spPr>
          <a:xfrm>
            <a:off x="830580" y="2532380"/>
            <a:ext cx="40024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）哪种苹果最便宜？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6315710" y="4156075"/>
            <a:ext cx="17494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9:2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6315710" y="5077460"/>
            <a:ext cx="1904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15:3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8314055" y="4155758"/>
            <a:ext cx="18573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/kg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8314055" y="5077143"/>
            <a:ext cx="18573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/kg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8381364" y="1617980"/>
            <a:ext cx="3582035" cy="1478915"/>
          </a:xfrm>
          <a:prstGeom prst="wedgeRoundRectCallout">
            <a:avLst>
              <a:gd name="adj1" fmla="val -25863"/>
              <a:gd name="adj2" fmla="val 95770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苹果的单价可以说成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总价与数量的比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33"/>
          <p:cNvSpPr txBox="1"/>
          <p:nvPr/>
        </p:nvSpPr>
        <p:spPr>
          <a:xfrm>
            <a:off x="6315710" y="5894705"/>
            <a:ext cx="1904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12:3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33"/>
          <p:cNvSpPr txBox="1"/>
          <p:nvPr/>
        </p:nvSpPr>
        <p:spPr>
          <a:xfrm>
            <a:off x="8381365" y="5894388"/>
            <a:ext cx="18573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/kg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25" grpId="0"/>
      <p:bldP spid="26" grpId="0"/>
      <p:bldP spid="27" grpId="0"/>
      <p:bldP spid="28" grpId="0"/>
      <p:bldP spid="9" grpId="0" animBg="1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18845" y="2598420"/>
            <a:ext cx="9863455" cy="2834005"/>
            <a:chOff x="1438" y="2950"/>
            <a:chExt cx="15533" cy="4971"/>
          </a:xfrm>
        </p:grpSpPr>
        <p:sp>
          <p:nvSpPr>
            <p:cNvPr id="14" name="矩形 13"/>
            <p:cNvSpPr/>
            <p:nvPr/>
          </p:nvSpPr>
          <p:spPr>
            <a:xfrm>
              <a:off x="1438" y="2950"/>
              <a:ext cx="15533" cy="4971"/>
            </a:xfrm>
            <a:prstGeom prst="rect">
              <a:avLst/>
            </a:prstGeom>
            <a:solidFill>
              <a:srgbClr val="EDFFF8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Rectangle 64"/>
            <p:cNvSpPr>
              <a:spLocks noChangeArrowheads="1"/>
            </p:cNvSpPr>
            <p:nvPr/>
          </p:nvSpPr>
          <p:spPr bwMode="auto">
            <a:xfrm>
              <a:off x="1745" y="4234"/>
              <a:ext cx="14533" cy="1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生活中我们不仅需要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同类量比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， 还需要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不同类量比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251075" y="1435100"/>
            <a:ext cx="8756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想一想，比与分数、除法有什么关系？与同伴交流。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010535" y="2476500"/>
            <a:ext cx="5767705" cy="1037590"/>
            <a:chOff x="5061" y="2997"/>
            <a:chExt cx="9083" cy="1634"/>
          </a:xfrm>
        </p:grpSpPr>
        <p:sp>
          <p:nvSpPr>
            <p:cNvPr id="17426" name="TextBox 111"/>
            <p:cNvSpPr txBox="1"/>
            <p:nvPr/>
          </p:nvSpPr>
          <p:spPr>
            <a:xfrm>
              <a:off x="5061" y="3352"/>
              <a:ext cx="7640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  :</a:t>
              </a:r>
              <a:r>
                <a: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9677" y="2997"/>
              <a:ext cx="1517" cy="1634"/>
              <a:chOff x="11002" y="2546"/>
              <a:chExt cx="1517" cy="1634"/>
            </a:xfrm>
          </p:grpSpPr>
          <p:cxnSp>
            <p:nvCxnSpPr>
              <p:cNvPr id="17427" name="直接连接符 8"/>
              <p:cNvCxnSpPr/>
              <p:nvPr/>
            </p:nvCxnSpPr>
            <p:spPr>
              <a:xfrm>
                <a:off x="11839" y="3360"/>
                <a:ext cx="68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7428" name="TextBox 111"/>
              <p:cNvSpPr txBox="1"/>
              <p:nvPr/>
            </p:nvSpPr>
            <p:spPr>
              <a:xfrm>
                <a:off x="11825" y="2546"/>
                <a:ext cx="58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29" name="TextBox 111"/>
              <p:cNvSpPr txBox="1"/>
              <p:nvPr/>
            </p:nvSpPr>
            <p:spPr>
              <a:xfrm>
                <a:off x="11819" y="3261"/>
                <a:ext cx="58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TextBox 111"/>
              <p:cNvSpPr txBox="1"/>
              <p:nvPr/>
            </p:nvSpPr>
            <p:spPr>
              <a:xfrm>
                <a:off x="11002" y="2885"/>
                <a:ext cx="1066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＝</a:t>
                </a:r>
                <a:endPara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TextBox 111"/>
            <p:cNvSpPr txBox="1"/>
            <p:nvPr/>
          </p:nvSpPr>
          <p:spPr>
            <a:xfrm>
              <a:off x="7069" y="3336"/>
              <a:ext cx="2955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 ÷ 4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11"/>
            <p:cNvSpPr txBox="1"/>
            <p:nvPr/>
          </p:nvSpPr>
          <p:spPr>
            <a:xfrm>
              <a:off x="11404" y="3336"/>
              <a:ext cx="2740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1.5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995045" y="3514090"/>
          <a:ext cx="10201910" cy="304038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899920"/>
                <a:gridCol w="1901190"/>
                <a:gridCol w="2600325"/>
                <a:gridCol w="1900555"/>
                <a:gridCol w="1899920"/>
              </a:tblGrid>
              <a:tr h="7600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endParaRPr lang="zh-CN" altLang="en-US" sz="2800" b="0" kern="120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</a:t>
                      </a: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  </a:t>
                      </a:r>
                      <a:r>
                        <a:rPr lang="zh-CN" altLang="en-US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</a:t>
                      </a:r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2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别</a:t>
                      </a:r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009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2800" b="0" kern="120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</a:rPr>
                        <a:t>除法</a:t>
                      </a:r>
                      <a:endParaRPr lang="zh-CN" altLang="en-US" sz="2800" b="0" kern="120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00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分数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00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比</a:t>
                      </a:r>
                      <a:endParaRPr lang="zh-CN" altLang="en-US" sz="2800" b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" name="TextBox 33"/>
          <p:cNvSpPr txBox="1"/>
          <p:nvPr/>
        </p:nvSpPr>
        <p:spPr>
          <a:xfrm>
            <a:off x="3030220" y="4394200"/>
            <a:ext cx="1797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被除数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7393940" y="4394200"/>
            <a:ext cx="15405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除数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4785995" y="4394200"/>
            <a:ext cx="25774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（除号）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9602470" y="4394200"/>
            <a:ext cx="13271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3"/>
          <p:cNvSpPr txBox="1"/>
          <p:nvPr/>
        </p:nvSpPr>
        <p:spPr>
          <a:xfrm>
            <a:off x="2922270" y="5163185"/>
            <a:ext cx="1797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分子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3"/>
          <p:cNvSpPr txBox="1"/>
          <p:nvPr/>
        </p:nvSpPr>
        <p:spPr>
          <a:xfrm>
            <a:off x="7295515" y="5163185"/>
            <a:ext cx="1543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分母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13850" y="5163185"/>
            <a:ext cx="21228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分数值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3"/>
          <p:cNvSpPr txBox="1"/>
          <p:nvPr/>
        </p:nvSpPr>
        <p:spPr>
          <a:xfrm>
            <a:off x="2922270" y="5937885"/>
            <a:ext cx="1797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前项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3"/>
          <p:cNvSpPr txBox="1"/>
          <p:nvPr/>
        </p:nvSpPr>
        <p:spPr>
          <a:xfrm>
            <a:off x="7357110" y="5937885"/>
            <a:ext cx="1543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后项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3"/>
          <p:cNvSpPr txBox="1"/>
          <p:nvPr/>
        </p:nvSpPr>
        <p:spPr>
          <a:xfrm>
            <a:off x="4777105" y="5937885"/>
            <a:ext cx="25800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（比号）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8" name="TextBox 33"/>
          <p:cNvSpPr txBox="1"/>
          <p:nvPr/>
        </p:nvSpPr>
        <p:spPr>
          <a:xfrm>
            <a:off x="9625965" y="5937885"/>
            <a:ext cx="13271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比值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59986" y="5163185"/>
            <a:ext cx="3128645" cy="521970"/>
            <a:chOff x="4538630" y="3921909"/>
            <a:chExt cx="2252465" cy="429455"/>
          </a:xfrm>
        </p:grpSpPr>
        <p:sp>
          <p:nvSpPr>
            <p:cNvPr id="33" name="TextBox 33"/>
            <p:cNvSpPr txBox="1">
              <a:spLocks noChangeArrowheads="1"/>
            </p:cNvSpPr>
            <p:nvPr/>
          </p:nvSpPr>
          <p:spPr bwMode="auto">
            <a:xfrm>
              <a:off x="4538631" y="3921909"/>
              <a:ext cx="2252464" cy="429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-300" normalizeH="0" baseline="0" noProof="0" smtClean="0">
                  <a:ln>
                    <a:noFill/>
                  </a:ln>
                  <a:solidFill>
                    <a:srgbClr val="120EC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（分数线）</a:t>
              </a:r>
              <a:endParaRPr kumimoji="0" lang="zh-CN" altLang="en-US" sz="2800" i="0" u="none" strike="noStrike" kern="1200" cap="none" spc="-300" normalizeH="0" baseline="0" noProof="0" smtClean="0">
                <a:ln>
                  <a:noFill/>
                </a:ln>
                <a:solidFill>
                  <a:srgbClr val="120EC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cxnSp>
          <p:nvCxnSpPr>
            <p:cNvPr id="17424" name="直接连接符 3"/>
            <p:cNvCxnSpPr/>
            <p:nvPr/>
          </p:nvCxnSpPr>
          <p:spPr>
            <a:xfrm>
              <a:off x="4538630" y="4152395"/>
              <a:ext cx="468000" cy="0"/>
            </a:xfrm>
            <a:prstGeom prst="line">
              <a:avLst/>
            </a:prstGeom>
            <a:ln w="28575" cap="flat" cmpd="sng">
              <a:solidFill>
                <a:srgbClr val="120ECE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0936" name="椭圆 80935"/>
          <p:cNvSpPr/>
          <p:nvPr/>
        </p:nvSpPr>
        <p:spPr>
          <a:xfrm>
            <a:off x="7525385" y="5852160"/>
            <a:ext cx="1374775" cy="607695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8778240" y="5057775"/>
            <a:ext cx="1968500" cy="816995"/>
          </a:xfrm>
          <a:prstGeom prst="wedgeRoundRectCallout">
            <a:avLst>
              <a:gd name="adj1" fmla="val -54612"/>
              <a:gd name="adj2" fmla="val 8197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不能为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0</a:t>
            </a:r>
            <a:r>
              <a:rPr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sz="280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0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/>
      <p:bldP spid="26" grpId="0"/>
      <p:bldP spid="27" grpId="0"/>
      <p:bldP spid="28" grpId="0"/>
      <p:bldP spid="31" grpId="0"/>
      <p:bldP spid="32" grpId="0"/>
      <p:bldP spid="34" grpId="0"/>
      <p:bldP spid="35" grpId="0"/>
      <p:bldP spid="36" grpId="0"/>
      <p:bldP spid="37" grpId="0"/>
      <p:bldP spid="38" grpId="0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Rectangle 6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64515" y="125285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kumimoji="1" lang="zh-CN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填一填。</a:t>
            </a:r>
            <a:endParaRPr kumimoji="1" lang="zh-CN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Rectangle 6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8130" y="2141220"/>
            <a:ext cx="12073255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甲数是5，乙数是4。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（1）甲数与乙数的比是（      ），乙数与甲数的比是（      ）。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（2）甲数与两数的和的比是（      ），乙数与两数的和的比是（      ）。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（3）甲数与两数的差的比是（      ），乙数与两数的差的比是（      ）</a:t>
            </a: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TextBox 85"/>
          <p:cNvSpPr txBox="1"/>
          <p:nvPr/>
        </p:nvSpPr>
        <p:spPr>
          <a:xfrm>
            <a:off x="4224020" y="3227070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4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5" name="TextBox 85"/>
          <p:cNvSpPr txBox="1"/>
          <p:nvPr/>
        </p:nvSpPr>
        <p:spPr>
          <a:xfrm>
            <a:off x="8776970" y="3199130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5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7" name="TextBox 85"/>
          <p:cNvSpPr txBox="1"/>
          <p:nvPr/>
        </p:nvSpPr>
        <p:spPr>
          <a:xfrm>
            <a:off x="4926965" y="4048760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9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8" name="TextBox 85"/>
          <p:cNvSpPr txBox="1"/>
          <p:nvPr/>
        </p:nvSpPr>
        <p:spPr>
          <a:xfrm>
            <a:off x="10211435" y="4048760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9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9" name="TextBox 85"/>
          <p:cNvSpPr txBox="1"/>
          <p:nvPr/>
        </p:nvSpPr>
        <p:spPr>
          <a:xfrm>
            <a:off x="4926965" y="4928870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10" name="TextBox 85"/>
          <p:cNvSpPr txBox="1"/>
          <p:nvPr/>
        </p:nvSpPr>
        <p:spPr>
          <a:xfrm>
            <a:off x="10211435" y="4886325"/>
            <a:ext cx="1268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Rectangle 6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5810" y="1347470"/>
            <a:ext cx="77908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kumimoji="1" lang="zh-CN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求出比值。</a:t>
            </a:r>
            <a:endParaRPr kumimoji="1" lang="zh-CN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Rectangle 6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5810" y="2371725"/>
            <a:ext cx="1078738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4:5=      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34:12=        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   </a:t>
            </a: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5:9=</a:t>
            </a:r>
            <a:endParaRPr kumimoji="1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2.4:0.4=   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</a:t>
            </a: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35:7=        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    </a:t>
            </a: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：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kumimoji="1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endParaRPr kumimoji="1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1596390" y="2569845"/>
            <a:ext cx="900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22195" y="2353945"/>
            <a:ext cx="1308100" cy="953135"/>
            <a:chOff x="9334" y="7971"/>
            <a:chExt cx="2060" cy="1501"/>
          </a:xfrm>
        </p:grpSpPr>
        <p:sp>
          <p:nvSpPr>
            <p:cNvPr id="17" name="Text Box 30"/>
            <p:cNvSpPr txBox="1">
              <a:spLocks noChangeArrowheads="1"/>
            </p:cNvSpPr>
            <p:nvPr/>
          </p:nvSpPr>
          <p:spPr bwMode="auto">
            <a:xfrm>
              <a:off x="10033" y="7971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8" name="Line 31"/>
            <p:cNvSpPr>
              <a:spLocks noChangeShapeType="1"/>
            </p:cNvSpPr>
            <p:nvPr/>
          </p:nvSpPr>
          <p:spPr bwMode="auto">
            <a:xfrm>
              <a:off x="9973" y="8721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4" name="TextBox 33"/>
            <p:cNvSpPr txBox="1"/>
            <p:nvPr/>
          </p:nvSpPr>
          <p:spPr>
            <a:xfrm>
              <a:off x="9334" y="8311"/>
              <a:ext cx="141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sz="280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33"/>
          <p:cNvSpPr txBox="1"/>
          <p:nvPr/>
        </p:nvSpPr>
        <p:spPr>
          <a:xfrm>
            <a:off x="5285740" y="2555875"/>
            <a:ext cx="13639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87465" y="2339975"/>
            <a:ext cx="1308100" cy="953135"/>
            <a:chOff x="9334" y="7971"/>
            <a:chExt cx="2060" cy="1501"/>
          </a:xfrm>
        </p:grpSpPr>
        <p:sp>
          <p:nvSpPr>
            <p:cNvPr id="19" name="TextBox 33"/>
            <p:cNvSpPr txBox="1"/>
            <p:nvPr/>
          </p:nvSpPr>
          <p:spPr>
            <a:xfrm>
              <a:off x="9334" y="8311"/>
              <a:ext cx="141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sz="280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10033" y="7971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17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6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>
              <a:off x="9973" y="8721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20" name="TextBox 33"/>
          <p:cNvSpPr txBox="1"/>
          <p:nvPr/>
        </p:nvSpPr>
        <p:spPr>
          <a:xfrm>
            <a:off x="8992870" y="2555875"/>
            <a:ext cx="900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718675" y="2339975"/>
            <a:ext cx="1308100" cy="953135"/>
            <a:chOff x="9334" y="7971"/>
            <a:chExt cx="2060" cy="1501"/>
          </a:xfrm>
        </p:grpSpPr>
        <p:sp>
          <p:nvSpPr>
            <p:cNvPr id="26" name="TextBox 33"/>
            <p:cNvSpPr txBox="1"/>
            <p:nvPr/>
          </p:nvSpPr>
          <p:spPr>
            <a:xfrm>
              <a:off x="9334" y="8310"/>
              <a:ext cx="141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sz="280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10033" y="7971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5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9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>
              <a:off x="9973" y="8721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27" name="TextBox 33"/>
          <p:cNvSpPr txBox="1"/>
          <p:nvPr/>
        </p:nvSpPr>
        <p:spPr>
          <a:xfrm>
            <a:off x="2143760" y="3824605"/>
            <a:ext cx="15513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0.4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3485515" y="3824605"/>
            <a:ext cx="900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5151755" y="3824605"/>
            <a:ext cx="15513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33"/>
          <p:cNvSpPr txBox="1"/>
          <p:nvPr/>
        </p:nvSpPr>
        <p:spPr>
          <a:xfrm>
            <a:off x="6214110" y="3824605"/>
            <a:ext cx="900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=5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860665" y="3609340"/>
            <a:ext cx="902335" cy="953135"/>
            <a:chOff x="9973" y="7971"/>
            <a:chExt cx="1421" cy="1501"/>
          </a:xfrm>
        </p:grpSpPr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10033" y="7971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</a:t>
              </a:r>
              <a:b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>
              <a:off x="9973" y="8721"/>
              <a:ext cx="779" cy="1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498205" y="3609975"/>
            <a:ext cx="902335" cy="953135"/>
            <a:chOff x="9973" y="7971"/>
            <a:chExt cx="1421" cy="1501"/>
          </a:xfrm>
        </p:grpSpPr>
        <p:sp>
          <p:nvSpPr>
            <p:cNvPr id="36" name="Text Box 30"/>
            <p:cNvSpPr txBox="1">
              <a:spLocks noChangeArrowheads="1"/>
            </p:cNvSpPr>
            <p:nvPr/>
          </p:nvSpPr>
          <p:spPr bwMode="auto">
            <a:xfrm>
              <a:off x="10033" y="7971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</a:t>
              </a:r>
              <a:b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9973" y="8721"/>
              <a:ext cx="779" cy="1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307830" y="3610610"/>
            <a:ext cx="1804035" cy="952500"/>
            <a:chOff x="14658" y="5686"/>
            <a:chExt cx="2841" cy="1500"/>
          </a:xfrm>
        </p:grpSpPr>
        <p:grpSp>
          <p:nvGrpSpPr>
            <p:cNvPr id="38" name="组合 37"/>
            <p:cNvGrpSpPr/>
            <p:nvPr/>
          </p:nvGrpSpPr>
          <p:grpSpPr>
            <a:xfrm>
              <a:off x="14658" y="5686"/>
              <a:ext cx="1421" cy="1501"/>
              <a:chOff x="9973" y="7971"/>
              <a:chExt cx="1421" cy="1501"/>
            </a:xfrm>
          </p:grpSpPr>
          <p:sp>
            <p:nvSpPr>
              <p:cNvPr id="39" name="Text Box 30"/>
              <p:cNvSpPr txBox="1">
                <a:spLocks noChangeArrowheads="1"/>
              </p:cNvSpPr>
              <p:nvPr/>
            </p:nvSpPr>
            <p:spPr bwMode="auto">
              <a:xfrm>
                <a:off x="10033" y="7971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1</a:t>
                </a:r>
                <a:b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2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40" name="Line 31"/>
              <p:cNvSpPr>
                <a:spLocks noChangeShapeType="1"/>
              </p:cNvSpPr>
              <p:nvPr/>
            </p:nvSpPr>
            <p:spPr bwMode="auto">
              <a:xfrm>
                <a:off x="9973" y="8721"/>
                <a:ext cx="779" cy="1"/>
              </a:xfrm>
              <a:prstGeom prst="line">
                <a:avLst/>
              </a:prstGeom>
              <a:noFill/>
              <a:ln w="28575">
                <a:solidFill>
                  <a:srgbClr val="1D41D5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  <p:sp>
          <p:nvSpPr>
            <p:cNvPr id="41" name="TextBox 33"/>
            <p:cNvSpPr txBox="1"/>
            <p:nvPr/>
          </p:nvSpPr>
          <p:spPr>
            <a:xfrm>
              <a:off x="15437" y="6013"/>
              <a:ext cx="141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zh-CN" altLang="en-US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÷</a:t>
              </a:r>
              <a:endPara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6079" y="5686"/>
              <a:ext cx="1421" cy="1501"/>
              <a:chOff x="9973" y="7971"/>
              <a:chExt cx="1421" cy="1501"/>
            </a:xfrm>
          </p:grpSpPr>
          <p:sp>
            <p:nvSpPr>
              <p:cNvPr id="43" name="Text Box 30"/>
              <p:cNvSpPr txBox="1">
                <a:spLocks noChangeArrowheads="1"/>
              </p:cNvSpPr>
              <p:nvPr/>
            </p:nvSpPr>
            <p:spPr bwMode="auto">
              <a:xfrm>
                <a:off x="10033" y="7971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1</a:t>
                </a:r>
                <a:b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4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44" name="Line 31"/>
              <p:cNvSpPr>
                <a:spLocks noChangeShapeType="1"/>
              </p:cNvSpPr>
              <p:nvPr/>
            </p:nvSpPr>
            <p:spPr bwMode="auto">
              <a:xfrm>
                <a:off x="9973" y="8721"/>
                <a:ext cx="779" cy="1"/>
              </a:xfrm>
              <a:prstGeom prst="line">
                <a:avLst/>
              </a:prstGeom>
              <a:noFill/>
              <a:ln w="28575">
                <a:solidFill>
                  <a:srgbClr val="1D41D5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  <p:sp>
        <p:nvSpPr>
          <p:cNvPr id="46" name="TextBox 33"/>
          <p:cNvSpPr txBox="1"/>
          <p:nvPr/>
        </p:nvSpPr>
        <p:spPr>
          <a:xfrm>
            <a:off x="10794365" y="3818255"/>
            <a:ext cx="900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20" grpId="0"/>
      <p:bldP spid="27" grpId="0"/>
      <p:bldP spid="28" grpId="0"/>
      <p:bldP spid="29" grpId="0"/>
      <p:bldP spid="30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52550"/>
            <a:ext cx="1155319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如图，两个正方形的边长之比是多少？周长之比是多少？面积之比是多少？你能得出什么结论？ 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0580" y="3305175"/>
            <a:ext cx="1781175" cy="1781175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55950" y="4057650"/>
            <a:ext cx="1028700" cy="102870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1062355" y="4984115"/>
            <a:ext cx="39662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5cm              3cm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TextBox 85"/>
          <p:cNvSpPr txBox="1"/>
          <p:nvPr/>
        </p:nvSpPr>
        <p:spPr>
          <a:xfrm>
            <a:off x="4728845" y="2835910"/>
            <a:ext cx="723328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（1）边长比：5：3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（2）周长比：（4×5）：（4×3）=5：3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（3）面积比：（5×5）：（3×3）=25：9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（4）结论：两个正方形的周长之比等于边长之比；面积之比等于边长的比平方。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638810" y="1621155"/>
            <a:ext cx="1091501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拓展应用：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中国著名乒乓球运动员在一次比赛中以4：0的好成绩战胜对方。这里的4：0是我们今天所学习的比吗？为什么？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TextBox 85"/>
          <p:cNvSpPr txBox="1"/>
          <p:nvPr/>
        </p:nvSpPr>
        <p:spPr>
          <a:xfrm>
            <a:off x="638810" y="3385185"/>
            <a:ext cx="11225530" cy="22430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      </a:t>
            </a:r>
            <a:r>
              <a:rPr sz="2400" dirty="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4 : 0 </a:t>
            </a:r>
            <a:r>
              <a:rPr sz="2400" dirty="0" err="1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不是数学中的“比</a:t>
            </a:r>
            <a:r>
              <a:rPr sz="2400" dirty="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” 。因为它只表示两个数量之间的相差关系，不表示两数的相除关系。体育比赛中的比，只是借用了数学中“比”的表示形式，其本质意义是表示双方的得分多少，所以它的前后两个数都可以是 0。体育中的“比” </a:t>
            </a:r>
            <a:r>
              <a:rPr sz="2400" dirty="0" err="1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与数学中的“比</a:t>
            </a:r>
            <a:r>
              <a:rPr sz="2400" dirty="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” </a:t>
            </a:r>
            <a:r>
              <a:rPr sz="2400" dirty="0" err="1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意义不同</a:t>
            </a:r>
            <a:r>
              <a:rPr sz="2400" dirty="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。</a:t>
            </a:r>
            <a:endParaRPr sz="2400" dirty="0">
              <a:solidFill>
                <a:srgbClr val="120ECE"/>
              </a:solidFill>
              <a:latin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课堂总结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10480" y="839470"/>
            <a:ext cx="5705475" cy="2771140"/>
            <a:chOff x="7866" y="1185"/>
            <a:chExt cx="8985" cy="4364"/>
          </a:xfrm>
        </p:grpSpPr>
        <p:pic>
          <p:nvPicPr>
            <p:cNvPr id="23557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819" y="1517"/>
              <a:ext cx="3032" cy="40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7866" y="1185"/>
              <a:ext cx="5953" cy="2656"/>
            </a:xfrm>
            <a:prstGeom prst="wedgeRoundRectCallout">
              <a:avLst>
                <a:gd name="adj1" fmla="val 63035"/>
                <a:gd name="adj2" fmla="val 2409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通过今天的学习，你有哪些收获？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圆角矩形标注 18"/>
          <p:cNvSpPr/>
          <p:nvPr/>
        </p:nvSpPr>
        <p:spPr>
          <a:xfrm>
            <a:off x="1280160" y="3117850"/>
            <a:ext cx="4639310" cy="1287145"/>
          </a:xfrm>
          <a:prstGeom prst="wedgeRoundRectCallout">
            <a:avLst>
              <a:gd name="adj1" fmla="val -43008"/>
              <a:gd name="adj2" fmla="val 66542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认识了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比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，知道了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比各部分的名称。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613410" y="4404995"/>
            <a:ext cx="153098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331765" y="4862050"/>
            <a:ext cx="1495427" cy="179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/>
          <p:nvPr/>
        </p:nvSpPr>
        <p:spPr>
          <a:xfrm>
            <a:off x="6661785" y="3117215"/>
            <a:ext cx="4684395" cy="1370330"/>
          </a:xfrm>
          <a:prstGeom prst="wedgeRoundRectCallout">
            <a:avLst>
              <a:gd name="adj1" fmla="val 38500"/>
              <a:gd name="adj2" fmla="val 72260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我还知道了</a:t>
            </a:r>
            <a:r>
              <a:rPr kumimoji="0" lang="zh-CN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比、分数、除法之间的联系和区别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板书设计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3275330" y="818515"/>
            <a:ext cx="7506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/>
              <a:t>               </a:t>
            </a:r>
            <a:r>
              <a:rPr lang="zh-CN" altLang="en-US" sz="2800"/>
              <a:t>生活中的比</a:t>
            </a:r>
            <a:endParaRPr lang="zh-CN" altLang="en-US" sz="2800"/>
          </a:p>
        </p:txBody>
      </p:sp>
      <p:sp>
        <p:nvSpPr>
          <p:cNvPr id="24" name="Rectangle 3"/>
          <p:cNvSpPr/>
          <p:nvPr/>
        </p:nvSpPr>
        <p:spPr>
          <a:xfrm>
            <a:off x="2329815" y="2372995"/>
            <a:ext cx="63303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两个数相除又叫做</a:t>
            </a:r>
            <a:r>
              <a:rPr 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两个数的比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6" name="TextBox 111"/>
          <p:cNvSpPr txBox="1"/>
          <p:nvPr/>
        </p:nvSpPr>
        <p:spPr>
          <a:xfrm>
            <a:off x="2329815" y="3636645"/>
            <a:ext cx="48514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: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60975" y="3411220"/>
            <a:ext cx="963295" cy="1071880"/>
            <a:chOff x="11002" y="2546"/>
            <a:chExt cx="1517" cy="1688"/>
          </a:xfrm>
        </p:grpSpPr>
        <p:cxnSp>
          <p:nvCxnSpPr>
            <p:cNvPr id="17427" name="直接连接符 8"/>
            <p:cNvCxnSpPr/>
            <p:nvPr/>
          </p:nvCxnSpPr>
          <p:spPr>
            <a:xfrm>
              <a:off x="11839" y="3360"/>
              <a:ext cx="6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428" name="TextBox 111"/>
            <p:cNvSpPr txBox="1"/>
            <p:nvPr/>
          </p:nvSpPr>
          <p:spPr>
            <a:xfrm>
              <a:off x="11873" y="2546"/>
              <a:ext cx="586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9" name="TextBox 111"/>
            <p:cNvSpPr txBox="1"/>
            <p:nvPr/>
          </p:nvSpPr>
          <p:spPr>
            <a:xfrm>
              <a:off x="11839" y="3315"/>
              <a:ext cx="586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TextBox 111"/>
            <p:cNvSpPr txBox="1"/>
            <p:nvPr/>
          </p:nvSpPr>
          <p:spPr>
            <a:xfrm>
              <a:off x="11002" y="2885"/>
              <a:ext cx="1066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TextBox 111"/>
          <p:cNvSpPr txBox="1"/>
          <p:nvPr/>
        </p:nvSpPr>
        <p:spPr>
          <a:xfrm>
            <a:off x="3604895" y="3626485"/>
            <a:ext cx="18764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÷ 4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1"/>
          <p:cNvSpPr txBox="1"/>
          <p:nvPr/>
        </p:nvSpPr>
        <p:spPr>
          <a:xfrm>
            <a:off x="6357620" y="3626485"/>
            <a:ext cx="17399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endParaRPr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rot="5400000">
            <a:off x="2448878" y="4219258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29498" y="4722178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rot="5400000">
            <a:off x="3335338" y="4219258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15958" y="4722178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5400000">
            <a:off x="7050089" y="4219258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30708" y="4722178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/>
          <p:nvPr/>
        </p:nvSpPr>
        <p:spPr>
          <a:xfrm>
            <a:off x="7975600" y="3482975"/>
            <a:ext cx="246824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读作：六比四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5400000">
            <a:off x="2859723" y="4219258"/>
            <a:ext cx="46863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0343" y="4722178"/>
            <a:ext cx="534670" cy="95440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3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541000" y="10668000"/>
            <a:ext cx="3048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590550" y="2707005"/>
            <a:ext cx="1134491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3</a:t>
            </a:r>
            <a:r>
              <a:rPr kumimoji="1" lang="en-US" sz="2800" dirty="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.核心素养分析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：体会引入比的必要性，能利用比的知识解释一些简单的生活问题， </a:t>
            </a:r>
            <a:r>
              <a:rPr kumimoji="1" lang="en-US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感受比在生活中的广泛存在，激发学生学习数学的兴趣，感受学习数学的价值，增强学生的应用意识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en-US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43256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用分数表示下面除法算式的结果。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708660" y="246062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3÷4=（ 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） 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6÷5=（  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） 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8÷13=（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）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277745" y="2419350"/>
            <a:ext cx="902335" cy="953135"/>
            <a:chOff x="1654" y="7016"/>
            <a:chExt cx="1421" cy="1501"/>
          </a:xfrm>
        </p:grpSpPr>
        <p:sp>
          <p:nvSpPr>
            <p:cNvPr id="6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18835" y="2419985"/>
            <a:ext cx="902335" cy="953135"/>
            <a:chOff x="1654" y="7016"/>
            <a:chExt cx="1421" cy="1501"/>
          </a:xfrm>
        </p:grpSpPr>
        <p:sp>
          <p:nvSpPr>
            <p:cNvPr id="13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6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770110" y="2420620"/>
            <a:ext cx="864235" cy="953135"/>
            <a:chOff x="1714" y="7016"/>
            <a:chExt cx="1361" cy="1501"/>
          </a:xfrm>
        </p:grpSpPr>
        <p:sp>
          <p:nvSpPr>
            <p:cNvPr id="16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8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1789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3515" y="4305935"/>
            <a:ext cx="4761865" cy="2200275"/>
            <a:chOff x="212" y="5446"/>
            <a:chExt cx="7499" cy="3465"/>
          </a:xfrm>
        </p:grpSpPr>
        <p:pic>
          <p:nvPicPr>
            <p:cNvPr id="19" name="图片 18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tretch>
              <a:fillRect/>
            </a:stretch>
          </p:blipFill>
          <p:spPr>
            <a:xfrm flipH="1">
              <a:off x="212" y="5554"/>
              <a:ext cx="2268" cy="3357"/>
            </a:xfrm>
            <a:prstGeom prst="rect">
              <a:avLst/>
            </a:prstGeom>
          </p:spPr>
        </p:pic>
        <p:sp>
          <p:nvSpPr>
            <p:cNvPr id="20" name="AutoShape 27"/>
            <p:cNvSpPr>
              <a:spLocks noChangeArrowheads="1"/>
            </p:cNvSpPr>
            <p:nvPr/>
          </p:nvSpPr>
          <p:spPr bwMode="auto">
            <a:xfrm>
              <a:off x="2480" y="5446"/>
              <a:ext cx="5231" cy="2424"/>
            </a:xfrm>
            <a:prstGeom prst="wedgeRoundRectCallout">
              <a:avLst>
                <a:gd name="adj1" fmla="val -62451"/>
                <a:gd name="adj2" fmla="val 2003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/>
                <a:t>分数与除法的联系和区别是什么？</a:t>
              </a:r>
              <a:endParaRPr lang="zh-CN" altLang="en-US" sz="2800" dirty="0" smtClean="0"/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205095" y="4374515"/>
          <a:ext cx="6887845" cy="20745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6655"/>
                <a:gridCol w="1205230"/>
                <a:gridCol w="1336675"/>
                <a:gridCol w="1097280"/>
                <a:gridCol w="2072005"/>
              </a:tblGrid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sz="1000" b="0">
                        <a:latin typeface="Calibri" panose="020F0502020204030204"/>
                        <a:cs typeface="Calibri" panose="020F0502020204030204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zh-CN" sz="1000" b="0">
                          <a:latin typeface="Calibri" panose="020F0502020204030204"/>
                        </a:rPr>
                        <a:t> </a:t>
                      </a:r>
                      <a:endParaRPr lang="en-US" altLang="zh-CN" sz="1000" b="0">
                        <a:latin typeface="Calibri" panose="020F0502020204030204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zh-CN" sz="1000" b="0">
                          <a:latin typeface="Calibri" panose="020F0502020204030204"/>
                        </a:rPr>
                        <a:t> </a:t>
                      </a:r>
                      <a:endParaRPr lang="en-US" sz="1000" b="0">
                        <a:latin typeface="Calibri" panose="020F0502020204030204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5347970" y="4787265"/>
            <a:ext cx="984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分数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47970" y="5495925"/>
            <a:ext cx="984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除法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81445" y="4092575"/>
            <a:ext cx="65278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联   系            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区  别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5"/>
          <p:cNvSpPr txBox="1"/>
          <p:nvPr/>
        </p:nvSpPr>
        <p:spPr>
          <a:xfrm>
            <a:off x="6308090" y="5151120"/>
            <a:ext cx="13169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分子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5"/>
          <p:cNvSpPr txBox="1"/>
          <p:nvPr/>
        </p:nvSpPr>
        <p:spPr>
          <a:xfrm>
            <a:off x="7413625" y="5165090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分数线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5"/>
          <p:cNvSpPr txBox="1"/>
          <p:nvPr/>
        </p:nvSpPr>
        <p:spPr>
          <a:xfrm>
            <a:off x="8775700" y="5165090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分母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5"/>
          <p:cNvSpPr txBox="1"/>
          <p:nvPr/>
        </p:nvSpPr>
        <p:spPr>
          <a:xfrm>
            <a:off x="6308090" y="5838190"/>
            <a:ext cx="13169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被除数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5"/>
          <p:cNvSpPr txBox="1"/>
          <p:nvPr/>
        </p:nvSpPr>
        <p:spPr>
          <a:xfrm>
            <a:off x="7413625" y="5852160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除号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Box 5"/>
          <p:cNvSpPr txBox="1"/>
          <p:nvPr/>
        </p:nvSpPr>
        <p:spPr>
          <a:xfrm>
            <a:off x="8775700" y="5852160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除数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5"/>
          <p:cNvSpPr txBox="1"/>
          <p:nvPr/>
        </p:nvSpPr>
        <p:spPr>
          <a:xfrm>
            <a:off x="9857105" y="5195570"/>
            <a:ext cx="2355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是一种运算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5"/>
          <p:cNvSpPr txBox="1"/>
          <p:nvPr/>
        </p:nvSpPr>
        <p:spPr>
          <a:xfrm>
            <a:off x="9860915" y="5850890"/>
            <a:ext cx="2355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是一种运算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40970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2.（1）长是宽的几倍？              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（2）宽是长的几分之几？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38810" y="2533015"/>
          <a:ext cx="4236720" cy="2842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590"/>
                <a:gridCol w="529590"/>
                <a:gridCol w="529590"/>
                <a:gridCol w="529590"/>
                <a:gridCol w="529590"/>
                <a:gridCol w="529590"/>
                <a:gridCol w="529590"/>
                <a:gridCol w="529590"/>
              </a:tblGrid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167130" y="3008630"/>
            <a:ext cx="3181985" cy="1898015"/>
          </a:xfrm>
          <a:prstGeom prst="rect">
            <a:avLst/>
          </a:prstGeom>
          <a:noFill/>
          <a:ln w="38100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 Box 5"/>
          <p:cNvSpPr txBox="1"/>
          <p:nvPr/>
        </p:nvSpPr>
        <p:spPr>
          <a:xfrm>
            <a:off x="5041265" y="2768600"/>
            <a:ext cx="33058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4=1.5</a:t>
            </a:r>
            <a:endParaRPr lang="en-US" altLang="zh-CN" sz="2800" dirty="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5"/>
          <p:cNvSpPr txBox="1"/>
          <p:nvPr/>
        </p:nvSpPr>
        <p:spPr>
          <a:xfrm>
            <a:off x="8105775" y="2768600"/>
            <a:ext cx="38804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答：长是宽的</a:t>
            </a:r>
            <a:r>
              <a:rPr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倍。</a:t>
            </a:r>
            <a:endParaRPr lang="zh-CN" altLang="en-US" sz="2800" dirty="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64"/>
          <p:cNvSpPr>
            <a:spLocks noChangeArrowheads="1"/>
          </p:cNvSpPr>
          <p:nvPr/>
        </p:nvSpPr>
        <p:spPr bwMode="auto">
          <a:xfrm>
            <a:off x="5269865" y="3824605"/>
            <a:ext cx="45504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1"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kumimoji="1" 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kumimoji="1"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7=</a:t>
            </a:r>
            <a:endParaRPr kumimoji="1" lang="zh-CN" altLang="en-US" sz="2800" dirty="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47890" y="3799840"/>
            <a:ext cx="902335" cy="953135"/>
            <a:chOff x="1654" y="7016"/>
            <a:chExt cx="1421" cy="1501"/>
          </a:xfrm>
        </p:grpSpPr>
        <p:sp>
          <p:nvSpPr>
            <p:cNvPr id="17" name="Text Box 30"/>
            <p:cNvSpPr txBox="1">
              <a:spLocks noChangeArrowheads="1"/>
            </p:cNvSpPr>
            <p:nvPr/>
          </p:nvSpPr>
          <p:spPr bwMode="auto">
            <a:xfrm>
              <a:off x="1714" y="7016"/>
              <a:ext cx="1361" cy="15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</a:t>
              </a:r>
              <a:b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</a:b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7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8" name="Line 31"/>
            <p:cNvSpPr>
              <a:spLocks noChangeShapeType="1"/>
            </p:cNvSpPr>
            <p:nvPr/>
          </p:nvSpPr>
          <p:spPr bwMode="auto">
            <a:xfrm>
              <a:off x="1654" y="7766"/>
              <a:ext cx="779" cy="1"/>
            </a:xfrm>
            <a:prstGeom prst="line">
              <a:avLst/>
            </a:prstGeom>
            <a:noFill/>
            <a:ln w="28575">
              <a:solidFill>
                <a:srgbClr val="1D41D5"/>
              </a:solidFill>
              <a:round/>
            </a:ln>
            <a:effectLst/>
          </p:spPr>
          <p:txBody>
            <a:bodyPr/>
            <a:lstStyle/>
            <a:p>
              <a:endParaRPr lang="zh-CN" altLang="en-US" b="1"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83550" y="3824605"/>
            <a:ext cx="3879850" cy="952500"/>
            <a:chOff x="11201" y="7938"/>
            <a:chExt cx="6110" cy="1500"/>
          </a:xfrm>
        </p:grpSpPr>
        <p:sp>
          <p:nvSpPr>
            <p:cNvPr id="11" name="Text Box 5"/>
            <p:cNvSpPr txBox="1"/>
            <p:nvPr/>
          </p:nvSpPr>
          <p:spPr>
            <a:xfrm>
              <a:off x="11201" y="8277"/>
              <a:ext cx="611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答：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宽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长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     </a:t>
              </a:r>
              <a:r>
                <a:rPr lang="en-US" altLang="zh-CN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800" dirty="0">
                  <a:solidFill>
                    <a:srgbClr val="120E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8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5089" y="7938"/>
              <a:ext cx="1421" cy="1501"/>
              <a:chOff x="1654" y="7016"/>
              <a:chExt cx="1421" cy="1501"/>
            </a:xfrm>
          </p:grpSpPr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1714" y="7016"/>
                <a:ext cx="1361" cy="150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4</a:t>
                </a:r>
                <a:b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</a:b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7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24" name="Line 31"/>
              <p:cNvSpPr>
                <a:spLocks noChangeShapeType="1"/>
              </p:cNvSpPr>
              <p:nvPr/>
            </p:nvSpPr>
            <p:spPr bwMode="auto">
              <a:xfrm>
                <a:off x="1654" y="7766"/>
                <a:ext cx="779" cy="1"/>
              </a:xfrm>
              <a:prstGeom prst="line">
                <a:avLst/>
              </a:prstGeom>
              <a:noFill/>
              <a:ln w="28575">
                <a:solidFill>
                  <a:srgbClr val="1D41D5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b="1">
                  <a:ea typeface="楷体" panose="02010609060101010101" pitchFamily="49" charset="-122"/>
                  <a:cs typeface="+mn-ea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5765165" y="4984750"/>
            <a:ext cx="5689880" cy="1530350"/>
            <a:chOff x="2186" y="8323"/>
            <a:chExt cx="2421" cy="1205"/>
          </a:xfrm>
        </p:grpSpPr>
        <p:sp>
          <p:nvSpPr>
            <p:cNvPr id="28" name="圆角矩形 27"/>
            <p:cNvSpPr/>
            <p:nvPr/>
          </p:nvSpPr>
          <p:spPr>
            <a:xfrm>
              <a:off x="2186" y="8324"/>
              <a:ext cx="2421" cy="1204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79" y="8323"/>
              <a:ext cx="2328" cy="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-150" normalizeH="0" baseline="0" noProof="0" dirty="0" err="1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求一个数是另一个数的几分之几或几倍，用</a:t>
              </a:r>
              <a:r>
                <a:rPr kumimoji="0" sz="280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除法</a:t>
              </a:r>
              <a:r>
                <a:rPr kumimoji="0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圆角矩形 7"/>
          <p:cNvSpPr/>
          <p:nvPr/>
        </p:nvSpPr>
        <p:spPr>
          <a:xfrm>
            <a:off x="7023735" y="4395470"/>
            <a:ext cx="4031615" cy="1312545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比较两个数量之间的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倍数关系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用除法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97180" y="1881505"/>
            <a:ext cx="5917565" cy="4040505"/>
            <a:chOff x="9000" y="4078"/>
            <a:chExt cx="9319" cy="636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00" y="4078"/>
              <a:ext cx="9319" cy="6363"/>
            </a:xfrm>
            <a:prstGeom prst="rect">
              <a:avLst/>
            </a:prstGeom>
          </p:spPr>
        </p:pic>
        <p:sp>
          <p:nvSpPr>
            <p:cNvPr id="10" name="TextBox 7"/>
            <p:cNvSpPr txBox="1"/>
            <p:nvPr/>
          </p:nvSpPr>
          <p:spPr>
            <a:xfrm>
              <a:off x="10124" y="4778"/>
              <a:ext cx="7957" cy="42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在日常生活和工农业生产中</a:t>
              </a: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，常常需要对两个数量进行比较，比较的方法我们已经学过两种</a:t>
              </a:r>
              <a:r>
                <a:rPr 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圆角矩形 7"/>
          <p:cNvSpPr/>
          <p:nvPr/>
        </p:nvSpPr>
        <p:spPr>
          <a:xfrm>
            <a:off x="7023735" y="2404745"/>
            <a:ext cx="4030980" cy="1353185"/>
          </a:xfrm>
          <a:prstGeom prst="roundRect">
            <a:avLst>
              <a:gd name="adj" fmla="val 2367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比较两个数量之间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相差关系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用减法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68655" y="1252855"/>
            <a:ext cx="97980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观察这些图片，你有什么发现？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098" name="组合 99"/>
          <p:cNvGrpSpPr/>
          <p:nvPr/>
        </p:nvGrpSpPr>
        <p:grpSpPr>
          <a:xfrm>
            <a:off x="657225" y="2486978"/>
            <a:ext cx="7402513" cy="3028950"/>
            <a:chOff x="918971" y="2201431"/>
            <a:chExt cx="7403430" cy="3029891"/>
          </a:xfrm>
        </p:grpSpPr>
        <p:grpSp>
          <p:nvGrpSpPr>
            <p:cNvPr id="4099" name="组合 75"/>
            <p:cNvGrpSpPr/>
            <p:nvPr/>
          </p:nvGrpSpPr>
          <p:grpSpPr>
            <a:xfrm>
              <a:off x="2659076" y="2428868"/>
              <a:ext cx="448433" cy="648000"/>
              <a:chOff x="2873269" y="2428868"/>
              <a:chExt cx="448433" cy="648000"/>
            </a:xfrm>
          </p:grpSpPr>
          <p:pic>
            <p:nvPicPr>
              <p:cNvPr id="4100" name="Picture 3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2873269" y="2428868"/>
                <a:ext cx="448433" cy="64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8" name="矩形 77"/>
              <p:cNvSpPr/>
              <p:nvPr/>
            </p:nvSpPr>
            <p:spPr>
              <a:xfrm>
                <a:off x="2873280" y="2428514"/>
                <a:ext cx="431854" cy="647901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2" name="组合 78"/>
            <p:cNvGrpSpPr/>
            <p:nvPr/>
          </p:nvGrpSpPr>
          <p:grpSpPr>
            <a:xfrm>
              <a:off x="918971" y="2428868"/>
              <a:ext cx="892028" cy="1296000"/>
              <a:chOff x="934926" y="2422518"/>
              <a:chExt cx="892028" cy="1296000"/>
            </a:xfrm>
          </p:grpSpPr>
          <p:pic>
            <p:nvPicPr>
              <p:cNvPr id="4103" name="Picture 36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34926" y="2422518"/>
                <a:ext cx="892028" cy="1296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1" name="矩形 80"/>
              <p:cNvSpPr/>
              <p:nvPr/>
            </p:nvSpPr>
            <p:spPr>
              <a:xfrm>
                <a:off x="949215" y="2428516"/>
                <a:ext cx="863707" cy="1287863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5" name="组合 81"/>
            <p:cNvGrpSpPr/>
            <p:nvPr/>
          </p:nvGrpSpPr>
          <p:grpSpPr>
            <a:xfrm>
              <a:off x="2651125" y="4161605"/>
              <a:ext cx="1766441" cy="649880"/>
              <a:chOff x="2659076" y="5145613"/>
              <a:chExt cx="1766441" cy="649880"/>
            </a:xfrm>
          </p:grpSpPr>
          <p:pic>
            <p:nvPicPr>
              <p:cNvPr id="4106" name="Picture 36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2659076" y="5145613"/>
                <a:ext cx="1766441" cy="64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4" name="矩形 83"/>
              <p:cNvSpPr/>
              <p:nvPr/>
            </p:nvSpPr>
            <p:spPr>
              <a:xfrm>
                <a:off x="2674976" y="5159314"/>
                <a:ext cx="1729002" cy="636786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8" name="组合 84"/>
            <p:cNvGrpSpPr/>
            <p:nvPr/>
          </p:nvGrpSpPr>
          <p:grpSpPr>
            <a:xfrm>
              <a:off x="5247941" y="2201431"/>
              <a:ext cx="1748849" cy="2628000"/>
              <a:chOff x="4041923" y="2232103"/>
              <a:chExt cx="1748849" cy="2628000"/>
            </a:xfrm>
          </p:grpSpPr>
          <p:pic>
            <p:nvPicPr>
              <p:cNvPr id="4109" name="Picture 36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4041923" y="2232103"/>
                <a:ext cx="1748849" cy="262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7" name="矩形 86"/>
              <p:cNvSpPr/>
              <p:nvPr/>
            </p:nvSpPr>
            <p:spPr>
              <a:xfrm>
                <a:off x="4042602" y="2252746"/>
                <a:ext cx="1727414" cy="2591605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11" name="组合 98"/>
            <p:cNvGrpSpPr/>
            <p:nvPr/>
          </p:nvGrpSpPr>
          <p:grpSpPr>
            <a:xfrm>
              <a:off x="7861902" y="2205355"/>
              <a:ext cx="436937" cy="2628000"/>
              <a:chOff x="7861902" y="2205355"/>
              <a:chExt cx="436937" cy="2628000"/>
            </a:xfrm>
          </p:grpSpPr>
          <p:pic>
            <p:nvPicPr>
              <p:cNvPr id="4112" name="Picture 36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7861902" y="2205355"/>
                <a:ext cx="432000" cy="262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0" name="矩形 89"/>
              <p:cNvSpPr/>
              <p:nvPr/>
            </p:nvSpPr>
            <p:spPr>
              <a:xfrm>
                <a:off x="7866733" y="2220487"/>
                <a:ext cx="431853" cy="2591605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sp>
          <p:nvSpPr>
            <p:cNvPr id="4114" name="TextBox 90"/>
            <p:cNvSpPr txBox="1"/>
            <p:nvPr/>
          </p:nvSpPr>
          <p:spPr>
            <a:xfrm>
              <a:off x="1119038" y="3643314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5" name="TextBox 91"/>
            <p:cNvSpPr txBox="1"/>
            <p:nvPr/>
          </p:nvSpPr>
          <p:spPr>
            <a:xfrm>
              <a:off x="2626298" y="3005618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6" name="TextBox 92"/>
            <p:cNvSpPr txBox="1"/>
            <p:nvPr/>
          </p:nvSpPr>
          <p:spPr>
            <a:xfrm>
              <a:off x="3269766" y="476053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7" name="TextBox 93"/>
            <p:cNvSpPr txBox="1"/>
            <p:nvPr/>
          </p:nvSpPr>
          <p:spPr>
            <a:xfrm>
              <a:off x="5866023" y="476965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8" name="TextBox 94"/>
            <p:cNvSpPr txBox="1"/>
            <p:nvPr/>
          </p:nvSpPr>
          <p:spPr>
            <a:xfrm>
              <a:off x="7793607" y="476053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E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" name="圆角矩形标注 7"/>
          <p:cNvSpPr/>
          <p:nvPr/>
        </p:nvSpPr>
        <p:spPr>
          <a:xfrm>
            <a:off x="8368030" y="2289810"/>
            <a:ext cx="3199130" cy="1001395"/>
          </a:xfrm>
          <a:prstGeom prst="wedgeRoundRectCallout">
            <a:avLst>
              <a:gd name="adj1" fmla="val -60724"/>
              <a:gd name="adj2" fmla="val 23436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有的照片被拉长。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721610" y="5575935"/>
            <a:ext cx="2882265" cy="1001395"/>
          </a:xfrm>
          <a:prstGeom prst="wedgeRoundRectCallout">
            <a:avLst>
              <a:gd name="adj1" fmla="val -17503"/>
              <a:gd name="adj2" fmla="val -92168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有的被拉宽了。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51435" y="4218940"/>
            <a:ext cx="2140585" cy="1119505"/>
          </a:xfrm>
          <a:prstGeom prst="wedgeRoundRectCallout">
            <a:avLst>
              <a:gd name="adj1" fmla="val 86902"/>
              <a:gd name="adj2" fmla="val -66676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还有的放大或缩小了。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007475" y="4070985"/>
            <a:ext cx="3007360" cy="2654935"/>
            <a:chOff x="1875" y="6259"/>
            <a:chExt cx="4736" cy="4181"/>
          </a:xfrm>
        </p:grpSpPr>
        <p:pic>
          <p:nvPicPr>
            <p:cNvPr id="12" name="Picture 2" descr="\\Yy-3\本地磁盘（E）\徐菲\数学\2016春下\北六数下\53.tif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92" y="6872"/>
              <a:ext cx="2919" cy="35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875" y="6259"/>
              <a:ext cx="2947" cy="1288"/>
            </a:xfrm>
            <a:prstGeom prst="wedgeRoundRectCallout">
              <a:avLst>
                <a:gd name="adj1" fmla="val 38123"/>
                <a:gd name="adj2" fmla="val 7690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真有趣！</a:t>
              </a:r>
              <a:endParaRPr lang="zh-CN" altLang="en-US" sz="2800" smtClean="0"/>
            </a:p>
          </p:txBody>
        </p:sp>
      </p:grp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68655" y="1252855"/>
            <a:ext cx="97980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观察</a:t>
            </a: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下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面的图片，哪几张图片与图A比较像？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098" name="组合 99"/>
          <p:cNvGrpSpPr/>
          <p:nvPr/>
        </p:nvGrpSpPr>
        <p:grpSpPr>
          <a:xfrm>
            <a:off x="735965" y="2310448"/>
            <a:ext cx="7402513" cy="3028950"/>
            <a:chOff x="918971" y="2201431"/>
            <a:chExt cx="7403430" cy="3029891"/>
          </a:xfrm>
        </p:grpSpPr>
        <p:grpSp>
          <p:nvGrpSpPr>
            <p:cNvPr id="4099" name="组合 75"/>
            <p:cNvGrpSpPr/>
            <p:nvPr/>
          </p:nvGrpSpPr>
          <p:grpSpPr>
            <a:xfrm>
              <a:off x="2659076" y="2428868"/>
              <a:ext cx="448433" cy="648000"/>
              <a:chOff x="2873269" y="2428868"/>
              <a:chExt cx="448433" cy="648000"/>
            </a:xfrm>
          </p:grpSpPr>
          <p:pic>
            <p:nvPicPr>
              <p:cNvPr id="4100" name="Picture 3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2873269" y="2428868"/>
                <a:ext cx="448433" cy="64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8" name="矩形 77"/>
              <p:cNvSpPr/>
              <p:nvPr/>
            </p:nvSpPr>
            <p:spPr>
              <a:xfrm>
                <a:off x="2873280" y="2428514"/>
                <a:ext cx="431854" cy="647901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2" name="组合 78"/>
            <p:cNvGrpSpPr/>
            <p:nvPr/>
          </p:nvGrpSpPr>
          <p:grpSpPr>
            <a:xfrm>
              <a:off x="918971" y="2428868"/>
              <a:ext cx="892028" cy="1296000"/>
              <a:chOff x="934926" y="2422518"/>
              <a:chExt cx="892028" cy="1296000"/>
            </a:xfrm>
          </p:grpSpPr>
          <p:pic>
            <p:nvPicPr>
              <p:cNvPr id="4103" name="Picture 36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34926" y="2422518"/>
                <a:ext cx="892028" cy="1296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1" name="矩形 80"/>
              <p:cNvSpPr/>
              <p:nvPr/>
            </p:nvSpPr>
            <p:spPr>
              <a:xfrm>
                <a:off x="949215" y="2428516"/>
                <a:ext cx="863707" cy="1287863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5" name="组合 81"/>
            <p:cNvGrpSpPr/>
            <p:nvPr/>
          </p:nvGrpSpPr>
          <p:grpSpPr>
            <a:xfrm>
              <a:off x="2651125" y="4161605"/>
              <a:ext cx="1766441" cy="649880"/>
              <a:chOff x="2659076" y="5145613"/>
              <a:chExt cx="1766441" cy="649880"/>
            </a:xfrm>
          </p:grpSpPr>
          <p:pic>
            <p:nvPicPr>
              <p:cNvPr id="4106" name="Picture 36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2659076" y="5145613"/>
                <a:ext cx="1766441" cy="64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4" name="矩形 83"/>
              <p:cNvSpPr/>
              <p:nvPr/>
            </p:nvSpPr>
            <p:spPr>
              <a:xfrm>
                <a:off x="2674976" y="5159314"/>
                <a:ext cx="1729002" cy="636786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08" name="组合 84"/>
            <p:cNvGrpSpPr/>
            <p:nvPr/>
          </p:nvGrpSpPr>
          <p:grpSpPr>
            <a:xfrm>
              <a:off x="5247941" y="2201431"/>
              <a:ext cx="1748849" cy="2628000"/>
              <a:chOff x="4041923" y="2232103"/>
              <a:chExt cx="1748849" cy="2628000"/>
            </a:xfrm>
          </p:grpSpPr>
          <p:pic>
            <p:nvPicPr>
              <p:cNvPr id="4109" name="Picture 36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4041923" y="2232103"/>
                <a:ext cx="1748849" cy="262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7" name="矩形 86"/>
              <p:cNvSpPr/>
              <p:nvPr/>
            </p:nvSpPr>
            <p:spPr>
              <a:xfrm>
                <a:off x="4042602" y="2252746"/>
                <a:ext cx="1727414" cy="2591605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grpSp>
          <p:nvGrpSpPr>
            <p:cNvPr id="4111" name="组合 98"/>
            <p:cNvGrpSpPr/>
            <p:nvPr/>
          </p:nvGrpSpPr>
          <p:grpSpPr>
            <a:xfrm>
              <a:off x="7861902" y="2205355"/>
              <a:ext cx="436937" cy="2628000"/>
              <a:chOff x="7861902" y="2205355"/>
              <a:chExt cx="436937" cy="2628000"/>
            </a:xfrm>
          </p:grpSpPr>
          <p:pic>
            <p:nvPicPr>
              <p:cNvPr id="4112" name="Picture 36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7861902" y="2205355"/>
                <a:ext cx="432000" cy="2628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0" name="矩形 89"/>
              <p:cNvSpPr/>
              <p:nvPr/>
            </p:nvSpPr>
            <p:spPr>
              <a:xfrm>
                <a:off x="7866733" y="2220487"/>
                <a:ext cx="431853" cy="2591605"/>
              </a:xfrm>
              <a:prstGeom prst="rect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  <p:sp>
          <p:nvSpPr>
            <p:cNvPr id="4114" name="TextBox 90"/>
            <p:cNvSpPr txBox="1"/>
            <p:nvPr/>
          </p:nvSpPr>
          <p:spPr>
            <a:xfrm>
              <a:off x="1119038" y="3643314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5" name="TextBox 91"/>
            <p:cNvSpPr txBox="1"/>
            <p:nvPr/>
          </p:nvSpPr>
          <p:spPr>
            <a:xfrm>
              <a:off x="2626298" y="3005618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6" name="TextBox 92"/>
            <p:cNvSpPr txBox="1"/>
            <p:nvPr/>
          </p:nvSpPr>
          <p:spPr>
            <a:xfrm>
              <a:off x="3269766" y="476053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7" name="TextBox 93"/>
            <p:cNvSpPr txBox="1"/>
            <p:nvPr/>
          </p:nvSpPr>
          <p:spPr>
            <a:xfrm>
              <a:off x="5866023" y="476965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8" name="TextBox 94"/>
            <p:cNvSpPr txBox="1"/>
            <p:nvPr/>
          </p:nvSpPr>
          <p:spPr>
            <a:xfrm>
              <a:off x="7793607" y="4760537"/>
              <a:ext cx="5287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E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" name="圆角矩形标注 8"/>
          <p:cNvSpPr/>
          <p:nvPr/>
        </p:nvSpPr>
        <p:spPr>
          <a:xfrm>
            <a:off x="668654" y="5536565"/>
            <a:ext cx="2606675" cy="1001395"/>
          </a:xfrm>
          <a:prstGeom prst="wedgeRoundRectCallout">
            <a:avLst>
              <a:gd name="adj1" fmla="val 46846"/>
              <a:gd name="adj2" fmla="val -105928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图C太胖了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8441054" y="1542415"/>
            <a:ext cx="2613917" cy="1001395"/>
          </a:xfrm>
          <a:prstGeom prst="wedgeRoundRectCallout">
            <a:avLst>
              <a:gd name="adj1" fmla="val -65765"/>
              <a:gd name="adj2" fmla="val 22352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图E又太瘦了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216150" y="2236470"/>
            <a:ext cx="1059180" cy="150114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771390" y="2074545"/>
            <a:ext cx="2383155" cy="325564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标注 5"/>
          <p:cNvSpPr/>
          <p:nvPr/>
        </p:nvSpPr>
        <p:spPr>
          <a:xfrm>
            <a:off x="6812915" y="5536565"/>
            <a:ext cx="3765550" cy="1001395"/>
          </a:xfrm>
          <a:prstGeom prst="wedgeRoundRectCallout">
            <a:avLst>
              <a:gd name="adj1" fmla="val -60725"/>
              <a:gd name="adj2" fmla="val -84369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还是图B和图D像。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8440420" y="3185160"/>
            <a:ext cx="3666490" cy="1520825"/>
          </a:xfrm>
          <a:prstGeom prst="wedgeRoundRectCallout">
            <a:avLst>
              <a:gd name="adj1" fmla="val -81537"/>
              <a:gd name="adj2" fmla="val 4947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像与不像会不会与</a:t>
            </a: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图片的长和宽</a:t>
            </a: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有关呢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？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3" grpId="0" animBg="1"/>
      <p:bldP spid="4" grpId="0" animBg="1"/>
      <p:bldP spid="5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68655" y="1252855"/>
            <a:ext cx="1152334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上面这些图片的长和宽有什么关系？利用附页中的图2一起来研究一下。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5" name="图片 9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0580" y="2484755"/>
            <a:ext cx="9088120" cy="3411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4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0580" y="2451735"/>
            <a:ext cx="9072880" cy="344106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U1ODk0ZGEyODIwYzM3ODBmNjdmZmEwNzRlNDI1NjgifQ=="/>
  <p:tag name="KSO_WPP_MARK_KEY" val="5471e25b-1eda-4b48-b40d-7800402948fe"/>
  <p:tag name="commondata" val="eyJoZGlkIjoiN2YzNjBkOTgyNWQ1YTMxYzM3MzMwNWFiODNmOWIzYWMifQ==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UNIT_PLACING_PICTURE_USER_VIEWPORT" val="{&quot;height&quot;:3557,&quot;width&quot;:2404}"/>
</p:tagLst>
</file>

<file path=ppt/tags/tag67.xml><?xml version="1.0" encoding="utf-8"?>
<p:tagLst xmlns:p="http://schemas.openxmlformats.org/presentationml/2006/main">
  <p:tag name="KSO_WM_UNIT_TABLE_BEAUTIFY" val="smartTable{b414c80c-94db-4fce-bf60-c0e45dbc72f2}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UNIT_TABLE_BEAUTIFY" val="smartTable{325e1caa-c172-44ec-89b5-ff4271775a1f}"/>
  <p:tag name="TABLE_ENDDRAG_ORIGIN_RECT" val="333*223"/>
  <p:tag name="TABLE_ENDDRAG_RECT" val="144*180*333*223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UNIT_PLACING_PICTURE_USER_VIEWPORT" val="{&quot;height&quot;:4485,&quot;width&quot;:11940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UNIT_PLACING_PICTURE_USER_VIEWPORT" val="{&quot;height&quot;:3472,&quot;width&quot;:9243}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UNIT_TABLE_BEAUTIFY" val="smartTable{0c5522c4-912d-4278-80be-3e22ccdb0a28}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KSO_WM_UNIT_TABLE_BEAUTIFY" val="smartTable{4e557595-d247-4aae-b235-a0fed9e4c73f}"/>
  <p:tag name="TABLE_ENDDRAG_ORIGIN_RECT" val="803*179"/>
  <p:tag name="TABLE_ENDDRAG_RECT" val="78*323*803*179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3.xml><?xml version="1.0" encoding="utf-8"?>
<p:tagLst xmlns:p="http://schemas.openxmlformats.org/presentationml/2006/main">
  <p:tag name="KSO_WM_UNIT_PLACING_PICTURE_USER_VIEWPORT" val="{&quot;height&quot;:1161,&quot;width&quot;:17189}"/>
</p:tagLst>
</file>

<file path=ppt/tags/tag94.xml><?xml version="1.0" encoding="utf-8"?>
<p:tagLst xmlns:p="http://schemas.openxmlformats.org/presentationml/2006/main">
  <p:tag name="KSO_WM_UNIT_PLACING_PICTURE_USER_VIEWPORT" val="{&quot;height&quot;:1161,&quot;width&quot;:17189}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6.xml><?xml version="1.0" encoding="utf-8"?>
<p:tagLst xmlns:p="http://schemas.openxmlformats.org/presentationml/2006/main">
  <p:tag name="KSO_WM_UNIT_PLACING_PICTURE_USER_VIEWPORT" val="{&quot;height&quot;:1161,&quot;width&quot;:17189}"/>
</p:tagLst>
</file>

<file path=ppt/tags/tag97.xml><?xml version="1.0" encoding="utf-8"?>
<p:tagLst xmlns:p="http://schemas.openxmlformats.org/presentationml/2006/main">
  <p:tag name="KSO_WM_UNIT_PLACING_PICTURE_USER_VIEWPORT" val="{&quot;height&quot;:1161,&quot;width&quot;:17189}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2880</Words>
  <Application>WPS 演示</Application>
  <PresentationFormat>自定义</PresentationFormat>
  <Paragraphs>585</Paragraphs>
  <Slides>29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Wingdings</vt:lpstr>
      <vt:lpstr>Calibri</vt:lpstr>
      <vt:lpstr>思源黑体 CN Normal</vt:lpstr>
      <vt:lpstr>黑体</vt:lpstr>
      <vt:lpstr>思源黑体 CN Bold</vt:lpstr>
      <vt:lpstr>楷体</vt:lpstr>
      <vt:lpstr>Calibri</vt:lpstr>
      <vt:lpstr>Times New Roman</vt:lpstr>
      <vt:lpstr>Arial Unicode MS</vt:lpstr>
      <vt:lpstr>Arial</vt:lpstr>
      <vt:lpstr>第一PPT模板网-WWW.1PPT.COM</vt:lpstr>
      <vt:lpstr>PowerPoint 演示文稿</vt:lpstr>
      <vt:lpstr>教学目标</vt:lpstr>
      <vt:lpstr>教学目标</vt:lpstr>
      <vt:lpstr>新知导入</vt:lpstr>
      <vt:lpstr>新知导入</vt:lpstr>
      <vt:lpstr>新知导入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课堂练习</vt:lpstr>
      <vt:lpstr>课堂练习</vt:lpstr>
      <vt:lpstr>课堂练习</vt:lpstr>
      <vt:lpstr>课堂练习</vt:lpstr>
      <vt:lpstr>课堂总结</vt:lpstr>
      <vt:lpstr>板书设计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2022-10-24T23:32:00Z</cp:lastPrinted>
  <dcterms:created xsi:type="dcterms:W3CDTF">2022-10-24T23:32:00Z</dcterms:created>
  <dcterms:modified xsi:type="dcterms:W3CDTF">2023-11-01T09:03:47Z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EDC3CA78C579427A9FFE868789FA70DD_12</vt:lpwstr>
  </property>
  <property fmtid="{D5CDD505-2E9C-101B-9397-08002B2CF9AE}" pid="3" name="KSOProductBuildVer">
    <vt:lpwstr>2052-12.1.0.15712</vt:lpwstr>
  </property>
</Properties>
</file>