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3"/>
    <p:sldId id="261" r:id="rId4"/>
    <p:sldId id="262" r:id="rId5"/>
    <p:sldId id="263" r:id="rId6"/>
    <p:sldId id="264" r:id="rId7"/>
    <p:sldId id="265" r:id="rId8"/>
    <p:sldId id="273" r:id="rId9"/>
    <p:sldId id="266" r:id="rId10"/>
    <p:sldId id="267" r:id="rId11"/>
    <p:sldId id="268" r:id="rId12"/>
    <p:sldId id="275" r:id="rId13"/>
    <p:sldId id="278" r:id="rId14"/>
    <p:sldId id="260" r:id="rId15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5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2.png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3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3.xml"/><Relationship Id="rId3" Type="http://schemas.openxmlformats.org/officeDocument/2006/relationships/tags" Target="../tags/tag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2.xml"/><Relationship Id="rId26" Type="http://schemas.openxmlformats.org/officeDocument/2006/relationships/themeOverride" Target="../theme/themeOverride4.xml"/><Relationship Id="rId25" Type="http://schemas.openxmlformats.org/officeDocument/2006/relationships/tags" Target="../tags/tag2.xml"/><Relationship Id="rId24" Type="http://schemas.openxmlformats.org/officeDocument/2006/relationships/image" Target="../media/image4.png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5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hemeOverride" Target="../theme/themeOverride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8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26222"/>
            <a:ext cx="12192000" cy="1414815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第六单</a:t>
            </a:r>
            <a:r>
              <a:rPr lang="zh-CN" altLang="en-US" sz="3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   </a:t>
            </a:r>
            <a:r>
              <a:rPr lang="zh-CN" altLang="en-US" sz="3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比的认识</a:t>
            </a: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793346"/>
            <a:ext cx="12192000" cy="1290973"/>
          </a:xfrm>
        </p:spPr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比的应用</a:t>
            </a:r>
            <a:endParaRPr lang="zh-CN" altLang="en-US" sz="6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 bwMode="auto"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l"/>
            <a:r>
              <a:rPr lang="zh-CN" altLang="en-US" smtClean="0"/>
              <a:t>      </a:t>
            </a:r>
            <a:endParaRPr lang="zh-CN" altLang="en-US" sz="2800" b="1" smtClean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837406" y="1191907"/>
            <a:ext cx="10515600" cy="501567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Tx/>
              <a:buNone/>
            </a:pPr>
            <a:r>
              <a:rPr lang="en-US" altLang="zh-CN" sz="2800" dirty="0" smtClean="0">
                <a:solidFill>
                  <a:schemeClr val="tx1"/>
                </a:solidFill>
                <a:latin typeface="+mj-lt"/>
              </a:rPr>
              <a:t>3. </a:t>
            </a:r>
            <a:r>
              <a:rPr lang="zh-CN" altLang="en-US" sz="2800" dirty="0" smtClean="0">
                <a:solidFill>
                  <a:schemeClr val="tx1"/>
                </a:solidFill>
                <a:latin typeface="+mj-lt"/>
              </a:rPr>
              <a:t>五年一班有学生</a:t>
            </a:r>
            <a:r>
              <a:rPr lang="en-US" altLang="zh-CN" sz="2800" dirty="0" smtClean="0">
                <a:solidFill>
                  <a:schemeClr val="tx1"/>
                </a:solidFill>
                <a:latin typeface="+mj-lt"/>
              </a:rPr>
              <a:t> 56 </a:t>
            </a:r>
            <a:r>
              <a:rPr lang="zh-CN" altLang="en-US" sz="2800" dirty="0" smtClean="0">
                <a:solidFill>
                  <a:schemeClr val="tx1"/>
                </a:solidFill>
                <a:latin typeface="+mj-lt"/>
              </a:rPr>
              <a:t>人，男生人数和女生人数的比是</a:t>
            </a:r>
            <a:r>
              <a:rPr lang="en-US" altLang="zh-CN" sz="2800" dirty="0" smtClean="0">
                <a:solidFill>
                  <a:schemeClr val="tx1"/>
                </a:solidFill>
                <a:latin typeface="+mj-lt"/>
              </a:rPr>
              <a:t> 4</a:t>
            </a:r>
            <a:r>
              <a:rPr lang="zh-CN" altLang="en-US" sz="2800" dirty="0" smtClean="0">
                <a:solidFill>
                  <a:schemeClr val="tx1"/>
                </a:solidFill>
                <a:latin typeface="+mj-lt"/>
              </a:rPr>
              <a:t>∶</a:t>
            </a:r>
            <a:r>
              <a:rPr lang="en-US" altLang="zh-CN" sz="2800" dirty="0" smtClean="0">
                <a:solidFill>
                  <a:schemeClr val="tx1"/>
                </a:solidFill>
                <a:latin typeface="+mj-lt"/>
              </a:rPr>
              <a:t>3</a:t>
            </a:r>
            <a:r>
              <a:rPr lang="zh-CN" altLang="en-US" sz="2800" dirty="0" smtClean="0">
                <a:solidFill>
                  <a:schemeClr val="tx1"/>
                </a:solidFill>
                <a:latin typeface="+mj-lt"/>
              </a:rPr>
              <a:t>。</a:t>
            </a:r>
            <a:endParaRPr lang="en-US" altLang="zh-CN" sz="2800" dirty="0" smtClean="0">
              <a:solidFill>
                <a:schemeClr val="tx1"/>
              </a:solidFill>
              <a:latin typeface="+mj-lt"/>
            </a:endParaRPr>
          </a:p>
          <a:p>
            <a:pPr>
              <a:buFontTx/>
              <a:buNone/>
            </a:pPr>
            <a:r>
              <a:rPr lang="en-US" altLang="zh-CN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j-lt"/>
              </a:rPr>
              <a:t>男生、女生各有多少人？</a:t>
            </a:r>
            <a:endParaRPr lang="zh-CN" altLang="en-US" sz="2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149182" y="2702485"/>
            <a:ext cx="1553630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4</a:t>
            </a:r>
            <a:r>
              <a:rPr lang="zh-CN" altLang="en-US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＋</a:t>
            </a:r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/>
                <a:ea typeface="黑体" panose="02010609060101010101" pitchFamily="49" charset="-122"/>
              </a:rPr>
              <a:t> = </a:t>
            </a:r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7 </a:t>
            </a:r>
            <a:endParaRPr lang="en-US" altLang="zh-CN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56×</a:t>
            </a:r>
            <a:endParaRPr lang="en-US" altLang="zh-CN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56×</a:t>
            </a:r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5093731" y="3332636"/>
            <a:ext cx="482600" cy="965201"/>
            <a:chOff x="0" y="31"/>
            <a:chExt cx="228" cy="608"/>
          </a:xfrm>
        </p:grpSpPr>
        <p:sp>
          <p:nvSpPr>
            <p:cNvPr id="19470" name="Text Box 6"/>
            <p:cNvSpPr txBox="1">
              <a:spLocks noChangeArrowheads="1"/>
            </p:cNvSpPr>
            <p:nvPr/>
          </p:nvSpPr>
          <p:spPr bwMode="auto">
            <a:xfrm>
              <a:off x="0" y="31"/>
              <a:ext cx="174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8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4</a:t>
              </a:r>
              <a:endPara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9471" name="Line 7"/>
            <p:cNvSpPr>
              <a:spLocks noChangeShapeType="1"/>
            </p:cNvSpPr>
            <p:nvPr/>
          </p:nvSpPr>
          <p:spPr bwMode="auto">
            <a:xfrm>
              <a:off x="1" y="324"/>
              <a:ext cx="227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9472" name="Text Box 8"/>
            <p:cNvSpPr txBox="1">
              <a:spLocks noChangeArrowheads="1"/>
            </p:cNvSpPr>
            <p:nvPr/>
          </p:nvSpPr>
          <p:spPr bwMode="auto">
            <a:xfrm>
              <a:off x="5" y="309"/>
              <a:ext cx="174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8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7</a:t>
              </a:r>
              <a:endPara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</p:grp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5574214" y="3499324"/>
            <a:ext cx="3511549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=32</a:t>
            </a:r>
            <a:r>
              <a:rPr lang="zh-CN" altLang="en-US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（人）</a:t>
            </a:r>
            <a:endParaRPr lang="zh-CN" altLang="en-US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054603" y="4158696"/>
            <a:ext cx="480483" cy="965199"/>
            <a:chOff x="-17" y="31"/>
            <a:chExt cx="227" cy="608"/>
          </a:xfrm>
        </p:grpSpPr>
        <p:sp>
          <p:nvSpPr>
            <p:cNvPr id="19467" name="Text Box 11"/>
            <p:cNvSpPr txBox="1">
              <a:spLocks noChangeArrowheads="1"/>
            </p:cNvSpPr>
            <p:nvPr/>
          </p:nvSpPr>
          <p:spPr bwMode="auto">
            <a:xfrm>
              <a:off x="0" y="31"/>
              <a:ext cx="174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8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3</a:t>
              </a:r>
              <a:endPara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auto">
            <a:xfrm>
              <a:off x="-17" y="324"/>
              <a:ext cx="227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9469" name="Text Box 13"/>
            <p:cNvSpPr txBox="1">
              <a:spLocks noChangeArrowheads="1"/>
            </p:cNvSpPr>
            <p:nvPr/>
          </p:nvSpPr>
          <p:spPr bwMode="auto">
            <a:xfrm>
              <a:off x="5" y="309"/>
              <a:ext cx="174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8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7</a:t>
              </a:r>
              <a:endPara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</p:grp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5563630" y="4326412"/>
            <a:ext cx="3522133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=24</a:t>
            </a:r>
            <a:r>
              <a:rPr lang="zh-CN" altLang="en-US" sz="28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（人）</a:t>
            </a:r>
            <a:endParaRPr lang="zh-CN" altLang="en-US" sz="28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2782966" y="5328759"/>
            <a:ext cx="764116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>
                <a:latin typeface="+mj-lt"/>
                <a:ea typeface="黑体" panose="02010609060101010101" pitchFamily="49" charset="-122"/>
              </a:rPr>
              <a:t>答：男生有</a:t>
            </a:r>
            <a:r>
              <a:rPr lang="en-US" altLang="zh-CN" sz="2800">
                <a:latin typeface="+mj-lt"/>
                <a:ea typeface="黑体" panose="02010609060101010101" pitchFamily="49" charset="-122"/>
              </a:rPr>
              <a:t> 32 </a:t>
            </a:r>
            <a:r>
              <a:rPr lang="zh-CN" altLang="en-US" sz="2800">
                <a:latin typeface="+mj-lt"/>
                <a:ea typeface="黑体" panose="02010609060101010101" pitchFamily="49" charset="-122"/>
              </a:rPr>
              <a:t>人，女生有</a:t>
            </a:r>
            <a:r>
              <a:rPr lang="en-US" altLang="zh-CN" sz="2800">
                <a:latin typeface="+mj-lt"/>
                <a:ea typeface="黑体" panose="02010609060101010101" pitchFamily="49" charset="-122"/>
              </a:rPr>
              <a:t> 24 </a:t>
            </a:r>
            <a:r>
              <a:rPr lang="zh-CN" altLang="en-US" sz="2800">
                <a:latin typeface="+mj-lt"/>
                <a:ea typeface="黑体" panose="02010609060101010101" pitchFamily="49" charset="-122"/>
              </a:rPr>
              <a:t>人。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/>
      <p:bldP spid="56334" grpId="0"/>
      <p:bldP spid="563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31612" y="839788"/>
            <a:ext cx="8517620" cy="5909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indent="304800" algn="just" eaLnBrk="0" hangingPunct="0">
              <a:lnSpc>
                <a:spcPct val="150000"/>
              </a:lnSpc>
            </a:pP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解决比的应用问题一般步骤：</a:t>
            </a:r>
            <a:endParaRPr lang="en-US" altLang="zh-CN" sz="2800" dirty="0" smtClean="0"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方法一：</a:t>
            </a:r>
            <a:endParaRPr lang="en-US" altLang="zh-CN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1. 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先求平均分的总份数。</a:t>
            </a:r>
            <a:endParaRPr lang="en-US" altLang="zh-CN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2. 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再求出每份数。</a:t>
            </a:r>
            <a:endParaRPr lang="en-US" altLang="zh-CN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3. 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最后用每份数分别乘每部分所占的份数。</a:t>
            </a:r>
            <a:endParaRPr lang="en-US" altLang="zh-CN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方法二：</a:t>
            </a:r>
            <a:endParaRPr lang="en-US" altLang="zh-CN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1. 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先求平均分的总份数。</a:t>
            </a:r>
            <a:endParaRPr lang="en-US" altLang="zh-CN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2. 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再求每部分占总数的几分之几。</a:t>
            </a:r>
            <a:endParaRPr lang="zh-CN" altLang="en-US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pPr indent="304800" algn="just" eaLnBrk="0" hangingPunct="0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3. </a:t>
            </a:r>
            <a:r>
              <a:rPr lang="zh-CN" altLang="en-US" sz="28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最后用分数乘法求出每部分的数量。</a:t>
            </a:r>
            <a:endParaRPr lang="zh-CN" altLang="en-US" sz="2800" dirty="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69710" y="1996983"/>
            <a:ext cx="592982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prstClr val="black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按比分配很重要，生活应用不可少。</a:t>
            </a:r>
            <a:endParaRPr lang="en-US" altLang="zh-CN" sz="2800" dirty="0" smtClean="0">
              <a:solidFill>
                <a:prstClr val="black"/>
              </a:solidFill>
              <a:effectLst>
                <a:glow rad="101600">
                  <a:srgbClr val="ED7D31">
                    <a:satMod val="175000"/>
                    <a:alpha val="40000"/>
                  </a:srgb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prstClr val="black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各项相加求总数，部分占总份数标。</a:t>
            </a:r>
            <a:endParaRPr lang="en-US" altLang="zh-CN" sz="2800" dirty="0" smtClean="0">
              <a:solidFill>
                <a:prstClr val="black"/>
              </a:solidFill>
              <a:effectLst>
                <a:glow rad="101600">
                  <a:srgbClr val="ED7D31">
                    <a:satMod val="175000"/>
                    <a:alpha val="40000"/>
                  </a:srgb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prstClr val="black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分数乘法来帮忙，各量依次求得了。</a:t>
            </a:r>
            <a:endParaRPr lang="en-US" altLang="zh-CN" sz="2800" dirty="0" smtClean="0">
              <a:solidFill>
                <a:prstClr val="black"/>
              </a:solidFill>
              <a:effectLst>
                <a:glow rad="101600">
                  <a:srgbClr val="ED7D31">
                    <a:satMod val="175000"/>
                    <a:alpha val="40000"/>
                  </a:srgb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也</a:t>
            </a:r>
            <a:r>
              <a:rPr lang="zh-CN" altLang="en-US" sz="2800" dirty="0" smtClean="0">
                <a:solidFill>
                  <a:prstClr val="black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可先求一份量，部分与总乘法找。</a:t>
            </a:r>
            <a:endParaRPr lang="zh-CN" altLang="en-US" sz="2800" dirty="0">
              <a:solidFill>
                <a:prstClr val="black"/>
              </a:solidFill>
              <a:effectLst>
                <a:glow rad="101600">
                  <a:srgbClr val="ED7D31">
                    <a:satMod val="175000"/>
                    <a:alpha val="40000"/>
                  </a:srgbClr>
                </a:glo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8473800" y="1794639"/>
            <a:ext cx="2880000" cy="2880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2473234" y="1977717"/>
            <a:ext cx="6815328" cy="1297114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再 见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25100" y="12636500"/>
            <a:ext cx="330200" cy="241300"/>
          </a:xfrm>
          <a:prstGeom prst="cube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345357" y="1377364"/>
            <a:ext cx="7992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某兴趣小组男生和女生的人数比是</a:t>
            </a:r>
            <a:r>
              <a:rPr lang="en-US" altLang="zh-CN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</a:rPr>
              <a:t>∶</a:t>
            </a:r>
            <a:r>
              <a:rPr lang="en-US" sz="3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从这组比中，你能推断出什么信息呢？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859617" y="1324335"/>
            <a:ext cx="8026400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6051" y="1965684"/>
            <a:ext cx="3293533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文本框 5"/>
          <p:cNvSpPr txBox="1">
            <a:spLocks noChangeArrowheads="1"/>
          </p:cNvSpPr>
          <p:nvPr/>
        </p:nvSpPr>
        <p:spPr bwMode="auto">
          <a:xfrm>
            <a:off x="5613400" y="3550010"/>
            <a:ext cx="11027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?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8" name="TextBox 16"/>
          <p:cNvSpPr txBox="1">
            <a:spLocks noChangeArrowheads="1"/>
          </p:cNvSpPr>
          <p:nvPr/>
        </p:nvSpPr>
        <p:spPr bwMode="auto">
          <a:xfrm>
            <a:off x="338668" y="5075244"/>
            <a:ext cx="46736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按人数的</a:t>
            </a:r>
            <a:r>
              <a:rPr lang="zh-CN" altLang="en-US" sz="2400" b="1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比 </a:t>
            </a:r>
            <a:r>
              <a:rPr lang="zh-CN" altLang="en-US" sz="2400" b="1" dirty="0" smtClean="0">
                <a:latin typeface="+mj-lt"/>
                <a:ea typeface="黑体" panose="02010609060101010101" pitchFamily="49" charset="-122"/>
              </a:rPr>
              <a:t>（             ）分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合理。</a:t>
            </a:r>
            <a:endParaRPr lang="zh-CN" altLang="en-US" sz="2400" b="1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3469" name="Group 157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5112456" y="4548548"/>
          <a:ext cx="5238750" cy="1972629"/>
        </p:xfrm>
        <a:graphic>
          <a:graphicData uri="http://schemas.openxmlformats.org/drawingml/2006/table">
            <a:tbl>
              <a:tblPr/>
              <a:tblGrid>
                <a:gridCol w="2620433"/>
                <a:gridCol w="2618317"/>
              </a:tblGrid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1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班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2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</a:rPr>
                        <a:t>班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+mj-lt"/>
                        <a:ea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70" name="Text Box 158"/>
          <p:cNvSpPr txBox="1">
            <a:spLocks noChangeArrowheads="1"/>
          </p:cNvSpPr>
          <p:nvPr/>
        </p:nvSpPr>
        <p:spPr bwMode="auto">
          <a:xfrm>
            <a:off x="6061733" y="4943835"/>
            <a:ext cx="1071033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+mj-lt"/>
                <a:ea typeface="黑体" panose="02010609060101010101" pitchFamily="49" charset="-122"/>
              </a:rPr>
              <a:t>3 </a:t>
            </a:r>
            <a:r>
              <a:rPr lang="zh-CN" altLang="en-US" sz="20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471" name="Text Box 159"/>
          <p:cNvSpPr txBox="1">
            <a:spLocks noChangeArrowheads="1"/>
          </p:cNvSpPr>
          <p:nvPr/>
        </p:nvSpPr>
        <p:spPr bwMode="auto">
          <a:xfrm>
            <a:off x="8752430" y="4943835"/>
            <a:ext cx="975783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+mj-lt"/>
                <a:ea typeface="黑体" panose="02010609060101010101" pitchFamily="49" charset="-122"/>
              </a:rPr>
              <a:t>2 </a:t>
            </a:r>
            <a:r>
              <a:rPr lang="zh-CN" altLang="en-US" sz="20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472" name="Text Box 160"/>
          <p:cNvSpPr txBox="1">
            <a:spLocks noChangeArrowheads="1"/>
          </p:cNvSpPr>
          <p:nvPr/>
        </p:nvSpPr>
        <p:spPr bwMode="auto">
          <a:xfrm>
            <a:off x="6081939" y="5361030"/>
            <a:ext cx="1322916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+mj-lt"/>
                <a:ea typeface="黑体" panose="02010609060101010101" pitchFamily="49" charset="-122"/>
              </a:rPr>
              <a:t>9 </a:t>
            </a:r>
            <a:r>
              <a:rPr lang="zh-CN" altLang="en-US" sz="20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473" name="Text Box 161"/>
          <p:cNvSpPr txBox="1">
            <a:spLocks noChangeArrowheads="1"/>
          </p:cNvSpPr>
          <p:nvPr/>
        </p:nvSpPr>
        <p:spPr bwMode="auto">
          <a:xfrm>
            <a:off x="8761601" y="5339122"/>
            <a:ext cx="106680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+mj-lt"/>
                <a:ea typeface="黑体" panose="02010609060101010101" pitchFamily="49" charset="-122"/>
              </a:rPr>
              <a:t>6 </a:t>
            </a:r>
            <a:r>
              <a:rPr lang="zh-CN" altLang="en-US" sz="20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474" name="Text Box 162"/>
          <p:cNvSpPr txBox="1">
            <a:spLocks noChangeArrowheads="1"/>
          </p:cNvSpPr>
          <p:nvPr/>
        </p:nvSpPr>
        <p:spPr bwMode="auto">
          <a:xfrm>
            <a:off x="5964780" y="5759810"/>
            <a:ext cx="1477433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+mj-lt"/>
                <a:ea typeface="黑体" panose="02010609060101010101" pitchFamily="49" charset="-122"/>
              </a:rPr>
              <a:t>30 </a:t>
            </a:r>
            <a:r>
              <a:rPr lang="zh-CN" altLang="en-US" sz="20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475" name="Text Box 163"/>
          <p:cNvSpPr txBox="1">
            <a:spLocks noChangeArrowheads="1"/>
          </p:cNvSpPr>
          <p:nvPr/>
        </p:nvSpPr>
        <p:spPr bwMode="auto">
          <a:xfrm>
            <a:off x="8661412" y="5759810"/>
            <a:ext cx="106680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+mj-lt"/>
                <a:ea typeface="黑体" panose="02010609060101010101" pitchFamily="49" charset="-122"/>
              </a:rPr>
              <a:t>20 </a:t>
            </a:r>
            <a:r>
              <a:rPr lang="zh-CN" altLang="en-US" sz="20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476" name="Text Box 164"/>
          <p:cNvSpPr txBox="1">
            <a:spLocks noChangeArrowheads="1"/>
          </p:cNvSpPr>
          <p:nvPr/>
        </p:nvSpPr>
        <p:spPr bwMode="auto">
          <a:xfrm>
            <a:off x="6124234" y="6081122"/>
            <a:ext cx="1418167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…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478" name="Text Box 166"/>
          <p:cNvSpPr txBox="1">
            <a:spLocks noChangeArrowheads="1"/>
          </p:cNvSpPr>
          <p:nvPr/>
        </p:nvSpPr>
        <p:spPr bwMode="auto">
          <a:xfrm>
            <a:off x="8798629" y="6081122"/>
            <a:ext cx="1441451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…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479" name="Text Box 167"/>
          <p:cNvSpPr txBox="1">
            <a:spLocks noChangeArrowheads="1"/>
          </p:cNvSpPr>
          <p:nvPr/>
        </p:nvSpPr>
        <p:spPr bwMode="auto">
          <a:xfrm>
            <a:off x="2468412" y="5068019"/>
            <a:ext cx="148378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smtClean="0">
                <a:solidFill>
                  <a:srgbClr val="0000FF"/>
                </a:solidFill>
                <a:latin typeface="+mj-lt"/>
                <a:ea typeface="黑体" panose="02010609060101010101" pitchFamily="49" charset="-122"/>
              </a:rPr>
              <a:t>3</a:t>
            </a:r>
            <a:r>
              <a:rPr lang="zh-CN" altLang="en-US" sz="2400" b="1" smtClean="0">
                <a:solidFill>
                  <a:srgbClr val="0000FF"/>
                </a:solidFill>
                <a:latin typeface="+mj-lt"/>
                <a:ea typeface="黑体" panose="02010609060101010101" pitchFamily="49" charset="-122"/>
              </a:rPr>
              <a:t>∶</a:t>
            </a:r>
            <a:r>
              <a:rPr lang="en-US" altLang="zh-CN" sz="2400" b="1" smtClean="0">
                <a:solidFill>
                  <a:srgbClr val="0000FF"/>
                </a:solidFill>
                <a:latin typeface="+mj-lt"/>
                <a:ea typeface="黑体" panose="02010609060101010101" pitchFamily="49" charset="-122"/>
              </a:rPr>
              <a:t>2</a:t>
            </a:r>
            <a:endParaRPr lang="en-US" altLang="zh-CN" sz="2400" b="1">
              <a:solidFill>
                <a:srgbClr val="0000FF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8" name="TextBox 42"/>
          <p:cNvSpPr txBox="1">
            <a:spLocks noChangeArrowheads="1"/>
          </p:cNvSpPr>
          <p:nvPr/>
        </p:nvSpPr>
        <p:spPr bwMode="auto">
          <a:xfrm>
            <a:off x="606420" y="4150133"/>
            <a:ext cx="33971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 smtClean="0">
                <a:latin typeface="+mj-lt"/>
                <a:ea typeface="黑体" panose="02010609060101010101" pitchFamily="49" charset="-122"/>
              </a:rPr>
              <a:t>怎样分合理呢？</a:t>
            </a:r>
            <a:endParaRPr lang="zh-CN" altLang="en-US" sz="32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9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3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3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3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3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3470" grpId="0"/>
      <p:bldP spid="13471" grpId="0"/>
      <p:bldP spid="13472" grpId="0"/>
      <p:bldP spid="13473" grpId="0"/>
      <p:bldP spid="13474" grpId="0"/>
      <p:bldP spid="13475" grpId="0"/>
      <p:bldP spid="13476" grpId="0"/>
      <p:bldP spid="13478" grpId="0"/>
      <p:bldP spid="13479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718178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342" name="图片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 bwMode="auto">
          <a:xfrm>
            <a:off x="2814461" y="929220"/>
            <a:ext cx="8026400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 bwMode="auto">
          <a:xfrm>
            <a:off x="100895" y="1570569"/>
            <a:ext cx="3293533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" name="表格 41"/>
          <p:cNvGraphicFramePr>
            <a:graphicFrameLocks noGrp="1"/>
          </p:cNvGraphicFramePr>
          <p:nvPr>
            <p:custDataLst>
              <p:tags r:id="rId25"/>
            </p:custDataLst>
          </p:nvPr>
        </p:nvGraphicFramePr>
        <p:xfrm>
          <a:off x="3887612" y="4131733"/>
          <a:ext cx="436456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284"/>
                <a:gridCol w="2182284"/>
              </a:tblGrid>
              <a:tr h="46058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800" b="0" smtClean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en-US" sz="2800" b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班</a:t>
                      </a:r>
                      <a:endParaRPr lang="zh-CN" altLang="en-US" sz="28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800" b="0" smtClean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en-US" sz="2800" b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班</a:t>
                      </a:r>
                      <a:endParaRPr lang="zh-CN" altLang="en-US" sz="28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587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587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587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0587">
                <a:tc>
                  <a:txBody>
                    <a:bodyPr/>
                    <a:lstStyle/>
                    <a:p>
                      <a:pPr algn="ctr"/>
                      <a:endParaRPr lang="zh-CN" altLang="en-US" sz="28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42"/>
          <p:cNvSpPr txBox="1">
            <a:spLocks noChangeArrowheads="1"/>
          </p:cNvSpPr>
          <p:nvPr/>
        </p:nvSpPr>
        <p:spPr bwMode="auto">
          <a:xfrm>
            <a:off x="455136" y="3509226"/>
            <a:ext cx="1126109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这筐橘子按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3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∶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2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应该怎样分？分一分，并与同伴交流分的过程和结果。 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表格 4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827712" y="1678507"/>
          <a:ext cx="297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000"/>
                <a:gridCol w="1488000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CN" altLang="en-US" sz="2400" b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班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zh-CN" altLang="en-US" sz="2400" b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班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922961" y="2129357"/>
            <a:ext cx="1407584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30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347479" y="2118245"/>
            <a:ext cx="140758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20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922962" y="2605607"/>
            <a:ext cx="140758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30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347478" y="2586557"/>
            <a:ext cx="1407584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20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922961" y="3046932"/>
            <a:ext cx="1407584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12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2349595" y="3042170"/>
            <a:ext cx="140546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8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922962" y="3505719"/>
            <a:ext cx="140758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12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347479" y="3500957"/>
            <a:ext cx="140758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8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89839" y="2494493"/>
            <a:ext cx="527049" cy="5032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858706" y="2494493"/>
            <a:ext cx="527049" cy="5032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527572" y="2494493"/>
            <a:ext cx="527049" cy="5032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473721" y="2494493"/>
            <a:ext cx="529167" cy="5032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140472" y="2494493"/>
            <a:ext cx="529167" cy="5032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左大括号 6"/>
          <p:cNvSpPr/>
          <p:nvPr/>
        </p:nvSpPr>
        <p:spPr>
          <a:xfrm rot="16200000">
            <a:off x="7772311" y="1450184"/>
            <a:ext cx="287337" cy="3503083"/>
          </a:xfrm>
          <a:prstGeom prst="leftBrace">
            <a:avLst>
              <a:gd name="adj1" fmla="val 2871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7159272" y="3358094"/>
            <a:ext cx="161924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140 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9" name="左大括号 38"/>
          <p:cNvSpPr/>
          <p:nvPr/>
        </p:nvSpPr>
        <p:spPr>
          <a:xfrm rot="5400000" flipV="1">
            <a:off x="6942577" y="1416846"/>
            <a:ext cx="287338" cy="1775883"/>
          </a:xfrm>
          <a:prstGeom prst="leftBrace">
            <a:avLst>
              <a:gd name="adj1" fmla="val 2871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3" name="组合 11"/>
          <p:cNvGrpSpPr/>
          <p:nvPr/>
        </p:nvGrpSpPr>
        <p:grpSpPr>
          <a:xfrm>
            <a:off x="6187722" y="1486431"/>
            <a:ext cx="1767417" cy="854075"/>
            <a:chOff x="4439076" y="1264310"/>
            <a:chExt cx="1324385" cy="853722"/>
          </a:xfrm>
        </p:grpSpPr>
        <p:sp>
          <p:nvSpPr>
            <p:cNvPr id="15449" name="文本框 39"/>
            <p:cNvSpPr txBox="1">
              <a:spLocks noChangeArrowheads="1"/>
            </p:cNvSpPr>
            <p:nvPr/>
          </p:nvSpPr>
          <p:spPr bwMode="auto">
            <a:xfrm>
              <a:off x="4439076" y="1264310"/>
              <a:ext cx="1324385" cy="7694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zh-CN" sz="2000" smtClean="0">
                  <a:latin typeface="+mj-lt"/>
                  <a:ea typeface="黑体" panose="02010609060101010101" pitchFamily="49" charset="-122"/>
                </a:rPr>
                <a:t>1 </a:t>
              </a:r>
              <a:r>
                <a:rPr lang="zh-CN" altLang="en-US" sz="2000" smtClean="0">
                  <a:latin typeface="+mj-lt"/>
                  <a:ea typeface="黑体" panose="02010609060101010101" pitchFamily="49" charset="-122"/>
                </a:rPr>
                <a:t>班</a:t>
              </a:r>
              <a:r>
                <a:rPr lang="zh-CN" altLang="en-US" sz="2000">
                  <a:latin typeface="+mj-lt"/>
                  <a:ea typeface="黑体" panose="02010609060101010101" pitchFamily="49" charset="-122"/>
                </a:rPr>
                <a:t>分到</a:t>
              </a:r>
              <a:endParaRPr lang="en-US" altLang="zh-CN" sz="2000">
                <a:latin typeface="+mj-lt"/>
                <a:ea typeface="黑体" panose="02010609060101010101" pitchFamily="49" charset="-122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2000">
                  <a:latin typeface="+mj-lt"/>
                  <a:ea typeface="黑体" panose="02010609060101010101" pitchFamily="49" charset="-122"/>
                </a:rPr>
                <a:t>总数的</a:t>
              </a:r>
              <a:endParaRPr lang="zh-CN" altLang="en-US" sz="2000">
                <a:latin typeface="+mj-lt"/>
                <a:ea typeface="黑体" panose="02010609060101010101" pitchFamily="49" charset="-122"/>
              </a:endParaRPr>
            </a:p>
          </p:txBody>
        </p:sp>
        <p:grpSp>
          <p:nvGrpSpPr>
            <p:cNvPr id="4" name="组合 10"/>
            <p:cNvGrpSpPr/>
            <p:nvPr/>
          </p:nvGrpSpPr>
          <p:grpSpPr>
            <a:xfrm>
              <a:off x="5244361" y="1502200"/>
              <a:ext cx="413845" cy="615832"/>
              <a:chOff x="3411683" y="4280036"/>
              <a:chExt cx="413845" cy="615832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3411683" y="4581673"/>
                <a:ext cx="25218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52" name="文本框 9"/>
              <p:cNvSpPr txBox="1">
                <a:spLocks noChangeArrowheads="1"/>
              </p:cNvSpPr>
              <p:nvPr/>
            </p:nvSpPr>
            <p:spPr bwMode="auto">
              <a:xfrm>
                <a:off x="3427833" y="4280036"/>
                <a:ext cx="395776" cy="36933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>
                    <a:latin typeface="+mj-lt"/>
                    <a:ea typeface="黑体" panose="02010609060101010101" pitchFamily="49" charset="-122"/>
                  </a:rPr>
                  <a:t>3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453" name="文本框 43"/>
              <p:cNvSpPr txBox="1">
                <a:spLocks noChangeArrowheads="1"/>
              </p:cNvSpPr>
              <p:nvPr/>
            </p:nvSpPr>
            <p:spPr bwMode="auto">
              <a:xfrm>
                <a:off x="3429752" y="4526536"/>
                <a:ext cx="395776" cy="36933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>
                    <a:latin typeface="+mj-lt"/>
                    <a:ea typeface="黑体" panose="02010609060101010101" pitchFamily="49" charset="-122"/>
                  </a:rPr>
                  <a:t>5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7" name="左大括号 46"/>
          <p:cNvSpPr/>
          <p:nvPr/>
        </p:nvSpPr>
        <p:spPr>
          <a:xfrm rot="5400000" flipV="1">
            <a:off x="8908962" y="1693600"/>
            <a:ext cx="287337" cy="1200151"/>
          </a:xfrm>
          <a:prstGeom prst="leftBrace">
            <a:avLst>
              <a:gd name="adj1" fmla="val 2871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5" name="组合 47"/>
          <p:cNvGrpSpPr/>
          <p:nvPr/>
        </p:nvGrpSpPr>
        <p:grpSpPr>
          <a:xfrm>
            <a:off x="8300155" y="1476907"/>
            <a:ext cx="1765300" cy="852487"/>
            <a:chOff x="4439076" y="1264310"/>
            <a:chExt cx="1324385" cy="853722"/>
          </a:xfrm>
        </p:grpSpPr>
        <p:sp>
          <p:nvSpPr>
            <p:cNvPr id="15444" name="文本框 48"/>
            <p:cNvSpPr txBox="1">
              <a:spLocks noChangeArrowheads="1"/>
            </p:cNvSpPr>
            <p:nvPr/>
          </p:nvSpPr>
          <p:spPr bwMode="auto">
            <a:xfrm>
              <a:off x="4439076" y="1264310"/>
              <a:ext cx="1324385" cy="7694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zh-CN" sz="2000" smtClean="0">
                  <a:latin typeface="+mj-lt"/>
                  <a:ea typeface="黑体" panose="02010609060101010101" pitchFamily="49" charset="-122"/>
                </a:rPr>
                <a:t>2 </a:t>
              </a:r>
              <a:r>
                <a:rPr lang="zh-CN" altLang="en-US" sz="2000" smtClean="0">
                  <a:latin typeface="+mj-lt"/>
                  <a:ea typeface="黑体" panose="02010609060101010101" pitchFamily="49" charset="-122"/>
                </a:rPr>
                <a:t>班</a:t>
              </a:r>
              <a:r>
                <a:rPr lang="zh-CN" altLang="en-US" sz="2000">
                  <a:latin typeface="+mj-lt"/>
                  <a:ea typeface="黑体" panose="02010609060101010101" pitchFamily="49" charset="-122"/>
                </a:rPr>
                <a:t>分到</a:t>
              </a:r>
              <a:endParaRPr lang="en-US" altLang="zh-CN" sz="2000">
                <a:latin typeface="+mj-lt"/>
                <a:ea typeface="黑体" panose="02010609060101010101" pitchFamily="49" charset="-122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2000">
                  <a:latin typeface="+mj-lt"/>
                  <a:ea typeface="黑体" panose="02010609060101010101" pitchFamily="49" charset="-122"/>
                </a:rPr>
                <a:t>总数的</a:t>
              </a:r>
              <a:endParaRPr lang="zh-CN" altLang="en-US" sz="2000">
                <a:latin typeface="+mj-lt"/>
                <a:ea typeface="黑体" panose="02010609060101010101" pitchFamily="49" charset="-122"/>
              </a:endParaRPr>
            </a:p>
          </p:txBody>
        </p:sp>
        <p:grpSp>
          <p:nvGrpSpPr>
            <p:cNvPr id="8" name="组合 49"/>
            <p:cNvGrpSpPr/>
            <p:nvPr/>
          </p:nvGrpSpPr>
          <p:grpSpPr>
            <a:xfrm>
              <a:off x="5250958" y="1502200"/>
              <a:ext cx="407248" cy="615832"/>
              <a:chOff x="3418280" y="4280036"/>
              <a:chExt cx="407248" cy="615832"/>
            </a:xfrm>
          </p:grpSpPr>
          <p:cxnSp>
            <p:nvCxnSpPr>
              <p:cNvPr id="51" name="直接连接符 50"/>
              <p:cNvCxnSpPr/>
              <p:nvPr/>
            </p:nvCxnSpPr>
            <p:spPr>
              <a:xfrm>
                <a:off x="3418280" y="4581088"/>
                <a:ext cx="2524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47" name="文本框 51"/>
              <p:cNvSpPr txBox="1">
                <a:spLocks noChangeArrowheads="1"/>
              </p:cNvSpPr>
              <p:nvPr/>
            </p:nvSpPr>
            <p:spPr bwMode="auto">
              <a:xfrm>
                <a:off x="3427833" y="4280036"/>
                <a:ext cx="395776" cy="36933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>
                    <a:latin typeface="+mj-lt"/>
                    <a:ea typeface="黑体" panose="02010609060101010101" pitchFamily="49" charset="-122"/>
                  </a:rPr>
                  <a:t>2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448" name="文本框 52"/>
              <p:cNvSpPr txBox="1">
                <a:spLocks noChangeArrowheads="1"/>
              </p:cNvSpPr>
              <p:nvPr/>
            </p:nvSpPr>
            <p:spPr bwMode="auto">
              <a:xfrm>
                <a:off x="3429752" y="4526536"/>
                <a:ext cx="395776" cy="36933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>
                    <a:latin typeface="+mj-lt"/>
                    <a:ea typeface="黑体" panose="02010609060101010101" pitchFamily="49" charset="-122"/>
                  </a:rPr>
                  <a:t>5</a:t>
                </a:r>
                <a:endParaRPr lang="zh-CN" altLang="en-US">
                  <a:latin typeface="+mj-lt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54" name="文本框 53" hidden="1"/>
          <p:cNvSpPr txBox="1">
            <a:spLocks noChangeArrowheads="1"/>
          </p:cNvSpPr>
          <p:nvPr/>
        </p:nvSpPr>
        <p:spPr bwMode="auto">
          <a:xfrm>
            <a:off x="6794146" y="4030190"/>
            <a:ext cx="19939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3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＋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5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10" name="组合 12"/>
          <p:cNvGrpSpPr/>
          <p:nvPr/>
        </p:nvGrpSpPr>
        <p:grpSpPr>
          <a:xfrm>
            <a:off x="6164439" y="4338816"/>
            <a:ext cx="3881967" cy="782634"/>
            <a:chOff x="5259910" y="4205508"/>
            <a:chExt cx="2912490" cy="782881"/>
          </a:xfrm>
        </p:grpSpPr>
        <p:sp>
          <p:nvSpPr>
            <p:cNvPr id="15439" name="文本框 54"/>
            <p:cNvSpPr txBox="1">
              <a:spLocks noChangeArrowheads="1"/>
            </p:cNvSpPr>
            <p:nvPr/>
          </p:nvSpPr>
          <p:spPr bwMode="auto">
            <a:xfrm>
              <a:off x="5259910" y="4385549"/>
              <a:ext cx="291249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140×    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84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（个）</a:t>
              </a:r>
              <a:endParaRPr lang="zh-CN" altLang="en-US" sz="2400">
                <a:latin typeface="+mj-lt"/>
                <a:ea typeface="黑体" panose="02010609060101010101" pitchFamily="49" charset="-122"/>
              </a:endParaRPr>
            </a:p>
          </p:txBody>
        </p:sp>
        <p:grpSp>
          <p:nvGrpSpPr>
            <p:cNvPr id="11" name="组合 57"/>
            <p:cNvGrpSpPr/>
            <p:nvPr/>
          </p:nvGrpSpPr>
          <p:grpSpPr>
            <a:xfrm>
              <a:off x="6276639" y="4205508"/>
              <a:ext cx="397695" cy="782881"/>
              <a:chOff x="3521000" y="4169085"/>
              <a:chExt cx="397695" cy="782881"/>
            </a:xfrm>
          </p:grpSpPr>
          <p:cxnSp>
            <p:nvCxnSpPr>
              <p:cNvPr id="59" name="直接连接符 58"/>
              <p:cNvCxnSpPr/>
              <p:nvPr/>
            </p:nvCxnSpPr>
            <p:spPr>
              <a:xfrm>
                <a:off x="3540212" y="4580730"/>
                <a:ext cx="25250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42" name="文本框 59"/>
              <p:cNvSpPr txBox="1">
                <a:spLocks noChangeArrowheads="1"/>
              </p:cNvSpPr>
              <p:nvPr/>
            </p:nvSpPr>
            <p:spPr bwMode="auto">
              <a:xfrm>
                <a:off x="3521000" y="4169085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latin typeface="+mj-lt"/>
                    <a:ea typeface="黑体" panose="02010609060101010101" pitchFamily="49" charset="-122"/>
                  </a:rPr>
                  <a:t>3</a:t>
                </a:r>
                <a:endParaRPr lang="zh-CN" altLang="en-US" sz="2400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443" name="文本框 60"/>
              <p:cNvSpPr txBox="1">
                <a:spLocks noChangeArrowheads="1"/>
              </p:cNvSpPr>
              <p:nvPr/>
            </p:nvSpPr>
            <p:spPr bwMode="auto">
              <a:xfrm>
                <a:off x="3522919" y="4490302"/>
                <a:ext cx="395776" cy="46166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latin typeface="+mj-lt"/>
                    <a:ea typeface="黑体" panose="02010609060101010101" pitchFamily="49" charset="-122"/>
                  </a:rPr>
                  <a:t>5</a:t>
                </a:r>
                <a:endParaRPr lang="zh-CN" altLang="en-US" sz="2400">
                  <a:latin typeface="+mj-lt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2" name="组合 62"/>
          <p:cNvGrpSpPr/>
          <p:nvPr/>
        </p:nvGrpSpPr>
        <p:grpSpPr>
          <a:xfrm>
            <a:off x="6164439" y="5017032"/>
            <a:ext cx="3881967" cy="782637"/>
            <a:chOff x="5259910" y="4228091"/>
            <a:chExt cx="2912490" cy="782885"/>
          </a:xfrm>
        </p:grpSpPr>
        <p:sp>
          <p:nvSpPr>
            <p:cNvPr id="15434" name="文本框 63"/>
            <p:cNvSpPr txBox="1">
              <a:spLocks noChangeArrowheads="1"/>
            </p:cNvSpPr>
            <p:nvPr/>
          </p:nvSpPr>
          <p:spPr bwMode="auto">
            <a:xfrm>
              <a:off x="5259910" y="4385549"/>
              <a:ext cx="291249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140×    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56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（个）</a:t>
              </a:r>
              <a:endParaRPr lang="zh-CN" altLang="en-US" sz="2400">
                <a:latin typeface="+mj-lt"/>
                <a:ea typeface="黑体" panose="02010609060101010101" pitchFamily="49" charset="-122"/>
              </a:endParaRPr>
            </a:p>
          </p:txBody>
        </p:sp>
        <p:grpSp>
          <p:nvGrpSpPr>
            <p:cNvPr id="13" name="组合 64"/>
            <p:cNvGrpSpPr/>
            <p:nvPr/>
          </p:nvGrpSpPr>
          <p:grpSpPr>
            <a:xfrm>
              <a:off x="6270088" y="4228091"/>
              <a:ext cx="410796" cy="782885"/>
              <a:chOff x="3514449" y="4191668"/>
              <a:chExt cx="410796" cy="782885"/>
            </a:xfrm>
          </p:grpSpPr>
          <p:cxnSp>
            <p:nvCxnSpPr>
              <p:cNvPr id="66" name="直接连接符 65"/>
              <p:cNvCxnSpPr/>
              <p:nvPr/>
            </p:nvCxnSpPr>
            <p:spPr>
              <a:xfrm>
                <a:off x="3531742" y="4580728"/>
                <a:ext cx="25250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37" name="文本框 66"/>
              <p:cNvSpPr txBox="1">
                <a:spLocks noChangeArrowheads="1"/>
              </p:cNvSpPr>
              <p:nvPr/>
            </p:nvSpPr>
            <p:spPr bwMode="auto">
              <a:xfrm>
                <a:off x="3529469" y="4191668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 dirty="0">
                    <a:latin typeface="+mj-lt"/>
                    <a:ea typeface="黑体" panose="02010609060101010101" pitchFamily="49" charset="-122"/>
                  </a:rPr>
                  <a:t>2</a:t>
                </a:r>
                <a:endParaRPr lang="zh-CN" altLang="en-US" sz="2400" dirty="0"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5438" name="文本框 67"/>
              <p:cNvSpPr txBox="1">
                <a:spLocks noChangeArrowheads="1"/>
              </p:cNvSpPr>
              <p:nvPr/>
            </p:nvSpPr>
            <p:spPr bwMode="auto">
              <a:xfrm>
                <a:off x="3514449" y="4512888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latin typeface="+mj-lt"/>
                    <a:ea typeface="黑体" panose="02010609060101010101" pitchFamily="49" charset="-122"/>
                  </a:rPr>
                  <a:t>5</a:t>
                </a:r>
                <a:endParaRPr lang="zh-CN" altLang="en-US" sz="2400">
                  <a:latin typeface="+mj-lt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4663721" y="3723219"/>
            <a:ext cx="65405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3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份（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班）＋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份（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班）＝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140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个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5410" name="文本框 15"/>
          <p:cNvSpPr txBox="1">
            <a:spLocks noChangeArrowheads="1"/>
          </p:cNvSpPr>
          <p:nvPr/>
        </p:nvSpPr>
        <p:spPr bwMode="auto">
          <a:xfrm>
            <a:off x="5328354" y="2892957"/>
            <a:ext cx="65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6741563" y="5852494"/>
            <a:ext cx="491934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答：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1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班分到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 84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个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，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2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班分到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 56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个。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3593" name="Text Box 105"/>
          <p:cNvSpPr txBox="1">
            <a:spLocks noChangeArrowheads="1"/>
          </p:cNvSpPr>
          <p:nvPr/>
        </p:nvSpPr>
        <p:spPr bwMode="auto">
          <a:xfrm>
            <a:off x="663385" y="4453449"/>
            <a:ext cx="3175686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latin typeface="+mj-lt"/>
                <a:ea typeface="黑体" panose="02010609060101010101" pitchFamily="49" charset="-122"/>
              </a:rPr>
              <a:t>140÷(2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＋</a:t>
            </a:r>
            <a:r>
              <a:rPr lang="en-US" altLang="zh-CN" sz="2400" b="1" dirty="0">
                <a:latin typeface="+mj-lt"/>
                <a:ea typeface="黑体" panose="02010609060101010101" pitchFamily="49" charset="-122"/>
              </a:rPr>
              <a:t>3) 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b="1" dirty="0">
                <a:latin typeface="+mj-lt"/>
                <a:ea typeface="黑体" panose="02010609060101010101" pitchFamily="49" charset="-122"/>
              </a:rPr>
              <a:t>28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（个）</a:t>
            </a:r>
            <a:endParaRPr lang="zh-CN" altLang="en-US" sz="2400" b="1" dirty="0">
              <a:latin typeface="+mj-lt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+mj-lt"/>
                <a:ea typeface="黑体" panose="02010609060101010101" pitchFamily="49" charset="-122"/>
              </a:rPr>
              <a:t>28×3 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b="1" dirty="0">
                <a:latin typeface="+mj-lt"/>
                <a:ea typeface="黑体" panose="02010609060101010101" pitchFamily="49" charset="-122"/>
              </a:rPr>
              <a:t>84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（个）</a:t>
            </a:r>
            <a:endParaRPr lang="zh-CN" altLang="en-US" sz="2400" b="1" dirty="0">
              <a:latin typeface="+mj-lt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+mj-lt"/>
                <a:ea typeface="黑体" panose="02010609060101010101" pitchFamily="49" charset="-122"/>
              </a:rPr>
              <a:t>28×2 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b="1" dirty="0">
                <a:latin typeface="+mj-lt"/>
                <a:ea typeface="黑体" panose="02010609060101010101" pitchFamily="49" charset="-122"/>
              </a:rPr>
              <a:t>56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（个）</a:t>
            </a:r>
            <a:endParaRPr lang="zh-CN" altLang="en-US" sz="2400" b="1" dirty="0"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358345" y="4037303"/>
            <a:ext cx="9846733" cy="529383"/>
            <a:chOff x="762705" y="3889021"/>
            <a:chExt cx="9846733" cy="529383"/>
          </a:xfrm>
        </p:grpSpPr>
        <p:sp>
          <p:nvSpPr>
            <p:cNvPr id="15430" name="文本框 75"/>
            <p:cNvSpPr txBox="1">
              <a:spLocks noChangeArrowheads="1"/>
            </p:cNvSpPr>
            <p:nvPr/>
          </p:nvSpPr>
          <p:spPr bwMode="auto">
            <a:xfrm>
              <a:off x="762705" y="3956739"/>
              <a:ext cx="9846733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dirty="0" smtClean="0">
                  <a:latin typeface="+mj-lt"/>
                  <a:ea typeface="黑体" panose="02010609060101010101" pitchFamily="49" charset="-122"/>
                </a:rPr>
                <a:t>            解</a:t>
              </a:r>
              <a:r>
                <a:rPr lang="zh-CN" altLang="en-US" sz="2400" dirty="0">
                  <a:latin typeface="+mj-lt"/>
                  <a:ea typeface="黑体" panose="02010609060101010101" pitchFamily="49" charset="-122"/>
                </a:rPr>
                <a:t>：设每份橘子是    个</a:t>
              </a:r>
              <a:r>
                <a:rPr lang="zh-CN" altLang="en-US" sz="2400" dirty="0" smtClean="0">
                  <a:latin typeface="+mj-lt"/>
                  <a:ea typeface="黑体" panose="02010609060101010101" pitchFamily="49" charset="-122"/>
                </a:rPr>
                <a:t>， 那么</a:t>
              </a:r>
              <a:r>
                <a:rPr lang="en-US" altLang="zh-CN" sz="2400" dirty="0">
                  <a:latin typeface="+mj-lt"/>
                  <a:ea typeface="黑体" panose="02010609060101010101" pitchFamily="49" charset="-122"/>
                </a:rPr>
                <a:t>1</a:t>
              </a:r>
              <a:r>
                <a:rPr lang="zh-CN" altLang="en-US" sz="2400" dirty="0">
                  <a:latin typeface="+mj-lt"/>
                  <a:ea typeface="黑体" panose="02010609060101010101" pitchFamily="49" charset="-122"/>
                </a:rPr>
                <a:t>班</a:t>
              </a:r>
              <a:r>
                <a:rPr lang="en-US" altLang="zh-CN" sz="2400" dirty="0">
                  <a:latin typeface="+mj-lt"/>
                  <a:ea typeface="黑体" panose="02010609060101010101" pitchFamily="49" charset="-122"/>
                </a:rPr>
                <a:t>3   </a:t>
              </a:r>
              <a:r>
                <a:rPr lang="zh-CN" altLang="en-US" sz="2400" dirty="0">
                  <a:latin typeface="+mj-lt"/>
                  <a:ea typeface="黑体" panose="02010609060101010101" pitchFamily="49" charset="-122"/>
                </a:rPr>
                <a:t>个</a:t>
              </a:r>
              <a:r>
                <a:rPr lang="zh-CN" altLang="en-US" sz="2400" dirty="0" smtClean="0">
                  <a:latin typeface="+mj-lt"/>
                  <a:ea typeface="黑体" panose="02010609060101010101" pitchFamily="49" charset="-122"/>
                </a:rPr>
                <a:t>，</a:t>
              </a:r>
              <a:r>
                <a:rPr lang="en-US" altLang="zh-CN" sz="2400" dirty="0" smtClean="0">
                  <a:latin typeface="+mj-lt"/>
                  <a:ea typeface="黑体" panose="02010609060101010101" pitchFamily="49" charset="-122"/>
                </a:rPr>
                <a:t>2</a:t>
              </a:r>
              <a:r>
                <a:rPr lang="zh-CN" altLang="en-US" sz="2400" dirty="0">
                  <a:latin typeface="+mj-lt"/>
                  <a:ea typeface="黑体" panose="02010609060101010101" pitchFamily="49" charset="-122"/>
                </a:rPr>
                <a:t>班</a:t>
              </a:r>
              <a:r>
                <a:rPr lang="en-US" altLang="zh-CN" sz="2400" dirty="0">
                  <a:latin typeface="+mj-lt"/>
                  <a:ea typeface="黑体" panose="02010609060101010101" pitchFamily="49" charset="-122"/>
                </a:rPr>
                <a:t>2   </a:t>
              </a:r>
              <a:r>
                <a:rPr lang="zh-CN" altLang="en-US" sz="2400" dirty="0">
                  <a:latin typeface="+mj-lt"/>
                  <a:ea typeface="黑体" panose="02010609060101010101" pitchFamily="49" charset="-122"/>
                </a:rPr>
                <a:t>个。</a:t>
              </a:r>
              <a:r>
                <a:rPr lang="en-US" altLang="zh-CN" sz="2400" dirty="0">
                  <a:latin typeface="+mj-lt"/>
                  <a:ea typeface="黑体" panose="02010609060101010101" pitchFamily="49" charset="-122"/>
                </a:rPr>
                <a:t>  </a:t>
              </a:r>
              <a:endParaRPr lang="zh-CN" altLang="en-US" sz="2400" dirty="0"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199467" y="3894666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383867" y="3889021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823201" y="3894665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3537655" y="4506859"/>
            <a:ext cx="3054351" cy="535576"/>
            <a:chOff x="3537655" y="4506859"/>
            <a:chExt cx="3054351" cy="535576"/>
          </a:xfrm>
        </p:grpSpPr>
        <p:sp>
          <p:nvSpPr>
            <p:cNvPr id="15428" name="文本框 85"/>
            <p:cNvSpPr txBox="1">
              <a:spLocks noChangeArrowheads="1"/>
            </p:cNvSpPr>
            <p:nvPr/>
          </p:nvSpPr>
          <p:spPr bwMode="auto">
            <a:xfrm>
              <a:off x="3537655" y="4559222"/>
              <a:ext cx="3054351" cy="4610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3   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＋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2   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140</a:t>
              </a:r>
              <a:endParaRPr lang="zh-CN" altLang="en-US" sz="2400"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702451" y="4519215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394430" y="4506859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224873" y="4828134"/>
            <a:ext cx="3054351" cy="534524"/>
            <a:chOff x="4224873" y="4828134"/>
            <a:chExt cx="3054351" cy="534524"/>
          </a:xfrm>
        </p:grpSpPr>
        <p:sp>
          <p:nvSpPr>
            <p:cNvPr id="15426" name="文本框 90"/>
            <p:cNvSpPr txBox="1">
              <a:spLocks noChangeArrowheads="1"/>
            </p:cNvSpPr>
            <p:nvPr/>
          </p:nvSpPr>
          <p:spPr bwMode="auto">
            <a:xfrm>
              <a:off x="4224873" y="4901815"/>
              <a:ext cx="3054351" cy="4608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400" dirty="0">
                  <a:latin typeface="+mj-lt"/>
                  <a:ea typeface="黑体" panose="02010609060101010101" pitchFamily="49" charset="-122"/>
                </a:rPr>
                <a:t>5   </a:t>
              </a:r>
              <a:r>
                <a:rPr lang="zh-CN" altLang="en-US" sz="2400" dirty="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 dirty="0">
                  <a:latin typeface="+mj-lt"/>
                  <a:ea typeface="黑体" panose="02010609060101010101" pitchFamily="49" charset="-122"/>
                </a:rPr>
                <a:t>140</a:t>
              </a:r>
              <a:endParaRPr lang="zh-CN" altLang="en-US" sz="2400" dirty="0"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394429" y="4828134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565877" y="5693114"/>
            <a:ext cx="3329517" cy="523220"/>
            <a:chOff x="3565877" y="5347118"/>
            <a:chExt cx="3329517" cy="523220"/>
          </a:xfrm>
        </p:grpSpPr>
        <p:sp>
          <p:nvSpPr>
            <p:cNvPr id="15422" name="文本框 97"/>
            <p:cNvSpPr txBox="1">
              <a:spLocks noChangeArrowheads="1"/>
            </p:cNvSpPr>
            <p:nvPr/>
          </p:nvSpPr>
          <p:spPr bwMode="auto">
            <a:xfrm>
              <a:off x="3565877" y="5399768"/>
              <a:ext cx="3329517" cy="4608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3   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3×28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84</a:t>
              </a:r>
              <a:endParaRPr lang="zh-CN" altLang="en-US" sz="2400"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751878" y="5347118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3565975" y="6051457"/>
            <a:ext cx="3329516" cy="523220"/>
            <a:chOff x="3442405" y="5878459"/>
            <a:chExt cx="3329516" cy="523220"/>
          </a:xfrm>
        </p:grpSpPr>
        <p:sp>
          <p:nvSpPr>
            <p:cNvPr id="15420" name="文本框 101"/>
            <p:cNvSpPr txBox="1">
              <a:spLocks noChangeArrowheads="1"/>
            </p:cNvSpPr>
            <p:nvPr/>
          </p:nvSpPr>
          <p:spPr bwMode="auto">
            <a:xfrm>
              <a:off x="3442405" y="5933310"/>
              <a:ext cx="3329516" cy="4622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2   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2×28</a:t>
              </a:r>
              <a:r>
                <a:rPr lang="zh-CN" altLang="en-US" sz="240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56</a:t>
              </a:r>
              <a:endParaRPr lang="zh-CN" altLang="en-US" sz="2400"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615954" y="5878459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687212" y="5159756"/>
            <a:ext cx="3054351" cy="524077"/>
            <a:chOff x="3730271" y="5112341"/>
            <a:chExt cx="3054351" cy="524077"/>
          </a:xfrm>
        </p:grpSpPr>
        <p:sp>
          <p:nvSpPr>
            <p:cNvPr id="15424" name="文本框 94"/>
            <p:cNvSpPr txBox="1">
              <a:spLocks noChangeArrowheads="1"/>
            </p:cNvSpPr>
            <p:nvPr/>
          </p:nvSpPr>
          <p:spPr bwMode="auto">
            <a:xfrm>
              <a:off x="3730271" y="5175575"/>
              <a:ext cx="3054351" cy="4608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     </a:t>
              </a:r>
              <a:r>
                <a:rPr lang="en-US" altLang="zh-CN" sz="2400" smtClean="0">
                  <a:latin typeface="+mj-lt"/>
                  <a:ea typeface="黑体" panose="02010609060101010101" pitchFamily="49" charset="-122"/>
                </a:rPr>
                <a:t>	</a:t>
              </a:r>
              <a:r>
                <a:rPr lang="zh-CN" altLang="en-US" sz="2400" smtClean="0"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>
                  <a:latin typeface="+mj-lt"/>
                  <a:ea typeface="黑体" panose="02010609060101010101" pitchFamily="49" charset="-122"/>
                </a:rPr>
                <a:t>28</a:t>
              </a:r>
              <a:endParaRPr lang="zh-CN" altLang="en-US" sz="2400">
                <a:latin typeface="+mj-lt"/>
                <a:ea typeface="黑体" panose="02010609060101010101" pitchFamily="49" charset="-122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443856" y="5112341"/>
              <a:ext cx="451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i="1" smtClean="0">
                  <a:latin typeface="+mj-lt"/>
                </a:rPr>
                <a:t>x</a:t>
              </a:r>
              <a:endParaRPr lang="zh-CN" altLang="en-US" sz="2800" i="1">
                <a:latin typeface="+mj-lt"/>
              </a:endParaRPr>
            </a:p>
          </p:txBody>
        </p:sp>
      </p:grpSp>
      <p:sp>
        <p:nvSpPr>
          <p:cNvPr id="72" name="TextBox 42"/>
          <p:cNvSpPr txBox="1">
            <a:spLocks noChangeArrowheads="1"/>
          </p:cNvSpPr>
          <p:nvPr/>
        </p:nvSpPr>
        <p:spPr bwMode="auto">
          <a:xfrm>
            <a:off x="2176519" y="937036"/>
            <a:ext cx="7339914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如果有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140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个橘子，按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3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∶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2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又应该怎样分？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3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3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63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3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2" dur="500"/>
                                        <p:tgtEl>
                                          <p:spTgt spid="63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5" dur="500"/>
                                        <p:tgtEl>
                                          <p:spTgt spid="63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63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7117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7117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7117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6" grpId="0" animBg="1"/>
      <p:bldP spid="33" grpId="0" animBg="1"/>
      <p:bldP spid="34" grpId="0" animBg="1"/>
      <p:bldP spid="35" grpId="0" animBg="1"/>
      <p:bldP spid="36" grpId="0" animBg="1"/>
      <p:bldP spid="7" grpId="0" animBg="1"/>
      <p:bldP spid="38" grpId="0"/>
      <p:bldP spid="39" grpId="0" animBg="1"/>
      <p:bldP spid="47" grpId="0" animBg="1"/>
      <p:bldP spid="54" grpId="0"/>
      <p:bldP spid="54" grpId="1"/>
      <p:bldP spid="75" grpId="0"/>
      <p:bldP spid="103" grpId="0"/>
      <p:bldP spid="6359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3918121" y="951480"/>
            <a:ext cx="4800600" cy="52540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有多少？怎么分？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0" name="AutoShape 6"/>
          <p:cNvSpPr/>
          <p:nvPr/>
        </p:nvSpPr>
        <p:spPr bwMode="auto">
          <a:xfrm rot="-5400000">
            <a:off x="5387182" y="-114350"/>
            <a:ext cx="71438" cy="3263900"/>
          </a:xfrm>
          <a:prstGeom prst="leftBrace">
            <a:avLst>
              <a:gd name="adj1" fmla="val 285554"/>
              <a:gd name="adj2" fmla="val 50000"/>
            </a:avLst>
          </a:prstGeom>
          <a:noFill/>
          <a:ln w="9525">
            <a:noFill/>
            <a:round/>
          </a:ln>
        </p:spPr>
        <p:txBody>
          <a:bodyPr wrap="none" lIns="90000" tIns="46800" rIns="90000" bIns="46800" anchor="ctr"/>
          <a:lstStyle/>
          <a:p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751918" y="1481882"/>
            <a:ext cx="1263785" cy="52540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总数量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 flipH="1">
            <a:off x="5453392" y="2056557"/>
            <a:ext cx="0" cy="3603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tailEnd type="triangle" w="med" len="med"/>
          </a:ln>
        </p:spPr>
        <p:txBody>
          <a:bodyPr lIns="90000" tIns="46800" rIns="90000" bIns="46800" anchor="ctr"/>
          <a:lstStyle/>
          <a:p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751918" y="2416919"/>
            <a:ext cx="2976033" cy="52540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怎样分？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220519" y="2946457"/>
            <a:ext cx="2624667" cy="52546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（   ）</a:t>
            </a:r>
            <a:r>
              <a:rPr lang="zh-CN" altLang="en-US" sz="2800">
                <a:latin typeface="+mj-lt"/>
                <a:ea typeface="黑体" panose="02010609060101010101" pitchFamily="49" charset="-122"/>
              </a:rPr>
              <a:t>∶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（    ）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3790951" y="3673014"/>
            <a:ext cx="4705349" cy="52546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先求平均分的总份数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2205567" y="4657264"/>
            <a:ext cx="3746500" cy="52540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再求出每份数。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6280151" y="4657264"/>
            <a:ext cx="3943349" cy="95628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再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求每</a:t>
            </a:r>
            <a:r>
              <a:rPr lang="zh-CN" altLang="en-US" sz="2800">
                <a:latin typeface="+mj-lt"/>
                <a:ea typeface="黑体" panose="02010609060101010101" pitchFamily="49" charset="-122"/>
              </a:rPr>
              <a:t>部分占总数的几分之几。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 flipH="1">
            <a:off x="5478105" y="3414771"/>
            <a:ext cx="0" cy="3603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tailEnd type="triangle" w="med" len="med"/>
          </a:ln>
        </p:spPr>
        <p:txBody>
          <a:bodyPr lIns="90000" tIns="46800" rIns="90000" bIns="46800" anchor="ctr"/>
          <a:lstStyle/>
          <a:p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 flipH="1">
            <a:off x="4078817" y="4296901"/>
            <a:ext cx="0" cy="3603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tailEnd type="triangle" w="med" len="med"/>
          </a:ln>
        </p:spPr>
        <p:txBody>
          <a:bodyPr lIns="90000" tIns="46800" rIns="90000" bIns="46800" anchor="ctr"/>
          <a:lstStyle/>
          <a:p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80" name="Line 16"/>
          <p:cNvSpPr>
            <a:spLocks noChangeShapeType="1"/>
          </p:cNvSpPr>
          <p:nvPr/>
        </p:nvSpPr>
        <p:spPr bwMode="auto">
          <a:xfrm flipH="1">
            <a:off x="7152217" y="4296901"/>
            <a:ext cx="0" cy="3603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tailEnd type="triangle" w="med" len="med"/>
          </a:ln>
        </p:spPr>
        <p:txBody>
          <a:bodyPr lIns="90000" tIns="46800" rIns="90000" bIns="46800" anchor="ctr"/>
          <a:lstStyle/>
          <a:p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6401" name="Text Box 18"/>
          <p:cNvSpPr txBox="1">
            <a:spLocks noChangeArrowheads="1"/>
          </p:cNvSpPr>
          <p:nvPr/>
        </p:nvSpPr>
        <p:spPr bwMode="auto">
          <a:xfrm>
            <a:off x="10705917" y="1211831"/>
            <a:ext cx="551090" cy="403309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vert="eaVert" wrap="square" lIns="90000" tIns="46800" rIns="90000" bIns="46800">
            <a:spAutoFit/>
          </a:bodyPr>
          <a:lstStyle/>
          <a:p>
            <a:pPr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解决比的应用问题一般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步骤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3630254" y="6205648"/>
            <a:ext cx="5376333" cy="52540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    </a:t>
            </a:r>
            <a:r>
              <a:rPr lang="en-US" altLang="zh-CN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※</a:t>
            </a:r>
            <a:r>
              <a:rPr lang="zh-CN" altLang="en-US" sz="2800">
                <a:latin typeface="+mj-lt"/>
                <a:ea typeface="黑体" panose="02010609060101010101" pitchFamily="49" charset="-122"/>
              </a:rPr>
              <a:t>别忘了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检验作答哦</a:t>
            </a:r>
            <a:r>
              <a:rPr lang="en-US" altLang="zh-CN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※</a:t>
            </a:r>
            <a:endParaRPr lang="zh-CN" altLang="en-US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2205567" y="5164020"/>
            <a:ext cx="3746500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最后用每份数分别乘每部分所占的份数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。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6280151" y="5591614"/>
            <a:ext cx="379518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>
                <a:latin typeface="+mj-lt"/>
                <a:ea typeface="黑体" panose="02010609060101010101" pitchFamily="49" charset="-122"/>
              </a:rPr>
              <a:t>最后用分数乘法求出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。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2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2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/>
      <p:bldP spid="62471" grpId="0"/>
      <p:bldP spid="62472" grpId="0" animBg="1"/>
      <p:bldP spid="62473" grpId="0"/>
      <p:bldP spid="62474" grpId="0"/>
      <p:bldP spid="62475" grpId="0"/>
      <p:bldP spid="62476" grpId="0" build="allAtOnce"/>
      <p:bldP spid="62477" grpId="0" build="allAtOnce"/>
      <p:bldP spid="62478" grpId="0" animBg="1"/>
      <p:bldP spid="62479" grpId="0" animBg="1"/>
      <p:bldP spid="62480" grpId="0" animBg="1"/>
      <p:bldP spid="62483" grpId="0"/>
      <p:bldP spid="164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425132" y="825659"/>
            <a:ext cx="4038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3754967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4121151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4925484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289551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5657851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040967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6405033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6773333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7152217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7520517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7903633" y="3508639"/>
            <a:ext cx="381000" cy="4318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8" name="右大括号 7"/>
          <p:cNvSpPr/>
          <p:nvPr/>
        </p:nvSpPr>
        <p:spPr>
          <a:xfrm rot="5400000">
            <a:off x="4027489" y="3726127"/>
            <a:ext cx="180975" cy="768351"/>
          </a:xfrm>
          <a:prstGeom prst="rightBrace">
            <a:avLst>
              <a:gd name="adj1" fmla="val 2764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634317" y="4224602"/>
            <a:ext cx="102446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smtClean="0">
                <a:latin typeface="+mj-lt"/>
                <a:ea typeface="黑体" panose="02010609060101010101" pitchFamily="49" charset="-122"/>
              </a:rPr>
              <a:t>440 g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4" name="右大括号 113"/>
          <p:cNvSpPr/>
          <p:nvPr/>
        </p:nvSpPr>
        <p:spPr>
          <a:xfrm rot="5400000">
            <a:off x="6534415" y="2423583"/>
            <a:ext cx="179388" cy="3359151"/>
          </a:xfrm>
          <a:prstGeom prst="rightBrace">
            <a:avLst>
              <a:gd name="adj1" fmla="val 27645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5" name="文本框 114"/>
          <p:cNvSpPr txBox="1">
            <a:spLocks noChangeArrowheads="1"/>
          </p:cNvSpPr>
          <p:nvPr/>
        </p:nvSpPr>
        <p:spPr bwMode="auto">
          <a:xfrm>
            <a:off x="6280151" y="4226189"/>
            <a:ext cx="1026583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？</a:t>
            </a:r>
            <a:r>
              <a:rPr lang="en-US" altLang="zh-CN" sz="2000">
                <a:latin typeface="+mj-lt"/>
                <a:ea typeface="黑体" panose="02010609060101010101" pitchFamily="49" charset="-122"/>
              </a:rPr>
              <a:t>g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24013" y="2614620"/>
            <a:ext cx="2264833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67834" y="3722953"/>
            <a:ext cx="1547284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" name="文本框 115"/>
          <p:cNvSpPr txBox="1">
            <a:spLocks noChangeArrowheads="1"/>
          </p:cNvSpPr>
          <p:nvPr/>
        </p:nvSpPr>
        <p:spPr bwMode="auto">
          <a:xfrm>
            <a:off x="2753785" y="4978665"/>
            <a:ext cx="400896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+mj-lt"/>
                <a:ea typeface="黑体" panose="02010609060101010101" pitchFamily="49" charset="-122"/>
              </a:rPr>
              <a:t>440÷2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220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（克）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7" name="文本框 116"/>
          <p:cNvSpPr txBox="1">
            <a:spLocks noChangeArrowheads="1"/>
          </p:cNvSpPr>
          <p:nvPr/>
        </p:nvSpPr>
        <p:spPr bwMode="auto">
          <a:xfrm>
            <a:off x="3380317" y="5465113"/>
            <a:ext cx="458046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+mj-lt"/>
                <a:ea typeface="黑体" panose="02010609060101010101" pitchFamily="49" charset="-122"/>
              </a:rPr>
              <a:t>220×9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1980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（克）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8" name="文本框 117"/>
          <p:cNvSpPr txBox="1">
            <a:spLocks noChangeArrowheads="1"/>
          </p:cNvSpPr>
          <p:nvPr/>
        </p:nvSpPr>
        <p:spPr bwMode="auto">
          <a:xfrm>
            <a:off x="3424767" y="6074040"/>
            <a:ext cx="5839884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+mj-lt"/>
                <a:ea typeface="黑体" panose="02010609060101010101" pitchFamily="49" charset="-122"/>
              </a:rPr>
              <a:t>答：他要准备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 1980 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克奶。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9" name="文本框 118"/>
          <p:cNvSpPr txBox="1">
            <a:spLocks noChangeArrowheads="1"/>
          </p:cNvSpPr>
          <p:nvPr/>
        </p:nvSpPr>
        <p:spPr bwMode="auto">
          <a:xfrm>
            <a:off x="6310871" y="4198986"/>
            <a:ext cx="1026584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smtClean="0">
                <a:latin typeface="+mj-lt"/>
                <a:ea typeface="黑体" panose="02010609060101010101" pitchFamily="49" charset="-122"/>
              </a:rPr>
              <a:t>9</a:t>
            </a:r>
            <a:r>
              <a:rPr lang="zh-CN" altLang="en-US" sz="2000" smtClean="0">
                <a:latin typeface="+mj-lt"/>
                <a:ea typeface="黑体" panose="02010609060101010101" pitchFamily="49" charset="-122"/>
              </a:rPr>
              <a:t>份</a:t>
            </a:r>
            <a:endParaRPr lang="zh-CN" altLang="en-US" sz="2000"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3" name="组合 20"/>
          <p:cNvGrpSpPr/>
          <p:nvPr/>
        </p:nvGrpSpPr>
        <p:grpSpPr>
          <a:xfrm>
            <a:off x="7533218" y="4909572"/>
            <a:ext cx="4641849" cy="786301"/>
            <a:chOff x="5649787" y="4563034"/>
            <a:chExt cx="3480867" cy="786550"/>
          </a:xfrm>
        </p:grpSpPr>
        <p:sp>
          <p:nvSpPr>
            <p:cNvPr id="18466" name="文本框 119"/>
            <p:cNvSpPr txBox="1">
              <a:spLocks noChangeArrowheads="1"/>
            </p:cNvSpPr>
            <p:nvPr/>
          </p:nvSpPr>
          <p:spPr bwMode="auto">
            <a:xfrm>
              <a:off x="5649787" y="4732313"/>
              <a:ext cx="3480867" cy="4605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440</a:t>
              </a:r>
              <a:r>
                <a:rPr lang="en-US" altLang="zh-CN" sz="2400"/>
                <a:t>÷     </a:t>
              </a:r>
              <a:r>
                <a:rPr lang="zh-CN" altLang="en-US" sz="2400"/>
                <a:t>＝</a:t>
              </a:r>
              <a:r>
                <a:rPr lang="en-US" altLang="zh-CN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1980</a:t>
              </a:r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</a:rPr>
                <a:t>（克）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5" name="组合 122"/>
            <p:cNvGrpSpPr/>
            <p:nvPr/>
          </p:nvGrpSpPr>
          <p:grpSpPr>
            <a:xfrm>
              <a:off x="6883779" y="4563034"/>
              <a:ext cx="398933" cy="786550"/>
              <a:chOff x="3658254" y="4188003"/>
              <a:chExt cx="398933" cy="786550"/>
            </a:xfrm>
          </p:grpSpPr>
          <p:cxnSp>
            <p:nvCxnSpPr>
              <p:cNvPr id="124" name="直接连接符 123"/>
              <p:cNvCxnSpPr/>
              <p:nvPr/>
            </p:nvCxnSpPr>
            <p:spPr>
              <a:xfrm>
                <a:off x="3658254" y="4580728"/>
                <a:ext cx="25237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69" name="文本框 124"/>
              <p:cNvSpPr txBox="1">
                <a:spLocks noChangeArrowheads="1"/>
              </p:cNvSpPr>
              <p:nvPr/>
            </p:nvSpPr>
            <p:spPr bwMode="auto">
              <a:xfrm>
                <a:off x="3661411" y="4188003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latin typeface="+mj-lt"/>
                  </a:rPr>
                  <a:t>2</a:t>
                </a:r>
                <a:endParaRPr lang="zh-CN" altLang="en-US" sz="2400">
                  <a:latin typeface="+mj-lt"/>
                </a:endParaRPr>
              </a:p>
            </p:txBody>
          </p:sp>
          <p:sp>
            <p:nvSpPr>
              <p:cNvPr id="18470" name="文本框 125"/>
              <p:cNvSpPr txBox="1">
                <a:spLocks noChangeArrowheads="1"/>
              </p:cNvSpPr>
              <p:nvPr/>
            </p:nvSpPr>
            <p:spPr bwMode="auto">
              <a:xfrm>
                <a:off x="3661411" y="4512888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latin typeface="+mj-lt"/>
                  </a:rPr>
                  <a:t>9</a:t>
                </a:r>
                <a:endParaRPr lang="zh-CN" altLang="en-US" sz="2400">
                  <a:latin typeface="+mj-lt"/>
                </a:endParaRPr>
              </a:p>
            </p:txBody>
          </p:sp>
        </p:grpSp>
      </p:grpSp>
      <p:sp>
        <p:nvSpPr>
          <p:cNvPr id="22" name="圆角矩形 21"/>
          <p:cNvSpPr/>
          <p:nvPr/>
        </p:nvSpPr>
        <p:spPr>
          <a:xfrm>
            <a:off x="8829407" y="5957874"/>
            <a:ext cx="1702339" cy="3651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mtClean="0">
                <a:solidFill>
                  <a:schemeClr val="tx1"/>
                </a:solidFill>
                <a:latin typeface="+mj-lt"/>
                <a:ea typeface="黑体" panose="02010609060101010101" pitchFamily="49" charset="-122"/>
              </a:rPr>
              <a:t>其他方法</a:t>
            </a:r>
            <a:endParaRPr lang="zh-CN" altLang="en-US">
              <a:solidFill>
                <a:schemeClr val="tx1"/>
              </a:solidFill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18465" name="图片 2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26941" y="912513"/>
            <a:ext cx="157268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2489" y="2144889"/>
            <a:ext cx="10656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阿姨有巧克力</a:t>
            </a:r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440 g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，都用来调巧克力奶。她需要准备多少克奶？</a:t>
            </a:r>
            <a:endParaRPr lang="zh-CN" altLang="en-US" sz="2800"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7117"/>
                                      </p:to>
                                    </p:animClr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4" grpId="0" animBg="1"/>
      <p:bldP spid="92" grpId="0" animBg="1"/>
      <p:bldP spid="99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8" grpId="0" animBg="1"/>
      <p:bldP spid="14" grpId="0"/>
      <p:bldP spid="114" grpId="0" animBg="1"/>
      <p:bldP spid="114" grpId="1" animBg="1"/>
      <p:bldP spid="115" grpId="0"/>
      <p:bldP spid="115" grpId="1"/>
      <p:bldP spid="116" grpId="0"/>
      <p:bldP spid="117" grpId="0"/>
      <p:bldP spid="118" grpId="0"/>
      <p:bldP spid="1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599722" y="1407319"/>
            <a:ext cx="5850505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1.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学校图书馆新进了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 450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本图书，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  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按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4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∶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5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分给四年级和五年级，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  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应该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怎么分？分一分，并记录</a:t>
            </a:r>
            <a:endParaRPr lang="en-US" altLang="zh-CN" sz="2800" dirty="0">
              <a:latin typeface="+mj-lt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  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分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的过程。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796389" y="1791316"/>
          <a:ext cx="3360000" cy="28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000"/>
                <a:gridCol w="1680000"/>
              </a:tblGrid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四年级</a:t>
                      </a:r>
                      <a:endParaRPr lang="zh-CN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五年级</a:t>
                      </a:r>
                      <a:endParaRPr lang="zh-CN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9246" y="2258422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40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27466" y="2258422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50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93365" y="2740395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80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95432" y="2745213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100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61331" y="3207501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120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82253" y="3205891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150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54351" y="3669855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160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86655" y="3662657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200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65068" y="4132209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200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879675" y="4118795"/>
            <a:ext cx="99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</a:rPr>
              <a:t>250</a:t>
            </a:r>
            <a:endParaRPr lang="zh-CN" altLang="en-US" sz="2800">
              <a:solidFill>
                <a:srgbClr val="FF0000"/>
              </a:solidFill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769172" y="984985"/>
            <a:ext cx="11008784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2.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一座水库按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 2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∶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3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放养鲢鱼和鲤鱼，一共可以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放养鱼苗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</a:t>
            </a: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25000 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尾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。  </a:t>
            </a:r>
            <a:endParaRPr lang="en-US" altLang="zh-CN" sz="2800" dirty="0" smtClean="0">
              <a:latin typeface="+mj-lt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+mj-lt"/>
                <a:ea typeface="黑体" panose="02010609060101010101" pitchFamily="49" charset="-122"/>
              </a:rPr>
              <a:t> </a:t>
            </a:r>
            <a:r>
              <a:rPr lang="en-US" altLang="zh-CN" sz="2800" dirty="0" smtClean="0">
                <a:latin typeface="+mj-lt"/>
                <a:ea typeface="黑体" panose="02010609060101010101" pitchFamily="49" charset="-122"/>
              </a:rPr>
              <a:t>   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其中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鲢鱼和鲤鱼的鱼苗各应放养</a:t>
            </a:r>
            <a:r>
              <a:rPr lang="zh-CN" altLang="en-US" sz="2800" dirty="0" smtClean="0">
                <a:latin typeface="+mj-lt"/>
                <a:ea typeface="黑体" panose="02010609060101010101" pitchFamily="49" charset="-122"/>
              </a:rPr>
              <a:t>多少</a:t>
            </a:r>
            <a:r>
              <a:rPr lang="zh-CN" altLang="en-US" sz="2800" dirty="0">
                <a:latin typeface="+mj-lt"/>
                <a:ea typeface="黑体" panose="02010609060101010101" pitchFamily="49" charset="-122"/>
              </a:rPr>
              <a:t>尾？</a:t>
            </a:r>
            <a:endParaRPr lang="zh-CN" altLang="en-US" sz="2800" dirty="0"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1843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941027" y="2907952"/>
            <a:ext cx="5588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752659" y="3041911"/>
            <a:ext cx="19939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</a:t>
            </a:r>
            <a:r>
              <a:rPr lang="zh-CN" altLang="en-US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＋</a:t>
            </a:r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5</a:t>
            </a:r>
            <a:endParaRPr lang="zh-CN" altLang="en-US" sz="24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pSp>
        <p:nvGrpSpPr>
          <p:cNvPr id="2" name="组合 8"/>
          <p:cNvGrpSpPr/>
          <p:nvPr/>
        </p:nvGrpSpPr>
        <p:grpSpPr>
          <a:xfrm>
            <a:off x="1886008" y="3470537"/>
            <a:ext cx="5916084" cy="782637"/>
            <a:chOff x="4931937" y="4228091"/>
            <a:chExt cx="4437200" cy="782885"/>
          </a:xfrm>
        </p:grpSpPr>
        <p:sp>
          <p:nvSpPr>
            <p:cNvPr id="18447" name="文本框 9"/>
            <p:cNvSpPr txBox="1">
              <a:spLocks noChangeArrowheads="1"/>
            </p:cNvSpPr>
            <p:nvPr/>
          </p:nvSpPr>
          <p:spPr bwMode="auto">
            <a:xfrm>
              <a:off x="4931937" y="4399197"/>
              <a:ext cx="443720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25000×    </a:t>
              </a:r>
              <a:r>
                <a:rPr lang="zh-CN" altLang="en-US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10000</a:t>
              </a:r>
              <a:r>
                <a:rPr lang="zh-CN" altLang="en-US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（尾）</a:t>
              </a:r>
              <a:endParaRPr lang="zh-CN" altLang="en-US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  <p:grpSp>
          <p:nvGrpSpPr>
            <p:cNvPr id="3" name="组合 10"/>
            <p:cNvGrpSpPr/>
            <p:nvPr/>
          </p:nvGrpSpPr>
          <p:grpSpPr>
            <a:xfrm>
              <a:off x="5774317" y="4228091"/>
              <a:ext cx="408325" cy="782885"/>
              <a:chOff x="3018678" y="4191668"/>
              <a:chExt cx="408325" cy="782885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3018678" y="4580728"/>
                <a:ext cx="25242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50" name="文本框 12"/>
              <p:cNvSpPr txBox="1">
                <a:spLocks noChangeArrowheads="1"/>
              </p:cNvSpPr>
              <p:nvPr/>
            </p:nvSpPr>
            <p:spPr bwMode="auto">
              <a:xfrm>
                <a:off x="3029307" y="4191668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rPr>
                  <a:t>2</a:t>
                </a:r>
                <a:endParaRPr lang="zh-CN" altLang="en-US" sz="24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8451" name="文本框 13"/>
              <p:cNvSpPr txBox="1">
                <a:spLocks noChangeArrowheads="1"/>
              </p:cNvSpPr>
              <p:nvPr/>
            </p:nvSpPr>
            <p:spPr bwMode="auto">
              <a:xfrm>
                <a:off x="3031227" y="4512888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rPr>
                  <a:t>5</a:t>
                </a:r>
                <a:endParaRPr lang="zh-CN" altLang="en-US" sz="24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" name="组合 14"/>
          <p:cNvGrpSpPr/>
          <p:nvPr/>
        </p:nvGrpSpPr>
        <p:grpSpPr>
          <a:xfrm>
            <a:off x="1905058" y="4126173"/>
            <a:ext cx="5958416" cy="782638"/>
            <a:chOff x="4963001" y="4228091"/>
            <a:chExt cx="4469267" cy="782885"/>
          </a:xfrm>
        </p:grpSpPr>
        <p:sp>
          <p:nvSpPr>
            <p:cNvPr id="18442" name="文本框 15"/>
            <p:cNvSpPr txBox="1">
              <a:spLocks noChangeArrowheads="1"/>
            </p:cNvSpPr>
            <p:nvPr/>
          </p:nvSpPr>
          <p:spPr bwMode="auto">
            <a:xfrm>
              <a:off x="4963001" y="4385549"/>
              <a:ext cx="446926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25000×    </a:t>
              </a:r>
              <a:r>
                <a:rPr lang="zh-CN" altLang="en-US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＝</a:t>
              </a:r>
              <a:r>
                <a:rPr lang="en-US" altLang="zh-CN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15000</a:t>
              </a:r>
              <a:r>
                <a:rPr lang="zh-CN" altLang="en-US" sz="2400" dirty="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rPr>
                <a:t>（尾）</a:t>
              </a:r>
              <a:endParaRPr lang="zh-CN" altLang="en-US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endParaRPr>
            </a:p>
          </p:txBody>
        </p:sp>
        <p:grpSp>
          <p:nvGrpSpPr>
            <p:cNvPr id="5" name="组合 16"/>
            <p:cNvGrpSpPr/>
            <p:nvPr/>
          </p:nvGrpSpPr>
          <p:grpSpPr>
            <a:xfrm>
              <a:off x="5833180" y="4228091"/>
              <a:ext cx="412395" cy="782885"/>
              <a:chOff x="3077541" y="4191668"/>
              <a:chExt cx="412395" cy="782885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3084516" y="4580729"/>
                <a:ext cx="25243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45" name="文本框 18"/>
              <p:cNvSpPr txBox="1">
                <a:spLocks noChangeArrowheads="1"/>
              </p:cNvSpPr>
              <p:nvPr/>
            </p:nvSpPr>
            <p:spPr bwMode="auto">
              <a:xfrm>
                <a:off x="3094160" y="4191668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rPr>
                  <a:t>3</a:t>
                </a:r>
                <a:endParaRPr lang="zh-CN" altLang="en-US" sz="24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endParaRPr>
              </a:p>
            </p:txBody>
          </p:sp>
          <p:sp>
            <p:nvSpPr>
              <p:cNvPr id="18446" name="文本框 19"/>
              <p:cNvSpPr txBox="1">
                <a:spLocks noChangeArrowheads="1"/>
              </p:cNvSpPr>
              <p:nvPr/>
            </p:nvSpPr>
            <p:spPr bwMode="auto">
              <a:xfrm>
                <a:off x="3077541" y="4512888"/>
                <a:ext cx="395776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solidFill>
                      <a:srgbClr val="FF0000"/>
                    </a:solidFill>
                    <a:latin typeface="+mj-lt"/>
                    <a:ea typeface="黑体" panose="02010609060101010101" pitchFamily="49" charset="-122"/>
                  </a:rPr>
                  <a:t>5</a:t>
                </a:r>
                <a:endParaRPr lang="zh-CN" altLang="en-US" sz="2400">
                  <a:solidFill>
                    <a:srgbClr val="FF0000"/>
                  </a:solidFill>
                  <a:latin typeface="+mj-lt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6583805" y="4908811"/>
            <a:ext cx="4625739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答：鲢鱼的鱼苗应放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 10000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尾；鲤鱼的鱼苗应放养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15000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尾。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428" grpId="0"/>
    </p:bldLst>
  </p:timing>
</p:sld>
</file>

<file path=ppt/tags/tag1.xml><?xml version="1.0" encoding="utf-8"?>
<p:tagLst xmlns:p="http://schemas.openxmlformats.org/presentationml/2006/main">
  <p:tag name="KSO_WM_UNIT_TABLE_BEAUTIFY" val="smartTable{657d24f8-d43d-490b-a321-ec48bfad00e0}"/>
</p:tagLst>
</file>

<file path=ppt/tags/tag2.xml><?xml version="1.0" encoding="utf-8"?>
<p:tagLst xmlns:p="http://schemas.openxmlformats.org/presentationml/2006/main">
  <p:tag name="KSO_WM_UNIT_TABLE_BEAUTIFY" val="smartTable{b19f3514-ff7b-4b2c-8ad9-781f9b65558e}"/>
</p:tagLst>
</file>

<file path=ppt/tags/tag3.xml><?xml version="1.0" encoding="utf-8"?>
<p:tagLst xmlns:p="http://schemas.openxmlformats.org/presentationml/2006/main">
  <p:tag name="KSO_WM_UNIT_TABLE_BEAUTIFY" val="smartTable{586a1671-7f33-45a2-9e0c-2a59422db848}"/>
</p:tagLst>
</file>

<file path=ppt/tags/tag4.xml><?xml version="1.0" encoding="utf-8"?>
<p:tagLst xmlns:p="http://schemas.openxmlformats.org/presentationml/2006/main">
  <p:tag name="KSO_WM_UNIT_TABLE_BEAUTIFY" val="smartTable{76f7ca93-8942-45c5-88ec-1ec06cb8506d}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5e49038f-8638-4f0e-a076-f2e9bb9c8592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2101</Words>
  <Application>WPS 演示</Application>
  <PresentationFormat>自定义</PresentationFormat>
  <Paragraphs>300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黑体</vt:lpstr>
      <vt:lpstr>楷体</vt:lpstr>
      <vt:lpstr>微软雅黑</vt:lpstr>
      <vt:lpstr>楷体_GB2312</vt:lpstr>
      <vt:lpstr>新宋体</vt:lpstr>
      <vt:lpstr>Calibri</vt:lpstr>
      <vt:lpstr>Times New Roman</vt:lpstr>
      <vt:lpstr>Arial</vt:lpstr>
      <vt:lpstr>Arial Unicode MS</vt:lpstr>
      <vt:lpstr>第一PPT模板网-WWW.1PPT.COM</vt:lpstr>
      <vt:lpstr>第六单元   比的认识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</vt:lpstr>
      <vt:lpstr>PowerPoint 演示文稿</vt:lpstr>
      <vt:lpstr>PowerPoint 演示文稿</vt:lpstr>
      <vt:lpstr>再 见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2022-10-01T10:49:00Z</cp:lastPrinted>
  <dcterms:created xsi:type="dcterms:W3CDTF">2022-10-01T10:49:00Z</dcterms:created>
  <dcterms:modified xsi:type="dcterms:W3CDTF">2023-11-01T09:05:23Z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67C59CBF46684AC8AF3068D01ECFCDC2_12</vt:lpwstr>
  </property>
  <property fmtid="{D5CDD505-2E9C-101B-9397-08002B2CF9AE}" pid="7" name="KSOProductBuildVer">
    <vt:lpwstr>2052-12.1.0.15712</vt:lpwstr>
  </property>
</Properties>
</file>