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29"/>
  </p:handoutMasterIdLst>
  <p:sldIdLst>
    <p:sldId id="350" r:id="rId3"/>
    <p:sldId id="327" r:id="rId5"/>
    <p:sldId id="328" r:id="rId6"/>
    <p:sldId id="330" r:id="rId7"/>
    <p:sldId id="331" r:id="rId8"/>
    <p:sldId id="332" r:id="rId9"/>
    <p:sldId id="333" r:id="rId10"/>
    <p:sldId id="334" r:id="rId11"/>
    <p:sldId id="335" r:id="rId12"/>
    <p:sldId id="336" r:id="rId13"/>
    <p:sldId id="337" r:id="rId14"/>
    <p:sldId id="338" r:id="rId15"/>
    <p:sldId id="315" r:id="rId16"/>
    <p:sldId id="339" r:id="rId17"/>
    <p:sldId id="340" r:id="rId18"/>
    <p:sldId id="341" r:id="rId19"/>
    <p:sldId id="322" r:id="rId20"/>
    <p:sldId id="323" r:id="rId21"/>
    <p:sldId id="342" r:id="rId22"/>
    <p:sldId id="343" r:id="rId23"/>
    <p:sldId id="344" r:id="rId24"/>
    <p:sldId id="345" r:id="rId25"/>
    <p:sldId id="324" r:id="rId26"/>
    <p:sldId id="325" r:id="rId27"/>
    <p:sldId id="351" r:id="rId28"/>
  </p:sldIdLst>
  <p:sldSz cx="9144000" cy="5143500" type="screen16x9"/>
  <p:notesSz cx="6858000" cy="9144000"/>
  <p:embeddedFontLst>
    <p:embeddedFont>
      <p:font typeface="微软雅黑" panose="020B0503020204020204" pitchFamily="34" charset="-122"/>
      <p:regular r:id="rId33"/>
    </p:embeddedFont>
    <p:embeddedFont>
      <p:font typeface="楷体" panose="02010609060101010101" charset="-122"/>
      <p:regular r:id="rId34"/>
    </p:embeddedFont>
    <p:embeddedFont>
      <p:font typeface="黑体" panose="02010609060101010101" charset="-122"/>
      <p:regular r:id="rId35"/>
    </p:embeddedFont>
  </p:embeddedFontLst>
  <p:custDataLst>
    <p:tags r:id="rId3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16" userDrawn="1">
          <p15:clr>
            <a:srgbClr val="A4A3A4"/>
          </p15:clr>
        </p15:guide>
        <p15:guide id="2" pos="27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2" autoAdjust="0"/>
    <p:restoredTop sz="94660" autoAdjust="0"/>
  </p:normalViewPr>
  <p:slideViewPr>
    <p:cSldViewPr snapToObjects="1">
      <p:cViewPr>
        <p:scale>
          <a:sx n="130" d="100"/>
          <a:sy n="130" d="100"/>
        </p:scale>
        <p:origin x="-1074" y="-348"/>
      </p:cViewPr>
      <p:guideLst>
        <p:guide orient="horz" pos="1616"/>
        <p:guide pos="278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6" Type="http://schemas.openxmlformats.org/officeDocument/2006/relationships/tags" Target="tags/tag1.xml"/><Relationship Id="rId35" Type="http://schemas.openxmlformats.org/officeDocument/2006/relationships/font" Target="fonts/font3.fntdata"/><Relationship Id="rId34" Type="http://schemas.openxmlformats.org/officeDocument/2006/relationships/font" Target="fonts/font2.fntdata"/><Relationship Id="rId33" Type="http://schemas.openxmlformats.org/officeDocument/2006/relationships/font" Target="fonts/font1.fntdata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" Target="slides/slide1.xml"/><Relationship Id="rId29" Type="http://schemas.openxmlformats.org/officeDocument/2006/relationships/handoutMaster" Target="handoutMasters/handoutMaster1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0" hangingPunct="0">
              <a:buFontTx/>
              <a:buNone/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0" hangingPunct="0">
              <a:buFontTx/>
              <a:buNone/>
              <a:defRPr sz="1200" smtClean="0"/>
            </a:lvl1pPr>
          </a:lstStyle>
          <a:p>
            <a:pPr>
              <a:defRPr/>
            </a:pPr>
            <a:fld id="{30024FBB-0F7F-47D2-AF9D-01F89CCC3882}" type="datetime1">
              <a:rPr lang="zh-CN" altLang="en-US"/>
            </a:fld>
            <a:endParaRPr lang="en-US" altLang="zh-CN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eaLnBrk="0" hangingPunct="0">
              <a:buFontTx/>
              <a:buNone/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 noProof="1"/>
            </a:lvl1pPr>
          </a:lstStyle>
          <a:p>
            <a:fld id="{19E1A309-BE32-41AC-A226-3DC6FDAC7AEC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409575" y="754063"/>
            <a:ext cx="5854700" cy="3294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sp>
      <p:sp>
        <p:nvSpPr>
          <p:cNvPr id="11267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538163" y="4387850"/>
            <a:ext cx="5780087" cy="3952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noProof="0"/>
              <a:t>单击此处编辑母版文本样式</a:t>
            </a:r>
            <a:endParaRPr lang="zh-CN" noProof="0"/>
          </a:p>
          <a:p>
            <a:pPr lvl="1"/>
            <a:r>
              <a:rPr lang="zh-CN" noProof="0"/>
              <a:t>第二级</a:t>
            </a:r>
            <a:endParaRPr lang="zh-CN" noProof="0"/>
          </a:p>
          <a:p>
            <a:pPr lvl="2"/>
            <a:r>
              <a:rPr lang="zh-CN" noProof="0"/>
              <a:t>第三级</a:t>
            </a:r>
            <a:endParaRPr lang="zh-CN" noProof="0"/>
          </a:p>
          <a:p>
            <a:pPr lvl="3"/>
            <a:r>
              <a:rPr lang="zh-CN" noProof="0"/>
              <a:t>第四级</a:t>
            </a:r>
            <a:endParaRPr lang="zh-CN" noProof="0"/>
          </a:p>
          <a:p>
            <a:pPr lvl="4"/>
            <a:r>
              <a:rPr lang="zh-CN" noProof="0"/>
              <a:t>第五级</a:t>
            </a:r>
            <a:endParaRPr lang="zh-CN" noProof="0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338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200" smtClean="0"/>
            </a:lvl1pPr>
          </a:lstStyle>
          <a:p>
            <a:pPr>
              <a:defRPr/>
            </a:pPr>
            <a:fld id="{1CE749AF-C161-4D22-85E1-04367494798F}" type="datetime1">
              <a:rPr lang="zh-CN" altLang="en-US"/>
            </a:fld>
            <a:endParaRPr lang="en-US" altLang="zh-CN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3388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Tx/>
              <a:buNone/>
              <a:defRPr sz="1200" smtClean="0"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6800"/>
            <a:ext cx="2973387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200" noProof="1"/>
            </a:lvl1pPr>
          </a:lstStyle>
          <a:p>
            <a:fld id="{471E270B-06B2-4188-A6E4-5F4112DC73A1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1288" y="768350"/>
            <a:ext cx="6821487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01D117-A238-49C7-8AF7-1AD8A81ACF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E270B-06B2-4188-A6E4-5F4112DC73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E270B-06B2-4188-A6E4-5F4112DC73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E270B-06B2-4188-A6E4-5F4112DC73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E270B-06B2-4188-A6E4-5F4112DC73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E270B-06B2-4188-A6E4-5F4112DC73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E270B-06B2-4188-A6E4-5F4112DC73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E270B-06B2-4188-A6E4-5F4112DC73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E270B-06B2-4188-A6E4-5F4112DC73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E270B-06B2-4188-A6E4-5F4112DC73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E270B-06B2-4188-A6E4-5F4112DC73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E270B-06B2-4188-A6E4-5F4112DC73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E270B-06B2-4188-A6E4-5F4112DC73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E270B-06B2-4188-A6E4-5F4112DC73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E270B-06B2-4188-A6E4-5F4112DC73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E270B-06B2-4188-A6E4-5F4112DC73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E270B-06B2-4188-A6E4-5F4112DC73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41288" y="768350"/>
            <a:ext cx="6821487" cy="3836988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401D117-A238-49C7-8AF7-1AD8A81ACFD5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E270B-06B2-4188-A6E4-5F4112DC73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E270B-06B2-4188-A6E4-5F4112DC73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E270B-06B2-4188-A6E4-5F4112DC73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E270B-06B2-4188-A6E4-5F4112DC73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E270B-06B2-4188-A6E4-5F4112DC73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E270B-06B2-4188-A6E4-5F4112DC73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71E270B-06B2-4188-A6E4-5F4112DC73A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5" Type="http://schemas.openxmlformats.org/officeDocument/2006/relationships/theme" Target="../theme/theme1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KSO_TEMPLATE" hidden="1"/>
          <p:cNvSpPr/>
          <p:nvPr userDrawn="1"/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defRPr/>
            </a:pPr>
            <a:endParaRPr lang="zh-CN" altLang="en-US" sz="2700" b="1">
              <a:solidFill>
                <a:prstClr val="white"/>
              </a:solidFill>
            </a:endParaRPr>
          </a:p>
        </p:txBody>
      </p:sp>
      <p:grpSp>
        <p:nvGrpSpPr>
          <p:cNvPr id="3" name="组合 2"/>
          <p:cNvGrpSpPr/>
          <p:nvPr userDrawn="1"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4" name="矩形 3"/>
            <p:cNvSpPr/>
            <p:nvPr userDrawn="1"/>
          </p:nvSpPr>
          <p:spPr>
            <a:xfrm>
              <a:off x="0" y="0"/>
              <a:ext cx="12192000" cy="3428752"/>
            </a:xfrm>
            <a:prstGeom prst="rect">
              <a:avLst/>
            </a:prstGeom>
            <a:solidFill>
              <a:srgbClr val="BBE7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5" name="矩形 4"/>
            <p:cNvSpPr/>
            <p:nvPr userDrawn="1"/>
          </p:nvSpPr>
          <p:spPr>
            <a:xfrm>
              <a:off x="0" y="3411027"/>
              <a:ext cx="12192000" cy="344697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6" name="矩形 5"/>
            <p:cNvSpPr/>
            <p:nvPr userDrawn="1"/>
          </p:nvSpPr>
          <p:spPr>
            <a:xfrm>
              <a:off x="203200" y="217714"/>
              <a:ext cx="11790394" cy="6422077"/>
            </a:xfrm>
            <a:prstGeom prst="rect">
              <a:avLst/>
            </a:prstGeom>
            <a:blipFill dpi="0" rotWithShape="1">
              <a:blip r:embed="rId2" cstate="email"/>
              <a:stretch>
                <a:fillRect/>
              </a:stretch>
            </a:blip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8" name="矩形 7"/>
            <p:cNvSpPr/>
            <p:nvPr userDrawn="1"/>
          </p:nvSpPr>
          <p:spPr>
            <a:xfrm>
              <a:off x="391885" y="391885"/>
              <a:ext cx="11437258" cy="6081485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</p:grpSp>
      <p:pic>
        <p:nvPicPr>
          <p:cNvPr id="9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000">
          <a:solidFill>
            <a:schemeClr val="tx1"/>
          </a:solidFill>
          <a:latin typeface="Arial Black" panose="020B0A04020102020204" pitchFamily="34" charset="0"/>
          <a:ea typeface="微软雅黑" panose="020B0503020204020204" pitchFamily="34" charset="-122"/>
        </a:defRPr>
      </a:lvl9pPr>
    </p:titleStyle>
    <p:bodyStyle>
      <a:lvl1pPr marL="171450" indent="-171450" algn="l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8.png"/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15" name="矩形 14"/>
            <p:cNvSpPr/>
            <p:nvPr userDrawn="1"/>
          </p:nvSpPr>
          <p:spPr>
            <a:xfrm>
              <a:off x="0" y="0"/>
              <a:ext cx="12192000" cy="3428752"/>
            </a:xfrm>
            <a:prstGeom prst="rect">
              <a:avLst/>
            </a:prstGeom>
            <a:solidFill>
              <a:srgbClr val="BBE7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16" name="矩形 15"/>
            <p:cNvSpPr/>
            <p:nvPr userDrawn="1"/>
          </p:nvSpPr>
          <p:spPr>
            <a:xfrm>
              <a:off x="0" y="3411027"/>
              <a:ext cx="12192000" cy="344697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17" name="矩形 16"/>
            <p:cNvSpPr/>
            <p:nvPr userDrawn="1"/>
          </p:nvSpPr>
          <p:spPr>
            <a:xfrm>
              <a:off x="203200" y="217714"/>
              <a:ext cx="11790394" cy="6422077"/>
            </a:xfrm>
            <a:prstGeom prst="rect">
              <a:avLst/>
            </a:prstGeom>
            <a:blipFill dpi="0" rotWithShape="1">
              <a:blip r:embed="rId1" cstate="email"/>
              <a:stretch>
                <a:fillRect/>
              </a:stretch>
            </a:blip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18" name="矩形 17"/>
            <p:cNvSpPr/>
            <p:nvPr userDrawn="1"/>
          </p:nvSpPr>
          <p:spPr>
            <a:xfrm>
              <a:off x="391885" y="391885"/>
              <a:ext cx="11437258" cy="6081485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02020" y="913248"/>
            <a:ext cx="2954845" cy="419722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648648" y="1707654"/>
            <a:ext cx="587853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百分数的应用</a:t>
            </a:r>
            <a:r>
              <a:rPr lang="zh-CN" altLang="en-US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（一）</a:t>
            </a:r>
            <a:endParaRPr lang="zh-CN" altLang="en-US" sz="2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650695" y="426873"/>
            <a:ext cx="3108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800"/>
              <a:t>北师大版  数学  六年级  上册</a:t>
            </a:r>
            <a:endParaRPr lang="zh-CN" altLang="en-US" sz="1800"/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086110" y="699542"/>
            <a:ext cx="3011081" cy="54252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⑵列式解决问题。</a:t>
            </a:r>
            <a:endParaRPr lang="en-US" altLang="zh-CN" sz="28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4"/>
          <p:cNvSpPr txBox="1">
            <a:spLocks noChangeArrowheads="1"/>
          </p:cNvSpPr>
          <p:nvPr/>
        </p:nvSpPr>
        <p:spPr bwMode="auto">
          <a:xfrm>
            <a:off x="1261615" y="1560013"/>
            <a:ext cx="303192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÷9</a:t>
            </a:r>
            <a:endParaRPr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5"/>
          <p:cNvSpPr txBox="1">
            <a:spLocks noChangeArrowheads="1"/>
          </p:cNvSpPr>
          <p:nvPr/>
        </p:nvSpPr>
        <p:spPr bwMode="auto">
          <a:xfrm>
            <a:off x="1153862" y="2180210"/>
            <a:ext cx="124658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3÷9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6"/>
          <p:cNvSpPr txBox="1">
            <a:spLocks noChangeArrowheads="1"/>
          </p:cNvSpPr>
          <p:nvPr/>
        </p:nvSpPr>
        <p:spPr bwMode="auto">
          <a:xfrm>
            <a:off x="1197270" y="2789017"/>
            <a:ext cx="2076624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≈ 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33.3%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7"/>
          <p:cNvSpPr txBox="1">
            <a:spLocks noChangeArrowheads="1"/>
          </p:cNvSpPr>
          <p:nvPr/>
        </p:nvSpPr>
        <p:spPr bwMode="auto">
          <a:xfrm>
            <a:off x="1499309" y="3875014"/>
            <a:ext cx="6316037" cy="542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答：实际造林比原计划多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33.3%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8"/>
          <p:cNvSpPr txBox="1">
            <a:spLocks noChangeArrowheads="1"/>
          </p:cNvSpPr>
          <p:nvPr/>
        </p:nvSpPr>
        <p:spPr bwMode="auto">
          <a:xfrm>
            <a:off x="4644008" y="1594638"/>
            <a:ext cx="3168352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12÷9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133.3%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9"/>
          <p:cNvSpPr txBox="1">
            <a:spLocks noChangeArrowheads="1"/>
          </p:cNvSpPr>
          <p:nvPr/>
        </p:nvSpPr>
        <p:spPr bwMode="auto">
          <a:xfrm>
            <a:off x="4657328" y="2538947"/>
            <a:ext cx="4338154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133.3%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33.3%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00887" y="862647"/>
            <a:ext cx="7449739" cy="110337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0" lang="zh-CN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⑶原计划造林比实际造林少百分之几？画一画，算</a:t>
            </a:r>
            <a:r>
              <a:rPr kumimoji="0" lang="en-US" altLang="zh-CN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0" lang="zh-CN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一算。</a:t>
            </a:r>
            <a:endParaRPr kumimoji="0" lang="zh-CN" altLang="en-US" sz="2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" name="文本框 4"/>
          <p:cNvSpPr txBox="1"/>
          <p:nvPr/>
        </p:nvSpPr>
        <p:spPr>
          <a:xfrm>
            <a:off x="2123728" y="2403832"/>
            <a:ext cx="945356" cy="500137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800" spc="-22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计划</a:t>
            </a:r>
            <a:endParaRPr lang="zh-CN" altLang="en-US" sz="2800" spc="-225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" name="文本框 5"/>
          <p:cNvSpPr txBox="1"/>
          <p:nvPr/>
        </p:nvSpPr>
        <p:spPr>
          <a:xfrm>
            <a:off x="2123728" y="2903969"/>
            <a:ext cx="945356" cy="500137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800" spc="-22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实际</a:t>
            </a:r>
            <a:endParaRPr lang="zh-CN" altLang="en-US" sz="2800" spc="-225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278604" y="2545591"/>
            <a:ext cx="1350169" cy="172640"/>
          </a:xfrm>
          <a:prstGeom prst="rect">
            <a:avLst/>
          </a:prstGeom>
          <a:solidFill>
            <a:srgbClr val="92D05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78603" y="3006363"/>
            <a:ext cx="1484709" cy="173831"/>
          </a:xfrm>
          <a:prstGeom prst="rect">
            <a:avLst/>
          </a:prstGeom>
          <a:solidFill>
            <a:srgbClr val="92D05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28773" y="3015886"/>
            <a:ext cx="134540" cy="172641"/>
          </a:xfrm>
          <a:prstGeom prst="rect">
            <a:avLst/>
          </a:prstGeom>
          <a:solidFill>
            <a:srgbClr val="FF0000">
              <a:alpha val="50196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4628771" y="2443197"/>
            <a:ext cx="0" cy="807244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dash"/>
            <a:miter lim="800000"/>
          </a:ln>
          <a:effectLst/>
        </p:spPr>
      </p:cxnSp>
      <p:sp>
        <p:nvSpPr>
          <p:cNvPr id="9" name="文本框 10"/>
          <p:cNvSpPr txBox="1"/>
          <p:nvPr/>
        </p:nvSpPr>
        <p:spPr>
          <a:xfrm>
            <a:off x="3278602" y="1943986"/>
            <a:ext cx="1484709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spc="-22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9</a:t>
            </a:r>
            <a:r>
              <a:rPr lang="zh-CN" altLang="en-US" sz="2800" spc="-22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公顷</a:t>
            </a:r>
            <a:endParaRPr lang="zh-CN" altLang="en-US" sz="2800" spc="-225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11"/>
          <p:cNvSpPr txBox="1"/>
          <p:nvPr/>
        </p:nvSpPr>
        <p:spPr>
          <a:xfrm>
            <a:off x="3269722" y="3323015"/>
            <a:ext cx="1575425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spc="-22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12</a:t>
            </a:r>
            <a:r>
              <a:rPr lang="zh-CN" altLang="en-US" sz="2800" spc="-22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公顷</a:t>
            </a:r>
            <a:endParaRPr lang="zh-CN" altLang="en-US" sz="2800" spc="-225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思想气泡: 云 12"/>
          <p:cNvSpPr/>
          <p:nvPr/>
        </p:nvSpPr>
        <p:spPr>
          <a:xfrm>
            <a:off x="5123704" y="2279486"/>
            <a:ext cx="2112592" cy="704850"/>
          </a:xfrm>
          <a:prstGeom prst="cloudCallout">
            <a:avLst>
              <a:gd name="adj1" fmla="val -65319"/>
              <a:gd name="adj2" fmla="val 58896"/>
            </a:avLst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cs typeface="+mn-cs"/>
            </a:endParaRPr>
          </a:p>
        </p:txBody>
      </p:sp>
      <p:sp>
        <p:nvSpPr>
          <p:cNvPr id="12" name="文本框 13"/>
          <p:cNvSpPr txBox="1"/>
          <p:nvPr/>
        </p:nvSpPr>
        <p:spPr>
          <a:xfrm>
            <a:off x="5308618" y="2372466"/>
            <a:ext cx="1567638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800" spc="-22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少的部分</a:t>
            </a:r>
            <a:endParaRPr lang="zh-CN" altLang="en-US" sz="2800" spc="-225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941931" y="3031490"/>
            <a:ext cx="1373729" cy="141505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1691680" y="1080706"/>
            <a:ext cx="2649142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÷12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4"/>
          <p:cNvSpPr txBox="1">
            <a:spLocks noChangeArrowheads="1"/>
          </p:cNvSpPr>
          <p:nvPr/>
        </p:nvSpPr>
        <p:spPr bwMode="auto">
          <a:xfrm>
            <a:off x="1540794" y="1617293"/>
            <a:ext cx="1794222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3÷12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5"/>
          <p:cNvSpPr txBox="1">
            <a:spLocks noChangeArrowheads="1"/>
          </p:cNvSpPr>
          <p:nvPr/>
        </p:nvSpPr>
        <p:spPr bwMode="auto">
          <a:xfrm>
            <a:off x="1576190" y="2147003"/>
            <a:ext cx="2419746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25%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6"/>
          <p:cNvSpPr txBox="1">
            <a:spLocks noChangeArrowheads="1"/>
          </p:cNvSpPr>
          <p:nvPr/>
        </p:nvSpPr>
        <p:spPr bwMode="auto">
          <a:xfrm>
            <a:off x="1585888" y="3194311"/>
            <a:ext cx="5032772" cy="542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答：计划造林比实际少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25%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7"/>
          <p:cNvSpPr txBox="1">
            <a:spLocks noChangeArrowheads="1"/>
          </p:cNvSpPr>
          <p:nvPr/>
        </p:nvSpPr>
        <p:spPr bwMode="auto">
          <a:xfrm>
            <a:off x="4860032" y="1118822"/>
            <a:ext cx="3320577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9÷12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8"/>
          <p:cNvSpPr txBox="1">
            <a:spLocks noChangeArrowheads="1"/>
          </p:cNvSpPr>
          <p:nvPr/>
        </p:nvSpPr>
        <p:spPr bwMode="auto">
          <a:xfrm>
            <a:off x="4800450" y="1896934"/>
            <a:ext cx="3350939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75%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25%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flipH="1">
            <a:off x="6520320" y="2675046"/>
            <a:ext cx="1415052" cy="141505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4"/>
          <p:cNvSpPr/>
          <p:nvPr/>
        </p:nvSpPr>
        <p:spPr>
          <a:xfrm>
            <a:off x="1115616" y="483518"/>
            <a:ext cx="7416824" cy="4184633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+mj-ea"/>
              <a:ea typeface="+mj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683568" y="1131590"/>
            <a:ext cx="7704856" cy="254858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200" dirty="0">
                <a:latin typeface="+mj-ea"/>
                <a:ea typeface="+mj-ea"/>
              </a:rPr>
              <a:t>求一个数比另一个数增加或减少百分之几的应用题的方法：</a:t>
            </a:r>
            <a:endParaRPr lang="en-US" altLang="zh-CN" sz="22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200" dirty="0">
                <a:latin typeface="+mj-ea"/>
                <a:ea typeface="+mj-ea"/>
              </a:rPr>
              <a:t>（</a:t>
            </a:r>
            <a:r>
              <a:rPr lang="en-US" altLang="zh-CN" sz="2200" dirty="0">
                <a:latin typeface="+mj-ea"/>
                <a:ea typeface="+mj-ea"/>
              </a:rPr>
              <a:t>1</a:t>
            </a:r>
            <a:r>
              <a:rPr lang="zh-CN" altLang="en-US" sz="2200" dirty="0">
                <a:latin typeface="+mj-ea"/>
                <a:ea typeface="+mj-ea"/>
              </a:rPr>
              <a:t>） 先求一个数比另一个数增加或减少的具体量，再除以单位“</a:t>
            </a:r>
            <a:r>
              <a:rPr lang="en-US" altLang="zh-CN" sz="2200" dirty="0">
                <a:latin typeface="+mj-ea"/>
                <a:ea typeface="+mj-ea"/>
              </a:rPr>
              <a:t>1”</a:t>
            </a:r>
            <a:r>
              <a:rPr lang="zh-CN" altLang="en-US" sz="2200" dirty="0">
                <a:latin typeface="+mj-ea"/>
                <a:ea typeface="+mj-ea"/>
              </a:rPr>
              <a:t>。即：两数差额</a:t>
            </a:r>
            <a:r>
              <a:rPr lang="en-US" altLang="zh-CN" sz="2200" dirty="0">
                <a:latin typeface="+mj-ea"/>
                <a:ea typeface="+mj-ea"/>
              </a:rPr>
              <a:t>÷</a:t>
            </a:r>
            <a:r>
              <a:rPr lang="zh-CN" altLang="en-US" sz="2200" dirty="0">
                <a:latin typeface="+mj-ea"/>
                <a:ea typeface="+mj-ea"/>
              </a:rPr>
              <a:t>单位“</a:t>
            </a:r>
            <a:r>
              <a:rPr lang="en-US" altLang="zh-CN" sz="2200" dirty="0">
                <a:latin typeface="+mj-ea"/>
                <a:ea typeface="+mj-ea"/>
              </a:rPr>
              <a:t>1” </a:t>
            </a:r>
            <a:r>
              <a:rPr lang="zh-CN" altLang="en-US" sz="2200" dirty="0">
                <a:latin typeface="+mj-ea"/>
                <a:ea typeface="+mj-ea"/>
              </a:rPr>
              <a:t>。</a:t>
            </a:r>
            <a:endParaRPr lang="en-US" altLang="zh-CN" sz="2200" dirty="0">
              <a:latin typeface="+mj-ea"/>
              <a:ea typeface="+mj-ea"/>
            </a:endParaRPr>
          </a:p>
          <a:p>
            <a:pPr>
              <a:lnSpc>
                <a:spcPct val="150000"/>
              </a:lnSpc>
            </a:pPr>
            <a:r>
              <a:rPr lang="zh-CN" altLang="en-US" sz="2200" dirty="0">
                <a:latin typeface="+mj-ea"/>
                <a:ea typeface="+mj-ea"/>
              </a:rPr>
              <a:t>（</a:t>
            </a:r>
            <a:r>
              <a:rPr lang="en-US" altLang="zh-CN" sz="2200" dirty="0">
                <a:latin typeface="+mj-ea"/>
                <a:ea typeface="+mj-ea"/>
              </a:rPr>
              <a:t>2</a:t>
            </a:r>
            <a:r>
              <a:rPr lang="zh-CN" altLang="en-US" sz="2200" dirty="0">
                <a:latin typeface="+mj-ea"/>
                <a:ea typeface="+mj-ea"/>
              </a:rPr>
              <a:t>）先求一个数是另一个数的百分之几，再把另一个数看作单位“</a:t>
            </a:r>
            <a:r>
              <a:rPr lang="en-US" altLang="zh-CN" sz="2200" dirty="0">
                <a:latin typeface="+mj-ea"/>
                <a:ea typeface="+mj-ea"/>
              </a:rPr>
              <a:t>1”</a:t>
            </a:r>
            <a:r>
              <a:rPr lang="zh-CN" altLang="en-US" sz="2200" dirty="0">
                <a:latin typeface="+mj-ea"/>
                <a:ea typeface="+mj-ea"/>
              </a:rPr>
              <a:t>即</a:t>
            </a:r>
            <a:r>
              <a:rPr lang="en-US" altLang="zh-CN" sz="2200" dirty="0">
                <a:latin typeface="+mj-ea"/>
                <a:ea typeface="+mj-ea"/>
              </a:rPr>
              <a:t>100</a:t>
            </a:r>
            <a:r>
              <a:rPr lang="zh-CN" altLang="en-US" sz="2200" dirty="0">
                <a:latin typeface="+mj-ea"/>
                <a:ea typeface="+mj-ea"/>
              </a:rPr>
              <a:t>％根据所求问题两者用减法运算。</a:t>
            </a:r>
            <a:endParaRPr lang="zh-CN" altLang="en-US" sz="2200" dirty="0">
              <a:latin typeface="+mj-ea"/>
              <a:ea typeface="+mj-ea"/>
            </a:endParaRPr>
          </a:p>
        </p:txBody>
      </p: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990401" y="627534"/>
            <a:ext cx="7811267" cy="47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4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某市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2009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～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年的进口额和出口额统计如下表。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1907704" y="1385557"/>
          <a:ext cx="4572000" cy="11885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43862"/>
                <a:gridCol w="2004138"/>
                <a:gridCol w="1524000"/>
              </a:tblGrid>
              <a:tr h="29713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年份</a:t>
                      </a:r>
                      <a:endParaRPr lang="zh-CN" altLang="en-US" sz="15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66" marB="342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进口额</a:t>
                      </a:r>
                      <a:r>
                        <a:rPr lang="en-US" altLang="zh-CN" sz="15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15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亿元</a:t>
                      </a:r>
                      <a:endParaRPr lang="zh-CN" altLang="en-US" sz="15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66" marB="342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5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出口额</a:t>
                      </a:r>
                      <a:r>
                        <a:rPr lang="en-US" altLang="zh-CN" sz="15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/</a:t>
                      </a:r>
                      <a:r>
                        <a:rPr lang="zh-CN" altLang="en-US" sz="15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亿元</a:t>
                      </a:r>
                      <a:endParaRPr lang="zh-CN" altLang="en-US" sz="15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66" marB="342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713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2009</a:t>
                      </a:r>
                      <a:endParaRPr lang="zh-CN" altLang="en-US" sz="15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66" marB="342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80</a:t>
                      </a:r>
                      <a:endParaRPr lang="zh-CN" altLang="en-US" sz="15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66" marB="342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85</a:t>
                      </a:r>
                      <a:endParaRPr lang="zh-CN" altLang="en-US" sz="15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66" marB="342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713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2010</a:t>
                      </a:r>
                      <a:endParaRPr lang="zh-CN" altLang="en-US" sz="15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66" marB="342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89</a:t>
                      </a:r>
                      <a:endParaRPr lang="zh-CN" altLang="en-US" sz="15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66" marB="342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101</a:t>
                      </a:r>
                      <a:endParaRPr lang="zh-CN" altLang="en-US" sz="15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66" marB="342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9713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2011</a:t>
                      </a:r>
                      <a:endParaRPr lang="zh-CN" altLang="en-US" sz="15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66" marB="342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95</a:t>
                      </a:r>
                      <a:endParaRPr lang="zh-CN" altLang="en-US" sz="15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66" marB="342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500" b="0">
                          <a:solidFill>
                            <a:srgbClr val="00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113</a:t>
                      </a:r>
                      <a:endParaRPr lang="zh-CN" altLang="en-US" sz="1500" b="0">
                        <a:solidFill>
                          <a:srgbClr val="00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marL="68580" marR="68580" marT="34266" marB="34266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1115613" y="2859782"/>
            <a:ext cx="7560841" cy="1399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⑴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年的进口额比前一年增加了百分之几？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⑵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年的出口额比前一年增加了百分之几？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⑶请你再提出一个数学问题，并尝试解答。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57887" y="803447"/>
            <a:ext cx="7569180" cy="58631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⑴</a:t>
            </a:r>
            <a:r>
              <a:rPr lang="en-US" altLang="zh-CN" sz="2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en-US" sz="2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年的进口额比前一年增加了百分之几？</a:t>
            </a:r>
            <a:endParaRPr lang="en-US" altLang="zh-CN" sz="28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5"/>
          <p:cNvSpPr txBox="1"/>
          <p:nvPr/>
        </p:nvSpPr>
        <p:spPr>
          <a:xfrm>
            <a:off x="1620949" y="2109753"/>
            <a:ext cx="1368152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spc="-22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2009</a:t>
            </a:r>
            <a:r>
              <a:rPr lang="zh-CN" altLang="en-US" sz="2800" spc="-22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</a:t>
            </a:r>
            <a:endParaRPr lang="zh-CN" altLang="en-US" sz="2800" spc="-225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文本框 6"/>
          <p:cNvSpPr txBox="1"/>
          <p:nvPr/>
        </p:nvSpPr>
        <p:spPr>
          <a:xfrm>
            <a:off x="1643022" y="2603994"/>
            <a:ext cx="1530785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spc="-22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2010</a:t>
            </a:r>
            <a:r>
              <a:rPr lang="zh-CN" altLang="en-US" sz="2800" spc="-22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</a:t>
            </a:r>
            <a:endParaRPr lang="zh-CN" altLang="en-US" sz="2800" spc="-225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079271" y="2296103"/>
            <a:ext cx="1350169" cy="172640"/>
          </a:xfrm>
          <a:prstGeom prst="rect">
            <a:avLst/>
          </a:prstGeom>
          <a:solidFill>
            <a:srgbClr val="92D05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079270" y="2756875"/>
            <a:ext cx="1484709" cy="173831"/>
          </a:xfrm>
          <a:prstGeom prst="rect">
            <a:avLst/>
          </a:prstGeom>
          <a:solidFill>
            <a:srgbClr val="92D05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29440" y="2766398"/>
            <a:ext cx="134540" cy="172641"/>
          </a:xfrm>
          <a:prstGeom prst="rect">
            <a:avLst/>
          </a:prstGeom>
          <a:solidFill>
            <a:srgbClr val="FF0000">
              <a:alpha val="50196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4429438" y="2193709"/>
            <a:ext cx="0" cy="807244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dash"/>
            <a:miter lim="800000"/>
          </a:ln>
          <a:effectLst/>
        </p:spPr>
      </p:cxnSp>
      <p:sp>
        <p:nvSpPr>
          <p:cNvPr id="10" name="文本框 11"/>
          <p:cNvSpPr txBox="1"/>
          <p:nvPr/>
        </p:nvSpPr>
        <p:spPr>
          <a:xfrm>
            <a:off x="3142374" y="1693609"/>
            <a:ext cx="1287066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spc="-22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80</a:t>
            </a:r>
            <a:r>
              <a:rPr lang="zh-CN" altLang="en-US" sz="2800" spc="-22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亿元</a:t>
            </a:r>
            <a:endParaRPr lang="zh-CN" altLang="en-US" sz="2800" spc="-225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文本框 12"/>
          <p:cNvSpPr txBox="1"/>
          <p:nvPr/>
        </p:nvSpPr>
        <p:spPr>
          <a:xfrm>
            <a:off x="3142374" y="3046212"/>
            <a:ext cx="1725199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spc="-22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89</a:t>
            </a:r>
            <a:r>
              <a:rPr lang="zh-CN" altLang="en-US" sz="2800" spc="-22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亿元</a:t>
            </a:r>
            <a:endParaRPr lang="zh-CN" altLang="en-US" sz="2800" spc="-225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2" name="思想气泡: 云 13"/>
          <p:cNvSpPr/>
          <p:nvPr/>
        </p:nvSpPr>
        <p:spPr>
          <a:xfrm>
            <a:off x="4924371" y="1851670"/>
            <a:ext cx="2366592" cy="796858"/>
          </a:xfrm>
          <a:prstGeom prst="cloudCallout">
            <a:avLst>
              <a:gd name="adj1" fmla="val -67865"/>
              <a:gd name="adj2" fmla="val 61299"/>
            </a:avLst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cs typeface="+mn-cs"/>
            </a:endParaRPr>
          </a:p>
        </p:txBody>
      </p:sp>
      <p:sp>
        <p:nvSpPr>
          <p:cNvPr id="13" name="文本框 14"/>
          <p:cNvSpPr txBox="1"/>
          <p:nvPr/>
        </p:nvSpPr>
        <p:spPr>
          <a:xfrm>
            <a:off x="5259933" y="1968606"/>
            <a:ext cx="2006373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800" spc="-22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增加的部分</a:t>
            </a:r>
            <a:endParaRPr lang="zh-CN" altLang="en-US" sz="2800" spc="-225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flipH="1">
            <a:off x="4951873" y="2827268"/>
            <a:ext cx="1415052" cy="141505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"/>
          <p:cNvSpPr txBox="1">
            <a:spLocks noChangeArrowheads="1"/>
          </p:cNvSpPr>
          <p:nvPr/>
        </p:nvSpPr>
        <p:spPr bwMode="auto">
          <a:xfrm>
            <a:off x="827584" y="1033932"/>
            <a:ext cx="3037264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89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80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÷80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文本框 4"/>
          <p:cNvSpPr txBox="1">
            <a:spLocks noChangeArrowheads="1"/>
          </p:cNvSpPr>
          <p:nvPr/>
        </p:nvSpPr>
        <p:spPr bwMode="auto">
          <a:xfrm>
            <a:off x="970478" y="1643592"/>
            <a:ext cx="2150614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9÷80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5"/>
          <p:cNvSpPr txBox="1">
            <a:spLocks noChangeArrowheads="1"/>
          </p:cNvSpPr>
          <p:nvPr/>
        </p:nvSpPr>
        <p:spPr bwMode="auto">
          <a:xfrm>
            <a:off x="1029217" y="2253252"/>
            <a:ext cx="2220241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11.25%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6"/>
          <p:cNvSpPr txBox="1">
            <a:spLocks noChangeArrowheads="1"/>
          </p:cNvSpPr>
          <p:nvPr/>
        </p:nvSpPr>
        <p:spPr bwMode="auto">
          <a:xfrm>
            <a:off x="899592" y="3311991"/>
            <a:ext cx="7674469" cy="542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答：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2010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年的进口额比前一年增加了</a:t>
            </a:r>
            <a:r>
              <a:rPr lang="en-US" altLang="zh-CN" sz="2800">
                <a:latin typeface="微软雅黑" panose="020B0503020204020204" pitchFamily="34" charset="-122"/>
                <a:ea typeface="微软雅黑" panose="020B0503020204020204" pitchFamily="34" charset="-122"/>
              </a:rPr>
              <a:t>11.25%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7"/>
          <p:cNvSpPr txBox="1">
            <a:spLocks noChangeArrowheads="1"/>
          </p:cNvSpPr>
          <p:nvPr/>
        </p:nvSpPr>
        <p:spPr bwMode="auto">
          <a:xfrm>
            <a:off x="4008513" y="976570"/>
            <a:ext cx="3824793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89÷80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111.25%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8"/>
          <p:cNvSpPr txBox="1">
            <a:spLocks noChangeArrowheads="1"/>
          </p:cNvSpPr>
          <p:nvPr/>
        </p:nvSpPr>
        <p:spPr bwMode="auto">
          <a:xfrm>
            <a:off x="3999757" y="1893660"/>
            <a:ext cx="5144243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111.25%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11.25%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50949" y="1052642"/>
            <a:ext cx="7326814" cy="58631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2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⑵</a:t>
            </a:r>
            <a:r>
              <a:rPr lang="en-US" altLang="zh-CN" sz="2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sz="28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年的出口额比前一年增加了百分之几？</a:t>
            </a:r>
            <a:endParaRPr lang="en-US" altLang="zh-CN" sz="28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844377" y="2301189"/>
            <a:ext cx="1395407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spc="-225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2010</a:t>
            </a:r>
            <a:r>
              <a:rPr lang="zh-CN" altLang="en-US" sz="2800" spc="-225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</a:t>
            </a:r>
            <a:endParaRPr lang="zh-CN" altLang="en-US" sz="2800" spc="-225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884610" y="2737122"/>
            <a:ext cx="1395407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spc="-225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2011</a:t>
            </a:r>
            <a:r>
              <a:rPr lang="zh-CN" altLang="en-US" sz="2800" spc="-225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</a:t>
            </a:r>
            <a:endParaRPr lang="zh-CN" altLang="en-US" sz="2800" spc="-225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3280017" y="2505187"/>
            <a:ext cx="1350169" cy="1726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80016" y="2965959"/>
            <a:ext cx="1484709" cy="17383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630186" y="2975482"/>
            <a:ext cx="134540" cy="172641"/>
          </a:xfrm>
          <a:prstGeom prst="rect">
            <a:avLst/>
          </a:prstGeom>
          <a:solidFill>
            <a:srgbClr val="FF00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4630184" y="2402793"/>
            <a:ext cx="0" cy="80724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172212" y="1937694"/>
            <a:ext cx="1565777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spc="-225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101</a:t>
            </a:r>
            <a:r>
              <a:rPr lang="zh-CN" altLang="en-US" sz="2800" spc="-225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亿元</a:t>
            </a:r>
            <a:endParaRPr lang="zh-CN" altLang="en-US" sz="2800" spc="-225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318036" y="3269914"/>
            <a:ext cx="1725199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spc="-225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113</a:t>
            </a:r>
            <a:r>
              <a:rPr lang="zh-CN" altLang="en-US" sz="2800" spc="-225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亿元</a:t>
            </a:r>
            <a:endParaRPr lang="zh-CN" altLang="en-US" sz="2800" spc="-225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3" name="思想气泡: 云 12"/>
          <p:cNvSpPr/>
          <p:nvPr/>
        </p:nvSpPr>
        <p:spPr>
          <a:xfrm>
            <a:off x="5125117" y="2152762"/>
            <a:ext cx="2222576" cy="704850"/>
          </a:xfrm>
          <a:prstGeom prst="cloudCallout">
            <a:avLst>
              <a:gd name="adj1" fmla="val -67865"/>
              <a:gd name="adj2" fmla="val 61299"/>
            </a:avLst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800"/>
          </a:p>
        </p:txBody>
      </p:sp>
      <p:sp>
        <p:nvSpPr>
          <p:cNvPr id="14" name="文本框 13"/>
          <p:cNvSpPr txBox="1"/>
          <p:nvPr/>
        </p:nvSpPr>
        <p:spPr>
          <a:xfrm>
            <a:off x="5275759" y="2236985"/>
            <a:ext cx="1928786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800" spc="-225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增加的部分</a:t>
            </a:r>
            <a:endParaRPr lang="zh-CN" altLang="en-US" sz="2800" spc="-225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flipH="1">
            <a:off x="5908326" y="3139790"/>
            <a:ext cx="1415052" cy="141505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55576" y="1393986"/>
            <a:ext cx="3888432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113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101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÷101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43323" y="1914275"/>
            <a:ext cx="2510654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12÷101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814425" y="2656803"/>
            <a:ext cx="2292249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≈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11.9%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67544" y="3472926"/>
            <a:ext cx="7632700" cy="47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lnSpc>
                <a:spcPct val="12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答：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2011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年的出口额比前一年增加了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11.9%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369769" y="1498475"/>
            <a:ext cx="421979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113÷101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111.9%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369769" y="2263674"/>
            <a:ext cx="5216251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111.9%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11.9%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flipH="1">
            <a:off x="6516216" y="3002837"/>
            <a:ext cx="1415052" cy="141505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1914405" y="1002934"/>
            <a:ext cx="6318647" cy="586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2.</a:t>
            </a:r>
            <a:r>
              <a:rPr lang="zh-CN" altLang="en-US" sz="2800">
                <a:latin typeface="微软雅黑" panose="020B0503020204020204" pitchFamily="34" charset="-122"/>
                <a:ea typeface="微软雅黑" panose="020B0503020204020204" pitchFamily="34" charset="-122"/>
              </a:rPr>
              <a:t>放假了，淘气要去姥姥家。</a:t>
            </a: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" name="图片 1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539552" y="2011771"/>
            <a:ext cx="7722348" cy="16163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89013" y="1563638"/>
            <a:ext cx="7992888" cy="245843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120" dirty="0">
                <a:solidFill>
                  <a:prstClr val="black"/>
                </a:solidFill>
                <a:latin typeface="+mj-ea"/>
                <a:ea typeface="+mj-ea"/>
                <a:cs typeface="楷体" panose="02010609060101010101" charset="-122"/>
              </a:rPr>
              <a:t>1.</a:t>
            </a:r>
            <a:r>
              <a:rPr lang="zh-CN" altLang="en-US" sz="2120" dirty="0">
                <a:solidFill>
                  <a:prstClr val="black"/>
                </a:solidFill>
                <a:latin typeface="+mj-ea"/>
                <a:ea typeface="+mj-ea"/>
                <a:cs typeface="楷体" panose="02010609060101010101" charset="-122"/>
              </a:rPr>
              <a:t>在具体情境中理解“增加百分之几”或“减少百分之几”的意义，学会用线段图分析数量关系，加深对百分数意义的理解。</a:t>
            </a:r>
            <a:endParaRPr lang="zh-CN" altLang="en-US" sz="2120" dirty="0">
              <a:solidFill>
                <a:prstClr val="black"/>
              </a:solidFill>
              <a:latin typeface="+mj-ea"/>
              <a:ea typeface="+mj-ea"/>
              <a:cs typeface="楷体" panose="02010609060101010101" charset="-122"/>
            </a:endParaRPr>
          </a:p>
          <a:p>
            <a:pPr defTabSz="6858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120" dirty="0">
                <a:solidFill>
                  <a:prstClr val="black"/>
                </a:solidFill>
                <a:latin typeface="+mj-ea"/>
                <a:ea typeface="+mj-ea"/>
                <a:cs typeface="楷体" panose="02010609060101010101" charset="-122"/>
              </a:rPr>
              <a:t>2.</a:t>
            </a:r>
            <a:r>
              <a:rPr lang="zh-CN" altLang="en-US" sz="2120" dirty="0">
                <a:solidFill>
                  <a:prstClr val="black"/>
                </a:solidFill>
                <a:latin typeface="+mj-ea"/>
                <a:ea typeface="+mj-ea"/>
                <a:cs typeface="楷体" panose="02010609060101010101" charset="-122"/>
              </a:rPr>
              <a:t>能解决</a:t>
            </a:r>
            <a:r>
              <a:rPr lang="zh-CN" altLang="en-US" sz="2120" dirty="0" smtClean="0">
                <a:solidFill>
                  <a:prstClr val="black"/>
                </a:solidFill>
                <a:latin typeface="+mj-ea"/>
                <a:ea typeface="+mj-ea"/>
                <a:cs typeface="楷体" panose="02010609060101010101" charset="-122"/>
              </a:rPr>
              <a:t>有关“增加百分之几”</a:t>
            </a:r>
            <a:r>
              <a:rPr lang="zh-CN" altLang="en-US" sz="2120" dirty="0">
                <a:solidFill>
                  <a:prstClr val="black"/>
                </a:solidFill>
                <a:latin typeface="+mj-ea"/>
                <a:ea typeface="+mj-ea"/>
                <a:cs typeface="楷体" panose="02010609060101010101" charset="-122"/>
              </a:rPr>
              <a:t>或“减少百分之几”的实际问题。提高运用数学解决实际问题的能力。</a:t>
            </a:r>
            <a:endParaRPr lang="zh-CN" altLang="en-US" sz="2120" dirty="0">
              <a:solidFill>
                <a:prstClr val="black"/>
              </a:solidFill>
              <a:latin typeface="+mj-ea"/>
              <a:ea typeface="+mj-ea"/>
              <a:cs typeface="楷体" panose="02010609060101010101" charset="-122"/>
            </a:endParaRPr>
          </a:p>
          <a:p>
            <a:pPr defTabSz="68580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US" altLang="zh-CN" sz="2120" dirty="0">
                <a:solidFill>
                  <a:prstClr val="black"/>
                </a:solidFill>
                <a:latin typeface="+mj-ea"/>
                <a:ea typeface="+mj-ea"/>
                <a:cs typeface="楷体" panose="02010609060101010101" charset="-122"/>
              </a:rPr>
              <a:t>3.</a:t>
            </a:r>
            <a:r>
              <a:rPr lang="zh-CN" altLang="en-US" sz="2120" dirty="0">
                <a:solidFill>
                  <a:prstClr val="black"/>
                </a:solidFill>
                <a:latin typeface="+mj-ea"/>
                <a:ea typeface="+mj-ea"/>
                <a:cs typeface="楷体" panose="02010609060101010101" charset="-122"/>
              </a:rPr>
              <a:t>让学生体会百分数与现实生活的密切联系，激发数学学习的兴趣。</a:t>
            </a:r>
            <a:endParaRPr lang="zh-CN" altLang="en-US" sz="2120" dirty="0">
              <a:solidFill>
                <a:prstClr val="black"/>
              </a:solidFill>
              <a:latin typeface="+mj-ea"/>
              <a:ea typeface="+mj-ea"/>
              <a:cs typeface="楷体" panose="02010609060101010101" charset="-122"/>
            </a:endParaRPr>
          </a:p>
        </p:txBody>
      </p:sp>
      <p:sp>
        <p:nvSpPr>
          <p:cNvPr id="5" name="文本框 7"/>
          <p:cNvSpPr txBox="1"/>
          <p:nvPr/>
        </p:nvSpPr>
        <p:spPr>
          <a:xfrm>
            <a:off x="3419872" y="888055"/>
            <a:ext cx="1193619" cy="37702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dist">
              <a:buFontTx/>
              <a:buNone/>
              <a:defRPr/>
            </a:pPr>
            <a:r>
              <a:rPr lang="zh-CN" altLang="en-US" sz="2000" b="1" spc="-225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教学目标</a:t>
            </a:r>
            <a:endParaRPr lang="zh-CN" altLang="en-US" sz="2000" b="1" spc="-225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683568" y="1005930"/>
            <a:ext cx="7488833" cy="47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现在用的时间比原来减少了多少时？减少了百分之几？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6"/>
          <p:cNvSpPr txBox="1">
            <a:spLocks noChangeArrowheads="1"/>
          </p:cNvSpPr>
          <p:nvPr/>
        </p:nvSpPr>
        <p:spPr bwMode="auto">
          <a:xfrm>
            <a:off x="2249612" y="2588944"/>
            <a:ext cx="3192038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6÷24= 25% </a:t>
            </a:r>
            <a:endParaRPr lang="en-US" altLang="zh-CN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8"/>
          <p:cNvSpPr txBox="1">
            <a:spLocks noChangeArrowheads="1"/>
          </p:cNvSpPr>
          <p:nvPr/>
        </p:nvSpPr>
        <p:spPr bwMode="auto">
          <a:xfrm>
            <a:off x="455930" y="3651885"/>
            <a:ext cx="7944485" cy="47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lnSpc>
                <a:spcPct val="12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答：现在用的时间比原来减少了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时，减少了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25%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67744" y="1751608"/>
            <a:ext cx="2890856" cy="500137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18=6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（时）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1463080" y="627534"/>
            <a:ext cx="6318647" cy="542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3.</a:t>
            </a:r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看图回答下面的问题。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图片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463080" y="1347614"/>
            <a:ext cx="6380528" cy="3282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611560" y="987574"/>
            <a:ext cx="8082483" cy="16659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⑴参加篮球队的人数比参加围棋组的人数多百分之几？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⑵参加科技组的人数比参加合唱队的人数少百分之几？</a:t>
            </a:r>
            <a:endParaRPr lang="en-US" altLang="zh-CN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⑶请你再提出一个数学问题，并尝试解答。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flipH="1">
            <a:off x="5220072" y="2720336"/>
            <a:ext cx="2423164" cy="242316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910349" y="787253"/>
            <a:ext cx="7487254" cy="4471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10000"/>
              </a:lnSpc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⑴参加篮球队的人数比参加围棋组的人数多百分之几？</a:t>
            </a:r>
            <a:endParaRPr lang="en-US" altLang="zh-CN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028730" y="1748285"/>
            <a:ext cx="3183230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÷10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910859" y="2261967"/>
            <a:ext cx="2653029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2÷10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963991" y="2860367"/>
            <a:ext cx="124658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799768" y="3666172"/>
            <a:ext cx="7479665" cy="47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lnSpc>
                <a:spcPct val="120000"/>
              </a:lnSpc>
            </a:pP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答：参加篮球队的人数比参加围棋组的人数多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521454" y="1785195"/>
            <a:ext cx="3938978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12÷10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120%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539601" y="2429240"/>
            <a:ext cx="4700943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120%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20%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831953" y="958304"/>
            <a:ext cx="7710956" cy="44717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10000"/>
              </a:lnSpc>
            </a:pPr>
            <a:r>
              <a:rPr lang="zh-CN" altLang="en-US" sz="2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⑵参加科技组的人数比参加合唱队的人数少百分之几？</a:t>
            </a:r>
            <a:endParaRPr lang="en-US" altLang="zh-CN" sz="24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007992" y="1834177"/>
            <a:ext cx="3668970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40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÷40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857353" y="2334314"/>
            <a:ext cx="3033807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15÷40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905153" y="2937350"/>
            <a:ext cx="2887409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37.5%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857353" y="3652011"/>
            <a:ext cx="716661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lvl="0" eaLnBrk="1" hangingPunct="1">
              <a:lnSpc>
                <a:spcPct val="120000"/>
              </a:lnSpc>
            </a:pP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答：参加科技组的人数比参加合唱队的人数少</a:t>
            </a:r>
            <a:r>
              <a:rPr lang="en-US" altLang="zh-CN" sz="2000">
                <a:latin typeface="微软雅黑" panose="020B0503020204020204" pitchFamily="34" charset="-122"/>
                <a:ea typeface="微软雅黑" panose="020B0503020204020204" pitchFamily="34" charset="-122"/>
              </a:rPr>
              <a:t>37.5%</a:t>
            </a:r>
            <a:r>
              <a: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0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304850" y="1812964"/>
            <a:ext cx="4227590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25÷40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62.5%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305222" y="2515132"/>
            <a:ext cx="4371607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62.5%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37.5%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sp>
          <p:nvSpPr>
            <p:cNvPr id="15" name="矩形 14"/>
            <p:cNvSpPr/>
            <p:nvPr userDrawn="1"/>
          </p:nvSpPr>
          <p:spPr>
            <a:xfrm>
              <a:off x="0" y="0"/>
              <a:ext cx="12192000" cy="3428752"/>
            </a:xfrm>
            <a:prstGeom prst="rect">
              <a:avLst/>
            </a:prstGeom>
            <a:solidFill>
              <a:srgbClr val="BBE76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16" name="矩形 15"/>
            <p:cNvSpPr/>
            <p:nvPr userDrawn="1"/>
          </p:nvSpPr>
          <p:spPr>
            <a:xfrm>
              <a:off x="0" y="3411027"/>
              <a:ext cx="12192000" cy="3446973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17" name="矩形 16"/>
            <p:cNvSpPr/>
            <p:nvPr userDrawn="1"/>
          </p:nvSpPr>
          <p:spPr>
            <a:xfrm>
              <a:off x="203200" y="217714"/>
              <a:ext cx="11790394" cy="6422077"/>
            </a:xfrm>
            <a:prstGeom prst="rect">
              <a:avLst/>
            </a:prstGeom>
            <a:blipFill dpi="0" rotWithShape="1">
              <a:blip r:embed="rId1" cstate="email"/>
              <a:stretch>
                <a:fillRect/>
              </a:stretch>
            </a:blip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  <p:sp>
          <p:nvSpPr>
            <p:cNvPr id="18" name="矩形 17"/>
            <p:cNvSpPr/>
            <p:nvPr userDrawn="1"/>
          </p:nvSpPr>
          <p:spPr>
            <a:xfrm>
              <a:off x="391885" y="391885"/>
              <a:ext cx="11437258" cy="6081485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50">
                <a:latin typeface="字魂58号-创中黑" panose="00000500000000000000" pitchFamily="2" charset="-122"/>
                <a:ea typeface="字魂58号-创中黑" panose="00000500000000000000" pitchFamily="2" charset="-122"/>
                <a:cs typeface="+mn-ea"/>
                <a:sym typeface="字魂58号-创中黑" panose="00000500000000000000" pitchFamily="2" charset="-122"/>
              </a:endParaRPr>
            </a:p>
          </p:txBody>
        </p:sp>
      </p:grpSp>
      <p:pic>
        <p:nvPicPr>
          <p:cNvPr id="20" name="图片 1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02020" y="913248"/>
            <a:ext cx="2954845" cy="4197224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025349" y="1782074"/>
            <a:ext cx="480131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谢谢您的聆听</a:t>
            </a:r>
            <a:endParaRPr lang="zh-CN" altLang="en-US" sz="240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650695" y="426873"/>
            <a:ext cx="31085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1800"/>
              <a:t>北师大版  数学  六年级  上册</a:t>
            </a:r>
            <a:endParaRPr lang="zh-CN" altLang="en-US" sz="1800"/>
          </a:p>
        </p:txBody>
      </p:sp>
      <p:pic>
        <p:nvPicPr>
          <p:cNvPr id="23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0922000" y="12420600"/>
            <a:ext cx="342900" cy="2667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035969" y="1103711"/>
            <a:ext cx="1947863" cy="15918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424112" y="660797"/>
            <a:ext cx="1482329" cy="822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423172" y="1108474"/>
            <a:ext cx="1985963" cy="15930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图片 5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294585" y="627460"/>
            <a:ext cx="1975247" cy="917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7"/>
          <p:cNvSpPr txBox="1"/>
          <p:nvPr/>
        </p:nvSpPr>
        <p:spPr>
          <a:xfrm>
            <a:off x="1187624" y="3714692"/>
            <a:ext cx="5950019" cy="28469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dist">
              <a:buFontTx/>
              <a:buNone/>
              <a:defRPr/>
            </a:pPr>
            <a:r>
              <a:rPr lang="zh-CN" altLang="en-US" sz="1400" spc="-225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冰的体积比原来水的体积增加的部分是原来水的体积的百分之几？</a:t>
            </a:r>
            <a:endParaRPr lang="zh-CN" altLang="en-US" sz="1400" spc="-225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文本框 8"/>
          <p:cNvSpPr txBox="1"/>
          <p:nvPr/>
        </p:nvSpPr>
        <p:spPr>
          <a:xfrm>
            <a:off x="1178307" y="3192722"/>
            <a:ext cx="4761845" cy="315471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dist">
              <a:buFontTx/>
              <a:buNone/>
              <a:defRPr/>
            </a:pPr>
            <a:r>
              <a:rPr lang="zh-CN" altLang="en-US" sz="1600" spc="-225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冰的体积比原来水的体积约增加了百分之几？</a:t>
            </a:r>
            <a:endParaRPr lang="zh-CN" altLang="en-US" sz="1600" spc="-225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 flipH="1">
            <a:off x="6948264" y="2859782"/>
            <a:ext cx="1415052" cy="141505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702594" y="915566"/>
            <a:ext cx="1947863" cy="15918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图片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168128" y="601664"/>
            <a:ext cx="1482329" cy="822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4962301" y="748904"/>
            <a:ext cx="1985963" cy="159305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4572000" y="506414"/>
            <a:ext cx="1975247" cy="917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7"/>
          <p:cNvSpPr txBox="1"/>
          <p:nvPr/>
        </p:nvSpPr>
        <p:spPr>
          <a:xfrm>
            <a:off x="1662058" y="3508412"/>
            <a:ext cx="1193619" cy="37702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dist">
              <a:buFontTx/>
              <a:buNone/>
              <a:defRPr/>
            </a:pPr>
            <a:r>
              <a:rPr lang="zh-CN" altLang="en-US" sz="2000" spc="-225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水的体积</a:t>
            </a:r>
            <a:endParaRPr lang="zh-CN" altLang="en-US" sz="2000" spc="-225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7" name="文本框 26"/>
          <p:cNvSpPr txBox="1"/>
          <p:nvPr/>
        </p:nvSpPr>
        <p:spPr>
          <a:xfrm>
            <a:off x="1662058" y="3967969"/>
            <a:ext cx="1214049" cy="37702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dist">
              <a:buFontTx/>
              <a:buNone/>
              <a:defRPr/>
            </a:pPr>
            <a:r>
              <a:rPr lang="zh-CN" altLang="en-US" sz="2000" spc="-225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冰的体积</a:t>
            </a:r>
            <a:endParaRPr lang="zh-CN" altLang="en-US" sz="2000" spc="-225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19464" y="3648076"/>
            <a:ext cx="1350169" cy="17383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 sz="2800"/>
          </a:p>
        </p:txBody>
      </p:sp>
      <p:sp>
        <p:nvSpPr>
          <p:cNvPr id="9" name="矩形 8"/>
          <p:cNvSpPr/>
          <p:nvPr/>
        </p:nvSpPr>
        <p:spPr>
          <a:xfrm>
            <a:off x="3319463" y="4110039"/>
            <a:ext cx="1485900" cy="17383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 sz="2800"/>
          </a:p>
        </p:txBody>
      </p:sp>
      <p:sp>
        <p:nvSpPr>
          <p:cNvPr id="10" name="矩形 9"/>
          <p:cNvSpPr/>
          <p:nvPr/>
        </p:nvSpPr>
        <p:spPr>
          <a:xfrm>
            <a:off x="4669633" y="4118374"/>
            <a:ext cx="135731" cy="173831"/>
          </a:xfrm>
          <a:prstGeom prst="rect">
            <a:avLst/>
          </a:prstGeom>
          <a:solidFill>
            <a:srgbClr val="FF00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 sz="2800"/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4669631" y="3546873"/>
            <a:ext cx="0" cy="80724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图片 11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4813085" y="3316554"/>
            <a:ext cx="13049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文本框 13"/>
          <p:cNvSpPr txBox="1"/>
          <p:nvPr/>
        </p:nvSpPr>
        <p:spPr>
          <a:xfrm>
            <a:off x="1434165" y="2802393"/>
            <a:ext cx="5370083" cy="37702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dist">
              <a:buFontTx/>
              <a:buNone/>
              <a:defRPr/>
            </a:pPr>
            <a:r>
              <a:rPr lang="zh-CN" altLang="en-US" sz="2000" spc="-225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画图表示“冰的体积与原来水的体积”的关系。</a:t>
            </a:r>
            <a:endParaRPr lang="zh-CN" altLang="en-US" sz="2000" spc="-225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2"/>
          <p:cNvSpPr txBox="1"/>
          <p:nvPr/>
        </p:nvSpPr>
        <p:spPr>
          <a:xfrm>
            <a:off x="1486703" y="889919"/>
            <a:ext cx="1688306" cy="37702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dist">
              <a:buFontTx/>
              <a:buNone/>
              <a:defRPr/>
            </a:pPr>
            <a:r>
              <a:rPr lang="zh-CN" altLang="en-US" sz="2000" spc="-225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水的体积</a:t>
            </a:r>
            <a:endParaRPr lang="zh-CN" altLang="en-US" sz="2000" spc="-225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33"/>
          <p:cNvSpPr txBox="1"/>
          <p:nvPr/>
        </p:nvSpPr>
        <p:spPr>
          <a:xfrm>
            <a:off x="1489209" y="1405932"/>
            <a:ext cx="1801416" cy="37702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dist">
              <a:buFontTx/>
              <a:buNone/>
              <a:defRPr/>
            </a:pPr>
            <a:r>
              <a:rPr lang="zh-CN" altLang="en-US" sz="2000" spc="-225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冰的体积</a:t>
            </a:r>
            <a:endParaRPr lang="zh-CN" altLang="en-US" sz="2000" spc="-225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66494" y="1035828"/>
            <a:ext cx="1350169" cy="1726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 sz="2800"/>
          </a:p>
        </p:txBody>
      </p:sp>
      <p:sp>
        <p:nvSpPr>
          <p:cNvPr id="5" name="矩形 4"/>
          <p:cNvSpPr/>
          <p:nvPr/>
        </p:nvSpPr>
        <p:spPr>
          <a:xfrm>
            <a:off x="3366493" y="1496600"/>
            <a:ext cx="1484709" cy="17383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 sz="2800"/>
          </a:p>
        </p:txBody>
      </p:sp>
      <p:sp>
        <p:nvSpPr>
          <p:cNvPr id="6" name="矩形 5"/>
          <p:cNvSpPr/>
          <p:nvPr/>
        </p:nvSpPr>
        <p:spPr>
          <a:xfrm>
            <a:off x="4716663" y="1506124"/>
            <a:ext cx="134540" cy="172641"/>
          </a:xfrm>
          <a:prstGeom prst="rect">
            <a:avLst/>
          </a:prstGeom>
          <a:solidFill>
            <a:srgbClr val="FF00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 sz="2800"/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4716662" y="933435"/>
            <a:ext cx="0" cy="80724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图片 38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893469" y="799906"/>
            <a:ext cx="130373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文本框 9"/>
          <p:cNvSpPr txBox="1">
            <a:spLocks noChangeArrowheads="1"/>
          </p:cNvSpPr>
          <p:nvPr/>
        </p:nvSpPr>
        <p:spPr bwMode="auto">
          <a:xfrm>
            <a:off x="1148423" y="1969496"/>
            <a:ext cx="3474665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÷45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40"/>
          <p:cNvSpPr txBox="1">
            <a:spLocks noChangeArrowheads="1"/>
          </p:cNvSpPr>
          <p:nvPr/>
        </p:nvSpPr>
        <p:spPr bwMode="auto">
          <a:xfrm>
            <a:off x="933278" y="2482731"/>
            <a:ext cx="2228850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5÷45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41"/>
          <p:cNvSpPr txBox="1">
            <a:spLocks noChangeArrowheads="1"/>
          </p:cNvSpPr>
          <p:nvPr/>
        </p:nvSpPr>
        <p:spPr bwMode="auto">
          <a:xfrm>
            <a:off x="963714" y="2982868"/>
            <a:ext cx="219841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≈ </a:t>
            </a:r>
            <a:r>
              <a:rPr lang="en-US" altLang="zh-CN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11.1%</a:t>
            </a:r>
            <a:r>
              <a:rPr lang="zh-CN" altLang="en-US" sz="24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4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42"/>
          <p:cNvSpPr txBox="1">
            <a:spLocks noChangeArrowheads="1"/>
          </p:cNvSpPr>
          <p:nvPr/>
        </p:nvSpPr>
        <p:spPr bwMode="auto">
          <a:xfrm>
            <a:off x="4893469" y="2634390"/>
            <a:ext cx="3782986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50÷45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≈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111.1%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43"/>
          <p:cNvSpPr txBox="1">
            <a:spLocks noChangeArrowheads="1"/>
          </p:cNvSpPr>
          <p:nvPr/>
        </p:nvSpPr>
        <p:spPr bwMode="auto">
          <a:xfrm>
            <a:off x="4893469" y="3471698"/>
            <a:ext cx="4250531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111.1%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  <a:r>
              <a:rPr lang="zh-CN" altLang="en-US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4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11.1%</a:t>
            </a:r>
            <a:endParaRPr lang="zh-CN" altLang="en-US" sz="24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4" name="图片 13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629317" y="2358437"/>
            <a:ext cx="1500974" cy="63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直接连接符 14"/>
          <p:cNvCxnSpPr/>
          <p:nvPr/>
        </p:nvCxnSpPr>
        <p:spPr>
          <a:xfrm>
            <a:off x="1503587" y="2452847"/>
            <a:ext cx="136862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4893469" y="3072972"/>
            <a:ext cx="96559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图片 16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205562" y="3087427"/>
            <a:ext cx="1915813" cy="91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文本框 50"/>
          <p:cNvSpPr txBox="1">
            <a:spLocks noChangeArrowheads="1"/>
          </p:cNvSpPr>
          <p:nvPr/>
        </p:nvSpPr>
        <p:spPr bwMode="auto">
          <a:xfrm>
            <a:off x="810149" y="4071047"/>
            <a:ext cx="7625878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答：冰的体积比原来水的体积约增加了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11.1%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2"/>
          <p:cNvSpPr txBox="1"/>
          <p:nvPr/>
        </p:nvSpPr>
        <p:spPr>
          <a:xfrm>
            <a:off x="1734270" y="1643540"/>
            <a:ext cx="1665436" cy="37702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dist">
              <a:buFontTx/>
              <a:buNone/>
              <a:defRPr/>
            </a:pPr>
            <a:r>
              <a:rPr lang="zh-CN" altLang="en-US" sz="2000" spc="-225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水的体积</a:t>
            </a:r>
            <a:endParaRPr lang="zh-CN" altLang="en-US" sz="2000" spc="-225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33"/>
          <p:cNvSpPr txBox="1"/>
          <p:nvPr/>
        </p:nvSpPr>
        <p:spPr>
          <a:xfrm>
            <a:off x="1751286" y="2104313"/>
            <a:ext cx="1521420" cy="37702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dist">
              <a:buFontTx/>
              <a:buNone/>
              <a:defRPr/>
            </a:pPr>
            <a:r>
              <a:rPr lang="zh-CN" altLang="en-US" sz="2000" spc="-225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冰的体积</a:t>
            </a:r>
            <a:endParaRPr lang="zh-CN" altLang="en-US" sz="2000" spc="-225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582665" y="1761374"/>
            <a:ext cx="1350169" cy="1726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82664" y="2222146"/>
            <a:ext cx="1484709" cy="17383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932834" y="2231670"/>
            <a:ext cx="134540" cy="172641"/>
          </a:xfrm>
          <a:prstGeom prst="rect">
            <a:avLst/>
          </a:prstGeom>
          <a:solidFill>
            <a:srgbClr val="FF00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4932833" y="1658981"/>
            <a:ext cx="0" cy="80724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39"/>
          <p:cNvSpPr txBox="1"/>
          <p:nvPr/>
        </p:nvSpPr>
        <p:spPr>
          <a:xfrm>
            <a:off x="524937" y="846984"/>
            <a:ext cx="8054403" cy="37702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marL="457200" indent="-457200" algn="dist">
              <a:buFont typeface="+mj-lt"/>
              <a:buAutoNum type="arabicPeriod"/>
              <a:defRPr/>
            </a:pPr>
            <a:r>
              <a:rPr lang="zh-CN" altLang="en-US" sz="2000" spc="-225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水的体积比冰的体积少的部分是冰的体积的百分之几？</a:t>
            </a:r>
            <a:endParaRPr lang="zh-CN" altLang="en-US" sz="2000" spc="-225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7" name="图片 16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5067373" y="1324861"/>
            <a:ext cx="1660128" cy="1218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文本框 21"/>
          <p:cNvSpPr txBox="1"/>
          <p:nvPr/>
        </p:nvSpPr>
        <p:spPr>
          <a:xfrm>
            <a:off x="755576" y="3138134"/>
            <a:ext cx="6093129" cy="377026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marL="457200" indent="-457200" algn="dist">
              <a:buFont typeface="+mj-lt"/>
              <a:buAutoNum type="arabicPeriod"/>
              <a:defRPr/>
            </a:pPr>
            <a:r>
              <a:rPr lang="zh-CN" altLang="en-US" sz="2000" spc="-225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这句话的意思就是：水</a:t>
            </a:r>
            <a:r>
              <a:rPr lang="zh-CN" altLang="en-US" sz="2000" spc="-225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的体积比冰的体积少百分之几</a:t>
            </a:r>
            <a:r>
              <a:rPr lang="en-US" altLang="zh-CN" sz="2000" spc="-225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?</a:t>
            </a:r>
            <a:endParaRPr lang="zh-CN" altLang="en-US" sz="2000" spc="-225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 flipH="1">
            <a:off x="6711452" y="2562257"/>
            <a:ext cx="1415052" cy="141505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32"/>
          <p:cNvSpPr txBox="1"/>
          <p:nvPr/>
        </p:nvSpPr>
        <p:spPr>
          <a:xfrm>
            <a:off x="1918099" y="843795"/>
            <a:ext cx="1462883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800" spc="-225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水的体积</a:t>
            </a:r>
            <a:endParaRPr lang="zh-CN" altLang="en-US" sz="2800" spc="-225" dirty="0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3" name="文本框 33"/>
          <p:cNvSpPr txBox="1"/>
          <p:nvPr/>
        </p:nvSpPr>
        <p:spPr>
          <a:xfrm>
            <a:off x="1930799" y="1317268"/>
            <a:ext cx="1462883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800" spc="-225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冰的体积</a:t>
            </a:r>
            <a:endParaRPr lang="zh-CN" altLang="en-US" sz="2800" spc="-225"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466707" y="1009690"/>
            <a:ext cx="1350169" cy="17264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466706" y="1470462"/>
            <a:ext cx="1484709" cy="173831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816876" y="1479986"/>
            <a:ext cx="134540" cy="172641"/>
          </a:xfrm>
          <a:prstGeom prst="rect">
            <a:avLst/>
          </a:prstGeom>
          <a:solidFill>
            <a:srgbClr val="FF0000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>
              <a:buFontTx/>
              <a:buNone/>
              <a:defRPr/>
            </a:pPr>
            <a:endParaRPr lang="zh-CN" altLang="en-US" sz="28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4816875" y="907297"/>
            <a:ext cx="0" cy="807244"/>
          </a:xfrm>
          <a:prstGeom prst="line">
            <a:avLst/>
          </a:prstGeom>
          <a:ln w="285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9"/>
          <p:cNvSpPr txBox="1">
            <a:spLocks noChangeArrowheads="1"/>
          </p:cNvSpPr>
          <p:nvPr/>
        </p:nvSpPr>
        <p:spPr bwMode="auto">
          <a:xfrm>
            <a:off x="776065" y="1864843"/>
            <a:ext cx="3240087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50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</a:t>
            </a:r>
            <a:r>
              <a:rPr lang="zh-CN" altLang="en-US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r>
              <a:rPr lang="en-US" altLang="zh-CN" sz="28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÷50</a:t>
            </a:r>
            <a:endParaRPr lang="zh-CN" altLang="en-US" sz="2800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40"/>
          <p:cNvSpPr txBox="1">
            <a:spLocks noChangeArrowheads="1"/>
          </p:cNvSpPr>
          <p:nvPr/>
        </p:nvSpPr>
        <p:spPr bwMode="auto">
          <a:xfrm>
            <a:off x="650951" y="2476788"/>
            <a:ext cx="2209800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5÷50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41"/>
          <p:cNvSpPr txBox="1">
            <a:spLocks noChangeArrowheads="1"/>
          </p:cNvSpPr>
          <p:nvPr/>
        </p:nvSpPr>
        <p:spPr bwMode="auto">
          <a:xfrm>
            <a:off x="620367" y="2967821"/>
            <a:ext cx="2687239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 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10%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42"/>
          <p:cNvSpPr txBox="1">
            <a:spLocks noChangeArrowheads="1"/>
          </p:cNvSpPr>
          <p:nvPr/>
        </p:nvSpPr>
        <p:spPr bwMode="auto">
          <a:xfrm>
            <a:off x="4971755" y="1850803"/>
            <a:ext cx="3369492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45÷50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43"/>
          <p:cNvSpPr txBox="1">
            <a:spLocks noChangeArrowheads="1"/>
          </p:cNvSpPr>
          <p:nvPr/>
        </p:nvSpPr>
        <p:spPr bwMode="auto">
          <a:xfrm>
            <a:off x="4816876" y="3465358"/>
            <a:ext cx="4017565" cy="500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100%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－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90%</a:t>
            </a:r>
            <a:r>
              <a:rPr lang="zh-CN" altLang="en-US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＝</a:t>
            </a:r>
            <a:r>
              <a:rPr lang="en-US" altLang="zh-CN" sz="280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10%</a:t>
            </a:r>
            <a:endParaRPr lang="zh-CN" altLang="en-US" sz="280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1062212" y="2337920"/>
            <a:ext cx="1411088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5076056" y="2273377"/>
            <a:ext cx="965597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50"/>
          <p:cNvSpPr txBox="1">
            <a:spLocks noChangeArrowheads="1"/>
          </p:cNvSpPr>
          <p:nvPr/>
        </p:nvSpPr>
        <p:spPr bwMode="auto">
          <a:xfrm>
            <a:off x="971600" y="4081899"/>
            <a:ext cx="6492304" cy="4385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答：水的体积比冰的体积少</a:t>
            </a:r>
            <a:r>
              <a:rPr lang="en-US" altLang="zh-CN" sz="2400">
                <a:latin typeface="微软雅黑" panose="020B0503020204020204" pitchFamily="34" charset="-122"/>
                <a:ea typeface="微软雅黑" panose="020B0503020204020204" pitchFamily="34" charset="-122"/>
              </a:rPr>
              <a:t>10%</a:t>
            </a:r>
            <a:r>
              <a:rPr lang="zh-CN" altLang="en-US" sz="240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4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" name="图片 16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4951415" y="465610"/>
            <a:ext cx="2362869" cy="1333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160042" y="2258443"/>
            <a:ext cx="2026951" cy="9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图片 18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958581" y="2415296"/>
            <a:ext cx="2387400" cy="11343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 txBox="1">
            <a:spLocks noChangeArrowheads="1"/>
          </p:cNvSpPr>
          <p:nvPr/>
        </p:nvSpPr>
        <p:spPr bwMode="auto">
          <a:xfrm>
            <a:off x="539552" y="987574"/>
            <a:ext cx="7992888" cy="27739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1.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红星乡计划造林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9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公顷，实际造林</a:t>
            </a: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公顷，实际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造林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比原计划多百分之几？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⑴画图表示实际造林比原计划多百分之几。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⑵列式解决问题。</a:t>
            </a:r>
            <a:endParaRPr lang="en-US" altLang="zh-CN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50000"/>
              </a:lnSpc>
            </a:pPr>
            <a:r>
              <a:rPr lang="en-US" altLang="zh-CN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⑶原计划造林比实际造林少百分之几？画一画，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算一算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13651" y="701501"/>
            <a:ext cx="7632848" cy="500137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kumimoji="0" lang="zh-CN" altLang="en-US" sz="2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</a:rPr>
              <a:t>⑴画图表示实际造林比原计划多百分之几。</a:t>
            </a:r>
            <a:endParaRPr kumimoji="0" lang="zh-CN" altLang="en-US" sz="2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3" name="文本框 4"/>
          <p:cNvSpPr txBox="1"/>
          <p:nvPr/>
        </p:nvSpPr>
        <p:spPr>
          <a:xfrm>
            <a:off x="2357755" y="1864955"/>
            <a:ext cx="945356" cy="500137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800" spc="-22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计划</a:t>
            </a:r>
            <a:endParaRPr lang="zh-CN" altLang="en-US" sz="2800" spc="-225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" name="文本框 5"/>
          <p:cNvSpPr txBox="1"/>
          <p:nvPr/>
        </p:nvSpPr>
        <p:spPr>
          <a:xfrm>
            <a:off x="2332256" y="2351473"/>
            <a:ext cx="945356" cy="500137"/>
          </a:xfrm>
          <a:prstGeom prst="rect">
            <a:avLst/>
          </a:prstGeom>
          <a:noFill/>
        </p:spPr>
        <p:txBody>
          <a:bodyPr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800" spc="-22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实际</a:t>
            </a:r>
            <a:endParaRPr lang="zh-CN" altLang="en-US" sz="2800" spc="-225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312636" y="2080079"/>
            <a:ext cx="1350169" cy="172640"/>
          </a:xfrm>
          <a:prstGeom prst="rect">
            <a:avLst/>
          </a:prstGeom>
          <a:solidFill>
            <a:srgbClr val="92D05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312635" y="2540851"/>
            <a:ext cx="1484709" cy="173831"/>
          </a:xfrm>
          <a:prstGeom prst="rect">
            <a:avLst/>
          </a:prstGeom>
          <a:solidFill>
            <a:srgbClr val="92D050"/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62805" y="2550374"/>
            <a:ext cx="134540" cy="172641"/>
          </a:xfrm>
          <a:prstGeom prst="rect">
            <a:avLst/>
          </a:prstGeom>
          <a:solidFill>
            <a:srgbClr val="FF0000">
              <a:alpha val="50196"/>
            </a:srgbClr>
          </a:solidFill>
          <a:ln w="12700" cap="flat" cmpd="sng" algn="ctr">
            <a:solidFill>
              <a:srgbClr val="4472C4">
                <a:shade val="50000"/>
              </a:srgbClr>
            </a:solidFill>
            <a:prstDash val="solid"/>
            <a:miter lim="800000"/>
          </a:ln>
          <a:effectLst/>
        </p:spPr>
        <p:txBody>
          <a:bodyPr lIns="68580" tIns="34290" rIns="68580" bIns="3429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cxnSp>
        <p:nvCxnSpPr>
          <p:cNvPr id="8" name="直接连接符 7"/>
          <p:cNvCxnSpPr/>
          <p:nvPr/>
        </p:nvCxnSpPr>
        <p:spPr>
          <a:xfrm flipH="1">
            <a:off x="4662803" y="1977685"/>
            <a:ext cx="0" cy="807244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dash"/>
            <a:miter lim="800000"/>
          </a:ln>
          <a:effectLst/>
        </p:spPr>
      </p:cxnSp>
      <p:sp>
        <p:nvSpPr>
          <p:cNvPr id="9" name="文本框 10"/>
          <p:cNvSpPr txBox="1"/>
          <p:nvPr/>
        </p:nvSpPr>
        <p:spPr>
          <a:xfrm>
            <a:off x="3375739" y="1579942"/>
            <a:ext cx="1287066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spc="-22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9</a:t>
            </a:r>
            <a:r>
              <a:rPr lang="zh-CN" altLang="en-US" sz="2800" spc="-22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公顷</a:t>
            </a:r>
            <a:endParaRPr lang="zh-CN" altLang="en-US" sz="2800" spc="-225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0" name="文本框 11"/>
          <p:cNvSpPr txBox="1"/>
          <p:nvPr/>
        </p:nvSpPr>
        <p:spPr>
          <a:xfrm>
            <a:off x="3392259" y="2844806"/>
            <a:ext cx="1853785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2800" spc="-22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12</a:t>
            </a:r>
            <a:r>
              <a:rPr lang="zh-CN" altLang="en-US" sz="2800" spc="-22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公顷</a:t>
            </a:r>
            <a:endParaRPr lang="zh-CN" altLang="en-US" sz="2800" spc="-225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1" name="思想气泡: 云 1"/>
          <p:cNvSpPr/>
          <p:nvPr/>
        </p:nvSpPr>
        <p:spPr>
          <a:xfrm>
            <a:off x="5157736" y="1727654"/>
            <a:ext cx="2172172" cy="704850"/>
          </a:xfrm>
          <a:prstGeom prst="cloudCallout">
            <a:avLst>
              <a:gd name="adj1" fmla="val -64098"/>
              <a:gd name="adj2" fmla="val 78716"/>
            </a:avLst>
          </a:prstGeom>
          <a:solidFill>
            <a:schemeClr val="accent2">
              <a:lumMod val="20000"/>
              <a:lumOff val="80000"/>
            </a:schemeClr>
          </a:solidFill>
          <a:ln w="12700" cap="flat" cmpd="sng" algn="ctr">
            <a:solidFill>
              <a:srgbClr val="ED7D31">
                <a:lumMod val="50000"/>
              </a:srgbClr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cs typeface="+mn-cs"/>
            </a:endParaRPr>
          </a:p>
        </p:txBody>
      </p:sp>
      <p:sp>
        <p:nvSpPr>
          <p:cNvPr id="12" name="文本框 12"/>
          <p:cNvSpPr txBox="1"/>
          <p:nvPr/>
        </p:nvSpPr>
        <p:spPr>
          <a:xfrm>
            <a:off x="5559938" y="1830010"/>
            <a:ext cx="1749630" cy="50013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800" spc="-225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多的部分</a:t>
            </a:r>
            <a:endParaRPr lang="zh-CN" altLang="en-US" sz="2800" spc="-225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 flipH="1">
            <a:off x="6084168" y="3053552"/>
            <a:ext cx="1415052" cy="141505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/>
        <a:ea typeface="Arial"/>
        <a:cs typeface="Arial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/>
        <a:ea typeface="Arial"/>
        <a:cs typeface="Arial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1632</Words>
  <Application>WPS 演示</Application>
  <PresentationFormat>全屏显示(16:9)</PresentationFormat>
  <Paragraphs>245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37" baseType="lpstr">
      <vt:lpstr>Arial</vt:lpstr>
      <vt:lpstr>宋体</vt:lpstr>
      <vt:lpstr>Wingdings</vt:lpstr>
      <vt:lpstr>字魂58号-创中黑</vt:lpstr>
      <vt:lpstr>Arial Black</vt:lpstr>
      <vt:lpstr>微软雅黑</vt:lpstr>
      <vt:lpstr>Calibri</vt:lpstr>
      <vt:lpstr>楷体</vt:lpstr>
      <vt:lpstr>Arial Unicode MS</vt:lpstr>
      <vt:lpstr>Arial</vt:lpstr>
      <vt:lpstr>黑体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2022-08-10T15:54:00Z</cp:lastPrinted>
  <dcterms:created xsi:type="dcterms:W3CDTF">2022-08-10T15:54:00Z</dcterms:created>
  <dcterms:modified xsi:type="dcterms:W3CDTF">2023-11-01T09:06:35Z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91D8774C08514C4CB13BA30CB63EF3FA_12</vt:lpwstr>
  </property>
  <property fmtid="{D5CDD505-2E9C-101B-9397-08002B2CF9AE}" pid="3" name="KSOProductBuildVer">
    <vt:lpwstr>2052-12.1.0.15712</vt:lpwstr>
  </property>
</Properties>
</file>