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57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latin typeface="Calibri" panose="020F0502020204030204"/>
              </a:rPr>
              <a:t>4</a:t>
            </a:r>
            <a:endParaRPr lang="zh-CN" altLang="en-US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5939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6867" name="文本占位符 59394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（2）一列火车原来每小时行驶180千米，提速后，这列火车的速度比原来提高了1/2，现在这列火车每小时行驶多少千米？</a:t>
            </a: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latin typeface="Calibri" panose="020F0502020204030204"/>
              </a:rPr>
              <a:t>6</a:t>
            </a:r>
            <a:endParaRPr lang="zh-CN" altLang="en-US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latin typeface="Calibri" panose="020F0502020204030204"/>
              </a:rPr>
              <a:t>7</a:t>
            </a:r>
            <a:endParaRPr lang="zh-CN" altLang="en-US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latin typeface="Calibri" panose="020F0502020204030204"/>
              </a:rPr>
              <a:t>17</a:t>
            </a:r>
            <a:endParaRPr lang="zh-CN" altLang="en-US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png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628650" y="273845"/>
            <a:ext cx="7144" cy="714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3" name="组合 12"/>
          <p:cNvGrpSpPr/>
          <p:nvPr userDrawn="1"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4" name="矩形 13"/>
            <p:cNvSpPr/>
            <p:nvPr userDrawn="1"/>
          </p:nvSpPr>
          <p:spPr>
            <a:xfrm>
              <a:off x="0" y="0"/>
              <a:ext cx="12192000" cy="3428752"/>
            </a:xfrm>
            <a:prstGeom prst="rect">
              <a:avLst/>
            </a:prstGeom>
            <a:solidFill>
              <a:srgbClr val="BBE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0" y="3411027"/>
              <a:ext cx="12192000" cy="344697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203200" y="217714"/>
              <a:ext cx="11790394" cy="6422077"/>
            </a:xfrm>
            <a:prstGeom prst="rect">
              <a:avLst/>
            </a:prstGeom>
            <a:blipFill dpi="0" rotWithShape="1">
              <a:blip r:embed="rId15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391885" y="391885"/>
              <a:ext cx="11437258" cy="608148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60459" y="1704166"/>
            <a:ext cx="5332229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chemeClr val="accent6">
                    <a:lumMod val="75000"/>
                  </a:schemeClr>
                </a:solidFill>
              </a:rPr>
              <a:t>百分数的应用（二）</a:t>
            </a:r>
            <a:endParaRPr lang="zh-CN" altLang="en-US" sz="45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51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54815" y="1232781"/>
            <a:ext cx="4607719" cy="328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2" name="矩形 1"/>
          <p:cNvSpPr/>
          <p:nvPr/>
        </p:nvSpPr>
        <p:spPr>
          <a:xfrm>
            <a:off x="2039435" y="2119798"/>
            <a:ext cx="1421606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18453" name="文本框 2"/>
          <p:cNvSpPr/>
          <p:nvPr/>
        </p:nvSpPr>
        <p:spPr>
          <a:xfrm>
            <a:off x="1153610" y="1992399"/>
            <a:ext cx="8143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原来</a:t>
            </a:r>
            <a:endParaRPr lang="zh-CN" altLang="en-US" sz="1800"/>
          </a:p>
        </p:txBody>
      </p:sp>
      <p:sp>
        <p:nvSpPr>
          <p:cNvPr id="18454" name="矩形 26"/>
          <p:cNvSpPr/>
          <p:nvPr/>
        </p:nvSpPr>
        <p:spPr>
          <a:xfrm>
            <a:off x="2039435" y="2474604"/>
            <a:ext cx="2130028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18455" name="文本框 27"/>
          <p:cNvSpPr/>
          <p:nvPr/>
        </p:nvSpPr>
        <p:spPr>
          <a:xfrm>
            <a:off x="1153610" y="2474604"/>
            <a:ext cx="6477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现在</a:t>
            </a:r>
            <a:endParaRPr lang="zh-CN" altLang="en-US" sz="1800"/>
          </a:p>
        </p:txBody>
      </p:sp>
      <p:sp>
        <p:nvSpPr>
          <p:cNvPr id="18456" name="矩形 9"/>
          <p:cNvSpPr/>
          <p:nvPr/>
        </p:nvSpPr>
        <p:spPr>
          <a:xfrm>
            <a:off x="3461043" y="2474604"/>
            <a:ext cx="709613" cy="216694"/>
          </a:xfrm>
          <a:prstGeom prst="rect">
            <a:avLst/>
          </a:prstGeom>
          <a:solidFill>
            <a:srgbClr val="27AF2D">
              <a:alpha val="50195"/>
            </a:srgbClr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cxnSp>
        <p:nvCxnSpPr>
          <p:cNvPr id="18457" name="直接连接符 8"/>
          <p:cNvCxnSpPr/>
          <p:nvPr/>
        </p:nvCxnSpPr>
        <p:spPr>
          <a:xfrm flipH="1">
            <a:off x="3447944" y="2029309"/>
            <a:ext cx="0" cy="890588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18458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8279" y="1923344"/>
            <a:ext cx="1849040" cy="1103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9" name="左大括号 11"/>
          <p:cNvSpPr/>
          <p:nvPr/>
        </p:nvSpPr>
        <p:spPr>
          <a:xfrm rot="5400000">
            <a:off x="2628795" y="1300647"/>
            <a:ext cx="215504" cy="1419225"/>
          </a:xfrm>
          <a:prstGeom prst="leftBrace">
            <a:avLst>
              <a:gd name="adj1" fmla="val 19848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460" name="文本框 33"/>
          <p:cNvSpPr/>
          <p:nvPr/>
        </p:nvSpPr>
        <p:spPr>
          <a:xfrm>
            <a:off x="2394243" y="1561393"/>
            <a:ext cx="8358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180km</a:t>
            </a:r>
            <a:endParaRPr lang="zh-CN" altLang="en-US" sz="1800"/>
          </a:p>
        </p:txBody>
      </p:sp>
      <p:sp>
        <p:nvSpPr>
          <p:cNvPr id="18461" name="左大括号 34"/>
          <p:cNvSpPr/>
          <p:nvPr/>
        </p:nvSpPr>
        <p:spPr>
          <a:xfrm rot="-5400000" flipV="1">
            <a:off x="3002651" y="1747130"/>
            <a:ext cx="216694" cy="2128838"/>
          </a:xfrm>
          <a:prstGeom prst="leftBrace">
            <a:avLst>
              <a:gd name="adj1" fmla="val 19693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462" name="文本框 35"/>
          <p:cNvSpPr/>
          <p:nvPr/>
        </p:nvSpPr>
        <p:spPr>
          <a:xfrm>
            <a:off x="2810962" y="2972284"/>
            <a:ext cx="83700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olidFill>
                  <a:srgbClr val="FF0000"/>
                </a:solidFill>
                <a:sym typeface="Wingdings" panose="05000000000000000000" pitchFamily="2" charset="2"/>
              </a:rPr>
              <a:t>？</a:t>
            </a:r>
            <a:r>
              <a:rPr lang="en-US" altLang="zh-CN" sz="1800">
                <a:sym typeface="Wingdings" panose="05000000000000000000" pitchFamily="2" charset="2"/>
              </a:rPr>
              <a:t>km</a:t>
            </a:r>
            <a:endParaRPr lang="zh-CN" altLang="en-US" sz="1800"/>
          </a:p>
        </p:txBody>
      </p:sp>
      <p:sp>
        <p:nvSpPr>
          <p:cNvPr id="18463" name="左大括号 11"/>
          <p:cNvSpPr/>
          <p:nvPr/>
        </p:nvSpPr>
        <p:spPr>
          <a:xfrm rot="5400000">
            <a:off x="3693213" y="2010260"/>
            <a:ext cx="215504" cy="709613"/>
          </a:xfrm>
          <a:prstGeom prst="leftBrace">
            <a:avLst>
              <a:gd name="adj1" fmla="val 9924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464" name="矩形 31779"/>
          <p:cNvSpPr/>
          <p:nvPr/>
        </p:nvSpPr>
        <p:spPr>
          <a:xfrm>
            <a:off x="1542944" y="889881"/>
            <a:ext cx="3772508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 b="1" dirty="0">
                <a:sym typeface="Wingdings" panose="05000000000000000000" pitchFamily="2" charset="2"/>
              </a:rPr>
              <a:t>现在列车的速度比原来提高了</a:t>
            </a:r>
            <a:r>
              <a:rPr lang="en-US" altLang="zh-CN" sz="1800" b="1" dirty="0">
                <a:sym typeface="Wingdings" panose="05000000000000000000" pitchFamily="2" charset="2"/>
              </a:rPr>
              <a:t>50%</a:t>
            </a:r>
            <a:r>
              <a:rPr lang="zh-CN" altLang="en-US" sz="1800" b="1" dirty="0">
                <a:sym typeface="Wingdings" panose="05000000000000000000" pitchFamily="2" charset="2"/>
              </a:rPr>
              <a:t>。</a:t>
            </a:r>
            <a:endParaRPr lang="zh-CN" altLang="en-US" sz="1800" b="1" dirty="0"/>
          </a:p>
        </p:txBody>
      </p:sp>
      <p:sp>
        <p:nvSpPr>
          <p:cNvPr id="18465" name="矩形 31780"/>
          <p:cNvSpPr/>
          <p:nvPr/>
        </p:nvSpPr>
        <p:spPr>
          <a:xfrm>
            <a:off x="1542944" y="3313509"/>
            <a:ext cx="4444604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1800" dirty="0">
                <a:sym typeface="Wingdings" panose="05000000000000000000" pitchFamily="2" charset="2"/>
              </a:rPr>
              <a:t>现在的速度</a:t>
            </a:r>
            <a:r>
              <a:rPr lang="en-US" altLang="zh-CN" sz="1800" dirty="0">
                <a:sym typeface="Wingdings" panose="05000000000000000000" pitchFamily="2" charset="2"/>
              </a:rPr>
              <a:t>=</a:t>
            </a:r>
            <a:r>
              <a:rPr lang="zh-CN" altLang="en-US" sz="1800" dirty="0">
                <a:sym typeface="Wingdings" panose="05000000000000000000" pitchFamily="2" charset="2"/>
              </a:rPr>
              <a:t>原来的速度</a:t>
            </a:r>
            <a:r>
              <a:rPr lang="en-US" altLang="zh-CN" sz="1800" dirty="0">
                <a:sym typeface="Wingdings" panose="05000000000000000000" pitchFamily="2" charset="2"/>
              </a:rPr>
              <a:t>+</a:t>
            </a:r>
            <a:r>
              <a:rPr lang="zh-CN" altLang="en-US" sz="1800" dirty="0">
                <a:sym typeface="Wingdings" panose="05000000000000000000" pitchFamily="2" charset="2"/>
              </a:rPr>
              <a:t>原来的速度</a:t>
            </a:r>
            <a:r>
              <a:rPr lang="en-US" altLang="zh-CN" sz="1800" dirty="0">
                <a:sym typeface="Wingdings" panose="05000000000000000000" pitchFamily="2" charset="2"/>
              </a:rPr>
              <a:t>X50%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 fill="hold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 fill="hold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 fill="hold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 fill="hold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 fill="hold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 fill="hold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 fill="hold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 animBg="1"/>
      <p:bldP spid="18453" grpId="0"/>
      <p:bldP spid="18454" grpId="0" animBg="1"/>
      <p:bldP spid="18455" grpId="0"/>
      <p:bldP spid="18456" grpId="0" animBg="1"/>
      <p:bldP spid="18459" grpId="0" animBg="1"/>
      <p:bldP spid="18460" grpId="0"/>
      <p:bldP spid="18461" grpId="0" animBg="1"/>
      <p:bldP spid="18462" grpId="0"/>
      <p:bldP spid="18463" grpId="1" animBg="1"/>
      <p:bldP spid="18464" grpId="0"/>
      <p:bldP spid="184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5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26383" y="991419"/>
            <a:ext cx="4607719" cy="328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6" name="矩形 1"/>
          <p:cNvSpPr/>
          <p:nvPr/>
        </p:nvSpPr>
        <p:spPr>
          <a:xfrm>
            <a:off x="2311003" y="1878436"/>
            <a:ext cx="1421606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19477" name="文本框 2"/>
          <p:cNvSpPr/>
          <p:nvPr/>
        </p:nvSpPr>
        <p:spPr>
          <a:xfrm>
            <a:off x="1425178" y="1751037"/>
            <a:ext cx="8143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原来</a:t>
            </a:r>
            <a:endParaRPr lang="zh-CN" altLang="en-US" sz="1800"/>
          </a:p>
        </p:txBody>
      </p:sp>
      <p:sp>
        <p:nvSpPr>
          <p:cNvPr id="19478" name="矩形 26"/>
          <p:cNvSpPr/>
          <p:nvPr/>
        </p:nvSpPr>
        <p:spPr>
          <a:xfrm>
            <a:off x="2311003" y="2678536"/>
            <a:ext cx="2130028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19479" name="文本框 27"/>
          <p:cNvSpPr/>
          <p:nvPr/>
        </p:nvSpPr>
        <p:spPr>
          <a:xfrm>
            <a:off x="1425178" y="2678535"/>
            <a:ext cx="6477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现在</a:t>
            </a:r>
            <a:endParaRPr lang="zh-CN" altLang="en-US" sz="1800"/>
          </a:p>
        </p:txBody>
      </p:sp>
      <p:sp>
        <p:nvSpPr>
          <p:cNvPr id="19480" name="矩形 9"/>
          <p:cNvSpPr/>
          <p:nvPr/>
        </p:nvSpPr>
        <p:spPr>
          <a:xfrm>
            <a:off x="3732611" y="2678535"/>
            <a:ext cx="709613" cy="216694"/>
          </a:xfrm>
          <a:prstGeom prst="rect">
            <a:avLst/>
          </a:prstGeom>
          <a:solidFill>
            <a:srgbClr val="27AF2D">
              <a:alpha val="50195"/>
            </a:srgbClr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cxnSp>
        <p:nvCxnSpPr>
          <p:cNvPr id="19481" name="直接连接符 8"/>
          <p:cNvCxnSpPr/>
          <p:nvPr/>
        </p:nvCxnSpPr>
        <p:spPr>
          <a:xfrm flipH="1">
            <a:off x="3719512" y="1787948"/>
            <a:ext cx="0" cy="1285875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9482" name="左大括号 11"/>
          <p:cNvSpPr/>
          <p:nvPr/>
        </p:nvSpPr>
        <p:spPr>
          <a:xfrm rot="5400000">
            <a:off x="2900363" y="1060476"/>
            <a:ext cx="216694" cy="1419225"/>
          </a:xfrm>
          <a:prstGeom prst="leftBrace">
            <a:avLst>
              <a:gd name="adj1" fmla="val 19739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83" name="文本框 33"/>
          <p:cNvSpPr/>
          <p:nvPr/>
        </p:nvSpPr>
        <p:spPr>
          <a:xfrm>
            <a:off x="2665811" y="1320031"/>
            <a:ext cx="8358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180km</a:t>
            </a:r>
            <a:endParaRPr lang="zh-CN" altLang="en-US" sz="1800"/>
          </a:p>
        </p:txBody>
      </p:sp>
      <p:sp>
        <p:nvSpPr>
          <p:cNvPr id="19484" name="左大括号 34"/>
          <p:cNvSpPr/>
          <p:nvPr/>
        </p:nvSpPr>
        <p:spPr>
          <a:xfrm rot="-5400000" flipV="1">
            <a:off x="3274219" y="1951062"/>
            <a:ext cx="216694" cy="2128838"/>
          </a:xfrm>
          <a:prstGeom prst="leftBrace">
            <a:avLst>
              <a:gd name="adj1" fmla="val 19693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85" name="文本框 35"/>
          <p:cNvSpPr/>
          <p:nvPr/>
        </p:nvSpPr>
        <p:spPr>
          <a:xfrm>
            <a:off x="2921793" y="3073822"/>
            <a:ext cx="1568054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en-US" sz="1800">
                <a:sym typeface="Wingdings" panose="05000000000000000000" pitchFamily="2" charset="2"/>
              </a:rPr>
              <a:t>1+50%</a:t>
            </a:r>
            <a:endParaRPr lang="en-US" altLang="en-US" sz="1800"/>
          </a:p>
        </p:txBody>
      </p:sp>
      <p:sp>
        <p:nvSpPr>
          <p:cNvPr id="19486" name="左大括号 11"/>
          <p:cNvSpPr/>
          <p:nvPr/>
        </p:nvSpPr>
        <p:spPr>
          <a:xfrm rot="5400000">
            <a:off x="3964781" y="2214191"/>
            <a:ext cx="215504" cy="709613"/>
          </a:xfrm>
          <a:prstGeom prst="leftBrace">
            <a:avLst>
              <a:gd name="adj1" fmla="val 9924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87" name="矩形 31779"/>
          <p:cNvSpPr/>
          <p:nvPr/>
        </p:nvSpPr>
        <p:spPr>
          <a:xfrm>
            <a:off x="1814512" y="648519"/>
            <a:ext cx="3772508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 b="1"/>
              <a:t>现在列车的速度比原来提高了</a:t>
            </a:r>
            <a:r>
              <a:rPr lang="en-US" altLang="zh-CN" sz="1800" b="1"/>
              <a:t>50%</a:t>
            </a:r>
            <a:r>
              <a:rPr lang="zh-CN" altLang="en-US" sz="1800" b="1"/>
              <a:t>。</a:t>
            </a:r>
            <a:endParaRPr lang="zh-CN" altLang="en-US" sz="1800" b="1"/>
          </a:p>
        </p:txBody>
      </p:sp>
      <p:sp>
        <p:nvSpPr>
          <p:cNvPr id="19488" name="矩形 31781"/>
          <p:cNvSpPr/>
          <p:nvPr/>
        </p:nvSpPr>
        <p:spPr>
          <a:xfrm>
            <a:off x="1373981" y="3930618"/>
            <a:ext cx="3886200" cy="5616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1800" dirty="0">
                <a:sym typeface="Wingdings" panose="05000000000000000000" pitchFamily="2" charset="2"/>
              </a:rPr>
              <a:t>现在的速度</a:t>
            </a:r>
            <a:r>
              <a:rPr lang="en-US" altLang="zh-CN" sz="1800" dirty="0">
                <a:sym typeface="Wingdings" panose="05000000000000000000" pitchFamily="2" charset="2"/>
              </a:rPr>
              <a:t>=</a:t>
            </a:r>
            <a:r>
              <a:rPr lang="zh-CN" altLang="en-US" sz="1800" dirty="0">
                <a:sym typeface="Wingdings" panose="05000000000000000000" pitchFamily="2" charset="2"/>
              </a:rPr>
              <a:t>原来的速度</a:t>
            </a:r>
            <a:r>
              <a:rPr lang="en-US" altLang="zh-CN" sz="1800" dirty="0">
                <a:sym typeface="Wingdings" panose="05000000000000000000" pitchFamily="2" charset="2"/>
              </a:rPr>
              <a:t>X</a:t>
            </a:r>
            <a:r>
              <a:rPr lang="zh-CN" altLang="en-US" sz="1800" dirty="0">
                <a:sym typeface="Wingdings" panose="05000000000000000000" pitchFamily="2" charset="2"/>
              </a:rPr>
              <a:t>（</a:t>
            </a:r>
            <a:r>
              <a:rPr lang="en-US" altLang="zh-CN" sz="1800" dirty="0">
                <a:sym typeface="Wingdings" panose="05000000000000000000" pitchFamily="2" charset="2"/>
              </a:rPr>
              <a:t>1+50%</a:t>
            </a:r>
            <a:r>
              <a:rPr lang="zh-CN" altLang="en-US" sz="1800" dirty="0">
                <a:sym typeface="Wingdings" panose="05000000000000000000" pitchFamily="2" charset="2"/>
              </a:rPr>
              <a:t>）</a:t>
            </a:r>
            <a:endParaRPr lang="zh-CN" altLang="en-US" sz="1800" dirty="0">
              <a:sym typeface="Wingdings" panose="05000000000000000000" pitchFamily="2" charset="2"/>
            </a:endParaRPr>
          </a:p>
          <a:p>
            <a:pPr eaLnBrk="0" hangingPunct="0"/>
            <a:endParaRPr lang="zh-CN" altLang="en-US" dirty="0"/>
          </a:p>
        </p:txBody>
      </p:sp>
      <p:sp>
        <p:nvSpPr>
          <p:cNvPr id="19489" name="左大括号 34"/>
          <p:cNvSpPr/>
          <p:nvPr/>
        </p:nvSpPr>
        <p:spPr>
          <a:xfrm rot="-5400000" flipV="1">
            <a:off x="2902744" y="1493863"/>
            <a:ext cx="216694" cy="1419225"/>
          </a:xfrm>
          <a:prstGeom prst="leftBrace">
            <a:avLst>
              <a:gd name="adj1" fmla="val 19739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90" name="文本框 4"/>
          <p:cNvSpPr/>
          <p:nvPr/>
        </p:nvSpPr>
        <p:spPr>
          <a:xfrm>
            <a:off x="2790824" y="2311822"/>
            <a:ext cx="9667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“1”</a:t>
            </a:r>
            <a:endParaRPr lang="en-US" altLang="zh-CN" sz="1800"/>
          </a:p>
        </p:txBody>
      </p:sp>
      <p:sp>
        <p:nvSpPr>
          <p:cNvPr id="19491" name="文本框 5"/>
          <p:cNvSpPr/>
          <p:nvPr/>
        </p:nvSpPr>
        <p:spPr>
          <a:xfrm>
            <a:off x="3869530" y="2095128"/>
            <a:ext cx="9667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50%</a:t>
            </a:r>
            <a:endParaRPr lang="en-US" altLang="zh-CN" sz="1800"/>
          </a:p>
        </p:txBody>
      </p:sp>
      <p:sp>
        <p:nvSpPr>
          <p:cNvPr id="19492" name="左大括号 34"/>
          <p:cNvSpPr/>
          <p:nvPr/>
        </p:nvSpPr>
        <p:spPr>
          <a:xfrm rot="-5400000" flipV="1">
            <a:off x="3274219" y="1951062"/>
            <a:ext cx="216694" cy="2128838"/>
          </a:xfrm>
          <a:prstGeom prst="leftBrace">
            <a:avLst>
              <a:gd name="adj1" fmla="val 19693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93" name="文本框 13"/>
          <p:cNvSpPr/>
          <p:nvPr/>
        </p:nvSpPr>
        <p:spPr>
          <a:xfrm>
            <a:off x="2963467" y="3354810"/>
            <a:ext cx="83700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olidFill>
                  <a:srgbClr val="FF0000"/>
                </a:solidFill>
                <a:sym typeface="Wingdings" panose="05000000000000000000" pitchFamily="2" charset="2"/>
              </a:rPr>
              <a:t>？</a:t>
            </a:r>
            <a:r>
              <a:rPr lang="en-US" altLang="zh-CN" sz="1800">
                <a:solidFill>
                  <a:srgbClr val="FF0000"/>
                </a:solidFill>
                <a:sym typeface="Wingdings" panose="05000000000000000000" pitchFamily="2" charset="2"/>
              </a:rPr>
              <a:t>km</a:t>
            </a:r>
            <a:endParaRPr lang="en-US" altLang="zh-CN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 fill="hold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 fill="hold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 fill="hold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 fill="hold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 fill="hold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 fill="hold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 fill="hold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 fill="hold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000" fill="hold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 fill="hold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 fill="hold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6" grpId="0" animBg="1"/>
      <p:bldP spid="19477" grpId="0"/>
      <p:bldP spid="19478" grpId="0" animBg="1"/>
      <p:bldP spid="19479" grpId="0"/>
      <p:bldP spid="19480" grpId="0" animBg="1"/>
      <p:bldP spid="19482" grpId="0" animBg="1"/>
      <p:bldP spid="19483" grpId="0"/>
      <p:bldP spid="19484" grpId="0" animBg="1"/>
      <p:bldP spid="19485" grpId="0"/>
      <p:bldP spid="19486" grpId="1" animBg="1"/>
      <p:bldP spid="19488" grpId="0"/>
      <p:bldP spid="19489" grpId="0" animBg="1"/>
      <p:bldP spid="19490" grpId="0"/>
      <p:bldP spid="19491" grpId="0"/>
      <p:bldP spid="19492" grpId="0" animBg="1"/>
      <p:bldP spid="194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9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97832" y="1064305"/>
            <a:ext cx="4607719" cy="328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0" name="矩形 1"/>
          <p:cNvSpPr/>
          <p:nvPr/>
        </p:nvSpPr>
        <p:spPr>
          <a:xfrm>
            <a:off x="2482452" y="1951322"/>
            <a:ext cx="1421606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20501" name="文本框 2"/>
          <p:cNvSpPr/>
          <p:nvPr/>
        </p:nvSpPr>
        <p:spPr>
          <a:xfrm>
            <a:off x="1596627" y="1823923"/>
            <a:ext cx="8143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/>
              <a:t>原来</a:t>
            </a:r>
            <a:endParaRPr lang="zh-CN" altLang="en-US" sz="1800"/>
          </a:p>
        </p:txBody>
      </p:sp>
      <p:sp>
        <p:nvSpPr>
          <p:cNvPr id="20502" name="矩形 26"/>
          <p:cNvSpPr/>
          <p:nvPr/>
        </p:nvSpPr>
        <p:spPr>
          <a:xfrm>
            <a:off x="2482452" y="2306128"/>
            <a:ext cx="2130028" cy="215503"/>
          </a:xfrm>
          <a:prstGeom prst="rect">
            <a:avLst/>
          </a:prstGeom>
          <a:solidFill>
            <a:srgbClr val="F0AF2C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20503" name="文本框 27"/>
          <p:cNvSpPr/>
          <p:nvPr/>
        </p:nvSpPr>
        <p:spPr>
          <a:xfrm>
            <a:off x="1596627" y="2306128"/>
            <a:ext cx="6477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/>
              <a:t>现在</a:t>
            </a:r>
            <a:endParaRPr lang="zh-CN" altLang="en-US" sz="1800"/>
          </a:p>
        </p:txBody>
      </p:sp>
      <p:sp>
        <p:nvSpPr>
          <p:cNvPr id="20504" name="矩形 9"/>
          <p:cNvSpPr/>
          <p:nvPr/>
        </p:nvSpPr>
        <p:spPr>
          <a:xfrm>
            <a:off x="3904060" y="2306128"/>
            <a:ext cx="709613" cy="216694"/>
          </a:xfrm>
          <a:prstGeom prst="rect">
            <a:avLst/>
          </a:prstGeom>
          <a:solidFill>
            <a:srgbClr val="27AF2D">
              <a:alpha val="50195"/>
            </a:srgbClr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cxnSp>
        <p:nvCxnSpPr>
          <p:cNvPr id="20505" name="直接连接符 8"/>
          <p:cNvCxnSpPr/>
          <p:nvPr/>
        </p:nvCxnSpPr>
        <p:spPr>
          <a:xfrm flipH="1">
            <a:off x="3890961" y="1860833"/>
            <a:ext cx="0" cy="890588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20506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61296" y="1754868"/>
            <a:ext cx="1849040" cy="1103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7" name="左大括号 11"/>
          <p:cNvSpPr/>
          <p:nvPr/>
        </p:nvSpPr>
        <p:spPr>
          <a:xfrm rot="5400000">
            <a:off x="3071812" y="1132171"/>
            <a:ext cx="215504" cy="1419225"/>
          </a:xfrm>
          <a:prstGeom prst="leftBrace">
            <a:avLst>
              <a:gd name="adj1" fmla="val 19848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08" name="文本框 33"/>
          <p:cNvSpPr/>
          <p:nvPr/>
        </p:nvSpPr>
        <p:spPr>
          <a:xfrm>
            <a:off x="2837260" y="1392917"/>
            <a:ext cx="8358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/>
              <a:t>180km</a:t>
            </a:r>
            <a:endParaRPr lang="zh-CN" altLang="en-US" sz="1800"/>
          </a:p>
        </p:txBody>
      </p:sp>
      <p:sp>
        <p:nvSpPr>
          <p:cNvPr id="20509" name="左大括号 34"/>
          <p:cNvSpPr/>
          <p:nvPr/>
        </p:nvSpPr>
        <p:spPr>
          <a:xfrm rot="-5400000" flipV="1">
            <a:off x="3445668" y="1578654"/>
            <a:ext cx="216694" cy="2128838"/>
          </a:xfrm>
          <a:prstGeom prst="leftBrace">
            <a:avLst>
              <a:gd name="adj1" fmla="val 19693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10" name="文本框 35"/>
          <p:cNvSpPr/>
          <p:nvPr/>
        </p:nvSpPr>
        <p:spPr>
          <a:xfrm>
            <a:off x="3253979" y="2803808"/>
            <a:ext cx="83700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olidFill>
                  <a:srgbClr val="FF0000"/>
                </a:solidFill>
              </a:rPr>
              <a:t>？</a:t>
            </a:r>
            <a:r>
              <a:rPr lang="en-US" altLang="zh-CN" sz="1800"/>
              <a:t>km</a:t>
            </a:r>
            <a:endParaRPr lang="zh-CN" altLang="en-US" sz="1800"/>
          </a:p>
        </p:txBody>
      </p:sp>
      <p:sp>
        <p:nvSpPr>
          <p:cNvPr id="20511" name="左大括号 11"/>
          <p:cNvSpPr/>
          <p:nvPr/>
        </p:nvSpPr>
        <p:spPr>
          <a:xfrm rot="5400000">
            <a:off x="4136230" y="1841784"/>
            <a:ext cx="215504" cy="709613"/>
          </a:xfrm>
          <a:prstGeom prst="leftBrace">
            <a:avLst>
              <a:gd name="adj1" fmla="val 9924"/>
              <a:gd name="adj2" fmla="val 50000"/>
            </a:avLst>
          </a:prstGeom>
          <a:noFill/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rot="10800000" vert="eaVert" lIns="68580" tIns="34290" rIns="68580" bIns="3429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12" name="矩形 31779"/>
          <p:cNvSpPr/>
          <p:nvPr/>
        </p:nvSpPr>
        <p:spPr>
          <a:xfrm>
            <a:off x="1985961" y="721405"/>
            <a:ext cx="3772508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 b="1"/>
              <a:t>现在列车的速度比原来提高了</a:t>
            </a:r>
            <a:r>
              <a:rPr lang="en-US" altLang="zh-CN" sz="1800" b="1"/>
              <a:t>50%</a:t>
            </a:r>
            <a:r>
              <a:rPr lang="zh-CN" altLang="en-US" sz="1800" b="1"/>
              <a:t>。</a:t>
            </a:r>
            <a:endParaRPr lang="zh-CN" altLang="en-US" sz="1800" b="1"/>
          </a:p>
        </p:txBody>
      </p:sp>
      <p:sp>
        <p:nvSpPr>
          <p:cNvPr id="20513" name="矩形 31780"/>
          <p:cNvSpPr/>
          <p:nvPr/>
        </p:nvSpPr>
        <p:spPr>
          <a:xfrm>
            <a:off x="1985963" y="3145033"/>
            <a:ext cx="470296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1800" b="1" dirty="0"/>
              <a:t>现在的速度</a:t>
            </a:r>
            <a:r>
              <a:rPr lang="en-US" altLang="zh-CN" sz="1800" b="1" dirty="0"/>
              <a:t>=</a:t>
            </a:r>
            <a:r>
              <a:rPr lang="zh-CN" altLang="en-US" sz="1800" b="1" dirty="0"/>
              <a:t>原来的速度</a:t>
            </a:r>
            <a:r>
              <a:rPr lang="en-US" altLang="zh-CN" sz="1800" b="1" dirty="0"/>
              <a:t>+</a:t>
            </a:r>
            <a:r>
              <a:rPr lang="zh-CN" altLang="en-US" sz="1800" b="1" dirty="0"/>
              <a:t>原来的速度</a:t>
            </a:r>
            <a:r>
              <a:rPr lang="en-US" altLang="zh-CN" sz="1800" b="1" dirty="0"/>
              <a:t>X50%</a:t>
            </a:r>
            <a:endParaRPr lang="en-US" altLang="zh-CN" sz="1800" b="1" dirty="0"/>
          </a:p>
        </p:txBody>
      </p:sp>
      <p:sp>
        <p:nvSpPr>
          <p:cNvPr id="20514" name="矩形 31781"/>
          <p:cNvSpPr/>
          <p:nvPr/>
        </p:nvSpPr>
        <p:spPr>
          <a:xfrm>
            <a:off x="1985963" y="3753473"/>
            <a:ext cx="4211241" cy="5616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1800" b="1" dirty="0"/>
              <a:t>现在的速度</a:t>
            </a:r>
            <a:r>
              <a:rPr lang="en-US" altLang="zh-CN" sz="1800" b="1" dirty="0"/>
              <a:t>=</a:t>
            </a:r>
            <a:r>
              <a:rPr lang="zh-CN" altLang="en-US" sz="1800" b="1" dirty="0"/>
              <a:t>原来的速度</a:t>
            </a:r>
            <a:r>
              <a:rPr lang="en-US" altLang="zh-CN" sz="1800" b="1" dirty="0"/>
              <a:t>X</a:t>
            </a:r>
            <a:r>
              <a:rPr lang="zh-CN" altLang="en-US" sz="1800" b="1" dirty="0"/>
              <a:t>（</a:t>
            </a:r>
            <a:r>
              <a:rPr lang="en-US" altLang="zh-CN" sz="1800" b="1" dirty="0"/>
              <a:t>1+50%</a:t>
            </a:r>
            <a:r>
              <a:rPr lang="zh-CN" altLang="en-US" sz="1800" b="1" dirty="0"/>
              <a:t>）</a:t>
            </a:r>
            <a:endParaRPr lang="zh-CN" altLang="en-US" sz="1800" b="1" dirty="0"/>
          </a:p>
          <a:p>
            <a:pPr eaLnBrk="0" hangingPunct="0"/>
            <a:endParaRPr lang="zh-CN" altLang="en-US" b="1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3" name="文本框 11"/>
          <p:cNvSpPr/>
          <p:nvPr/>
        </p:nvSpPr>
        <p:spPr>
          <a:xfrm>
            <a:off x="1411487" y="2274800"/>
            <a:ext cx="25908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 dirty="0">
                <a:sym typeface="Wingdings" panose="05000000000000000000" pitchFamily="2" charset="2"/>
              </a:rPr>
              <a:t>180×50%</a:t>
            </a:r>
            <a:r>
              <a:rPr lang="zh-CN" altLang="en-US" sz="1800" dirty="0">
                <a:sym typeface="Wingdings" panose="05000000000000000000" pitchFamily="2" charset="2"/>
              </a:rPr>
              <a:t>＝</a:t>
            </a:r>
            <a:r>
              <a:rPr lang="en-US" altLang="zh-CN" sz="1800" dirty="0">
                <a:sym typeface="Wingdings" panose="05000000000000000000" pitchFamily="2" charset="2"/>
              </a:rPr>
              <a:t>90</a:t>
            </a:r>
            <a:r>
              <a:rPr lang="zh-CN" altLang="en-US" sz="1800" dirty="0">
                <a:sym typeface="Wingdings" panose="05000000000000000000" pitchFamily="2" charset="2"/>
              </a:rPr>
              <a:t>（</a:t>
            </a:r>
            <a:r>
              <a:rPr lang="en-US" altLang="zh-CN" sz="1800" dirty="0">
                <a:sym typeface="Wingdings" panose="05000000000000000000" pitchFamily="2" charset="2"/>
              </a:rPr>
              <a:t>km</a:t>
            </a:r>
            <a:r>
              <a:rPr lang="zh-CN" altLang="en-US" sz="1800" dirty="0">
                <a:sym typeface="Wingdings" panose="05000000000000000000" pitchFamily="2" charset="2"/>
              </a:rPr>
              <a:t>）</a:t>
            </a:r>
            <a:endParaRPr lang="zh-CN" altLang="en-US" sz="1800" dirty="0"/>
          </a:p>
        </p:txBody>
      </p:sp>
      <p:sp>
        <p:nvSpPr>
          <p:cNvPr id="21524" name="文本框 33"/>
          <p:cNvSpPr/>
          <p:nvPr/>
        </p:nvSpPr>
        <p:spPr>
          <a:xfrm>
            <a:off x="1411487" y="2723666"/>
            <a:ext cx="25908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180</a:t>
            </a:r>
            <a:r>
              <a:rPr lang="zh-CN" altLang="en-US" sz="1800">
                <a:sym typeface="Wingdings" panose="05000000000000000000" pitchFamily="2" charset="2"/>
              </a:rPr>
              <a:t>＋</a:t>
            </a:r>
            <a:r>
              <a:rPr lang="en-US" altLang="zh-CN" sz="1800">
                <a:sym typeface="Wingdings" panose="05000000000000000000" pitchFamily="2" charset="2"/>
              </a:rPr>
              <a:t>90</a:t>
            </a:r>
            <a:r>
              <a:rPr lang="zh-CN" altLang="en-US" sz="1800">
                <a:sym typeface="Wingdings" panose="05000000000000000000" pitchFamily="2" charset="2"/>
              </a:rPr>
              <a:t>＝</a:t>
            </a:r>
            <a:r>
              <a:rPr lang="en-US" altLang="zh-CN" sz="1800">
                <a:sym typeface="Wingdings" panose="05000000000000000000" pitchFamily="2" charset="2"/>
              </a:rPr>
              <a:t>270</a:t>
            </a:r>
            <a:r>
              <a:rPr lang="zh-CN" altLang="en-US" sz="1800">
                <a:sym typeface="Wingdings" panose="05000000000000000000" pitchFamily="2" charset="2"/>
              </a:rPr>
              <a:t>（</a:t>
            </a:r>
            <a:r>
              <a:rPr lang="en-US" altLang="zh-CN" sz="1800">
                <a:sym typeface="Wingdings" panose="05000000000000000000" pitchFamily="2" charset="2"/>
              </a:rPr>
              <a:t>km</a:t>
            </a:r>
            <a:r>
              <a:rPr lang="zh-CN" altLang="en-US" sz="1800">
                <a:sym typeface="Wingdings" panose="05000000000000000000" pitchFamily="2" charset="2"/>
              </a:rPr>
              <a:t>）</a:t>
            </a:r>
            <a:endParaRPr lang="zh-CN" altLang="en-US" sz="1800"/>
          </a:p>
        </p:txBody>
      </p:sp>
      <p:pic>
        <p:nvPicPr>
          <p:cNvPr id="21525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50742" y="1340160"/>
            <a:ext cx="2399109" cy="934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26" name="文本框 35"/>
          <p:cNvSpPr/>
          <p:nvPr/>
        </p:nvSpPr>
        <p:spPr>
          <a:xfrm>
            <a:off x="4233268" y="2271230"/>
            <a:ext cx="25908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en-US" altLang="zh-CN" sz="1800">
                <a:sym typeface="Wingdings" panose="05000000000000000000" pitchFamily="2" charset="2"/>
              </a:rPr>
              <a:t>180×</a:t>
            </a:r>
            <a:r>
              <a:rPr lang="zh-CN" altLang="en-US" sz="1800">
                <a:sym typeface="Wingdings" panose="05000000000000000000" pitchFamily="2" charset="2"/>
              </a:rPr>
              <a:t>（</a:t>
            </a:r>
            <a:r>
              <a:rPr lang="en-US" altLang="zh-CN" sz="1800">
                <a:sym typeface="Wingdings" panose="05000000000000000000" pitchFamily="2" charset="2"/>
              </a:rPr>
              <a:t>1</a:t>
            </a:r>
            <a:r>
              <a:rPr lang="zh-CN" altLang="en-US" sz="1800">
                <a:sym typeface="Wingdings" panose="05000000000000000000" pitchFamily="2" charset="2"/>
              </a:rPr>
              <a:t>＋</a:t>
            </a:r>
            <a:r>
              <a:rPr lang="en-US" altLang="zh-CN" sz="1800">
                <a:sym typeface="Wingdings" panose="05000000000000000000" pitchFamily="2" charset="2"/>
              </a:rPr>
              <a:t>50%</a:t>
            </a:r>
            <a:r>
              <a:rPr lang="zh-CN" altLang="en-US" sz="1800">
                <a:sym typeface="Wingdings" panose="05000000000000000000" pitchFamily="2" charset="2"/>
              </a:rPr>
              <a:t>）</a:t>
            </a:r>
            <a:endParaRPr lang="zh-CN" altLang="en-US" sz="1800"/>
          </a:p>
        </p:txBody>
      </p:sp>
      <p:sp>
        <p:nvSpPr>
          <p:cNvPr id="21527" name="文本框 36"/>
          <p:cNvSpPr/>
          <p:nvPr/>
        </p:nvSpPr>
        <p:spPr>
          <a:xfrm>
            <a:off x="4298755" y="2723666"/>
            <a:ext cx="258960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＝</a:t>
            </a:r>
            <a:r>
              <a:rPr lang="en-US" altLang="zh-CN" sz="1800">
                <a:sym typeface="Wingdings" panose="05000000000000000000" pitchFamily="2" charset="2"/>
              </a:rPr>
              <a:t>180×1.5</a:t>
            </a:r>
            <a:endParaRPr lang="zh-CN" altLang="en-US" sz="1800"/>
          </a:p>
        </p:txBody>
      </p:sp>
      <p:sp>
        <p:nvSpPr>
          <p:cNvPr id="21528" name="文本框 37"/>
          <p:cNvSpPr/>
          <p:nvPr/>
        </p:nvSpPr>
        <p:spPr>
          <a:xfrm>
            <a:off x="4297562" y="3066566"/>
            <a:ext cx="25908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＝</a:t>
            </a:r>
            <a:r>
              <a:rPr lang="en-US" altLang="zh-CN" sz="1800">
                <a:sym typeface="Wingdings" panose="05000000000000000000" pitchFamily="2" charset="2"/>
              </a:rPr>
              <a:t>270</a:t>
            </a:r>
            <a:r>
              <a:rPr lang="zh-CN" altLang="en-US" sz="1800">
                <a:sym typeface="Wingdings" panose="05000000000000000000" pitchFamily="2" charset="2"/>
              </a:rPr>
              <a:t>（</a:t>
            </a:r>
            <a:r>
              <a:rPr lang="en-US" altLang="zh-CN" sz="1800">
                <a:sym typeface="Wingdings" panose="05000000000000000000" pitchFamily="2" charset="2"/>
              </a:rPr>
              <a:t>km</a:t>
            </a:r>
            <a:r>
              <a:rPr lang="zh-CN" altLang="en-US" sz="1800">
                <a:sym typeface="Wingdings" panose="05000000000000000000" pitchFamily="2" charset="2"/>
              </a:rPr>
              <a:t>）</a:t>
            </a:r>
            <a:endParaRPr lang="zh-CN" altLang="en-US" sz="1800"/>
          </a:p>
        </p:txBody>
      </p:sp>
      <p:pic>
        <p:nvPicPr>
          <p:cNvPr id="21529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4036" y="1340161"/>
            <a:ext cx="2188369" cy="82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30" name="文本框 14"/>
          <p:cNvSpPr/>
          <p:nvPr/>
        </p:nvSpPr>
        <p:spPr>
          <a:xfrm>
            <a:off x="1505547" y="3409466"/>
            <a:ext cx="445412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>
                <a:sym typeface="Wingdings" panose="05000000000000000000" pitchFamily="2" charset="2"/>
              </a:rPr>
              <a:t>答：现在的高速列车每时行驶</a:t>
            </a:r>
            <a:r>
              <a:rPr lang="en-US" altLang="zh-CN" sz="1800">
                <a:sym typeface="Wingdings" panose="05000000000000000000" pitchFamily="2" charset="2"/>
              </a:rPr>
              <a:t>270</a:t>
            </a:r>
            <a:r>
              <a:rPr lang="zh-CN" altLang="en-US" sz="1800">
                <a:sym typeface="Wingdings" panose="05000000000000000000" pitchFamily="2" charset="2"/>
              </a:rPr>
              <a:t>千米。</a:t>
            </a:r>
            <a:endParaRPr lang="zh-CN" altLang="en-US" sz="1800"/>
          </a:p>
        </p:txBody>
      </p:sp>
      <p:pic>
        <p:nvPicPr>
          <p:cNvPr id="21531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34071" y="886531"/>
            <a:ext cx="1828800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 fill="hold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 fill="hold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3" grpId="0"/>
      <p:bldP spid="21524" grpId="0"/>
      <p:bldP spid="21526" grpId="0"/>
      <p:bldP spid="21527" grpId="0"/>
      <p:bldP spid="21528" grpId="0"/>
      <p:bldP spid="215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/>
          <p:nvPr/>
        </p:nvSpPr>
        <p:spPr>
          <a:xfrm>
            <a:off x="1913335" y="4042706"/>
            <a:ext cx="5539978" cy="4570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答：新品种水稻比普通水稻每公顷增产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25%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6387" name="TextBox 4"/>
          <p:cNvSpPr/>
          <p:nvPr/>
        </p:nvSpPr>
        <p:spPr>
          <a:xfrm>
            <a:off x="1589485" y="1335225"/>
            <a:ext cx="5966222" cy="12326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⑴某试验田普通水稻的平均产量是每公顷5.6吨。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改种新品种水稻后，平均产量为每公顷7吨。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1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新品种水稻比普通水稻每公顷增产百分之几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8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62575" y="2762784"/>
            <a:ext cx="1957388" cy="13215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文本框 1"/>
          <p:cNvSpPr/>
          <p:nvPr/>
        </p:nvSpPr>
        <p:spPr>
          <a:xfrm>
            <a:off x="2028825" y="2755641"/>
            <a:ext cx="2700338" cy="12326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  （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7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－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5.6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）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÷5.6</a:t>
            </a:r>
            <a:endParaRPr lang="en-US" altLang="zh-CN" sz="2100" dirty="0">
              <a:solidFill>
                <a:srgbClr val="FF0000"/>
              </a:solidFill>
              <a:ea typeface="楷体_GB231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＝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0.25</a:t>
            </a:r>
            <a:endParaRPr lang="en-US" altLang="zh-CN" sz="2100" dirty="0">
              <a:solidFill>
                <a:srgbClr val="FF0000"/>
              </a:solidFill>
              <a:ea typeface="楷体_GB231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＝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25%</a:t>
            </a:r>
            <a:endParaRPr lang="en-US" altLang="zh-CN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6390" name="圆角矩形 3"/>
          <p:cNvSpPr/>
          <p:nvPr/>
        </p:nvSpPr>
        <p:spPr>
          <a:xfrm>
            <a:off x="1147764" y="294619"/>
            <a:ext cx="1768079" cy="444103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lIns="68580" tIns="34290" rIns="68580" bIns="34290" anchor="ctr" anchorCtr="0"/>
          <a:lstStyle/>
          <a:p>
            <a:pPr algn="dist">
              <a:buClrTx/>
              <a:buFontTx/>
            </a:pPr>
            <a:r>
              <a:rPr lang="zh-CN" altLang="en-US" sz="2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27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6391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34703" y="731578"/>
            <a:ext cx="1195388" cy="58697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/>
          <p:nvPr/>
        </p:nvSpPr>
        <p:spPr>
          <a:xfrm>
            <a:off x="1540527" y="1552851"/>
            <a:ext cx="5966222" cy="12326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⑵某试验区2010年新品种水稻的种植面积为2万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公顷，2011年的种植面积比2010年增加25%，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2011年新品种水稻的种植面积是多少万公顷？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4"/>
          <p:cNvSpPr/>
          <p:nvPr/>
        </p:nvSpPr>
        <p:spPr>
          <a:xfrm>
            <a:off x="2321577" y="3056610"/>
            <a:ext cx="4404122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2×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＋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25%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）＝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2.5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（万公顷）</a:t>
            </a:r>
            <a:endParaRPr lang="zh-CN" altLang="en-US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7412" name="TextBox 4"/>
          <p:cNvSpPr/>
          <p:nvPr/>
        </p:nvSpPr>
        <p:spPr>
          <a:xfrm>
            <a:off x="1884617" y="3528098"/>
            <a:ext cx="5756672" cy="4570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答：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2011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年新品种水稻的种植面积是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2.5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万公顷。</a:t>
            </a:r>
            <a:endParaRPr lang="zh-CN" altLang="en-US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7413" name="圆角矩形 3"/>
          <p:cNvSpPr/>
          <p:nvPr/>
        </p:nvSpPr>
        <p:spPr>
          <a:xfrm>
            <a:off x="1099997" y="455095"/>
            <a:ext cx="1768079" cy="444103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lIns="68580" tIns="34290" rIns="68580" bIns="34290" anchor="ctr" anchorCtr="0"/>
          <a:lstStyle/>
          <a:p>
            <a:pPr algn="dist">
              <a:buClrTx/>
              <a:buFontTx/>
            </a:pPr>
            <a:r>
              <a:rPr lang="zh-CN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7414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86936" y="892054"/>
            <a:ext cx="1195388" cy="58697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/>
          <p:nvPr/>
        </p:nvSpPr>
        <p:spPr>
          <a:xfrm>
            <a:off x="1546622" y="1513322"/>
            <a:ext cx="5966222" cy="12326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⑶</a:t>
            </a:r>
            <a:r>
              <a:rPr lang="en-US" altLang="zh-CN" sz="21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张大伯的一块农田去年种普通水稻，产量是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1200kg。今年改种新品种水稻后，产量比去年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1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增产二成，今年的产量是多少千克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文本框 3"/>
          <p:cNvSpPr/>
          <p:nvPr/>
        </p:nvSpPr>
        <p:spPr>
          <a:xfrm>
            <a:off x="2343151" y="3053991"/>
            <a:ext cx="437435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1200×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＋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20%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）＝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1440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（千克）</a:t>
            </a:r>
            <a:endParaRPr lang="zh-CN" altLang="en-US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8436" name="TextBox 4"/>
          <p:cNvSpPr/>
          <p:nvPr/>
        </p:nvSpPr>
        <p:spPr>
          <a:xfrm>
            <a:off x="2343151" y="3544528"/>
            <a:ext cx="3631406" cy="4570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答：今年的产量是</a:t>
            </a:r>
            <a:r>
              <a:rPr lang="en-US" altLang="zh-CN" sz="2100" dirty="0">
                <a:solidFill>
                  <a:srgbClr val="FF0000"/>
                </a:solidFill>
                <a:ea typeface="楷体_GB2312" charset="-122"/>
              </a:rPr>
              <a:t>1440</a:t>
            </a:r>
            <a:r>
              <a:rPr lang="zh-CN" altLang="en-US" sz="2100" dirty="0">
                <a:solidFill>
                  <a:srgbClr val="FF0000"/>
                </a:solidFill>
                <a:ea typeface="楷体_GB2312" charset="-122"/>
              </a:rPr>
              <a:t>千克。</a:t>
            </a:r>
            <a:endParaRPr lang="zh-CN" altLang="en-US" sz="2100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18437" name="圆角矩形 2"/>
          <p:cNvSpPr/>
          <p:nvPr/>
        </p:nvSpPr>
        <p:spPr>
          <a:xfrm>
            <a:off x="1147764" y="356034"/>
            <a:ext cx="1768079" cy="444103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lIns="68580" tIns="34290" rIns="68580" bIns="34290" anchor="ctr" anchorCtr="0"/>
          <a:lstStyle/>
          <a:p>
            <a:pPr algn="dist">
              <a:buClrTx/>
              <a:buFontTx/>
            </a:pPr>
            <a:r>
              <a:rPr lang="zh-CN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8438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34703" y="792993"/>
            <a:ext cx="1195388" cy="58697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843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6"/>
          <p:cNvSpPr/>
          <p:nvPr/>
        </p:nvSpPr>
        <p:spPr>
          <a:xfrm>
            <a:off x="1301354" y="1694260"/>
            <a:ext cx="6104334" cy="440217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 anchor="t" anchorCtr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即使相同的信息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也可以提出不同的问题。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Text Box 6"/>
          <p:cNvSpPr/>
          <p:nvPr/>
        </p:nvSpPr>
        <p:spPr>
          <a:xfrm>
            <a:off x="1310881" y="2676526"/>
            <a:ext cx="6562725" cy="809549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 anchor="t" anchorCtr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要根据信息之间的关系提出数学问题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否则无法表示信息和问题之间的数量关系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也不能解答。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圆角矩形 5"/>
          <p:cNvSpPr/>
          <p:nvPr/>
        </p:nvSpPr>
        <p:spPr>
          <a:xfrm>
            <a:off x="1002081" y="842590"/>
            <a:ext cx="1768079" cy="444103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lIns="68580" tIns="34290" rIns="68580" bIns="34290" anchor="ctr" anchorCtr="0"/>
          <a:lstStyle/>
          <a:p>
            <a:pPr algn="dist">
              <a:buClrTx/>
              <a:buFontTx/>
            </a:pPr>
            <a:r>
              <a:rPr lang="zh-CN" altLang="en-US" sz="2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课堂小结</a:t>
            </a:r>
            <a:endParaRPr lang="zh-CN" altLang="en-US" sz="27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1"/>
          <p:cNvSpPr/>
          <p:nvPr/>
        </p:nvSpPr>
        <p:spPr>
          <a:xfrm>
            <a:off x="2826419" y="1762125"/>
            <a:ext cx="3610604" cy="7617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45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你学会了吗？</a:t>
            </a:r>
            <a:endParaRPr lang="zh-CN" altLang="en-US" sz="45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9699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05950" y="9401175"/>
            <a:ext cx="266700" cy="19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70470" y="4002476"/>
            <a:ext cx="3330681" cy="4164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6692133" y="1161078"/>
            <a:ext cx="369326" cy="5522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549339" y="2509752"/>
            <a:ext cx="2393132" cy="1618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00739" y="2051502"/>
            <a:ext cx="2519776" cy="10233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200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6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8829677" y="7620000"/>
            <a:ext cx="238125" cy="17145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8324852" y="8077200"/>
            <a:ext cx="257175" cy="1905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54273"/>
          <p:cNvSpPr/>
          <p:nvPr/>
        </p:nvSpPr>
        <p:spPr>
          <a:xfrm>
            <a:off x="889575" y="675244"/>
            <a:ext cx="1524000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algn="ctr" eaLnBrk="0" hangingPunct="0"/>
            <a:r>
              <a:rPr lang="zh-CN" altLang="en-US" sz="2400" dirty="0">
                <a:solidFill>
                  <a:srgbClr val="0000FF"/>
                </a:solidFill>
                <a:ea typeface="黑体" panose="02010609060101010101" pitchFamily="2" charset="-122"/>
              </a:rPr>
              <a:t>热身运动</a:t>
            </a:r>
            <a:endParaRPr lang="zh-CN" altLang="en-US" sz="2400" dirty="0">
              <a:solidFill>
                <a:srgbClr val="0000FF"/>
              </a:solidFill>
              <a:ea typeface="黑体" panose="02010609060101010101" pitchFamily="2" charset="-122"/>
            </a:endParaRPr>
          </a:p>
        </p:txBody>
      </p:sp>
      <p:sp>
        <p:nvSpPr>
          <p:cNvPr id="12291" name="矩形 54274"/>
          <p:cNvSpPr/>
          <p:nvPr/>
        </p:nvSpPr>
        <p:spPr>
          <a:xfrm>
            <a:off x="996733" y="1248744"/>
            <a:ext cx="361830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800" b="1" dirty="0"/>
              <a:t>读句子，说关系。</a:t>
            </a:r>
            <a:endParaRPr lang="zh-CN" altLang="en-US" sz="1800" b="1" dirty="0"/>
          </a:p>
        </p:txBody>
      </p:sp>
      <p:sp>
        <p:nvSpPr>
          <p:cNvPr id="12292" name="矩形 54275"/>
          <p:cNvSpPr/>
          <p:nvPr/>
        </p:nvSpPr>
        <p:spPr>
          <a:xfrm>
            <a:off x="942140" y="1666610"/>
            <a:ext cx="5347097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algn="ctr" eaLnBrk="0" hangingPunct="0"/>
            <a:r>
              <a:rPr lang="en-US" altLang="zh-CN" sz="1800" b="1" dirty="0"/>
              <a:t>1.</a:t>
            </a:r>
            <a:r>
              <a:rPr lang="zh-CN" altLang="en-US" sz="1800" b="1" dirty="0"/>
              <a:t>生产一批化肥，十月份的产量比九月份增产</a:t>
            </a:r>
            <a:r>
              <a:rPr lang="en-US" altLang="zh-CN" sz="1800" b="1" dirty="0"/>
              <a:t>20%.</a:t>
            </a:r>
            <a:endParaRPr lang="zh-CN" altLang="en-US" sz="1800" dirty="0"/>
          </a:p>
        </p:txBody>
      </p:sp>
      <p:sp>
        <p:nvSpPr>
          <p:cNvPr id="12293" name="矩形 54276"/>
          <p:cNvSpPr/>
          <p:nvPr/>
        </p:nvSpPr>
        <p:spPr>
          <a:xfrm>
            <a:off x="996731" y="2062647"/>
            <a:ext cx="4537472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en-US" altLang="zh-CN" sz="1800" b="1" dirty="0"/>
              <a:t> 2.</a:t>
            </a:r>
            <a:r>
              <a:rPr lang="zh-CN" altLang="en-US" sz="1800" b="1" dirty="0"/>
              <a:t>一件上衣，现价比原价降低了</a:t>
            </a:r>
            <a:r>
              <a:rPr lang="en-US" altLang="zh-CN" sz="1800" b="1" dirty="0"/>
              <a:t>10%</a:t>
            </a:r>
            <a:r>
              <a:rPr lang="zh-CN" altLang="en-US" sz="1800" b="1" dirty="0"/>
              <a:t>。</a:t>
            </a:r>
            <a:endParaRPr lang="zh-CN" altLang="en-US" sz="1800" b="1" dirty="0"/>
          </a:p>
        </p:txBody>
      </p:sp>
      <p:sp>
        <p:nvSpPr>
          <p:cNvPr id="12294" name="矩形 54277"/>
          <p:cNvSpPr/>
          <p:nvPr/>
        </p:nvSpPr>
        <p:spPr>
          <a:xfrm>
            <a:off x="727650" y="3648559"/>
            <a:ext cx="4126706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algn="ctr" eaLnBrk="0" hangingPunct="0"/>
            <a:endParaRPr lang="zh-CN" altLang="en-US" sz="1800" b="1"/>
          </a:p>
        </p:txBody>
      </p:sp>
      <p:sp>
        <p:nvSpPr>
          <p:cNvPr id="12295" name="矩形 54278"/>
          <p:cNvSpPr/>
          <p:nvPr/>
        </p:nvSpPr>
        <p:spPr>
          <a:xfrm>
            <a:off x="889575" y="2485804"/>
            <a:ext cx="5616178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r>
              <a:rPr lang="zh-CN" altLang="en-US" sz="1500" dirty="0">
                <a:sym typeface="Wingdings" panose="05000000000000000000" pitchFamily="2" charset="2"/>
              </a:rPr>
              <a:t>    </a:t>
            </a:r>
            <a:r>
              <a:rPr lang="zh-CN" altLang="en-US" sz="1800" b="1" dirty="0">
                <a:sym typeface="Wingdings" panose="05000000000000000000" pitchFamily="2" charset="2"/>
              </a:rPr>
              <a:t>句子</a:t>
            </a:r>
            <a:r>
              <a:rPr lang="en-US" altLang="zh-CN" sz="1800" b="1" dirty="0">
                <a:sym typeface="Wingdings" panose="05000000000000000000" pitchFamily="2" charset="2"/>
              </a:rPr>
              <a:t>(      )</a:t>
            </a:r>
            <a:r>
              <a:rPr lang="zh-CN" altLang="en-US" sz="1800" b="1" dirty="0">
                <a:sym typeface="Wingdings" panose="05000000000000000000" pitchFamily="2" charset="2"/>
              </a:rPr>
              <a:t> 中，</a:t>
            </a:r>
            <a:r>
              <a:rPr lang="en-US" altLang="zh-CN" sz="1800" b="1" dirty="0">
                <a:sym typeface="Wingdings" panose="05000000000000000000" pitchFamily="2" charset="2"/>
              </a:rPr>
              <a:t>(        ) </a:t>
            </a:r>
            <a:r>
              <a:rPr lang="zh-CN" altLang="en-US" sz="1800" b="1" dirty="0">
                <a:sym typeface="Wingdings" panose="05000000000000000000" pitchFamily="2" charset="2"/>
              </a:rPr>
              <a:t>为“</a:t>
            </a:r>
            <a:r>
              <a:rPr lang="en-US" altLang="zh-CN" sz="1800" b="1" dirty="0">
                <a:sym typeface="Wingdings" panose="05000000000000000000" pitchFamily="2" charset="2"/>
              </a:rPr>
              <a:t>1”</a:t>
            </a:r>
            <a:r>
              <a:rPr lang="zh-CN" altLang="en-US" sz="1800" b="1" dirty="0">
                <a:sym typeface="Wingdings" panose="05000000000000000000" pitchFamily="2" charset="2"/>
              </a:rPr>
              <a:t>，</a:t>
            </a:r>
            <a:r>
              <a:rPr lang="en-US" altLang="zh-CN" sz="1800" b="1" dirty="0">
                <a:sym typeface="Wingdings" panose="05000000000000000000" pitchFamily="2" charset="2"/>
              </a:rPr>
              <a:t>(   )</a:t>
            </a:r>
            <a:r>
              <a:rPr lang="zh-CN" altLang="en-US" sz="1800" b="1" dirty="0">
                <a:sym typeface="Wingdings" panose="05000000000000000000" pitchFamily="2" charset="2"/>
              </a:rPr>
              <a:t>和</a:t>
            </a:r>
            <a:r>
              <a:rPr lang="en-US" altLang="zh-CN" sz="1800" b="1" dirty="0">
                <a:sym typeface="Wingdings" panose="05000000000000000000" pitchFamily="2" charset="2"/>
              </a:rPr>
              <a:t>(    )</a:t>
            </a:r>
            <a:r>
              <a:rPr lang="zh-CN" altLang="en-US" sz="1800" b="1" dirty="0">
                <a:sym typeface="Wingdings" panose="05000000000000000000" pitchFamily="2" charset="2"/>
              </a:rPr>
              <a:t>为部分量，</a:t>
            </a:r>
            <a:r>
              <a:rPr lang="en-US" altLang="zh-CN" sz="1800" b="1" dirty="0">
                <a:sym typeface="Wingdings" panose="05000000000000000000" pitchFamily="2" charset="2"/>
              </a:rPr>
              <a:t>   </a:t>
            </a:r>
            <a:endParaRPr lang="en-US" altLang="zh-CN" sz="1800" b="1" dirty="0">
              <a:sym typeface="Wingdings" panose="05000000000000000000" pitchFamily="2" charset="2"/>
            </a:endParaRPr>
          </a:p>
          <a:p>
            <a:pPr eaLnBrk="0" hangingPunct="0"/>
            <a:r>
              <a:rPr lang="en-US" altLang="zh-CN" sz="1800" b="1" dirty="0">
                <a:sym typeface="Wingdings" panose="05000000000000000000" pitchFamily="2" charset="2"/>
              </a:rPr>
              <a:t> </a:t>
            </a:r>
            <a:endParaRPr lang="en-US" altLang="zh-CN" sz="1800" b="1" dirty="0">
              <a:sym typeface="Wingdings" panose="05000000000000000000" pitchFamily="2" charset="2"/>
            </a:endParaRPr>
          </a:p>
          <a:p>
            <a:pPr eaLnBrk="0" hangingPunct="0"/>
            <a:r>
              <a:rPr lang="en-US" altLang="zh-CN" sz="1800" b="1" dirty="0">
                <a:sym typeface="Wingdings" panose="05000000000000000000" pitchFamily="2" charset="2"/>
              </a:rPr>
              <a:t>   (  )</a:t>
            </a:r>
            <a:r>
              <a:rPr lang="zh-CN" altLang="en-US" sz="1800" b="1" dirty="0">
                <a:sym typeface="Wingdings" panose="05000000000000000000" pitchFamily="2" charset="2"/>
              </a:rPr>
              <a:t>是</a:t>
            </a:r>
            <a:r>
              <a:rPr lang="en-US" altLang="zh-CN" sz="1800" b="1" dirty="0">
                <a:sym typeface="Wingdings" panose="05000000000000000000" pitchFamily="2" charset="2"/>
              </a:rPr>
              <a:t>(   )</a:t>
            </a:r>
            <a:r>
              <a:rPr lang="zh-CN" altLang="en-US" sz="1800" b="1" dirty="0">
                <a:sym typeface="Wingdings" panose="05000000000000000000" pitchFamily="2" charset="2"/>
              </a:rPr>
              <a:t>的</a:t>
            </a:r>
            <a:r>
              <a:rPr lang="en-US" altLang="zh-CN" sz="1800" b="1" dirty="0">
                <a:sym typeface="Wingdings" panose="05000000000000000000" pitchFamily="2" charset="2"/>
              </a:rPr>
              <a:t>(   )%</a:t>
            </a:r>
            <a:r>
              <a:rPr lang="zh-CN" altLang="en-US" sz="1800" b="1" dirty="0">
                <a:sym typeface="Wingdings" panose="05000000000000000000" pitchFamily="2" charset="2"/>
              </a:rPr>
              <a:t>，  </a:t>
            </a:r>
            <a:r>
              <a:rPr lang="en-US" altLang="zh-CN" sz="1800" b="1" dirty="0">
                <a:sym typeface="Wingdings" panose="05000000000000000000" pitchFamily="2" charset="2"/>
              </a:rPr>
              <a:t>(   )</a:t>
            </a:r>
            <a:r>
              <a:rPr lang="zh-CN" altLang="en-US" sz="1800" b="1" dirty="0">
                <a:sym typeface="Wingdings" panose="05000000000000000000" pitchFamily="2" charset="2"/>
              </a:rPr>
              <a:t>是</a:t>
            </a:r>
            <a:r>
              <a:rPr lang="en-US" altLang="zh-CN" sz="1800" b="1" dirty="0">
                <a:sym typeface="Wingdings" panose="05000000000000000000" pitchFamily="2" charset="2"/>
              </a:rPr>
              <a:t>(    )</a:t>
            </a:r>
            <a:r>
              <a:rPr lang="zh-CN" altLang="en-US" sz="1800" b="1" dirty="0">
                <a:sym typeface="Wingdings" panose="05000000000000000000" pitchFamily="2" charset="2"/>
              </a:rPr>
              <a:t>的</a:t>
            </a:r>
            <a:r>
              <a:rPr lang="en-US" altLang="zh-CN" sz="1800" b="1" dirty="0">
                <a:sym typeface="Wingdings" panose="05000000000000000000" pitchFamily="2" charset="2"/>
              </a:rPr>
              <a:t>1 </a:t>
            </a:r>
            <a:r>
              <a:rPr lang="en-US" altLang="zh-CN" sz="1500" b="1" dirty="0">
                <a:sym typeface="Wingdings" panose="05000000000000000000" pitchFamily="2" charset="2"/>
              </a:rPr>
              <a:t>±</a:t>
            </a:r>
            <a:r>
              <a:rPr lang="zh-CN" altLang="en-US" sz="1800" b="1" dirty="0">
                <a:sym typeface="Wingdings" panose="05000000000000000000" pitchFamily="2" charset="2"/>
              </a:rPr>
              <a:t> </a:t>
            </a:r>
            <a:r>
              <a:rPr lang="en-US" altLang="zh-CN" sz="1800" b="1" dirty="0">
                <a:sym typeface="Wingdings" panose="05000000000000000000" pitchFamily="2" charset="2"/>
              </a:rPr>
              <a:t>(         )%</a:t>
            </a:r>
            <a:endParaRPr lang="zh-CN" altLang="en-US" sz="1800" b="1" dirty="0">
              <a:sym typeface="Wingdings" panose="05000000000000000000" pitchFamily="2" charset="2"/>
            </a:endParaRPr>
          </a:p>
          <a:p>
            <a:pPr eaLnBrk="0" hangingPunct="0"/>
            <a:endParaRPr lang="zh-CN" altLang="en-US" sz="1800" b="1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18"/>
          <p:cNvSpPr/>
          <p:nvPr/>
        </p:nvSpPr>
        <p:spPr>
          <a:xfrm>
            <a:off x="2214563" y="1714501"/>
            <a:ext cx="4286250" cy="1660922"/>
          </a:xfrm>
          <a:prstGeom prst="roundRect">
            <a:avLst>
              <a:gd name="adj" fmla="val 16667"/>
            </a:avLst>
          </a:prstGeom>
          <a:solidFill>
            <a:srgbClr val="FFFFF5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 anchorCtr="0"/>
          <a:lstStyle/>
          <a:p>
            <a:pPr algn="ctr">
              <a:buClrTx/>
            </a:pP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7171" name="文本框 7"/>
          <p:cNvSpPr/>
          <p:nvPr/>
        </p:nvSpPr>
        <p:spPr>
          <a:xfrm>
            <a:off x="2107407" y="482205"/>
            <a:ext cx="525065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）一种小麦，烘干前的质量是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1000kg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文本框 7"/>
          <p:cNvSpPr/>
          <p:nvPr/>
        </p:nvSpPr>
        <p:spPr>
          <a:xfrm>
            <a:off x="2107407" y="794149"/>
            <a:ext cx="525065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）烘干后质量减少了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10%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3" name="矩形 14"/>
          <p:cNvSpPr/>
          <p:nvPr/>
        </p:nvSpPr>
        <p:spPr>
          <a:xfrm>
            <a:off x="2321721" y="1232299"/>
            <a:ext cx="385762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/>
              <a:t>烘干后的质量是多少千克</a:t>
            </a:r>
            <a:r>
              <a:rPr lang="en-US" altLang="zh-CN" sz="2100" dirty="0"/>
              <a:t>?</a:t>
            </a:r>
            <a:endParaRPr lang="zh-CN" altLang="en-US" sz="2100" dirty="0"/>
          </a:p>
        </p:txBody>
      </p:sp>
      <p:pic>
        <p:nvPicPr>
          <p:cNvPr id="7174" name="图片 1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21719" y="1982392"/>
            <a:ext cx="3484960" cy="1178719"/>
          </a:xfrm>
          <a:prstGeom prst="rect">
            <a:avLst/>
          </a:prstGeom>
          <a:solidFill>
            <a:srgbClr val="FFFFF5"/>
          </a:solidFill>
          <a:ln w="9525">
            <a:noFill/>
          </a:ln>
        </p:spPr>
      </p:pic>
      <p:sp>
        <p:nvSpPr>
          <p:cNvPr id="7175" name="文本框 7"/>
          <p:cNvSpPr/>
          <p:nvPr/>
        </p:nvSpPr>
        <p:spPr>
          <a:xfrm>
            <a:off x="3821909" y="1651399"/>
            <a:ext cx="101798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en-US" altLang="zh-CN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1000kg</a:t>
            </a: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6" name="文本框 7"/>
          <p:cNvSpPr/>
          <p:nvPr/>
        </p:nvSpPr>
        <p:spPr>
          <a:xfrm>
            <a:off x="5589985" y="2303861"/>
            <a:ext cx="1017984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>
                <a:latin typeface="宋体" panose="02010600030101010101" pitchFamily="2" charset="-122"/>
                <a:sym typeface="宋体" panose="02010600030101010101" pitchFamily="2" charset="-122"/>
              </a:rPr>
              <a:t>了</a:t>
            </a:r>
            <a:r>
              <a:rPr lang="en-US" altLang="zh-CN" sz="2100">
                <a:latin typeface="宋体" panose="02010600030101010101" pitchFamily="2" charset="-122"/>
                <a:sym typeface="宋体" panose="02010600030101010101" pitchFamily="2" charset="-122"/>
              </a:rPr>
              <a:t>10%</a:t>
            </a:r>
            <a:endParaRPr lang="zh-CN" altLang="en-US" sz="21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7" name="文本框 7"/>
          <p:cNvSpPr/>
          <p:nvPr/>
        </p:nvSpPr>
        <p:spPr>
          <a:xfrm>
            <a:off x="3929065" y="2946799"/>
            <a:ext cx="101798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？</a:t>
            </a:r>
            <a:r>
              <a:rPr lang="en-US" altLang="zh-CN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kg</a:t>
            </a: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8" name="TextBox 39"/>
          <p:cNvSpPr/>
          <p:nvPr/>
        </p:nvSpPr>
        <p:spPr>
          <a:xfrm>
            <a:off x="2857500" y="3438526"/>
            <a:ext cx="241101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</a:rPr>
              <a:t>1000-1000×10%</a:t>
            </a:r>
            <a:endParaRPr lang="en-US" altLang="zh-CN" sz="2100" dirty="0">
              <a:solidFill>
                <a:srgbClr val="FF0000"/>
              </a:solidFill>
            </a:endParaRPr>
          </a:p>
        </p:txBody>
      </p:sp>
      <p:sp>
        <p:nvSpPr>
          <p:cNvPr id="7179" name="TextBox 39"/>
          <p:cNvSpPr/>
          <p:nvPr/>
        </p:nvSpPr>
        <p:spPr>
          <a:xfrm>
            <a:off x="1571628" y="3438526"/>
            <a:ext cx="1232297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方法一：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7180" name="矩形 24"/>
          <p:cNvSpPr/>
          <p:nvPr/>
        </p:nvSpPr>
        <p:spPr>
          <a:xfrm>
            <a:off x="5107784" y="3429001"/>
            <a:ext cx="2089547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＝</a:t>
            </a:r>
            <a:r>
              <a:rPr lang="en-US" altLang="zh-CN" sz="2100" dirty="0">
                <a:solidFill>
                  <a:srgbClr val="FF0000"/>
                </a:solidFill>
              </a:rPr>
              <a:t>900</a:t>
            </a:r>
            <a:r>
              <a:rPr lang="zh-CN" altLang="en-US" sz="2100" dirty="0">
                <a:solidFill>
                  <a:srgbClr val="FF0000"/>
                </a:solidFill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</a:rPr>
              <a:t>kg</a:t>
            </a:r>
            <a:r>
              <a:rPr lang="zh-CN" altLang="en-US" sz="2100" dirty="0">
                <a:solidFill>
                  <a:srgbClr val="FF0000"/>
                </a:solidFill>
              </a:rPr>
              <a:t>）</a:t>
            </a:r>
            <a:endParaRPr lang="zh-CN" altLang="en-US" sz="2100" dirty="0"/>
          </a:p>
        </p:txBody>
      </p:sp>
      <p:sp>
        <p:nvSpPr>
          <p:cNvPr id="7181" name="TextBox 39"/>
          <p:cNvSpPr/>
          <p:nvPr/>
        </p:nvSpPr>
        <p:spPr>
          <a:xfrm>
            <a:off x="2857500" y="3857626"/>
            <a:ext cx="241101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</a:rPr>
              <a:t>1000×</a:t>
            </a:r>
            <a:r>
              <a:rPr lang="zh-CN" altLang="en-US" sz="2100" dirty="0">
                <a:solidFill>
                  <a:srgbClr val="FF0000"/>
                </a:solidFill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</a:rPr>
              <a:t>1-10%</a:t>
            </a:r>
            <a:r>
              <a:rPr lang="zh-CN" altLang="en-US" sz="2100" dirty="0">
                <a:solidFill>
                  <a:srgbClr val="FF0000"/>
                </a:solidFill>
              </a:rPr>
              <a:t>）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7182" name="TextBox 39"/>
          <p:cNvSpPr/>
          <p:nvPr/>
        </p:nvSpPr>
        <p:spPr>
          <a:xfrm>
            <a:off x="1571628" y="3857626"/>
            <a:ext cx="1232297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方法二：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7183" name="矩形 27"/>
          <p:cNvSpPr/>
          <p:nvPr/>
        </p:nvSpPr>
        <p:spPr>
          <a:xfrm>
            <a:off x="5107784" y="3848101"/>
            <a:ext cx="2089547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＝</a:t>
            </a:r>
            <a:r>
              <a:rPr lang="en-US" altLang="zh-CN" sz="2100" dirty="0">
                <a:solidFill>
                  <a:srgbClr val="FF0000"/>
                </a:solidFill>
              </a:rPr>
              <a:t>900</a:t>
            </a:r>
            <a:r>
              <a:rPr lang="zh-CN" altLang="en-US" sz="2100" dirty="0">
                <a:solidFill>
                  <a:srgbClr val="FF0000"/>
                </a:solidFill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</a:rPr>
              <a:t>kg</a:t>
            </a:r>
            <a:r>
              <a:rPr lang="zh-CN" altLang="en-US" sz="2100" dirty="0">
                <a:solidFill>
                  <a:srgbClr val="FF0000"/>
                </a:solidFill>
              </a:rPr>
              <a:t>）</a:t>
            </a:r>
            <a:endParaRPr lang="zh-CN" altLang="en-US" sz="2100" dirty="0"/>
          </a:p>
        </p:txBody>
      </p:sp>
      <p:sp>
        <p:nvSpPr>
          <p:cNvPr id="7184" name="矩形 28"/>
          <p:cNvSpPr/>
          <p:nvPr/>
        </p:nvSpPr>
        <p:spPr>
          <a:xfrm>
            <a:off x="2536034" y="4223149"/>
            <a:ext cx="444698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答：烘干后的质量是</a:t>
            </a:r>
            <a:r>
              <a:rPr lang="en-US" altLang="zh-CN" sz="2100" dirty="0">
                <a:solidFill>
                  <a:srgbClr val="FF0000"/>
                </a:solidFill>
              </a:rPr>
              <a:t>900</a:t>
            </a:r>
            <a:r>
              <a:rPr lang="zh-CN" altLang="en-US" sz="2100" dirty="0">
                <a:solidFill>
                  <a:srgbClr val="FF0000"/>
                </a:solidFill>
              </a:rPr>
              <a:t>千克。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 fill="hold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 fill="hold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 fill="hold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 fill="hold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 fill="hold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/>
      <p:bldP spid="7172" grpId="0"/>
      <p:bldP spid="7173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/>
      <p:bldP spid="71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"/>
          <p:cNvSpPr/>
          <p:nvPr/>
        </p:nvSpPr>
        <p:spPr>
          <a:xfrm>
            <a:off x="1681160" y="648876"/>
            <a:ext cx="5886450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       现在的高速列车每时行驶多少千米？说说你是如何思考的。</a:t>
            </a:r>
            <a:endParaRPr lang="en-US" altLang="zh-CN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AutoShape 29"/>
          <p:cNvSpPr/>
          <p:nvPr/>
        </p:nvSpPr>
        <p:spPr>
          <a:xfrm>
            <a:off x="1681162" y="1383508"/>
            <a:ext cx="2188369" cy="1079897"/>
          </a:xfrm>
          <a:prstGeom prst="wedgeRoundRectCallout">
            <a:avLst>
              <a:gd name="adj1" fmla="val 4773"/>
              <a:gd name="adj2" fmla="val 60023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现在高速列车的速度比原来的列车快多了</a:t>
            </a:r>
            <a:r>
              <a:rPr lang="en-US" altLang="zh-CN" sz="2100" b="1" dirty="0"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endParaRPr lang="en-US" altLang="zh-CN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AutoShape 29"/>
          <p:cNvSpPr/>
          <p:nvPr/>
        </p:nvSpPr>
        <p:spPr>
          <a:xfrm>
            <a:off x="5137546" y="1437085"/>
            <a:ext cx="2268141" cy="1404938"/>
          </a:xfrm>
          <a:prstGeom prst="wedgeRoundRectCallout">
            <a:avLst>
              <a:gd name="adj1" fmla="val 4773"/>
              <a:gd name="adj2" fmla="val 60023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“现在高速列车的速度比原来的列车提高了</a:t>
            </a:r>
            <a:r>
              <a:rPr lang="en-US" altLang="zh-CN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50%”</a:t>
            </a:r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是什么意思呢？</a:t>
            </a:r>
            <a:endParaRPr lang="zh-CN" altLang="en-US" sz="21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altLang="zh-CN" sz="21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389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58515" y="2844404"/>
            <a:ext cx="1316831" cy="1790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31669" y="3057525"/>
            <a:ext cx="1335881" cy="172164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48130"/>
          <p:cNvSpPr/>
          <p:nvPr/>
        </p:nvSpPr>
        <p:spPr>
          <a:xfrm>
            <a:off x="782243" y="765573"/>
            <a:ext cx="3618309" cy="2846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eaLnBrk="0" hangingPunct="0"/>
            <a:endParaRPr lang="zh-CN" altLang="en-US"/>
          </a:p>
        </p:txBody>
      </p:sp>
      <p:sp>
        <p:nvSpPr>
          <p:cNvPr id="15365" name="矩形 48136"/>
          <p:cNvSpPr/>
          <p:nvPr/>
        </p:nvSpPr>
        <p:spPr>
          <a:xfrm>
            <a:off x="944166" y="1120030"/>
            <a:ext cx="3692128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2100" b="1" dirty="0"/>
              <a:t>解决问题</a:t>
            </a:r>
            <a:r>
              <a:rPr lang="zh-CN" altLang="en-US" sz="1800" b="1" dirty="0"/>
              <a:t>。</a:t>
            </a:r>
            <a:endParaRPr lang="zh-CN" altLang="en-US" sz="1800" b="1" dirty="0"/>
          </a:p>
        </p:txBody>
      </p:sp>
      <p:sp>
        <p:nvSpPr>
          <p:cNvPr id="15366" name="矩形 48137"/>
          <p:cNvSpPr/>
          <p:nvPr/>
        </p:nvSpPr>
        <p:spPr>
          <a:xfrm>
            <a:off x="782243" y="1673148"/>
            <a:ext cx="594121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/>
            <a:r>
              <a:rPr lang="zh-CN" altLang="en-US" sz="1800" b="1" dirty="0"/>
              <a:t>（</a:t>
            </a:r>
            <a:r>
              <a:rPr lang="en-US" altLang="zh-CN" sz="1800" b="1" dirty="0"/>
              <a:t>1</a:t>
            </a:r>
            <a:r>
              <a:rPr lang="zh-CN" altLang="en-US" sz="1800" b="1" dirty="0"/>
              <a:t>）王师傅计划生产</a:t>
            </a:r>
            <a:r>
              <a:rPr lang="en-US" altLang="zh-CN" sz="1800" b="1" dirty="0"/>
              <a:t>40</a:t>
            </a:r>
            <a:r>
              <a:rPr lang="zh-CN" altLang="en-US" sz="1800" b="1" dirty="0"/>
              <a:t>个零件，实际比计划少生产      </a:t>
            </a:r>
            <a:r>
              <a:rPr lang="en-US" altLang="zh-CN" sz="1800" b="1" dirty="0"/>
              <a:t>, </a:t>
            </a:r>
            <a:endParaRPr lang="zh-CN" altLang="en-US" sz="1800" b="1" dirty="0"/>
          </a:p>
          <a:p>
            <a:pPr eaLnBrk="0" hangingPunct="0"/>
            <a:r>
              <a:rPr lang="zh-CN" altLang="en-US" sz="1800" b="1" dirty="0"/>
              <a:t>        实际生产多少个零件？</a:t>
            </a:r>
            <a:endParaRPr lang="zh-CN" altLang="en-US" sz="1800" b="1" dirty="0"/>
          </a:p>
        </p:txBody>
      </p:sp>
      <p:sp>
        <p:nvSpPr>
          <p:cNvPr id="15367" name="矩形 48141"/>
          <p:cNvSpPr/>
          <p:nvPr/>
        </p:nvSpPr>
        <p:spPr>
          <a:xfrm>
            <a:off x="513160" y="2719388"/>
            <a:ext cx="6210300" cy="10664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lvl="1" eaLnBrk="0" hangingPunct="0">
              <a:spcBef>
                <a:spcPct val="30000"/>
              </a:spcBef>
            </a:pPr>
            <a:r>
              <a:rPr lang="zh-CN" altLang="en-US" sz="1800" b="1" dirty="0"/>
              <a:t>（</a:t>
            </a:r>
            <a:r>
              <a:rPr lang="en-US" altLang="zh-CN" sz="1800" b="1" dirty="0"/>
              <a:t>2</a:t>
            </a:r>
            <a:r>
              <a:rPr lang="zh-CN" altLang="en-US" sz="1800" b="1" dirty="0"/>
              <a:t>）一列火车原来每小时行驶</a:t>
            </a:r>
            <a:r>
              <a:rPr lang="en-US" altLang="zh-CN" sz="1800" b="1" dirty="0"/>
              <a:t>180</a:t>
            </a:r>
            <a:r>
              <a:rPr lang="zh-CN" altLang="en-US" sz="1800" b="1" dirty="0"/>
              <a:t>千米，提速后，这  </a:t>
            </a:r>
            <a:endParaRPr lang="zh-CN" altLang="en-US" sz="1800" b="1" dirty="0"/>
          </a:p>
          <a:p>
            <a:pPr lvl="1" eaLnBrk="0" hangingPunct="0">
              <a:spcBef>
                <a:spcPct val="30000"/>
              </a:spcBef>
            </a:pPr>
            <a:r>
              <a:rPr lang="zh-CN" altLang="en-US" sz="1800" b="1" dirty="0"/>
              <a:t>       列火车的速度比原来提高了</a:t>
            </a:r>
            <a:r>
              <a:rPr lang="en-US" altLang="zh-CN" sz="1800" b="1" dirty="0"/>
              <a:t>       </a:t>
            </a:r>
            <a:r>
              <a:rPr lang="zh-CN" altLang="en-US" sz="1800" b="1" dirty="0"/>
              <a:t>，现在这列火车每</a:t>
            </a:r>
            <a:endParaRPr lang="zh-CN" altLang="en-US" sz="1800" b="1" dirty="0"/>
          </a:p>
          <a:p>
            <a:pPr lvl="1" eaLnBrk="0" hangingPunct="0">
              <a:spcBef>
                <a:spcPct val="30000"/>
              </a:spcBef>
            </a:pPr>
            <a:r>
              <a:rPr lang="zh-CN" altLang="en-US" sz="1800" b="1" dirty="0"/>
              <a:t>      小时行驶多少千米？</a:t>
            </a:r>
            <a:endParaRPr lang="zh-CN" altLang="en-US" sz="1800" b="1" dirty="0"/>
          </a:p>
        </p:txBody>
      </p:sp>
      <p:sp>
        <p:nvSpPr>
          <p:cNvPr id="15368" name="矩形 40967"/>
          <p:cNvSpPr/>
          <p:nvPr/>
        </p:nvSpPr>
        <p:spPr>
          <a:xfrm>
            <a:off x="6076950" y="1565672"/>
            <a:ext cx="619400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en-US" altLang="zh-CN" sz="1800" b="1">
                <a:solidFill>
                  <a:srgbClr val="0000FF"/>
                </a:solidFill>
              </a:rPr>
              <a:t>25%</a:t>
            </a:r>
            <a:r>
              <a:rPr lang="en-US" altLang="zh-CN" sz="2700" b="1"/>
              <a:t> </a:t>
            </a:r>
            <a:endParaRPr lang="zh-CN" altLang="en-US" sz="2700" b="1"/>
          </a:p>
        </p:txBody>
      </p:sp>
      <p:sp>
        <p:nvSpPr>
          <p:cNvPr id="15369" name="矩形 40968"/>
          <p:cNvSpPr/>
          <p:nvPr/>
        </p:nvSpPr>
        <p:spPr>
          <a:xfrm>
            <a:off x="4070748" y="3057525"/>
            <a:ext cx="659606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</a:rPr>
              <a:t>50%</a:t>
            </a:r>
            <a:r>
              <a:rPr lang="en-US" altLang="zh-CN" sz="1800" b="1" dirty="0"/>
              <a:t> </a:t>
            </a:r>
            <a:endParaRPr lang="zh-CN" altLang="en-US" sz="1800" b="1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2" name="圆角矩形 18"/>
          <p:cNvSpPr/>
          <p:nvPr/>
        </p:nvSpPr>
        <p:spPr>
          <a:xfrm>
            <a:off x="2214563" y="1714501"/>
            <a:ext cx="4286250" cy="1660922"/>
          </a:xfrm>
          <a:prstGeom prst="roundRect">
            <a:avLst>
              <a:gd name="adj" fmla="val 16667"/>
            </a:avLst>
          </a:prstGeom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 anchorCtr="0"/>
          <a:lstStyle/>
          <a:p>
            <a:pPr algn="ctr">
              <a:buClrTx/>
            </a:pP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10243" name="文本框 7"/>
          <p:cNvSpPr/>
          <p:nvPr/>
        </p:nvSpPr>
        <p:spPr>
          <a:xfrm>
            <a:off x="2107407" y="482203"/>
            <a:ext cx="525065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）烘干后质量减少了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10%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文本框 7"/>
          <p:cNvSpPr/>
          <p:nvPr/>
        </p:nvSpPr>
        <p:spPr>
          <a:xfrm>
            <a:off x="2107407" y="794148"/>
            <a:ext cx="525065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）小麦烘干后的质量是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900kg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矩形 14"/>
          <p:cNvSpPr/>
          <p:nvPr/>
        </p:nvSpPr>
        <p:spPr>
          <a:xfrm>
            <a:off x="2321719" y="1232299"/>
            <a:ext cx="5143500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/>
              <a:t>小麦烘干前的质量是多少千克</a:t>
            </a:r>
            <a:r>
              <a:rPr lang="en-US" altLang="zh-CN" sz="2100"/>
              <a:t>?</a:t>
            </a:r>
            <a:endParaRPr lang="zh-CN" altLang="en-US" sz="2100"/>
          </a:p>
        </p:txBody>
      </p:sp>
      <p:pic>
        <p:nvPicPr>
          <p:cNvPr id="10246" name="图片 1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321719" y="1982392"/>
            <a:ext cx="3484960" cy="11787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文本框 7"/>
          <p:cNvSpPr/>
          <p:nvPr/>
        </p:nvSpPr>
        <p:spPr>
          <a:xfrm>
            <a:off x="3821909" y="1651399"/>
            <a:ext cx="101798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？</a:t>
            </a:r>
            <a:r>
              <a:rPr lang="en-US" altLang="zh-CN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kg</a:t>
            </a: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8" name="文本框 7"/>
          <p:cNvSpPr/>
          <p:nvPr/>
        </p:nvSpPr>
        <p:spPr>
          <a:xfrm>
            <a:off x="5589985" y="2303861"/>
            <a:ext cx="1017984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zh-CN" altLang="en-US" sz="2100">
                <a:latin typeface="宋体" panose="02010600030101010101" pitchFamily="2" charset="-122"/>
                <a:sym typeface="宋体" panose="02010600030101010101" pitchFamily="2" charset="-122"/>
              </a:rPr>
              <a:t>了</a:t>
            </a:r>
            <a:r>
              <a:rPr lang="en-US" altLang="zh-CN" sz="2100">
                <a:latin typeface="宋体" panose="02010600030101010101" pitchFamily="2" charset="-122"/>
                <a:sym typeface="宋体" panose="02010600030101010101" pitchFamily="2" charset="-122"/>
              </a:rPr>
              <a:t>10%</a:t>
            </a:r>
            <a:endParaRPr lang="zh-CN" altLang="en-US" sz="21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9" name="文本框 7"/>
          <p:cNvSpPr/>
          <p:nvPr/>
        </p:nvSpPr>
        <p:spPr>
          <a:xfrm>
            <a:off x="3929065" y="2946799"/>
            <a:ext cx="1017985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ClrTx/>
            </a:pPr>
            <a:r>
              <a:rPr lang="en-US" altLang="zh-CN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900kg</a:t>
            </a:r>
            <a:r>
              <a:rPr lang="zh-CN" altLang="en-US" sz="210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10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0" name="TextBox 39"/>
          <p:cNvSpPr/>
          <p:nvPr/>
        </p:nvSpPr>
        <p:spPr>
          <a:xfrm>
            <a:off x="2321719" y="3438526"/>
            <a:ext cx="2411016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900÷</a:t>
            </a:r>
            <a:r>
              <a:rPr lang="zh-CN" altLang="en-US" sz="2100">
                <a:solidFill>
                  <a:srgbClr val="FF0000"/>
                </a:solidFill>
              </a:rPr>
              <a:t>（</a:t>
            </a:r>
            <a:r>
              <a:rPr lang="en-US" altLang="zh-CN" sz="2100">
                <a:solidFill>
                  <a:srgbClr val="FF0000"/>
                </a:solidFill>
              </a:rPr>
              <a:t>1-10%</a:t>
            </a:r>
            <a:r>
              <a:rPr lang="zh-CN" altLang="en-US" sz="2100">
                <a:solidFill>
                  <a:srgbClr val="FF0000"/>
                </a:solidFill>
              </a:rPr>
              <a:t>）</a:t>
            </a:r>
            <a:endParaRPr lang="zh-CN" altLang="en-US" sz="2100">
              <a:solidFill>
                <a:srgbClr val="FF0000"/>
              </a:solidFill>
            </a:endParaRPr>
          </a:p>
        </p:txBody>
      </p:sp>
      <p:sp>
        <p:nvSpPr>
          <p:cNvPr id="10251" name="矩形 22"/>
          <p:cNvSpPr/>
          <p:nvPr/>
        </p:nvSpPr>
        <p:spPr>
          <a:xfrm>
            <a:off x="4238628" y="3438526"/>
            <a:ext cx="2089547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</a:rPr>
              <a:t>＝</a:t>
            </a:r>
            <a:r>
              <a:rPr lang="en-US" altLang="zh-CN" sz="2100">
                <a:solidFill>
                  <a:srgbClr val="FF0000"/>
                </a:solidFill>
              </a:rPr>
              <a:t>1000</a:t>
            </a:r>
            <a:r>
              <a:rPr lang="zh-CN" altLang="en-US" sz="2100">
                <a:solidFill>
                  <a:srgbClr val="FF0000"/>
                </a:solidFill>
              </a:rPr>
              <a:t>（</a:t>
            </a:r>
            <a:r>
              <a:rPr lang="en-US" altLang="zh-CN" sz="2100">
                <a:solidFill>
                  <a:srgbClr val="FF0000"/>
                </a:solidFill>
              </a:rPr>
              <a:t>kg</a:t>
            </a:r>
            <a:r>
              <a:rPr lang="zh-CN" altLang="en-US" sz="2100">
                <a:solidFill>
                  <a:srgbClr val="FF0000"/>
                </a:solidFill>
              </a:rPr>
              <a:t>）</a:t>
            </a:r>
            <a:endParaRPr lang="zh-CN" altLang="en-US" sz="2100"/>
          </a:p>
        </p:txBody>
      </p:sp>
      <p:sp>
        <p:nvSpPr>
          <p:cNvPr id="10252" name="矩形 27"/>
          <p:cNvSpPr/>
          <p:nvPr/>
        </p:nvSpPr>
        <p:spPr>
          <a:xfrm>
            <a:off x="1972866" y="4165999"/>
            <a:ext cx="5197078" cy="3924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</a:rPr>
              <a:t>答：小麦烘干前的质量是</a:t>
            </a:r>
            <a:r>
              <a:rPr lang="en-US" altLang="zh-CN" sz="2100">
                <a:solidFill>
                  <a:srgbClr val="FF0000"/>
                </a:solidFill>
              </a:rPr>
              <a:t>1000</a:t>
            </a:r>
            <a:r>
              <a:rPr lang="zh-CN" altLang="en-US" sz="2100">
                <a:solidFill>
                  <a:srgbClr val="FF0000"/>
                </a:solidFill>
              </a:rPr>
              <a:t>千克。</a:t>
            </a:r>
            <a:endParaRPr lang="zh-CN" altLang="en-US" sz="21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 fill="hold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 fill="hold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/>
      <p:bldP spid="10244" grpId="0"/>
      <p:bldP spid="10245" grpId="0"/>
      <p:bldP spid="10247" grpId="0"/>
      <p:bldP spid="10248" grpId="0"/>
      <p:bldP spid="10249" grpId="0"/>
      <p:bldP spid="10250" grpId="0"/>
      <p:bldP spid="10251" grpId="0"/>
      <p:bldP spid="102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11450" y="3270231"/>
            <a:ext cx="1090613" cy="14835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10"/>
          <p:cNvSpPr/>
          <p:nvPr/>
        </p:nvSpPr>
        <p:spPr>
          <a:xfrm>
            <a:off x="2293738" y="1336575"/>
            <a:ext cx="2863454" cy="163116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en-US" sz="1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6" name="Rectangle 11"/>
          <p:cNvSpPr/>
          <p:nvPr/>
        </p:nvSpPr>
        <p:spPr>
          <a:xfrm>
            <a:off x="1369895" y="893664"/>
            <a:ext cx="674927" cy="394051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原来</a:t>
            </a:r>
            <a:endParaRPr lang="zh-CN" altLang="en-US" sz="21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7" name="AutoShape 15"/>
          <p:cNvSpPr/>
          <p:nvPr/>
        </p:nvSpPr>
        <p:spPr>
          <a:xfrm rot="5400000">
            <a:off x="3560565" y="-579140"/>
            <a:ext cx="270272" cy="2807494"/>
          </a:xfrm>
          <a:prstGeom prst="leftBrace">
            <a:avLst>
              <a:gd name="adj1" fmla="val 86563"/>
              <a:gd name="adj2" fmla="val 50000"/>
            </a:avLst>
          </a:prstGeom>
          <a:noFill/>
          <a:ln w="9525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en-US" sz="1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8" name="Rectangle 16"/>
          <p:cNvSpPr/>
          <p:nvPr/>
        </p:nvSpPr>
        <p:spPr>
          <a:xfrm>
            <a:off x="3144947" y="390029"/>
            <a:ext cx="1078884" cy="394051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altLang="zh-CN" sz="2100" b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zh-CN" altLang="en-US" sz="2100" b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endParaRPr lang="zh-CN" altLang="en-US" sz="2100" b="1">
              <a:solidFill>
                <a:srgbClr val="FF99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9" name="Rectangle 19"/>
          <p:cNvSpPr/>
          <p:nvPr/>
        </p:nvSpPr>
        <p:spPr>
          <a:xfrm>
            <a:off x="1369895" y="1159173"/>
            <a:ext cx="674927" cy="394051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现在</a:t>
            </a:r>
            <a:endParaRPr lang="zh-CN" altLang="en-US" sz="21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8440" name="组合 23"/>
          <p:cNvGrpSpPr/>
          <p:nvPr/>
        </p:nvGrpSpPr>
        <p:grpSpPr>
          <a:xfrm>
            <a:off x="4994079" y="822226"/>
            <a:ext cx="1450181" cy="501254"/>
            <a:chOff x="5591174" y="2903801"/>
            <a:chExt cx="1501775" cy="669188"/>
          </a:xfrm>
        </p:grpSpPr>
        <p:sp>
          <p:nvSpPr>
            <p:cNvPr id="18441" name="AutoShape 25"/>
            <p:cNvSpPr/>
            <p:nvPr/>
          </p:nvSpPr>
          <p:spPr>
            <a:xfrm rot="5400000">
              <a:off x="6122963" y="2985986"/>
              <a:ext cx="214441" cy="959565"/>
            </a:xfrm>
            <a:prstGeom prst="leftBrace">
              <a:avLst>
                <a:gd name="adj1" fmla="val 86552"/>
                <a:gd name="adj2" fmla="val 50000"/>
              </a:avLst>
            </a:prstGeom>
            <a:noFill/>
            <a:ln w="9525" cap="flat" cmpd="sng">
              <a:solidFill>
                <a:srgbClr val="FF99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indent="0" algn="ctr" eaLnBrk="1" hangingPunct="1">
                <a:spcBef>
                  <a:spcPct val="0"/>
                </a:spcBef>
                <a:buNone/>
              </a:pPr>
              <a:endParaRPr lang="zh-CN" altLang="en-US" sz="14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442" name="Rectangle 26"/>
            <p:cNvSpPr/>
            <p:nvPr/>
          </p:nvSpPr>
          <p:spPr>
            <a:xfrm>
              <a:off x="5591174" y="2903801"/>
              <a:ext cx="1501775" cy="55761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indent="0" algn="ctr" eaLnBrk="1" hangingPunct="1">
                <a:spcBef>
                  <a:spcPct val="0"/>
                </a:spcBef>
                <a:buNone/>
              </a:pPr>
              <a:r>
                <a:rPr lang="zh-CN" altLang="en-US" sz="21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提高</a:t>
              </a:r>
              <a:r>
                <a:rPr lang="en-US" altLang="zh-CN" sz="21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  <a:endPara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8443" name="Rectangle 10"/>
          <p:cNvSpPr/>
          <p:nvPr/>
        </p:nvSpPr>
        <p:spPr>
          <a:xfrm>
            <a:off x="2293738" y="1013917"/>
            <a:ext cx="2863454" cy="161925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en-US" sz="1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4" name="Rectangle 18"/>
          <p:cNvSpPr/>
          <p:nvPr/>
        </p:nvSpPr>
        <p:spPr>
          <a:xfrm>
            <a:off x="5156002" y="1337767"/>
            <a:ext cx="917972" cy="161925"/>
          </a:xfrm>
          <a:prstGeom prst="rect">
            <a:avLst/>
          </a:prstGeom>
          <a:solidFill>
            <a:srgbClr val="D6009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en-US" sz="1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5" name="TextBox 11"/>
          <p:cNvSpPr/>
          <p:nvPr/>
        </p:nvSpPr>
        <p:spPr>
          <a:xfrm>
            <a:off x="3726063" y="1749723"/>
            <a:ext cx="946413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？千米</a:t>
            </a:r>
            <a:endParaRPr lang="zh-CN" altLang="en-US" sz="2100" b="1">
              <a:solidFill>
                <a:srgbClr val="FF99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6" name="AutoShape 15"/>
          <p:cNvSpPr/>
          <p:nvPr/>
        </p:nvSpPr>
        <p:spPr>
          <a:xfrm rot="16200000">
            <a:off x="4048721" y="-215999"/>
            <a:ext cx="270272" cy="3781425"/>
          </a:xfrm>
          <a:prstGeom prst="leftBrace">
            <a:avLst>
              <a:gd name="adj1" fmla="val 86667"/>
              <a:gd name="adj2" fmla="val 50000"/>
            </a:avLst>
          </a:prstGeom>
          <a:noFill/>
          <a:ln w="9525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vert="eaVert" wrap="none" lIns="67500" tIns="35100" rIns="67500" bIns="351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en-US" sz="1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7" name="TextBox 13"/>
          <p:cNvSpPr/>
          <p:nvPr/>
        </p:nvSpPr>
        <p:spPr>
          <a:xfrm>
            <a:off x="1111450" y="1998564"/>
            <a:ext cx="2023631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列式解决问题。</a:t>
            </a:r>
            <a:endParaRPr lang="zh-CN" altLang="en-US" sz="21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8" name="AutoShape 29"/>
          <p:cNvSpPr/>
          <p:nvPr/>
        </p:nvSpPr>
        <p:spPr>
          <a:xfrm>
            <a:off x="1984176" y="2521248"/>
            <a:ext cx="2524125" cy="842963"/>
          </a:xfrm>
          <a:prstGeom prst="wedgeRoundRectCallout">
            <a:avLst>
              <a:gd name="adj1" fmla="val -39588"/>
              <a:gd name="adj2" fmla="val 73769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 先求比原来每时多行驶多少千米。</a:t>
            </a:r>
            <a:endParaRPr lang="en-US" altLang="zh-CN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9" name="Rectangle 24"/>
          <p:cNvSpPr/>
          <p:nvPr/>
        </p:nvSpPr>
        <p:spPr>
          <a:xfrm>
            <a:off x="3680818" y="3422551"/>
            <a:ext cx="4423952" cy="1178881"/>
          </a:xfrm>
          <a:prstGeom prst="rect">
            <a:avLst/>
          </a:prstGeom>
          <a:noFill/>
          <a:ln w="9525">
            <a:noFill/>
          </a:ln>
        </p:spPr>
        <p:txBody>
          <a:bodyPr wrap="square" lIns="67500" tIns="35100" rIns="67500" bIns="351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 × 50% = 90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（千米）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 + 90 = 270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（千米</a:t>
            </a: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7" grpId="0"/>
      <p:bldP spid="18448" grpId="0" animBg="1"/>
      <p:bldP spid="184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9"/>
          <p:cNvSpPr/>
          <p:nvPr/>
        </p:nvSpPr>
        <p:spPr>
          <a:xfrm>
            <a:off x="1980560" y="730500"/>
            <a:ext cx="2430066" cy="842963"/>
          </a:xfrm>
          <a:prstGeom prst="wedgeRoundRectCallout">
            <a:avLst>
              <a:gd name="adj1" fmla="val 101551"/>
              <a:gd name="adj2" fmla="val 37616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>
                <a:latin typeface="Arial" panose="020B0604020202020204" pitchFamily="34" charset="0"/>
                <a:ea typeface="宋体" panose="02010600030101010101" pitchFamily="2" charset="-122"/>
              </a:rPr>
              <a:t>先求现在的速度是原来的百分之几。</a:t>
            </a:r>
            <a:endParaRPr lang="en-US" altLang="zh-CN" sz="1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59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52462" y="767409"/>
            <a:ext cx="1335881" cy="17216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Rectangle 24"/>
          <p:cNvSpPr/>
          <p:nvPr/>
        </p:nvSpPr>
        <p:spPr>
          <a:xfrm>
            <a:off x="1762678" y="1456781"/>
            <a:ext cx="4444603" cy="2540792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 ×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180 ×150%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270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（千米）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11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61" name="TextBox 4"/>
          <p:cNvSpPr/>
          <p:nvPr/>
        </p:nvSpPr>
        <p:spPr>
          <a:xfrm>
            <a:off x="1332862" y="3889227"/>
            <a:ext cx="5304235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答：现在这列火车每时行驶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270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千米。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7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65823" y="989410"/>
            <a:ext cx="3433763" cy="17418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8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02595" y="717948"/>
            <a:ext cx="2134791" cy="1062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9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42284" y="723901"/>
            <a:ext cx="2850356" cy="10560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30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63292" y="2783683"/>
            <a:ext cx="3571875" cy="3214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31" name="矩形 13348"/>
          <p:cNvSpPr/>
          <p:nvPr/>
        </p:nvSpPr>
        <p:spPr>
          <a:xfrm>
            <a:off x="4531519" y="2834455"/>
            <a:ext cx="215444" cy="16158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 anchorCtr="0">
            <a:spAutoFit/>
          </a:bodyPr>
          <a:lstStyle/>
          <a:p>
            <a:pPr eaLnBrk="0" hangingPunct="0">
              <a:tabLst>
                <a:tab pos="3235960" algn="l"/>
              </a:tabLst>
            </a:pPr>
            <a:r>
              <a:rPr lang="zh-CN" altLang="en-US" sz="600">
                <a:ea typeface="华文新魏" panose="02010800040101010101" pitchFamily="2" charset="-122"/>
              </a:rPr>
              <a:t>：</a:t>
            </a:r>
            <a:endParaRPr lang="zh-CN" altLang="en-US" sz="600">
              <a:ea typeface="华文新魏" panose="02010800040101010101" pitchFamily="2" charset="-122"/>
            </a:endParaRPr>
          </a:p>
        </p:txBody>
      </p:sp>
      <p:sp>
        <p:nvSpPr>
          <p:cNvPr id="17432" name="矩形 13350"/>
          <p:cNvSpPr/>
          <p:nvPr/>
        </p:nvSpPr>
        <p:spPr>
          <a:xfrm>
            <a:off x="1563290" y="3220157"/>
            <a:ext cx="6693694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>
              <a:tabLst>
                <a:tab pos="3235960" algn="l"/>
              </a:tabLst>
            </a:pPr>
            <a:r>
              <a:rPr lang="zh-CN" altLang="en-US" sz="1800" dirty="0">
                <a:sym typeface="Wingdings" panose="05000000000000000000" pitchFamily="2" charset="2"/>
              </a:rPr>
              <a:t>思考：现在列车的速度比原来提高了</a:t>
            </a:r>
            <a:r>
              <a:rPr lang="en-US" altLang="zh-CN" sz="1800" dirty="0">
                <a:sym typeface="Wingdings" panose="05000000000000000000" pitchFamily="2" charset="2"/>
              </a:rPr>
              <a:t>50%</a:t>
            </a:r>
            <a:r>
              <a:rPr lang="zh-CN" altLang="en-US" sz="1800" dirty="0">
                <a:sym typeface="Wingdings" panose="05000000000000000000" pitchFamily="2" charset="2"/>
              </a:rPr>
              <a:t>，什么意思？</a:t>
            </a:r>
            <a:endParaRPr lang="zh-CN" altLang="en-US" sz="1800" dirty="0"/>
          </a:p>
        </p:txBody>
      </p:sp>
      <p:sp>
        <p:nvSpPr>
          <p:cNvPr id="17433" name="矩形 13351"/>
          <p:cNvSpPr/>
          <p:nvPr/>
        </p:nvSpPr>
        <p:spPr>
          <a:xfrm>
            <a:off x="2270522" y="3665451"/>
            <a:ext cx="4736306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eaLnBrk="0" hangingPunct="0">
              <a:buFont typeface="Arial" panose="020B0604020202020204" pitchFamily="34" charset="0"/>
              <a:buChar char="•"/>
              <a:tabLst>
                <a:tab pos="342900" algn="l"/>
                <a:tab pos="3235960" algn="l"/>
              </a:tabLst>
            </a:pPr>
            <a:r>
              <a:rPr lang="zh-CN" altLang="en-US" sz="1800" dirty="0">
                <a:sym typeface="Wingdings" panose="05000000000000000000" pitchFamily="2" charset="2"/>
              </a:rPr>
              <a:t>列车现在比原来增多的速度是原来的</a:t>
            </a:r>
            <a:r>
              <a:rPr lang="en-US" altLang="zh-CN" sz="1800" dirty="0">
                <a:sym typeface="Wingdings" panose="05000000000000000000" pitchFamily="2" charset="2"/>
              </a:rPr>
              <a:t>50%</a:t>
            </a:r>
            <a:r>
              <a:rPr lang="zh-CN" altLang="en-US" sz="1800" dirty="0">
                <a:sym typeface="Wingdings" panose="05000000000000000000" pitchFamily="2" charset="2"/>
              </a:rPr>
              <a:t>。 </a:t>
            </a:r>
            <a:endParaRPr lang="zh-CN" altLang="en-US" sz="1800" dirty="0"/>
          </a:p>
        </p:txBody>
      </p:sp>
      <p:sp>
        <p:nvSpPr>
          <p:cNvPr id="17434" name="矩形 13352"/>
          <p:cNvSpPr/>
          <p:nvPr/>
        </p:nvSpPr>
        <p:spPr>
          <a:xfrm>
            <a:off x="2270522" y="4017876"/>
            <a:ext cx="4312444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lstStyle/>
          <a:p>
            <a:pPr marL="257175" indent="-257175" eaLnBrk="0" hangingPunct="0">
              <a:tabLst>
                <a:tab pos="342900" algn="l"/>
                <a:tab pos="3235960" algn="l"/>
              </a:tabLst>
            </a:pPr>
            <a:r>
              <a:rPr lang="en-US" altLang="zh-CN" sz="1800">
                <a:sym typeface="Wingdings" panose="05000000000000000000" pitchFamily="2" charset="2"/>
              </a:rPr>
              <a:t>2</a:t>
            </a:r>
            <a:r>
              <a:rPr lang="zh-CN" altLang="en-US" sz="1800">
                <a:sym typeface="Wingdings" panose="05000000000000000000" pitchFamily="2" charset="2"/>
              </a:rPr>
              <a:t>、列车现在的速度是原来速度</a:t>
            </a:r>
            <a:r>
              <a:rPr lang="en-US" altLang="zh-CN" sz="1800">
                <a:sym typeface="Wingdings" panose="05000000000000000000" pitchFamily="2" charset="2"/>
              </a:rPr>
              <a:t>1+50%</a:t>
            </a:r>
            <a:endParaRPr lang="zh-CN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 fill="hold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 fill="hold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/>
      <p:bldP spid="17433" grpId="0"/>
      <p:bldP spid="1743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1512</Words>
  <Application>WPS 演示</Application>
  <PresentationFormat>全屏显示(16:9)</PresentationFormat>
  <Paragraphs>214</Paragraphs>
  <Slides>19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字魂58号-创中黑</vt:lpstr>
      <vt:lpstr>微软雅黑</vt:lpstr>
      <vt:lpstr>黑体</vt:lpstr>
      <vt:lpstr>华文楷体</vt:lpstr>
      <vt:lpstr>Times New Roman</vt:lpstr>
      <vt:lpstr>Calibri</vt:lpstr>
      <vt:lpstr>华文新魏</vt:lpstr>
      <vt:lpstr>Arial Unicode MS</vt:lpstr>
      <vt:lpstr>楷体_GB2312</vt:lpstr>
      <vt:lpstr>新宋体</vt:lpstr>
      <vt:lpstr>楷体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2022-06-01T12:41:00Z</cp:lastPrinted>
  <dcterms:created xsi:type="dcterms:W3CDTF">2022-06-01T12:41:00Z</dcterms:created>
  <dcterms:modified xsi:type="dcterms:W3CDTF">2023-11-01T09:07:12Z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9191A68C0D464F8590B8AC33F9EE87E0_12</vt:lpwstr>
  </property>
  <property fmtid="{D5CDD505-2E9C-101B-9397-08002B2CF9AE}" pid="7" name="KSOProductBuildVer">
    <vt:lpwstr>2052-12.1.0.15712</vt:lpwstr>
  </property>
</Properties>
</file>