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59" r:id="rId4"/>
    <p:sldId id="262" r:id="rId5"/>
    <p:sldId id="260" r:id="rId6"/>
    <p:sldId id="261" r:id="rId7"/>
    <p:sldId id="265" r:id="rId8"/>
    <p:sldId id="266" r:id="rId9"/>
    <p:sldId id="264" r:id="rId10"/>
    <p:sldId id="270" r:id="rId11"/>
    <p:sldId id="269" r:id="rId12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0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6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969752"/>
            <a:ext cx="12192000" cy="1324957"/>
          </a:xfrm>
        </p:spPr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</a:rPr>
              <a:t>第七单元 百分数的应用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058906"/>
            <a:ext cx="12192000" cy="990580"/>
          </a:xfrm>
        </p:spPr>
        <p:txBody>
          <a:bodyPr>
            <a:norm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百分数的应用（三）</a:t>
            </a:r>
            <a:endParaRPr lang="zh-CN" altLang="en-US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再见</a:t>
            </a:r>
            <a:endParaRPr lang="zh-CN" altLang="en-US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49200" y="11087100"/>
            <a:ext cx="330200" cy="2540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78846" y="852764"/>
            <a:ext cx="9248774" cy="522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/>
        </p:nvSpPr>
        <p:spPr>
          <a:xfrm>
            <a:off x="6350" y="14288"/>
            <a:ext cx="121808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44789" y="909357"/>
            <a:ext cx="7938144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en-US" altLang="zh-CN" sz="2800" dirty="0">
                <a:solidFill>
                  <a:srgbClr val="001817"/>
                </a:solidFill>
                <a:latin typeface="+mj-lt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001817"/>
                </a:solidFill>
                <a:latin typeface="+mj-lt"/>
                <a:ea typeface="黑体" panose="02010609060101010101" pitchFamily="49" charset="-122"/>
              </a:rPr>
              <a:t>下表是笑笑的妈妈记录的家庭消费情况。</a:t>
            </a:r>
            <a:endParaRPr lang="zh-CN" altLang="en-US" sz="2800" dirty="0">
              <a:solidFill>
                <a:srgbClr val="001817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1344789" y="4309371"/>
            <a:ext cx="915637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1817"/>
                </a:solidFill>
                <a:latin typeface="+mj-lt"/>
                <a:ea typeface="黑体" panose="02010609060101010101" pitchFamily="49" charset="-122"/>
              </a:rPr>
              <a:t>比较</a:t>
            </a:r>
            <a:r>
              <a:rPr lang="zh-CN" altLang="en-US" sz="2800" dirty="0">
                <a:solidFill>
                  <a:srgbClr val="001817"/>
                </a:solidFill>
                <a:latin typeface="+mj-lt"/>
                <a:ea typeface="黑体" panose="02010609060101010101" pitchFamily="49" charset="-122"/>
              </a:rPr>
              <a:t>这个家庭支出情况的有关数据，你发现了什么？</a:t>
            </a:r>
            <a:endParaRPr lang="zh-CN" altLang="en-US" sz="2800" dirty="0">
              <a:solidFill>
                <a:srgbClr val="001817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2537863" y="4950480"/>
            <a:ext cx="951209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1. </a:t>
            </a:r>
            <a:r>
              <a:rPr lang="zh-CN" altLang="en-US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食品支出总额占家庭总支出的百分比在逐年减少；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2537863" y="5834365"/>
            <a:ext cx="951209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其他支出总额占家庭总支出的百分比在逐年增加。</a:t>
            </a:r>
            <a:endParaRPr lang="zh-CN" altLang="en-US" sz="2800" dirty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500706" y="1535289"/>
          <a:ext cx="8692446" cy="2577817"/>
        </p:xfrm>
        <a:graphic>
          <a:graphicData uri="http://schemas.openxmlformats.org/drawingml/2006/table">
            <a:tbl>
              <a:tblPr/>
              <a:tblGrid>
                <a:gridCol w="1809494"/>
                <a:gridCol w="1659798"/>
                <a:gridCol w="1805447"/>
                <a:gridCol w="1805447"/>
                <a:gridCol w="1612260"/>
              </a:tblGrid>
              <a:tr h="544717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年份</a:t>
                      </a:r>
                      <a:endParaRPr lang="zh-CN" sz="200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1985 </a:t>
                      </a:r>
                      <a:r>
                        <a:rPr lang="zh-CN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年</a:t>
                      </a:r>
                      <a:endParaRPr lang="zh-CN" sz="200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1995 </a:t>
                      </a:r>
                      <a:r>
                        <a:rPr lang="zh-CN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年</a:t>
                      </a:r>
                      <a:endParaRPr lang="zh-CN" sz="200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2000 </a:t>
                      </a:r>
                      <a:r>
                        <a:rPr lang="zh-CN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年</a:t>
                      </a:r>
                      <a:endParaRPr lang="zh-CN" sz="200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2005 </a:t>
                      </a:r>
                      <a:r>
                        <a:rPr lang="zh-CN" sz="200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年</a:t>
                      </a:r>
                      <a:endParaRPr lang="zh-CN" sz="200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55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食品支出总额占家庭总支出的百分比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65%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58%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55%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50%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55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其他支出总额占家庭总支出的百分比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35%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42%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45%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b="0" kern="100">
                          <a:latin typeface="+mj-lt"/>
                          <a:ea typeface="黑体" panose="02010609060101010101" pitchFamily="49" charset="-122"/>
                          <a:cs typeface="Times New Roman" panose="02020603050405020304"/>
                        </a:rPr>
                        <a:t>50%</a:t>
                      </a:r>
                      <a:endParaRPr lang="zh-CN" sz="2000" b="0" kern="100">
                        <a:latin typeface="+mj-lt"/>
                        <a:ea typeface="黑体" panose="02010609060101010101" pitchFamily="49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1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1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3" grpId="0"/>
      <p:bldP spid="4160" grpId="0"/>
      <p:bldP spid="41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37662" y="903608"/>
            <a:ext cx="8666341" cy="242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73008" y="4476118"/>
            <a:ext cx="17225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食品支出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53551" y="4654199"/>
            <a:ext cx="5617069" cy="18820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568774" y="5438143"/>
            <a:ext cx="17225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其他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支出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36806" y="5616224"/>
            <a:ext cx="4534747" cy="18820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左大括号 6"/>
          <p:cNvSpPr/>
          <p:nvPr/>
        </p:nvSpPr>
        <p:spPr>
          <a:xfrm rot="5400000">
            <a:off x="6175233" y="1652805"/>
            <a:ext cx="141672" cy="5615234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5400813" y="3943355"/>
            <a:ext cx="17225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55%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7" name="左大括号 36"/>
          <p:cNvSpPr/>
          <p:nvPr/>
        </p:nvSpPr>
        <p:spPr>
          <a:xfrm rot="5400000">
            <a:off x="5618972" y="3198911"/>
            <a:ext cx="140640" cy="4492555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4689824" y="4910980"/>
            <a:ext cx="17207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45%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1" name="左大括号 40"/>
          <p:cNvSpPr/>
          <p:nvPr/>
        </p:nvSpPr>
        <p:spPr>
          <a:xfrm rot="16200000" flipV="1">
            <a:off x="8467605" y="4470640"/>
            <a:ext cx="140640" cy="1082322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7824327" y="5168182"/>
            <a:ext cx="1722544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620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9610934" y="5088807"/>
            <a:ext cx="228755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总支出</a:t>
            </a:r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？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4" name="左大括号 43"/>
          <p:cNvSpPr/>
          <p:nvPr/>
        </p:nvSpPr>
        <p:spPr>
          <a:xfrm rot="10800000" flipV="1">
            <a:off x="9297383" y="4775201"/>
            <a:ext cx="219150" cy="945094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5" name="文本框 44"/>
          <p:cNvSpPr>
            <a:spLocks noChangeArrowheads="1"/>
          </p:cNvSpPr>
          <p:nvPr/>
        </p:nvSpPr>
        <p:spPr bwMode="auto">
          <a:xfrm>
            <a:off x="794638" y="6103838"/>
            <a:ext cx="4993358" cy="510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食品支出＋其他支出＝总支出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6" name="文本框 45"/>
          <p:cNvSpPr>
            <a:spLocks noChangeArrowheads="1"/>
          </p:cNvSpPr>
          <p:nvPr/>
        </p:nvSpPr>
        <p:spPr bwMode="auto">
          <a:xfrm>
            <a:off x="6646896" y="6103838"/>
            <a:ext cx="4993358" cy="51024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食品支出－其他支出＝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620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1" name="TextBox 42"/>
          <p:cNvSpPr txBox="1">
            <a:spLocks noChangeArrowheads="1"/>
          </p:cNvSpPr>
          <p:nvPr/>
        </p:nvSpPr>
        <p:spPr bwMode="auto">
          <a:xfrm>
            <a:off x="4056816" y="3292753"/>
            <a:ext cx="481767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笑笑家的家庭总支出是多少元？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2" name="TextBox 42"/>
          <p:cNvSpPr txBox="1">
            <a:spLocks noChangeArrowheads="1"/>
          </p:cNvSpPr>
          <p:nvPr/>
        </p:nvSpPr>
        <p:spPr bwMode="auto">
          <a:xfrm>
            <a:off x="1737663" y="3884234"/>
            <a:ext cx="396957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你能找出哪些等量关系？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33" grpId="0"/>
      <p:bldP spid="34" grpId="0" animBg="1"/>
      <p:bldP spid="7" grpId="0" animBg="1"/>
      <p:bldP spid="36" grpId="0"/>
      <p:bldP spid="37" grpId="0" animBg="1"/>
      <p:bldP spid="38" grpId="0"/>
      <p:bldP spid="41" grpId="0" animBg="1"/>
      <p:bldP spid="42" grpId="0"/>
      <p:bldP spid="43" grpId="0"/>
      <p:bldP spid="44" grpId="0" animBg="1"/>
      <p:bldP spid="45" grpId="0" animBg="1"/>
      <p:bldP spid="46" grpId="0" animBg="1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文本框 38"/>
          <p:cNvSpPr txBox="1">
            <a:spLocks noChangeArrowheads="1"/>
          </p:cNvSpPr>
          <p:nvPr/>
        </p:nvSpPr>
        <p:spPr bwMode="auto">
          <a:xfrm>
            <a:off x="643468" y="1380655"/>
            <a:ext cx="198543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食品支出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762251" y="1491780"/>
            <a:ext cx="6479116" cy="2889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45" name="文本框 44"/>
          <p:cNvSpPr txBox="1">
            <a:spLocks noChangeArrowheads="1"/>
          </p:cNvSpPr>
          <p:nvPr/>
        </p:nvSpPr>
        <p:spPr bwMode="auto">
          <a:xfrm>
            <a:off x="639234" y="2342680"/>
            <a:ext cx="198543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其他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支出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55900" y="2453805"/>
            <a:ext cx="5232400" cy="2889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7" name="左大括号 46"/>
          <p:cNvSpPr/>
          <p:nvPr/>
        </p:nvSpPr>
        <p:spPr>
          <a:xfrm rot="5400000">
            <a:off x="5877985" y="-1879013"/>
            <a:ext cx="215900" cy="6481233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8" name="左大括号 47"/>
          <p:cNvSpPr/>
          <p:nvPr/>
        </p:nvSpPr>
        <p:spPr>
          <a:xfrm rot="5400000">
            <a:off x="5253567" y="-247063"/>
            <a:ext cx="215900" cy="5185833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49" name="文本框 48"/>
          <p:cNvSpPr txBox="1">
            <a:spLocks noChangeArrowheads="1"/>
          </p:cNvSpPr>
          <p:nvPr/>
        </p:nvSpPr>
        <p:spPr bwMode="auto">
          <a:xfrm>
            <a:off x="4367741" y="1789876"/>
            <a:ext cx="198755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45%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 flipV="1">
            <a:off x="7988300" y="1474317"/>
            <a:ext cx="0" cy="1266825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左大括号 50"/>
          <p:cNvSpPr/>
          <p:nvPr/>
        </p:nvSpPr>
        <p:spPr>
          <a:xfrm rot="16200000" flipV="1">
            <a:off x="8518526" y="1289109"/>
            <a:ext cx="215900" cy="1246716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52" name="文本框 51"/>
          <p:cNvSpPr txBox="1">
            <a:spLocks noChangeArrowheads="1"/>
          </p:cNvSpPr>
          <p:nvPr/>
        </p:nvSpPr>
        <p:spPr bwMode="auto">
          <a:xfrm>
            <a:off x="7732184" y="1928342"/>
            <a:ext cx="198754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620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53" name="文本框 52"/>
          <p:cNvSpPr txBox="1">
            <a:spLocks noChangeArrowheads="1"/>
          </p:cNvSpPr>
          <p:nvPr/>
        </p:nvSpPr>
        <p:spPr bwMode="auto">
          <a:xfrm>
            <a:off x="9429751" y="1850555"/>
            <a:ext cx="2641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总支出</a:t>
            </a:r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？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4" name="左大括号 53"/>
          <p:cNvSpPr/>
          <p:nvPr/>
        </p:nvSpPr>
        <p:spPr>
          <a:xfrm rot="10800000" flipV="1">
            <a:off x="9429751" y="1542579"/>
            <a:ext cx="289983" cy="1116013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5" name="文本框 54"/>
          <p:cNvSpPr>
            <a:spLocks noChangeArrowheads="1"/>
          </p:cNvSpPr>
          <p:nvPr/>
        </p:nvSpPr>
        <p:spPr bwMode="auto">
          <a:xfrm>
            <a:off x="243663" y="3003080"/>
            <a:ext cx="5761567" cy="5111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食品支出＋其他支出＝总支出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356" name="文本框 55"/>
          <p:cNvSpPr>
            <a:spLocks noChangeArrowheads="1"/>
          </p:cNvSpPr>
          <p:nvPr/>
        </p:nvSpPr>
        <p:spPr bwMode="auto">
          <a:xfrm>
            <a:off x="6174563" y="3003080"/>
            <a:ext cx="5761567" cy="51028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食品支出－其他支出＝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620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513935" y="6013213"/>
            <a:ext cx="591581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答：笑笑家的家庭总支出是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 6200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元。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5377" y="3567523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列出方程，解决问题。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2110" y="4029239"/>
            <a:ext cx="1144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解：设笑笑家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2000 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年的总支出是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元，那么食品支出是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55%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元，其他支出是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45%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89481" y="4527493"/>
            <a:ext cx="3016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55%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n-ea"/>
              </a:rPr>
              <a:t>-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45%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=620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36806" y="4939538"/>
            <a:ext cx="2457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10%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=620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82653" y="5385447"/>
            <a:ext cx="2421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=6200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/>
        </p:nvSpPr>
        <p:spPr>
          <a:xfrm>
            <a:off x="-11113" y="4763"/>
            <a:ext cx="12193588" cy="850900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二、探究新知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235045" y="807219"/>
            <a:ext cx="172254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zh-CN" sz="2400">
                <a:latin typeface="+mj-lt"/>
                <a:ea typeface="黑体" panose="02010609060101010101" pitchFamily="49" charset="-122"/>
              </a:rPr>
              <a:t>55%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43" grpId="0"/>
      <p:bldP spid="44" grpId="0"/>
      <p:bldP spid="45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11323" y="845349"/>
            <a:ext cx="1921933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882651" y="2696580"/>
            <a:ext cx="198754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今年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01434" y="2807705"/>
            <a:ext cx="6481233" cy="2873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878418" y="3658604"/>
            <a:ext cx="198754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去年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997200" y="3769730"/>
            <a:ext cx="5232400" cy="28733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1" name="左大括号 50"/>
          <p:cNvSpPr/>
          <p:nvPr/>
        </p:nvSpPr>
        <p:spPr>
          <a:xfrm rot="5400000">
            <a:off x="6118226" y="-563617"/>
            <a:ext cx="215900" cy="6479116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2" name="左大括号 51"/>
          <p:cNvSpPr/>
          <p:nvPr/>
        </p:nvSpPr>
        <p:spPr>
          <a:xfrm rot="5400000">
            <a:off x="5493809" y="1069921"/>
            <a:ext cx="215900" cy="5183717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816923" y="3093455"/>
            <a:ext cx="198543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？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万元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 flipV="1">
            <a:off x="8229600" y="2790242"/>
            <a:ext cx="0" cy="1266825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左大括号 54"/>
          <p:cNvSpPr/>
          <p:nvPr/>
        </p:nvSpPr>
        <p:spPr>
          <a:xfrm rot="16200000" flipV="1">
            <a:off x="8758767" y="2603975"/>
            <a:ext cx="215900" cy="1248833"/>
          </a:xfrm>
          <a:prstGeom prst="leftBrace">
            <a:avLst>
              <a:gd name="adj1" fmla="val 40460"/>
              <a:gd name="adj2" fmla="val 50000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931150" y="3341596"/>
            <a:ext cx="322156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400" spc="-300">
                <a:latin typeface="+mj-lt"/>
                <a:ea typeface="黑体" panose="02010609060101010101" pitchFamily="49" charset="-122"/>
              </a:rPr>
              <a:t>比去年增产二成</a:t>
            </a:r>
            <a:endParaRPr lang="zh-CN" altLang="en-US" sz="2400" spc="-3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5344585" y="2113967"/>
            <a:ext cx="1985433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3.6 </a:t>
            </a:r>
            <a:r>
              <a:rPr lang="zh-CN" altLang="en-US" sz="240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万元</a:t>
            </a:r>
            <a:endParaRPr lang="zh-CN" altLang="en-US" sz="240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64" name="文本框 63"/>
          <p:cNvSpPr txBox="1">
            <a:spLocks noChangeArrowheads="1"/>
          </p:cNvSpPr>
          <p:nvPr/>
        </p:nvSpPr>
        <p:spPr bwMode="auto">
          <a:xfrm>
            <a:off x="2427818" y="6075452"/>
            <a:ext cx="725381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答：东山乡去年苹果的产量是</a:t>
            </a: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 3 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万吨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0533" y="1591733"/>
            <a:ext cx="10419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东山乡今年苹果大丰收，产量达到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3.6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万吨，比去年增产了二成，东山乡去年苹果的产量是多少万吨？</a:t>
            </a:r>
            <a:endParaRPr lang="zh-CN" altLang="en-US" sz="2400" dirty="0" smtClean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7264" y="4306803"/>
            <a:ext cx="7114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解：设东山乡去年的苹果产量是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万吨。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84763" y="4795818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1+20%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）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= 3.6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360" y="5207863"/>
            <a:ext cx="3081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1.2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 = 3.6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91538" y="5641658"/>
            <a:ext cx="2905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= 3 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49" grpId="0"/>
      <p:bldP spid="50" grpId="0" animBg="1"/>
      <p:bldP spid="51" grpId="0" animBg="1"/>
      <p:bldP spid="52" grpId="0" animBg="1"/>
      <p:bldP spid="53" grpId="0"/>
      <p:bldP spid="55" grpId="0" animBg="1"/>
      <p:bldP spid="56" grpId="0"/>
      <p:bldP spid="59" grpId="0"/>
      <p:bldP spid="64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2995" y="825970"/>
            <a:ext cx="1921933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410340" y="2410351"/>
            <a:ext cx="751614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文本框 63"/>
          <p:cNvSpPr txBox="1">
            <a:spLocks noChangeArrowheads="1"/>
          </p:cNvSpPr>
          <p:nvPr/>
        </p:nvSpPr>
        <p:spPr bwMode="auto">
          <a:xfrm>
            <a:off x="3461006" y="5986379"/>
            <a:ext cx="52684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>
                <a:latin typeface="+mj-lt"/>
                <a:ea typeface="黑体" panose="02010609060101010101" pitchFamily="49" charset="-122"/>
              </a:rPr>
              <a:t>答：笑笑一共要跑</a:t>
            </a:r>
            <a:r>
              <a:rPr lang="en-US" altLang="zh-CN" sz="2400">
                <a:latin typeface="+mj-lt"/>
                <a:ea typeface="黑体" panose="02010609060101010101" pitchFamily="49" charset="-122"/>
              </a:rPr>
              <a:t> 1000 </a:t>
            </a:r>
            <a:r>
              <a:rPr lang="zh-CN" altLang="en-US" sz="2400">
                <a:latin typeface="+mj-lt"/>
                <a:ea typeface="黑体" panose="02010609060101010101" pitchFamily="49" charset="-122"/>
              </a:rPr>
              <a:t>米。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1006" y="3896251"/>
            <a:ext cx="446059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解：笑笑一共要跑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 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米。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6671" y="4569067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1</a:t>
            </a:r>
            <a:r>
              <a:rPr lang="en-US" altLang="zh-CN" sz="2400" smtClean="0">
                <a:latin typeface="+mn-ea"/>
              </a:rPr>
              <a:t>-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70%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）</a:t>
            </a:r>
            <a:r>
              <a:rPr lang="en-US" altLang="zh-CN" sz="2400" i="1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 = 300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7391" y="4981112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0.3</a:t>
            </a:r>
            <a:r>
              <a:rPr lang="en-US" altLang="zh-CN" sz="2400" i="1" dirty="0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  = 300</a:t>
            </a:r>
            <a:endParaRPr lang="zh-CN" altLang="en-US" sz="2400" dirty="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4195" y="5427021"/>
            <a:ext cx="50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i="1" smtClean="0">
                <a:latin typeface="+mj-lt"/>
                <a:ea typeface="黑体" panose="02010609060101010101" pitchFamily="49" charset="-122"/>
              </a:rPr>
              <a:t>x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 = 1000 </a:t>
            </a:r>
            <a:endParaRPr lang="zh-CN" altLang="en-US" sz="2400"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422" y="1670755"/>
            <a:ext cx="11300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笑笑参加学校的冬季长跑活动，已经跑了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70%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，还剩下</a:t>
            </a:r>
            <a:r>
              <a:rPr lang="en-US" altLang="zh-CN" sz="2400" smtClean="0">
                <a:latin typeface="+mj-lt"/>
                <a:ea typeface="黑体" panose="02010609060101010101" pitchFamily="49" charset="-122"/>
              </a:rPr>
              <a:t>300 m</a:t>
            </a:r>
            <a:r>
              <a:rPr lang="zh-CN" altLang="en-US" sz="2400" smtClean="0">
                <a:latin typeface="+mj-lt"/>
                <a:ea typeface="黑体" panose="02010609060101010101" pitchFamily="49" charset="-122"/>
              </a:rPr>
              <a:t>，笑笑一共要跑多少米？</a:t>
            </a:r>
            <a:endParaRPr lang="zh-CN" altLang="en-US" sz="2400" smtClean="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1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图片 2"/>
          <p:cNvPicPr>
            <a:picLocks noChangeAspect="1"/>
          </p:cNvPicPr>
          <p:nvPr/>
        </p:nvPicPr>
        <p:blipFill>
          <a:blip r:embed="rId1" cstate="email"/>
          <a:srcRect l="6735"/>
          <a:stretch>
            <a:fillRect/>
          </a:stretch>
        </p:blipFill>
        <p:spPr bwMode="auto">
          <a:xfrm>
            <a:off x="5579918" y="2622363"/>
            <a:ext cx="5578829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sz="4000" b="1" kern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三、巩固练习</a:t>
            </a:r>
            <a:endParaRPr lang="zh-CN" sz="4000" b="1" kern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563" y="3176067"/>
            <a:ext cx="38043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   30÷</a:t>
            </a:r>
            <a:r>
              <a:rPr lang="zh-CN" altLang="en-US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60%</a:t>
            </a:r>
            <a:r>
              <a:rPr lang="en-US" altLang="zh-CN" sz="2800" smtClean="0">
                <a:solidFill>
                  <a:srgbClr val="FF0000"/>
                </a:solidFill>
                <a:latin typeface="+mn-ea"/>
              </a:rPr>
              <a:t>-</a:t>
            </a:r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30%</a:t>
            </a:r>
            <a:r>
              <a:rPr lang="zh-CN" altLang="en-US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）</a:t>
            </a:r>
            <a:endParaRPr lang="en-US" altLang="zh-CN" sz="280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=30÷30%</a:t>
            </a:r>
            <a:endParaRPr lang="en-US" altLang="zh-CN" sz="280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  <a:p>
            <a:r>
              <a:rPr lang="en-US" altLang="zh-CN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=100</a:t>
            </a:r>
            <a:r>
              <a:rPr lang="zh-CN" altLang="en-US" sz="2800" smtClean="0">
                <a:solidFill>
                  <a:srgbClr val="FF0000"/>
                </a:solidFill>
                <a:latin typeface="+mj-lt"/>
                <a:ea typeface="黑体" panose="02010609060101010101" pitchFamily="49" charset="-122"/>
              </a:rPr>
              <a:t>（张）</a:t>
            </a:r>
            <a:endParaRPr lang="zh-CN" altLang="en-US" sz="2800" smtClean="0">
              <a:solidFill>
                <a:srgbClr val="FF000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2800" y="1038578"/>
            <a:ext cx="100583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3.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收集的名山图片占</a:t>
            </a:r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60%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，河流图片占</a:t>
            </a:r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30%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，名山图片比河流图片多</a:t>
            </a:r>
            <a:r>
              <a:rPr lang="en-US" altLang="zh-CN" sz="2800" smtClean="0">
                <a:latin typeface="+mj-lt"/>
                <a:ea typeface="黑体" panose="02010609060101010101" pitchFamily="49" charset="-122"/>
              </a:rPr>
              <a:t>30</a:t>
            </a:r>
            <a:r>
              <a:rPr lang="zh-CN" altLang="en-US" sz="2800" smtClean="0">
                <a:latin typeface="+mj-lt"/>
                <a:ea typeface="黑体" panose="02010609060101010101" pitchFamily="49" charset="-122"/>
              </a:rPr>
              <a:t>张，一共收集了多少张图片？</a:t>
            </a:r>
            <a:endParaRPr lang="zh-CN" altLang="en-US" sz="2800" smtClean="0">
              <a:latin typeface="+mj-lt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>
          <a:xfrm>
            <a:off x="-1588" y="-11113"/>
            <a:ext cx="12193588" cy="850901"/>
          </a:xfrm>
          <a:prstGeom prst="rect">
            <a:avLst/>
          </a:prstGeom>
          <a:noFill/>
          <a:ln w="9525">
            <a:noFill/>
          </a:ln>
        </p:spPr>
        <p:txBody>
          <a:bodyPr lIns="91443" tIns="45721" rIns="91443" bIns="45721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楷体" panose="02010609060101010101" pitchFamily="49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zh-CN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40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sz="4000" b="1" kern="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74678" y="1637169"/>
            <a:ext cx="10077254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0" algn="just" eaLnBrk="0" fontAlgn="auto" hangingPunct="0">
              <a:lnSpc>
                <a:spcPct val="120000"/>
              </a:lnSpc>
            </a:pPr>
            <a:r>
              <a:rPr lang="zh-CN" altLang="en-US" sz="3200" dirty="0" smtClean="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通过本节课的学习我们知道了</a:t>
            </a:r>
            <a:r>
              <a:rPr lang="zh-CN" altLang="en-US" sz="3200" dirty="0" smtClean="0">
                <a:latin typeface="+mj-lt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en-US" altLang="zh-CN" sz="3200" dirty="0" smtClean="0">
              <a:latin typeface="+mj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解答较复杂的百分数问题。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已知一个数的百分之几是多少，求这个数的方法是根据条件找等量关系列方程解答，也可以找到它对应的百分率列方程或用除法计算，解题过程中，可以借助线段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图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帮我们分析。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也就是：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+mj-lt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单位“</a:t>
            </a:r>
            <a:r>
              <a:rPr lang="en-US" sz="2400" dirty="0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”的量已知，根据求一个数的百分之几是多少，用乘法计算。</a:t>
            </a:r>
            <a:endParaRPr lang="zh-CN" altLang="en-US" sz="2400" dirty="0" smtClean="0">
              <a:latin typeface="+mj-lt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+mj-lt"/>
                <a:ea typeface="黑体" panose="02010609060101010101" pitchFamily="49" charset="-122"/>
              </a:rPr>
              <a:t>2.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单位“</a:t>
            </a:r>
            <a:r>
              <a:rPr lang="en-US" sz="2400" dirty="0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”的量未知，可根据等量关系列方程或用除法计算。 </a:t>
            </a:r>
            <a:endParaRPr lang="zh-CN" altLang="en-US" sz="2400" dirty="0" smtClean="0">
              <a:latin typeface="+mj-lt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对应数量</a:t>
            </a:r>
            <a:r>
              <a:rPr lang="en-US" altLang="zh-CN" sz="2400" dirty="0" smtClean="0">
                <a:latin typeface="+mj-lt"/>
                <a:ea typeface="黑体" panose="02010609060101010101" pitchFamily="49" charset="-122"/>
              </a:rPr>
              <a:t>÷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对应分率＝单位“</a:t>
            </a:r>
            <a:r>
              <a:rPr lang="en-US" sz="2400" dirty="0" smtClean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latin typeface="+mj-lt"/>
                <a:ea typeface="黑体" panose="02010609060101010101" pitchFamily="49" charset="-122"/>
              </a:rPr>
              <a:t>”的量</a:t>
            </a:r>
            <a:r>
              <a:rPr lang="zh-CN" altLang="en-US" sz="2400" dirty="0">
                <a:latin typeface="+mj-lt"/>
                <a:ea typeface="黑体" panose="02010609060101010101" pitchFamily="49" charset="-122"/>
              </a:rPr>
              <a:t>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TABLE_BEAUTIFY" val="smartTable{587a11e7-142d-4e33-aa42-d236f1f8df45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74330e87-de6f-431f-91f9-05309feb8232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981</Words>
  <Application>WPS 演示</Application>
  <PresentationFormat>自定义</PresentationFormat>
  <Paragraphs>155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黑体</vt:lpstr>
      <vt:lpstr>楷体</vt:lpstr>
      <vt:lpstr>微软雅黑</vt:lpstr>
      <vt:lpstr>楷体_GB2312</vt:lpstr>
      <vt:lpstr>新宋体</vt:lpstr>
      <vt:lpstr>Times New Roman</vt:lpstr>
      <vt:lpstr>Arial</vt:lpstr>
      <vt:lpstr>Arial Unicode MS</vt:lpstr>
      <vt:lpstr>Calibri</vt:lpstr>
      <vt:lpstr>第一PPT模板网-WWW.1PPT.COM</vt:lpstr>
      <vt:lpstr>第七单元 百分数的应用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2022-10-01T10:49:00Z</cp:lastPrinted>
  <dcterms:created xsi:type="dcterms:W3CDTF">2022-10-01T10:49:00Z</dcterms:created>
  <dcterms:modified xsi:type="dcterms:W3CDTF">2023-11-01T09:08:59Z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3EA794BD9D3B42C9AA5ABEBD6F0F692D_12</vt:lpwstr>
  </property>
  <property fmtid="{D5CDD505-2E9C-101B-9397-08002B2CF9AE}" pid="7" name="KSOProductBuildVer">
    <vt:lpwstr>2052-12.1.0.15712</vt:lpwstr>
  </property>
</Properties>
</file>