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20"/>
  </p:handoutMasterIdLst>
  <p:sldIdLst>
    <p:sldId id="256" r:id="rId3"/>
    <p:sldId id="261" r:id="rId4"/>
    <p:sldId id="262" r:id="rId5"/>
    <p:sldId id="263" r:id="rId6"/>
    <p:sldId id="265" r:id="rId7"/>
    <p:sldId id="266" r:id="rId9"/>
    <p:sldId id="267" r:id="rId10"/>
    <p:sldId id="273" r:id="rId11"/>
    <p:sldId id="276" r:id="rId12"/>
    <p:sldId id="275" r:id="rId13"/>
    <p:sldId id="268" r:id="rId14"/>
    <p:sldId id="269" r:id="rId15"/>
    <p:sldId id="271" r:id="rId16"/>
    <p:sldId id="272" r:id="rId17"/>
    <p:sldId id="274" r:id="rId18"/>
    <p:sldId id="260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-594" y="-90"/>
      </p:cViewPr>
      <p:guideLst>
        <p:guide orient="horz" pos="212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3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04CD8640-9702-4746-BCF8-BBF06E3158EA}" type="slidenum">
              <a:rPr lang="en-US" altLang="zh-CN"/>
            </a:fld>
            <a:endParaRPr lang="en-US" altLang="zh-CN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FCCF290A-6A23-482B-80A6-E4943BB177B8}" type="slidenum">
              <a:rPr lang="en-US" altLang="zh-CN"/>
            </a:fld>
            <a:endParaRPr lang="en-US" altLang="zh-CN"/>
          </a:p>
        </p:txBody>
      </p:sp>
      <p:sp>
        <p:nvSpPr>
          <p:cNvPr id="76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6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B664C81-9B2C-4F06-B365-CFB652D4CAEC}" type="slidenum">
              <a:rPr lang="en-US" altLang="zh-CN"/>
            </a:fld>
            <a:endParaRPr lang="en-US" altLang="zh-CN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15328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15328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2.png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0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2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4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hemeOverride" Target="../theme/themeOverride16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4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8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9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873569"/>
            <a:ext cx="12192000" cy="1503871"/>
          </a:xfrm>
        </p:spPr>
        <p:txBody>
          <a:bodyPr>
            <a:normAutofit/>
          </a:bodyPr>
          <a:lstStyle/>
          <a:p>
            <a:r>
              <a:rPr lang="zh-CN" altLang="en-US" sz="3200" b="0" dirty="0" smtClean="0">
                <a:solidFill>
                  <a:schemeClr val="tx1"/>
                </a:solidFill>
                <a:latin typeface="黑体" panose="02010609060101010101" pitchFamily="49" charset="-122"/>
              </a:rPr>
              <a:t>第七单元 百分数的应用</a:t>
            </a:r>
            <a:endParaRPr lang="zh-CN" altLang="en-US" sz="3200" b="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787994"/>
            <a:ext cx="12192000" cy="1026359"/>
          </a:xfrm>
        </p:spPr>
        <p:txBody>
          <a:bodyPr>
            <a:normAutofit/>
          </a:bodyPr>
          <a:lstStyle/>
          <a:p>
            <a:r>
              <a:rPr lang="zh-CN" alt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百分数的应用（四）</a:t>
            </a:r>
            <a:endParaRPr lang="zh-CN" altLang="en-US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2156741" y="3179380"/>
            <a:ext cx="3167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300×2.75%×3</a:t>
            </a:r>
            <a:endParaRPr lang="zh-CN" altLang="en-US" sz="24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0" name="文本框 29"/>
          <p:cNvSpPr txBox="1">
            <a:spLocks noChangeArrowheads="1"/>
          </p:cNvSpPr>
          <p:nvPr/>
        </p:nvSpPr>
        <p:spPr bwMode="auto">
          <a:xfrm>
            <a:off x="1886866" y="3647693"/>
            <a:ext cx="3167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300×0.0275×3</a:t>
            </a:r>
            <a:endParaRPr lang="zh-CN" altLang="en-US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1" name="文本框 30"/>
          <p:cNvSpPr txBox="1">
            <a:spLocks noChangeArrowheads="1"/>
          </p:cNvSpPr>
          <p:nvPr/>
        </p:nvSpPr>
        <p:spPr bwMode="auto">
          <a:xfrm>
            <a:off x="1886866" y="4209668"/>
            <a:ext cx="3167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24.75</a:t>
            </a:r>
            <a:r>
              <a:rPr lang="zh-CN" altLang="en-US" sz="24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（</a:t>
            </a:r>
            <a:r>
              <a:rPr lang="zh-CN" altLang="en-US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元）</a:t>
            </a:r>
            <a:endParaRPr lang="zh-CN" altLang="en-US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2" name="文本框 31"/>
          <p:cNvSpPr txBox="1">
            <a:spLocks noChangeArrowheads="1"/>
          </p:cNvSpPr>
          <p:nvPr/>
        </p:nvSpPr>
        <p:spPr bwMode="auto">
          <a:xfrm>
            <a:off x="922439" y="4865875"/>
            <a:ext cx="409605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答：到期时</a:t>
            </a:r>
            <a:r>
              <a:rPr lang="zh-CN" altLang="en-US" sz="2400" smtClean="0">
                <a:latin typeface="+mj-lt"/>
                <a:ea typeface="黑体" panose="02010609060101010101" pitchFamily="49" charset="-122"/>
              </a:rPr>
              <a:t>有</a:t>
            </a:r>
            <a:r>
              <a:rPr lang="en-US" altLang="zh-CN" sz="2400" smtClean="0">
                <a:latin typeface="+mj-lt"/>
                <a:ea typeface="黑体" panose="02010609060101010101" pitchFamily="49" charset="-122"/>
              </a:rPr>
              <a:t> 24.75 </a:t>
            </a:r>
            <a:r>
              <a:rPr lang="zh-CN" altLang="en-US" sz="2400" smtClean="0">
                <a:latin typeface="+mj-lt"/>
                <a:ea typeface="黑体" panose="02010609060101010101" pitchFamily="49" charset="-122"/>
              </a:rPr>
              <a:t>元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利息。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2439" y="2030413"/>
            <a:ext cx="5824871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如果淘气把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300 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元存为三年期的，到期时有多少利息？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" name="图片 21"/>
          <p:cNvPicPr/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553726" y="1654540"/>
            <a:ext cx="5283200" cy="372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3" name="Rectangle 3"/>
          <p:cNvSpPr>
            <a:spLocks noGrp="1" noChangeArrowheads="1"/>
          </p:cNvSpPr>
          <p:nvPr>
            <p:ph idx="1"/>
          </p:nvPr>
        </p:nvSpPr>
        <p:spPr>
          <a:xfrm>
            <a:off x="924827" y="2229692"/>
            <a:ext cx="10515600" cy="258293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200" dirty="0">
                <a:solidFill>
                  <a:schemeClr val="tx1"/>
                </a:solidFill>
                <a:latin typeface="黑体" panose="02010609060101010101" pitchFamily="49" charset="-122"/>
              </a:rPr>
              <a:t>    </a:t>
            </a:r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</a:rPr>
              <a:t>银行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</a:rPr>
              <a:t>存款利率不是每年都调整的，调整是由国家根据经济运行状况随时进行的，每个银行的定期存款利息率都是一样，这是由中国人民银行统一规定的。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680" name="Rectangle 8"/>
          <p:cNvSpPr>
            <a:spLocks noChangeArrowheads="1"/>
          </p:cNvSpPr>
          <p:nvPr/>
        </p:nvSpPr>
        <p:spPr bwMode="auto">
          <a:xfrm>
            <a:off x="314954" y="629345"/>
            <a:ext cx="11331613" cy="172878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90000" tIns="46800" rIns="90000" bIns="46800" anchor="ctr"/>
          <a:lstStyle/>
          <a:p>
            <a:r>
              <a:rPr lang="en-US" altLang="zh-CN" sz="3200" dirty="0" smtClean="0">
                <a:latin typeface="+mj-lt"/>
                <a:ea typeface="黑体" panose="02010609060101010101" pitchFamily="49" charset="-122"/>
              </a:rPr>
              <a:t>1.</a:t>
            </a:r>
            <a:r>
              <a:rPr lang="zh-CN" altLang="en-US" sz="3200" dirty="0" smtClean="0">
                <a:latin typeface="+mj-lt"/>
                <a:ea typeface="黑体" panose="02010609060101010101" pitchFamily="49" charset="-122"/>
              </a:rPr>
              <a:t>下面</a:t>
            </a:r>
            <a:r>
              <a:rPr lang="zh-CN" altLang="en-US" sz="3200" dirty="0">
                <a:latin typeface="+mj-lt"/>
                <a:ea typeface="黑体" panose="02010609060101010101" pitchFamily="49" charset="-122"/>
              </a:rPr>
              <a:t>是张阿姨买一笔国债的信息，这笔</a:t>
            </a:r>
            <a:r>
              <a:rPr lang="zh-CN" altLang="en-US" sz="3200" dirty="0" smtClean="0">
                <a:latin typeface="+mj-lt"/>
                <a:ea typeface="黑体" panose="02010609060101010101" pitchFamily="49" charset="-122"/>
              </a:rPr>
              <a:t>国债到期时，可得本金</a:t>
            </a:r>
            <a:endParaRPr lang="en-US" altLang="zh-CN" sz="3200" dirty="0" smtClean="0">
              <a:latin typeface="+mj-lt"/>
              <a:ea typeface="黑体" panose="02010609060101010101" pitchFamily="49" charset="-122"/>
            </a:endParaRPr>
          </a:p>
          <a:p>
            <a:r>
              <a:rPr lang="zh-CN" altLang="en-US" sz="3200" dirty="0" smtClean="0">
                <a:latin typeface="+mj-lt"/>
                <a:ea typeface="黑体" panose="02010609060101010101" pitchFamily="49" charset="-122"/>
              </a:rPr>
              <a:t>和利息共多少元？</a:t>
            </a:r>
            <a:endParaRPr lang="zh-CN" altLang="en-US" sz="3200" dirty="0"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796800" name="Group 128"/>
          <p:cNvGraphicFramePr>
            <a:graphicFrameLocks noGrp="1"/>
          </p:cNvGraphicFramePr>
          <p:nvPr>
            <p:ph idx="1"/>
            <p:custDataLst>
              <p:tags r:id="rId1"/>
            </p:custDataLst>
          </p:nvPr>
        </p:nvGraphicFramePr>
        <p:xfrm>
          <a:off x="845211" y="2358132"/>
          <a:ext cx="10515599" cy="2047307"/>
        </p:xfrm>
        <a:graphic>
          <a:graphicData uri="http://schemas.openxmlformats.org/drawingml/2006/table">
            <a:tbl>
              <a:tblPr/>
              <a:tblGrid>
                <a:gridCol w="2921000"/>
                <a:gridCol w="1430072"/>
                <a:gridCol w="2460537"/>
                <a:gridCol w="3703990"/>
              </a:tblGrid>
              <a:tr h="852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购买日期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期限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年利率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到期日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5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2006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11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10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日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三年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3.39%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2009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11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10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日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金额：伍仟元整                                 ￥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5000.00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10"/>
          <p:cNvSpPr txBox="1">
            <a:spLocks noChangeArrowheads="1"/>
          </p:cNvSpPr>
          <p:nvPr/>
        </p:nvSpPr>
        <p:spPr bwMode="auto">
          <a:xfrm>
            <a:off x="2776525" y="4852518"/>
            <a:ext cx="665297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利息：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5000×3.39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%×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3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508.3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（元）</a:t>
            </a:r>
            <a:endParaRPr lang="zh-CN" altLang="en-US" sz="24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2776525" y="5462118"/>
            <a:ext cx="665297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本金和利息共有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5000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＋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508.3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5508.3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（元）</a:t>
            </a:r>
            <a:endParaRPr lang="zh-CN" altLang="en-US" sz="24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0467" y="1490133"/>
            <a:ext cx="10515600" cy="822960"/>
          </a:xfrm>
        </p:spPr>
        <p:txBody>
          <a:bodyPr>
            <a:noAutofit/>
          </a:bodyPr>
          <a:lstStyle/>
          <a:p>
            <a:pPr algn="l"/>
            <a:r>
              <a:rPr lang="en-US" altLang="zh-CN" sz="3200" b="0" dirty="0" smtClean="0">
                <a:latin typeface="+mj-lt"/>
              </a:rPr>
              <a:t>2.</a:t>
            </a:r>
            <a:r>
              <a:rPr lang="zh-CN" altLang="en-US" sz="3200" b="0" dirty="0" smtClean="0">
                <a:latin typeface="+mj-lt"/>
              </a:rPr>
              <a:t>淘气</a:t>
            </a:r>
            <a:r>
              <a:rPr lang="zh-CN" altLang="en-US" sz="3200" b="0" dirty="0">
                <a:latin typeface="+mj-lt"/>
              </a:rPr>
              <a:t>前年</a:t>
            </a:r>
            <a:r>
              <a:rPr lang="en-US" altLang="zh-CN" sz="3200" b="0" dirty="0">
                <a:latin typeface="+mj-lt"/>
              </a:rPr>
              <a:t> 10 </a:t>
            </a:r>
            <a:r>
              <a:rPr lang="zh-CN" altLang="en-US" sz="3200" b="0" dirty="0">
                <a:latin typeface="+mj-lt"/>
              </a:rPr>
              <a:t>月</a:t>
            </a:r>
            <a:r>
              <a:rPr lang="en-US" altLang="zh-CN" sz="3200" b="0" dirty="0">
                <a:latin typeface="+mj-lt"/>
              </a:rPr>
              <a:t> 1 </a:t>
            </a:r>
            <a:r>
              <a:rPr lang="zh-CN" altLang="en-US" sz="3200" b="0" dirty="0">
                <a:latin typeface="+mj-lt"/>
              </a:rPr>
              <a:t>日把</a:t>
            </a:r>
            <a:r>
              <a:rPr lang="en-US" altLang="zh-CN" sz="3200" b="0" dirty="0">
                <a:latin typeface="+mj-lt"/>
              </a:rPr>
              <a:t> 800 </a:t>
            </a:r>
            <a:r>
              <a:rPr lang="zh-CN" altLang="en-US" sz="3200" b="0" dirty="0">
                <a:latin typeface="+mj-lt"/>
              </a:rPr>
              <a:t>元存入银行，定期两年，年利率是 </a:t>
            </a:r>
            <a:r>
              <a:rPr lang="en-US" altLang="zh-CN" sz="3200" b="0" dirty="0">
                <a:latin typeface="+mj-lt"/>
              </a:rPr>
              <a:t>2.79</a:t>
            </a:r>
            <a:r>
              <a:rPr lang="en-US" altLang="zh-CN" sz="3200" b="0" dirty="0" smtClean="0">
                <a:latin typeface="+mj-lt"/>
              </a:rPr>
              <a:t>%</a:t>
            </a:r>
            <a:r>
              <a:rPr lang="zh-CN" altLang="en-US" sz="3200" b="0" dirty="0" smtClean="0">
                <a:latin typeface="+mj-lt"/>
              </a:rPr>
              <a:t>。到期</a:t>
            </a:r>
            <a:r>
              <a:rPr lang="zh-CN" altLang="en-US" sz="3200" b="0" dirty="0">
                <a:latin typeface="+mj-lt"/>
              </a:rPr>
              <a:t>后淘气应得的利息是多少？</a:t>
            </a:r>
            <a:endParaRPr lang="zh-CN" altLang="en-US" sz="3200" b="0" dirty="0">
              <a:latin typeface="+mj-lt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10"/>
          <p:cNvSpPr txBox="1">
            <a:spLocks noChangeArrowheads="1"/>
          </p:cNvSpPr>
          <p:nvPr/>
        </p:nvSpPr>
        <p:spPr bwMode="auto">
          <a:xfrm>
            <a:off x="4212656" y="3102775"/>
            <a:ext cx="31670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800×2.79%×2</a:t>
            </a:r>
            <a:endParaRPr lang="zh-CN" altLang="en-US" sz="28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" name="文本框 29"/>
          <p:cNvSpPr txBox="1">
            <a:spLocks noChangeArrowheads="1"/>
          </p:cNvSpPr>
          <p:nvPr/>
        </p:nvSpPr>
        <p:spPr bwMode="auto">
          <a:xfrm>
            <a:off x="3875406" y="3571088"/>
            <a:ext cx="31670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800×0.0279×2</a:t>
            </a:r>
            <a:endParaRPr lang="zh-CN" altLang="en-US" sz="28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7" name="文本框 30"/>
          <p:cNvSpPr txBox="1">
            <a:spLocks noChangeArrowheads="1"/>
          </p:cNvSpPr>
          <p:nvPr/>
        </p:nvSpPr>
        <p:spPr bwMode="auto">
          <a:xfrm>
            <a:off x="3875406" y="4133063"/>
            <a:ext cx="31670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44.64</a:t>
            </a: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（</a:t>
            </a:r>
            <a:r>
              <a:rPr lang="zh-CN" altLang="en-US" sz="28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元）</a:t>
            </a:r>
            <a:endParaRPr lang="zh-CN" altLang="en-US" sz="28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60778" y="1106323"/>
            <a:ext cx="10515600" cy="822960"/>
          </a:xfrm>
        </p:spPr>
        <p:txBody>
          <a:bodyPr>
            <a:noAutofit/>
          </a:bodyPr>
          <a:lstStyle/>
          <a:p>
            <a:pPr algn="l"/>
            <a:r>
              <a:rPr lang="en-US" altLang="zh-CN" sz="3200" b="0" smtClean="0">
                <a:latin typeface="+mj-lt"/>
              </a:rPr>
              <a:t>3.</a:t>
            </a:r>
            <a:r>
              <a:rPr lang="zh-CN" altLang="en-US" sz="3200" b="0" smtClean="0">
                <a:latin typeface="+mj-lt"/>
              </a:rPr>
              <a:t>小</a:t>
            </a:r>
            <a:r>
              <a:rPr lang="zh-CN" altLang="en-US" sz="3200" b="0">
                <a:latin typeface="+mj-lt"/>
              </a:rPr>
              <a:t>明的爸爸打算把</a:t>
            </a:r>
            <a:r>
              <a:rPr lang="en-US" altLang="zh-CN" sz="3200" b="0">
                <a:latin typeface="+mj-lt"/>
              </a:rPr>
              <a:t> 5000 </a:t>
            </a:r>
            <a:r>
              <a:rPr lang="zh-CN" altLang="en-US" sz="3200" b="0">
                <a:latin typeface="+mj-lt"/>
              </a:rPr>
              <a:t>元钱存入银行（两年后用）。他如何存取才能得到最多的利息？</a:t>
            </a:r>
            <a:endParaRPr lang="zh-CN" altLang="en-US" sz="3200" b="0">
              <a:latin typeface="+mj-lt"/>
            </a:endParaRPr>
          </a:p>
        </p:txBody>
      </p:sp>
      <p:graphicFrame>
        <p:nvGraphicFramePr>
          <p:cNvPr id="820249" name="Group 25"/>
          <p:cNvGraphicFramePr>
            <a:graphicFrameLocks noGrp="1"/>
          </p:cNvGraphicFramePr>
          <p:nvPr>
            <p:ph idx="1"/>
            <p:custDataLst>
              <p:tags r:id="rId1"/>
            </p:custDataLst>
          </p:nvPr>
        </p:nvGraphicFramePr>
        <p:xfrm>
          <a:off x="923638" y="2589929"/>
          <a:ext cx="6364110" cy="3263182"/>
        </p:xfrm>
        <a:graphic>
          <a:graphicData uri="http://schemas.openxmlformats.org/drawingml/2006/table">
            <a:tbl>
              <a:tblPr/>
              <a:tblGrid>
                <a:gridCol w="3183283"/>
                <a:gridCol w="3180827"/>
              </a:tblGrid>
              <a:tr h="6229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存期（整存整取）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年利率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(%)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5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一年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3.50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二年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4.40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5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三年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5.00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5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五年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5.50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15000" marR="115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7981498" y="2976830"/>
            <a:ext cx="31670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5000×4.40%×2</a:t>
            </a:r>
            <a:endParaRPr lang="zh-CN" altLang="en-US" sz="28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7" name="文本框 29"/>
          <p:cNvSpPr txBox="1">
            <a:spLocks noChangeArrowheads="1"/>
          </p:cNvSpPr>
          <p:nvPr/>
        </p:nvSpPr>
        <p:spPr bwMode="auto">
          <a:xfrm>
            <a:off x="7634623" y="3445143"/>
            <a:ext cx="31670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5000×0.044×2</a:t>
            </a:r>
            <a:endParaRPr lang="zh-CN" altLang="en-US" sz="28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8" name="文本框 30"/>
          <p:cNvSpPr txBox="1">
            <a:spLocks noChangeArrowheads="1"/>
          </p:cNvSpPr>
          <p:nvPr/>
        </p:nvSpPr>
        <p:spPr bwMode="auto">
          <a:xfrm>
            <a:off x="7634623" y="4007118"/>
            <a:ext cx="31670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440</a:t>
            </a: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（</a:t>
            </a:r>
            <a:r>
              <a:rPr lang="zh-CN" altLang="en-US" sz="28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元）</a:t>
            </a:r>
            <a:endParaRPr lang="zh-CN" altLang="en-US" sz="28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06712" y="2544289"/>
            <a:ext cx="7613187" cy="17173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indent="304800" algn="ctr" eaLnBrk="0" hangingPunct="0"/>
            <a:r>
              <a:rPr lang="zh-CN" altLang="en-US" sz="3200" dirty="0" smtClean="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通过本节课的学习我们知道了：</a:t>
            </a:r>
            <a:endParaRPr lang="en-US" altLang="zh-CN" sz="3200" dirty="0"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 eaLnBrk="0" hangingPunct="0"/>
            <a:endParaRPr lang="en-US" altLang="zh-CN" sz="3200" dirty="0" smtClean="0"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spcBef>
                <a:spcPct val="30000"/>
              </a:spcBef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利息</a:t>
            </a:r>
            <a:r>
              <a:rPr lang="en-US" altLang="zh-CN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本金</a:t>
            </a:r>
            <a:r>
              <a:rPr lang="en-US" altLang="zh-CN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年利率</a:t>
            </a:r>
            <a:r>
              <a:rPr lang="en-US" altLang="zh-CN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2647406" y="2143179"/>
            <a:ext cx="6815328" cy="1297114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再  见</a:t>
            </a:r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214100" y="11290300"/>
            <a:ext cx="304800" cy="228600"/>
          </a:xfrm>
          <a:prstGeom prst="cube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3362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3146662" y="2399779"/>
            <a:ext cx="5900264" cy="338500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85979" y="1032261"/>
            <a:ext cx="6051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大家去过下面的储蓄银行吗？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6350" y="14288"/>
            <a:ext cx="121808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一、情境导入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6350" y="14288"/>
            <a:ext cx="121808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一、情境导入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3785979" y="1032261"/>
            <a:ext cx="6051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大家去过下面的储蓄银行吗？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17417" y="2050181"/>
            <a:ext cx="5424000" cy="392181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6350" y="14288"/>
            <a:ext cx="121808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一、情境导入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3785979" y="1032261"/>
            <a:ext cx="6051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大家去过下面的储蓄银行吗？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30794" y="2099510"/>
            <a:ext cx="6732000" cy="378675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805" name="Text Box 13"/>
          <p:cNvSpPr txBox="1">
            <a:spLocks noChangeArrowheads="1"/>
          </p:cNvSpPr>
          <p:nvPr/>
        </p:nvSpPr>
        <p:spPr bwMode="auto">
          <a:xfrm>
            <a:off x="1199446" y="1944198"/>
            <a:ext cx="5675488" cy="5869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zh-CN" altLang="en-US" sz="3200">
                <a:latin typeface="+mj-lt"/>
                <a:ea typeface="黑体" panose="02010609060101010101" pitchFamily="49" charset="-122"/>
              </a:rPr>
              <a:t>存入银行的钱叫做</a:t>
            </a:r>
            <a:endParaRPr lang="zh-CN" altLang="en-US" sz="32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801808" name="Text Box 16"/>
          <p:cNvSpPr txBox="1">
            <a:spLocks noChangeArrowheads="1"/>
          </p:cNvSpPr>
          <p:nvPr/>
        </p:nvSpPr>
        <p:spPr bwMode="auto">
          <a:xfrm>
            <a:off x="967838" y="3238715"/>
            <a:ext cx="6449481" cy="5869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zh-CN" altLang="en-US" sz="3200">
                <a:latin typeface="+mj-lt"/>
                <a:ea typeface="黑体" panose="02010609060101010101" pitchFamily="49" charset="-122"/>
              </a:rPr>
              <a:t>取款时银行多付的钱叫做</a:t>
            </a:r>
            <a:endParaRPr lang="zh-CN" altLang="en-US" sz="32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801809" name="Text Box 17"/>
          <p:cNvSpPr txBox="1">
            <a:spLocks noChangeArrowheads="1"/>
          </p:cNvSpPr>
          <p:nvPr/>
        </p:nvSpPr>
        <p:spPr bwMode="auto">
          <a:xfrm>
            <a:off x="1835854" y="4776326"/>
            <a:ext cx="4713448" cy="5869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zh-CN" altLang="en-US" sz="3200" smtClean="0">
                <a:latin typeface="+mj-lt"/>
                <a:ea typeface="黑体" panose="02010609060101010101" pitchFamily="49" charset="-122"/>
              </a:rPr>
              <a:t>利息占本金</a:t>
            </a:r>
            <a:r>
              <a:rPr lang="zh-CN" altLang="en-US" sz="3200">
                <a:latin typeface="+mj-lt"/>
                <a:ea typeface="黑体" panose="02010609060101010101" pitchFamily="49" charset="-122"/>
              </a:rPr>
              <a:t>的百分比叫做</a:t>
            </a:r>
            <a:endParaRPr lang="zh-CN" altLang="en-US" sz="32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801811" name="Text Box 19"/>
          <p:cNvSpPr txBox="1">
            <a:spLocks noChangeArrowheads="1"/>
          </p:cNvSpPr>
          <p:nvPr/>
        </p:nvSpPr>
        <p:spPr bwMode="auto">
          <a:xfrm>
            <a:off x="7395280" y="1944199"/>
            <a:ext cx="2400300" cy="5869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本金</a:t>
            </a:r>
            <a:endParaRPr lang="zh-CN" altLang="en-US" sz="32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801812" name="Text Box 20"/>
          <p:cNvSpPr txBox="1">
            <a:spLocks noChangeArrowheads="1"/>
          </p:cNvSpPr>
          <p:nvPr/>
        </p:nvSpPr>
        <p:spPr bwMode="auto">
          <a:xfrm>
            <a:off x="7611180" y="3238715"/>
            <a:ext cx="1968500" cy="5869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利息</a:t>
            </a:r>
            <a:endParaRPr lang="zh-CN" altLang="en-US" sz="32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801813" name="Text Box 21"/>
          <p:cNvSpPr txBox="1">
            <a:spLocks noChangeArrowheads="1"/>
          </p:cNvSpPr>
          <p:nvPr/>
        </p:nvSpPr>
        <p:spPr bwMode="auto">
          <a:xfrm>
            <a:off x="7300030" y="4776326"/>
            <a:ext cx="2590800" cy="5869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利率</a:t>
            </a:r>
            <a:endParaRPr lang="zh-CN" altLang="en-US" sz="32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/>
        </p:nvSpPr>
        <p:spPr>
          <a:xfrm>
            <a:off x="6350" y="14288"/>
            <a:ext cx="121808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一、情境导入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2872053" y="990899"/>
            <a:ext cx="6449481" cy="5869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zh-CN" altLang="en-US" sz="3200" smtClean="0">
                <a:latin typeface="+mj-lt"/>
                <a:ea typeface="黑体" panose="02010609060101010101" pitchFamily="49" charset="-122"/>
              </a:rPr>
              <a:t>你知道吗？</a:t>
            </a:r>
            <a:endParaRPr lang="zh-CN" altLang="en-US" sz="3200"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801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8018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8018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8018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0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500"/>
                                        <p:tgtEl>
                                          <p:spTgt spid="8018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500"/>
                                        <p:tgtEl>
                                          <p:spTgt spid="8018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500"/>
                                        <p:tgtEl>
                                          <p:spTgt spid="8018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01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018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01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01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1805" grpId="0"/>
      <p:bldP spid="801808" grpId="0"/>
      <p:bldP spid="801809" grpId="0"/>
      <p:bldP spid="801811" grpId="0"/>
      <p:bldP spid="801812" grpId="0"/>
      <p:bldP spid="80181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506" name="AutoShape 2"/>
          <p:cNvSpPr>
            <a:spLocks noChangeArrowheads="1"/>
          </p:cNvSpPr>
          <p:nvPr/>
        </p:nvSpPr>
        <p:spPr bwMode="auto">
          <a:xfrm>
            <a:off x="719667" y="1263122"/>
            <a:ext cx="11040533" cy="51847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114300" algn="ctr">
            <a:pattFill prst="sphere">
              <a:fgClr>
                <a:srgbClr val="00CCFF"/>
              </a:fgClr>
              <a:bgClr>
                <a:srgbClr val="FFFFFF"/>
              </a:bgClr>
            </a:pattFill>
            <a:round/>
          </a:ln>
          <a:effectLst/>
        </p:spPr>
        <p:txBody>
          <a:bodyPr wrap="none" lIns="90000" tIns="46800" rIns="90000" bIns="46800" anchor="ctr"/>
          <a:lstStyle/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9507" name="Text Box 3"/>
          <p:cNvSpPr txBox="1">
            <a:spLocks noChangeArrowheads="1"/>
          </p:cNvSpPr>
          <p:nvPr/>
        </p:nvSpPr>
        <p:spPr bwMode="auto">
          <a:xfrm>
            <a:off x="1724881" y="2894720"/>
            <a:ext cx="1823233" cy="5869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存款方式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9508" name="AutoShape 4"/>
          <p:cNvSpPr/>
          <p:nvPr/>
        </p:nvSpPr>
        <p:spPr bwMode="auto">
          <a:xfrm>
            <a:off x="4366685" y="2415648"/>
            <a:ext cx="383116" cy="1912937"/>
          </a:xfrm>
          <a:prstGeom prst="leftBrace">
            <a:avLst>
              <a:gd name="adj1" fmla="val 55479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  <a:effectLst/>
        </p:spPr>
        <p:txBody>
          <a:bodyPr wrap="none" lIns="90000" tIns="46800" rIns="90000" bIns="46800" anchor="ctr"/>
          <a:lstStyle/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9512" name="AutoShape 8"/>
          <p:cNvSpPr/>
          <p:nvPr/>
        </p:nvSpPr>
        <p:spPr bwMode="auto">
          <a:xfrm>
            <a:off x="6096794" y="3711841"/>
            <a:ext cx="192616" cy="1008063"/>
          </a:xfrm>
          <a:prstGeom prst="leftBrace">
            <a:avLst>
              <a:gd name="adj1" fmla="val 58150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  <a:effectLst/>
        </p:spPr>
        <p:txBody>
          <a:bodyPr wrap="none" lIns="90000" tIns="46800" rIns="90000" bIns="46800" anchor="ctr"/>
          <a:lstStyle/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/>
        </p:nvSpPr>
        <p:spPr>
          <a:xfrm>
            <a:off x="6350" y="14288"/>
            <a:ext cx="121808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一、情境导入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49801" y="2123260"/>
            <a:ext cx="2592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活期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49801" y="3855510"/>
            <a:ext cx="1490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定期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89410" y="3481677"/>
            <a:ext cx="3321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零存整取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9410" y="4328585"/>
            <a:ext cx="2446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整存整取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78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789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78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9506" grpId="0" animBg="1"/>
      <p:bldP spid="789507" grpId="0"/>
      <p:bldP spid="789508" grpId="0" animBg="1"/>
      <p:bldP spid="7895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7" name="Picture 1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27654" y="1567199"/>
            <a:ext cx="4473548" cy="1766590"/>
          </a:xfrm>
          <a:prstGeom prst="rect">
            <a:avLst/>
          </a:prstGeom>
          <a:noFill/>
          <a:ln w="12700" algn="ctr">
            <a:solidFill>
              <a:srgbClr val="33CCCC"/>
            </a:solidFill>
            <a:miter lim="800000"/>
            <a:headEnd/>
            <a:tailEnd/>
          </a:ln>
          <a:effectLst/>
        </p:spPr>
      </p:pic>
      <p:grpSp>
        <p:nvGrpSpPr>
          <p:cNvPr id="2" name="Group 20"/>
          <p:cNvGrpSpPr/>
          <p:nvPr/>
        </p:nvGrpSpPr>
        <p:grpSpPr>
          <a:xfrm>
            <a:off x="166510" y="3409245"/>
            <a:ext cx="6432549" cy="1411111"/>
            <a:chOff x="404" y="1888"/>
            <a:chExt cx="3039" cy="1361"/>
          </a:xfrm>
        </p:grpSpPr>
        <p:sp>
          <p:nvSpPr>
            <p:cNvPr id="675858" name="AutoShape 18"/>
            <p:cNvSpPr>
              <a:spLocks noChangeArrowheads="1"/>
            </p:cNvSpPr>
            <p:nvPr/>
          </p:nvSpPr>
          <p:spPr bwMode="auto">
            <a:xfrm>
              <a:off x="404" y="1888"/>
              <a:ext cx="3039" cy="1361"/>
            </a:xfrm>
            <a:prstGeom prst="cloudCallout">
              <a:avLst>
                <a:gd name="adj1" fmla="val -50824"/>
                <a:gd name="adj2" fmla="val 64620"/>
              </a:avLst>
            </a:prstGeom>
            <a:solidFill>
              <a:srgbClr val="FBDDF1"/>
            </a:solidFill>
            <a:ln w="9525">
              <a:solidFill>
                <a:srgbClr val="FF6600"/>
              </a:solidFill>
              <a:round/>
            </a:ln>
            <a:effectLst/>
          </p:spPr>
          <p:txBody>
            <a:bodyPr lIns="90000" tIns="46800" rIns="90000" bIns="46800" anchor="ctr"/>
            <a:lstStyle/>
            <a:p>
              <a:pPr algn="ctr"/>
              <a:endParaRPr lang="zh-CN" altLang="zh-CN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75850" name="Rectangle 10"/>
            <p:cNvSpPr>
              <a:spLocks noChangeArrowheads="1"/>
            </p:cNvSpPr>
            <p:nvPr/>
          </p:nvSpPr>
          <p:spPr bwMode="auto">
            <a:xfrm>
              <a:off x="733" y="2067"/>
              <a:ext cx="2585" cy="92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30000"/>
                </a:spcBef>
              </a:pPr>
              <a:r>
                <a:rPr lang="en-US" altLang="zh-CN" sz="2800" b="1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300 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元压岁钱在银行存一年期整存整取，到期时有多少利息？</a:t>
              </a:r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" name="Group 21"/>
          <p:cNvGrpSpPr/>
          <p:nvPr/>
        </p:nvGrpSpPr>
        <p:grpSpPr>
          <a:xfrm>
            <a:off x="4325761" y="5192576"/>
            <a:ext cx="6144684" cy="1388534"/>
            <a:chOff x="2273" y="3058"/>
            <a:chExt cx="2903" cy="1077"/>
          </a:xfrm>
        </p:grpSpPr>
        <p:sp>
          <p:nvSpPr>
            <p:cNvPr id="675859" name="AutoShape 19"/>
            <p:cNvSpPr>
              <a:spLocks noChangeArrowheads="1"/>
            </p:cNvSpPr>
            <p:nvPr/>
          </p:nvSpPr>
          <p:spPr bwMode="auto">
            <a:xfrm>
              <a:off x="2273" y="3058"/>
              <a:ext cx="2903" cy="1077"/>
            </a:xfrm>
            <a:prstGeom prst="cloudCallout">
              <a:avLst>
                <a:gd name="adj1" fmla="val 49968"/>
                <a:gd name="adj2" fmla="val -41088"/>
              </a:avLst>
            </a:prstGeom>
            <a:solidFill>
              <a:srgbClr val="FBDDF1"/>
            </a:solidFill>
            <a:ln w="9525">
              <a:solidFill>
                <a:srgbClr val="FF6600"/>
              </a:solidFill>
              <a:round/>
            </a:ln>
            <a:effectLst/>
          </p:spPr>
          <p:txBody>
            <a:bodyPr lIns="90000" tIns="46800" rIns="90000" bIns="46800" anchor="ctr"/>
            <a:lstStyle/>
            <a:p>
              <a:pPr algn="ctr"/>
              <a:endParaRPr lang="zh-CN" altLang="zh-CN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75851" name="Rectangle 11"/>
            <p:cNvSpPr>
              <a:spLocks noChangeArrowheads="1"/>
            </p:cNvSpPr>
            <p:nvPr/>
          </p:nvSpPr>
          <p:spPr bwMode="auto">
            <a:xfrm>
              <a:off x="2513" y="3264"/>
              <a:ext cx="2546" cy="74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ctr">
                <a:spcBef>
                  <a:spcPct val="30000"/>
                </a:spcBef>
              </a:pP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我存三年期的</a:t>
              </a:r>
              <a:r>
                <a:rPr lang="en-US" altLang="zh-CN" sz="2800" b="1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 300 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元，到期时有多少利息？</a:t>
              </a:r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75867" name="Rectangle 27"/>
          <p:cNvSpPr>
            <a:spLocks noChangeArrowheads="1"/>
          </p:cNvSpPr>
          <p:nvPr/>
        </p:nvSpPr>
        <p:spPr bwMode="auto">
          <a:xfrm>
            <a:off x="3725333" y="4809067"/>
            <a:ext cx="4775200" cy="525401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0000FF"/>
            </a:solidFill>
            <a:miter lim="800000"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利息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本金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年利率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1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49156" y="1189167"/>
            <a:ext cx="5283200" cy="30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1440" y="958335"/>
            <a:ext cx="6032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根据所给信息，我们应当如何计算利息呢？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75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75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0"/>
          <p:cNvSpPr txBox="1">
            <a:spLocks noChangeArrowheads="1"/>
          </p:cNvSpPr>
          <p:nvPr/>
        </p:nvSpPr>
        <p:spPr bwMode="auto">
          <a:xfrm>
            <a:off x="2062959" y="3429589"/>
            <a:ext cx="3167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300×1.5%×</a:t>
            </a:r>
            <a:r>
              <a:rPr lang="en-US" altLang="zh-CN" sz="24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</a:t>
            </a:r>
            <a:endParaRPr lang="zh-CN" altLang="en-US" sz="24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5" name="文本框 29"/>
          <p:cNvSpPr txBox="1">
            <a:spLocks noChangeArrowheads="1"/>
          </p:cNvSpPr>
          <p:nvPr/>
        </p:nvSpPr>
        <p:spPr bwMode="auto">
          <a:xfrm>
            <a:off x="1793084" y="3897902"/>
            <a:ext cx="3167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300×0.015×1</a:t>
            </a:r>
            <a:endParaRPr lang="zh-CN" altLang="en-US" sz="24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" name="文本框 30"/>
          <p:cNvSpPr txBox="1">
            <a:spLocks noChangeArrowheads="1"/>
          </p:cNvSpPr>
          <p:nvPr/>
        </p:nvSpPr>
        <p:spPr bwMode="auto">
          <a:xfrm>
            <a:off x="1793084" y="4346987"/>
            <a:ext cx="3167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4.5</a:t>
            </a:r>
            <a:r>
              <a:rPr lang="zh-CN" altLang="en-US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（</a:t>
            </a:r>
            <a:r>
              <a:rPr lang="zh-CN" altLang="en-US" sz="24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元）</a:t>
            </a:r>
            <a:endParaRPr lang="zh-CN" altLang="en-US" sz="24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7" name="文本框 31"/>
          <p:cNvSpPr txBox="1">
            <a:spLocks noChangeArrowheads="1"/>
          </p:cNvSpPr>
          <p:nvPr/>
        </p:nvSpPr>
        <p:spPr bwMode="auto">
          <a:xfrm>
            <a:off x="448616" y="4849818"/>
            <a:ext cx="59023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答：</a:t>
            </a: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300 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元存一年，到期时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有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 4.5 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元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利息。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1628" y="2433998"/>
            <a:ext cx="64019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如果淘气把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300 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元存为央行一年期的，到期时有多少利息？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3" name="图片 22"/>
          <p:cNvPicPr/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553726" y="1654540"/>
            <a:ext cx="5283200" cy="372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2352831" y="3443562"/>
            <a:ext cx="3167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300×1.75%×</a:t>
            </a:r>
            <a:r>
              <a:rPr lang="en-US" altLang="zh-CN" sz="24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</a:t>
            </a:r>
            <a:endParaRPr lang="zh-CN" altLang="en-US" sz="24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" name="文本框 29"/>
          <p:cNvSpPr txBox="1">
            <a:spLocks noChangeArrowheads="1"/>
          </p:cNvSpPr>
          <p:nvPr/>
        </p:nvSpPr>
        <p:spPr bwMode="auto">
          <a:xfrm>
            <a:off x="2082956" y="3911875"/>
            <a:ext cx="3167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300×0.0175×1</a:t>
            </a:r>
            <a:endParaRPr lang="zh-CN" altLang="en-US" sz="24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5" name="文本框 30"/>
          <p:cNvSpPr txBox="1">
            <a:spLocks noChangeArrowheads="1"/>
          </p:cNvSpPr>
          <p:nvPr/>
        </p:nvSpPr>
        <p:spPr bwMode="auto">
          <a:xfrm>
            <a:off x="2082956" y="4473850"/>
            <a:ext cx="3167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5.25</a:t>
            </a:r>
            <a:r>
              <a:rPr lang="zh-CN" altLang="en-US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（</a:t>
            </a:r>
            <a:r>
              <a:rPr lang="zh-CN" altLang="en-US" sz="24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元）</a:t>
            </a:r>
            <a:endParaRPr lang="zh-CN" altLang="en-US" sz="24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6" name="文本框 31"/>
          <p:cNvSpPr txBox="1">
            <a:spLocks noChangeArrowheads="1"/>
          </p:cNvSpPr>
          <p:nvPr/>
        </p:nvSpPr>
        <p:spPr bwMode="auto">
          <a:xfrm>
            <a:off x="507882" y="5225869"/>
            <a:ext cx="59023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答：</a:t>
            </a: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300 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元存一年，到期时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有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5.25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元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利息。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7881" y="2197811"/>
            <a:ext cx="59023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如果淘气把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300 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元存为工、农、建等银行一年期的，到期时有多少利息？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" name="图片 21"/>
          <p:cNvPicPr/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553726" y="1654540"/>
            <a:ext cx="5283200" cy="372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tags/tag1.xml><?xml version="1.0" encoding="utf-8"?>
<p:tagLst xmlns:p="http://schemas.openxmlformats.org/presentationml/2006/main">
  <p:tag name="KSO_WM_UNIT_TABLE_BEAUTIFY" val="smartTable{580433e6-033f-4ad0-a93c-00509cc5fc9f}"/>
</p:tagLst>
</file>

<file path=ppt/tags/tag2.xml><?xml version="1.0" encoding="utf-8"?>
<p:tagLst xmlns:p="http://schemas.openxmlformats.org/presentationml/2006/main">
  <p:tag name="KSO_WM_UNIT_TABLE_BEAUTIFY" val="smartTable{96f9eb90-6faf-485e-8c6a-c25d90f51a93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b7e7a25a-8992-4c97-9995-f55ee04840d2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1165</Words>
  <Application>WPS 演示</Application>
  <PresentationFormat>自定义</PresentationFormat>
  <Paragraphs>175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黑体</vt:lpstr>
      <vt:lpstr>楷体</vt:lpstr>
      <vt:lpstr>微软雅黑</vt:lpstr>
      <vt:lpstr>楷体_GB2312</vt:lpstr>
      <vt:lpstr>新宋体</vt:lpstr>
      <vt:lpstr>Times New Roman</vt:lpstr>
      <vt:lpstr>Arial</vt:lpstr>
      <vt:lpstr>Arial Unicode MS</vt:lpstr>
      <vt:lpstr>Calibri</vt:lpstr>
      <vt:lpstr>第一PPT模板网-WWW.1PPT.COM</vt:lpstr>
      <vt:lpstr>第七单元 百分数的应用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2.淘气前年 10 月 1 日把 800 元存入银行，定期两年，年利率是 2.79%。到期后淘气应得的利息是多少？</vt:lpstr>
      <vt:lpstr>3.小明的爸爸打算把 5000 元钱存入银行（两年后用）。他如何存取才能得到最多的利息？</vt:lpstr>
      <vt:lpstr>PowerPoint 演示文稿</vt:lpstr>
      <vt:lpstr>再  见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2022-10-01T10:49:00Z</cp:lastPrinted>
  <dcterms:created xsi:type="dcterms:W3CDTF">2022-10-01T10:49:00Z</dcterms:created>
  <dcterms:modified xsi:type="dcterms:W3CDTF">2023-11-01T09:09:44Z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98442400BEDA4AD98C7782203CD18474_12</vt:lpwstr>
  </property>
  <property fmtid="{D5CDD505-2E9C-101B-9397-08002B2CF9AE}" pid="3" name="KSOProductBuildVer">
    <vt:lpwstr>2052-12.1.0.15712</vt:lpwstr>
  </property>
</Properties>
</file>