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8" r:id="rId4"/>
    <p:sldId id="260" r:id="rId5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3" r:id="rId18"/>
    <p:sldId id="272" r:id="rId19"/>
    <p:sldId id="275" r:id="rId20"/>
    <p:sldId id="274" r:id="rId21"/>
    <p:sldId id="270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c" initials="l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36867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686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6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40963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6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5539" name="Notes Placeholder 2"/>
          <p:cNvSpPr>
            <a:spLocks noGrp="1"/>
          </p:cNvSpPr>
          <p:nvPr>
            <p:ph type="body" sz="quarter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lstStyle/>
          <a:p>
            <a:pPr lvl="0" algn="r" eaLnBrk="1" hangingPunct="1">
              <a:buFont typeface="Arial" panose="020B0604020202020204" pitchFamily="34" charset="0"/>
            </a:pPr>
            <a:fld id="{9A0DB2DC-4C9A-4742-B13C-FB6460FD3503}" type="slidenum">
              <a:rPr lang="en-US" altLang="zh-CN" sz="1200">
                <a:latin typeface="Times New Roman" panose="02020603050405020304" pitchFamily="18" charset="0"/>
                <a:ea typeface="宋体" panose="02010600030101010101" pitchFamily="2" charset="-122"/>
              </a:rPr>
            </a:fld>
            <a:endParaRPr lang="en-US" altLang="zh-CN" sz="12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9635" name="Notes Placeholder 2"/>
          <p:cNvSpPr>
            <a:spLocks noGrp="1"/>
          </p:cNvSpPr>
          <p:nvPr>
            <p:ph type="body" sz="quarter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r"/>
            <a:fld id="{9A0DB2DC-4C9A-4742-B13C-FB6460FD3503}" type="slidenum">
              <a:rPr lang="en-US" altLang="en-US">
                <a:latin typeface="Calibri" panose="020F0502020204030204"/>
              </a:rPr>
            </a:fld>
            <a:endParaRPr lang="en-US" altLang="en-US">
              <a:latin typeface="Calibri" panose="020F0502020204030204"/>
            </a:endParaRPr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fld id="{BB962C8B-B14F-4D97-AF65-F5344CB8AC3E}" type="datetime1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lstStyle/>
          <a:p>
            <a:pPr algn="ctr"/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</a:p>
        </p:txBody>
      </p:sp>
      <p:sp>
        <p:nvSpPr>
          <p:cNvPr id="7171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2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1266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</a:p>
        </p:txBody>
      </p:sp>
      <p:sp>
        <p:nvSpPr>
          <p:cNvPr id="11267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8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pPr fontAlgn="auto"/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15362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</a:p>
        </p:txBody>
      </p:sp>
      <p:sp>
        <p:nvSpPr>
          <p:cNvPr id="1536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5364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microsoft.com/office/2007/relationships/media" Target="../media/media7.m4a"/><Relationship Id="rId7" Type="http://schemas.openxmlformats.org/officeDocument/2006/relationships/audio" Target="NULL" TargetMode="Externa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image" Target="../media/image16.jpeg"/><Relationship Id="rId7" Type="http://schemas.openxmlformats.org/officeDocument/2006/relationships/image" Target="../media/image41.png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png"/><Relationship Id="rId8" Type="http://schemas.openxmlformats.org/officeDocument/2006/relationships/image" Target="../media/image49.png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51.png"/><Relationship Id="rId1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9.png"/><Relationship Id="rId3" Type="http://schemas.openxmlformats.org/officeDocument/2006/relationships/image" Target="../media/image16.jpeg"/><Relationship Id="rId2" Type="http://schemas.openxmlformats.org/officeDocument/2006/relationships/image" Target="../media/image58.GIF"/><Relationship Id="rId1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microsoft.com/office/2007/relationships/media" Target="../media/media2.m4a"/><Relationship Id="rId8" Type="http://schemas.openxmlformats.org/officeDocument/2006/relationships/image" Target="../media/image9.png"/><Relationship Id="rId7" Type="http://schemas.microsoft.com/office/2007/relationships/media" Target="../media/media1.m4a"/><Relationship Id="rId6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0.png"/><Relationship Id="rId11" Type="http://schemas.microsoft.com/office/2007/relationships/media" Target="../media/media4.m4a"/><Relationship Id="rId10" Type="http://schemas.microsoft.com/office/2007/relationships/media" Target="../media/media3.m4a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9" Type="http://schemas.microsoft.com/office/2007/relationships/media" Target="../media/media5.m4a"/><Relationship Id="rId8" Type="http://schemas.openxmlformats.org/officeDocument/2006/relationships/audio" Target="NULL" TargetMode="External"/><Relationship Id="rId7" Type="http://schemas.openxmlformats.org/officeDocument/2006/relationships/image" Target="../media/image28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7.xml"/><Relationship Id="rId11" Type="http://schemas.microsoft.com/office/2007/relationships/media" Target="../media/media6.m4a"/><Relationship Id="rId10" Type="http://schemas.openxmlformats.org/officeDocument/2006/relationships/image" Target="../media/image9.png"/><Relationship Id="rId1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080014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>
                <a:solidFill>
                  <a:srgbClr val="FF0000"/>
                </a:solidFill>
              </a:rPr>
              <a:t>数一数</a:t>
            </a:r>
            <a:endParaRPr lang="zh-CN" altLang="en-US" sz="7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3"/>
          <p:cNvSpPr/>
          <p:nvPr/>
        </p:nvSpPr>
        <p:spPr>
          <a:xfrm>
            <a:off x="2112963" y="3155950"/>
            <a:ext cx="4781551" cy="10096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6627" name="Oval 4"/>
          <p:cNvSpPr/>
          <p:nvPr/>
        </p:nvSpPr>
        <p:spPr>
          <a:xfrm>
            <a:off x="2420939" y="3259140"/>
            <a:ext cx="471487" cy="3587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28" name="Oval 5"/>
          <p:cNvSpPr/>
          <p:nvPr/>
        </p:nvSpPr>
        <p:spPr>
          <a:xfrm>
            <a:off x="3275014" y="3268665"/>
            <a:ext cx="471487" cy="3587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29" name="Oval 6"/>
          <p:cNvSpPr/>
          <p:nvPr/>
        </p:nvSpPr>
        <p:spPr>
          <a:xfrm>
            <a:off x="4100513" y="3278189"/>
            <a:ext cx="473075" cy="3587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0" name="Oval 7"/>
          <p:cNvSpPr/>
          <p:nvPr/>
        </p:nvSpPr>
        <p:spPr>
          <a:xfrm>
            <a:off x="4975225" y="3290889"/>
            <a:ext cx="471488" cy="357187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1" name="Oval 8"/>
          <p:cNvSpPr/>
          <p:nvPr/>
        </p:nvSpPr>
        <p:spPr>
          <a:xfrm>
            <a:off x="5873751" y="3278190"/>
            <a:ext cx="471488" cy="357187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2" name="Oval 9"/>
          <p:cNvSpPr/>
          <p:nvPr/>
        </p:nvSpPr>
        <p:spPr>
          <a:xfrm>
            <a:off x="2419351" y="3771900"/>
            <a:ext cx="471488" cy="35718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3" name="Oval 10"/>
          <p:cNvSpPr/>
          <p:nvPr/>
        </p:nvSpPr>
        <p:spPr>
          <a:xfrm>
            <a:off x="3287714" y="3760790"/>
            <a:ext cx="471487" cy="357187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4" name="Oval 11"/>
          <p:cNvSpPr/>
          <p:nvPr/>
        </p:nvSpPr>
        <p:spPr>
          <a:xfrm>
            <a:off x="4113213" y="3759200"/>
            <a:ext cx="473075" cy="357188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6635" name="Oval 12"/>
          <p:cNvSpPr/>
          <p:nvPr/>
        </p:nvSpPr>
        <p:spPr>
          <a:xfrm>
            <a:off x="4991100" y="3756027"/>
            <a:ext cx="471488" cy="3587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pic>
        <p:nvPicPr>
          <p:cNvPr id="26636" name="Picture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4637" y="603250"/>
            <a:ext cx="5719763" cy="2324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fill="hold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nimBg="1"/>
      <p:bldP spid="26628" grpId="0" animBg="1"/>
      <p:bldP spid="26629" grpId="0" animBg="1"/>
      <p:bldP spid="26630" grpId="0" animBg="1"/>
      <p:bldP spid="26631" grpId="0" animBg="1"/>
      <p:bldP spid="26632" grpId="0" animBg="1"/>
      <p:bldP spid="26633" grpId="0" animBg="1"/>
      <p:bldP spid="26634" grpId="0" animBg="1"/>
      <p:bldP spid="266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5789" y="2168525"/>
            <a:ext cx="3014663" cy="3132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876" y="2517775"/>
            <a:ext cx="923925" cy="2228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8" name="椭圆 10"/>
          <p:cNvSpPr/>
          <p:nvPr/>
        </p:nvSpPr>
        <p:spPr>
          <a:xfrm>
            <a:off x="7400925" y="2933702"/>
            <a:ext cx="1395413" cy="1395413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eaLnBrk="0" hangingPunct="0">
              <a:buClrTx/>
              <a:buFont typeface="Arial" panose="020B0604020202020204" pitchFamily="34" charset="0"/>
            </a:pPr>
            <a:endParaRPr lang="zh-CN" altLang="en-US">
              <a:solidFill>
                <a:srgbClr val="FFFFFF"/>
              </a:solidFill>
              <a:latin typeface="Tw Cen MT" pitchFamily="34" charset="0"/>
              <a:ea typeface="华文仿宋" panose="02010600040101010101" pitchFamily="2" charset="-122"/>
            </a:endParaRPr>
          </a:p>
        </p:txBody>
      </p:sp>
      <p:sp>
        <p:nvSpPr>
          <p:cNvPr id="36869" name="标题 1"/>
          <p:cNvSpPr/>
          <p:nvPr/>
        </p:nvSpPr>
        <p:spPr>
          <a:xfrm>
            <a:off x="290513" y="74613"/>
            <a:ext cx="8153400" cy="990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eaLnBrk="0" hangingPunct="0">
              <a:buFont typeface="Wingdings" panose="05000000000000000000" pitchFamily="2" charset="2"/>
            </a:pPr>
            <a:r>
              <a:rPr lang="zh-CN" altLang="zh-CN" sz="4000"/>
              <a:t>古人是怎</a:t>
            </a:r>
            <a:r>
              <a:rPr lang="zh-CN" altLang="en-US" sz="4000"/>
              <a:t>样</a:t>
            </a:r>
            <a:r>
              <a:rPr lang="zh-CN" altLang="zh-CN" sz="4000"/>
              <a:t>表示“</a:t>
            </a:r>
            <a:r>
              <a:rPr lang="en-US" altLang="zh-CN" sz="4000"/>
              <a:t>1</a:t>
            </a:r>
            <a:r>
              <a:rPr lang="zh-CN" altLang="zh-CN" sz="4000"/>
              <a:t>”的？</a:t>
            </a:r>
            <a:endParaRPr lang="zh-CN" altLang="en-US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1170468" y="512006"/>
            <a:ext cx="3068617" cy="552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>
              <a:solidFill>
                <a:srgbClr val="0070C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64531" y="5015867"/>
            <a:ext cx="1049655" cy="1049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图片 103"/>
          <p:cNvPicPr/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5101" y="4564380"/>
            <a:ext cx="1672591" cy="16725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9671" y="3647442"/>
            <a:ext cx="2535555" cy="26752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图片 105"/>
          <p:cNvPicPr/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243060" y="2941955"/>
            <a:ext cx="2355851" cy="3380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854066" y="4432301"/>
            <a:ext cx="993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第1</a:t>
            </a:r>
            <a:endParaRPr lang="zh-CN" altLang="zh-CN" sz="3200" b="1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97371" y="3980817"/>
            <a:ext cx="1415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第</a:t>
            </a:r>
            <a:r>
              <a:rPr lang="en-US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2</a:t>
            </a:r>
            <a:endParaRPr lang="en-US" altLang="zh-CN" sz="3200" b="1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87691" y="2941957"/>
            <a:ext cx="14154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第</a:t>
            </a:r>
            <a:r>
              <a:rPr lang="en-US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3</a:t>
            </a:r>
            <a:endParaRPr lang="en-US" altLang="zh-CN" sz="3200" b="1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64675" y="2358391"/>
            <a:ext cx="966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第</a:t>
            </a:r>
            <a:r>
              <a:rPr lang="en-US" altLang="zh-CN" sz="3200" b="1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4</a:t>
            </a:r>
            <a:endParaRPr lang="en-US" altLang="zh-CN" sz="3200" b="1">
              <a:ln>
                <a:noFill/>
              </a:ln>
              <a:effectLst/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45565" y="1129030"/>
            <a:ext cx="3713480" cy="5382260"/>
            <a:chOff x="2119" y="1778"/>
            <a:chExt cx="5848" cy="8476"/>
          </a:xfrm>
        </p:grpSpPr>
        <p:pic>
          <p:nvPicPr>
            <p:cNvPr id="11" name="图片 10" descr="C:\Users\yzjp\Desktop\小动物搬新家\图片\电梯.jpg电梯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2119" y="1778"/>
              <a:ext cx="5848" cy="8476"/>
            </a:xfrm>
            <a:prstGeom prst="rect">
              <a:avLst/>
            </a:prstGeom>
          </p:spPr>
        </p:pic>
        <p:pic>
          <p:nvPicPr>
            <p:cNvPr id="2" name="图片 1" descr="6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DFEFF">
                    <a:alpha val="100000"/>
                  </a:srgbClr>
                </a:clrFrom>
                <a:clrTo>
                  <a:srgbClr val="FDFE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64" y="2583"/>
              <a:ext cx="457" cy="575"/>
            </a:xfrm>
            <a:prstGeom prst="rect">
              <a:avLst/>
            </a:prstGeom>
          </p:spPr>
        </p:pic>
      </p:grpSp>
      <p:pic>
        <p:nvPicPr>
          <p:cNvPr id="8" name="新录音 47">
            <a:hlinkClick r:id="" action="ppaction://media"/>
          </p:cNvPr>
          <p:cNvPicPr>
            <a:picLocks noRot="1"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8">
                  <p14:trim st="509.000000"/>
                </p14:media>
              </p:ext>
            </p:extLst>
          </p:nvPr>
        </p:nvPicPr>
        <p:blipFill>
          <a:blip r:embed="rId9">
            <a:alphaModFix amt="5000"/>
          </a:blip>
          <a:stretch>
            <a:fillRect/>
          </a:stretch>
        </p:blipFill>
        <p:spPr>
          <a:xfrm>
            <a:off x="5848351" y="331343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4" dur="151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7"/>
          <p:cNvPicPr>
            <a:picLocks noChangeAspect="1"/>
          </p:cNvPicPr>
          <p:nvPr/>
        </p:nvPicPr>
        <p:blipFill>
          <a:blip r:embed="rId1" cstate="email"/>
          <a:srcRect b="20793"/>
          <a:stretch>
            <a:fillRect/>
          </a:stretch>
        </p:blipFill>
        <p:spPr>
          <a:xfrm>
            <a:off x="2444751" y="1528765"/>
            <a:ext cx="7396163" cy="306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5" name="文本框 2"/>
          <p:cNvSpPr/>
          <p:nvPr/>
        </p:nvSpPr>
        <p:spPr>
          <a:xfrm>
            <a:off x="1524000" y="942976"/>
            <a:ext cx="5976939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</a:rPr>
              <a:t>认真数一数这里面的物体有多少个？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33796" name="矩形 3"/>
          <p:cNvSpPr/>
          <p:nvPr/>
        </p:nvSpPr>
        <p:spPr>
          <a:xfrm>
            <a:off x="2984501" y="1196975"/>
            <a:ext cx="1757363" cy="503238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pic>
        <p:nvPicPr>
          <p:cNvPr id="33797" name="Picture 30" descr="图片3_副本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36825" y="4700590"/>
            <a:ext cx="1035051" cy="765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8" name="矩形 5"/>
          <p:cNvSpPr/>
          <p:nvPr/>
        </p:nvSpPr>
        <p:spPr>
          <a:xfrm>
            <a:off x="2413002" y="5545140"/>
            <a:ext cx="1262063" cy="503237"/>
          </a:xfrm>
          <a:prstGeom prst="rect">
            <a:avLst/>
          </a:prstGeom>
          <a:noFill/>
          <a:ln w="9525" cap="flat" cmpd="sng">
            <a:solidFill>
              <a:srgbClr val="60980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799" name="椭圆 6"/>
          <p:cNvSpPr/>
          <p:nvPr/>
        </p:nvSpPr>
        <p:spPr>
          <a:xfrm>
            <a:off x="2516189" y="56324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pic>
        <p:nvPicPr>
          <p:cNvPr id="33800" name="Picture 27" descr="图片2_副本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65589" y="4687888"/>
            <a:ext cx="1008063" cy="774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1" name="Picture 26" descr="图片4_副本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07050" y="4687888"/>
            <a:ext cx="1031875" cy="774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2" name="Picture 26" descr="图片5_副本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13600" y="4670425"/>
            <a:ext cx="958851" cy="795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03" name="Picture 27" descr="图片6_副本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5839" y="4716463"/>
            <a:ext cx="1030287" cy="774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4" name="矩形 11"/>
          <p:cNvSpPr/>
          <p:nvPr/>
        </p:nvSpPr>
        <p:spPr>
          <a:xfrm>
            <a:off x="3925889" y="5532440"/>
            <a:ext cx="1262063" cy="503237"/>
          </a:xfrm>
          <a:prstGeom prst="rect">
            <a:avLst/>
          </a:prstGeom>
          <a:noFill/>
          <a:ln w="9525" cap="flat" cmpd="sng">
            <a:solidFill>
              <a:srgbClr val="60980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05" name="椭圆 12"/>
          <p:cNvSpPr/>
          <p:nvPr/>
        </p:nvSpPr>
        <p:spPr>
          <a:xfrm>
            <a:off x="4030664" y="5619752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06" name="矩形 13"/>
          <p:cNvSpPr/>
          <p:nvPr/>
        </p:nvSpPr>
        <p:spPr>
          <a:xfrm>
            <a:off x="5453064" y="5545140"/>
            <a:ext cx="1260475" cy="503237"/>
          </a:xfrm>
          <a:prstGeom prst="rect">
            <a:avLst/>
          </a:prstGeom>
          <a:noFill/>
          <a:ln w="9525" cap="flat" cmpd="sng">
            <a:solidFill>
              <a:srgbClr val="60980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07" name="椭圆 14"/>
          <p:cNvSpPr/>
          <p:nvPr/>
        </p:nvSpPr>
        <p:spPr>
          <a:xfrm>
            <a:off x="5556251" y="5632452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08" name="矩形 15"/>
          <p:cNvSpPr/>
          <p:nvPr/>
        </p:nvSpPr>
        <p:spPr>
          <a:xfrm>
            <a:off x="7004051" y="5545140"/>
            <a:ext cx="1262063" cy="503237"/>
          </a:xfrm>
          <a:prstGeom prst="rect">
            <a:avLst/>
          </a:prstGeom>
          <a:noFill/>
          <a:ln w="9525" cap="flat" cmpd="sng">
            <a:solidFill>
              <a:srgbClr val="60980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09" name="椭圆 16"/>
          <p:cNvSpPr/>
          <p:nvPr/>
        </p:nvSpPr>
        <p:spPr>
          <a:xfrm>
            <a:off x="7107238" y="56324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0" name="矩形 17"/>
          <p:cNvSpPr/>
          <p:nvPr/>
        </p:nvSpPr>
        <p:spPr>
          <a:xfrm>
            <a:off x="8516939" y="5561015"/>
            <a:ext cx="1260475" cy="503237"/>
          </a:xfrm>
          <a:prstGeom prst="rect">
            <a:avLst/>
          </a:prstGeom>
          <a:noFill/>
          <a:ln w="9525" cap="flat" cmpd="sng">
            <a:solidFill>
              <a:srgbClr val="60980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1" name="椭圆 18"/>
          <p:cNvSpPr/>
          <p:nvPr/>
        </p:nvSpPr>
        <p:spPr>
          <a:xfrm>
            <a:off x="8605839" y="5632452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2" name="椭圆 19"/>
          <p:cNvSpPr/>
          <p:nvPr/>
        </p:nvSpPr>
        <p:spPr>
          <a:xfrm>
            <a:off x="4264026" y="56197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3" name="椭圆 20"/>
          <p:cNvSpPr/>
          <p:nvPr/>
        </p:nvSpPr>
        <p:spPr>
          <a:xfrm>
            <a:off x="5819777" y="56324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4" name="椭圆 21"/>
          <p:cNvSpPr/>
          <p:nvPr/>
        </p:nvSpPr>
        <p:spPr>
          <a:xfrm>
            <a:off x="6070602" y="5635627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5" name="椭圆 22"/>
          <p:cNvSpPr/>
          <p:nvPr/>
        </p:nvSpPr>
        <p:spPr>
          <a:xfrm>
            <a:off x="7416802" y="563404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6" name="椭圆 23"/>
          <p:cNvSpPr/>
          <p:nvPr/>
        </p:nvSpPr>
        <p:spPr>
          <a:xfrm>
            <a:off x="7680326" y="5634040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7" name="椭圆 24"/>
          <p:cNvSpPr/>
          <p:nvPr/>
        </p:nvSpPr>
        <p:spPr>
          <a:xfrm>
            <a:off x="7931151" y="5635627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8" name="椭圆 25"/>
          <p:cNvSpPr/>
          <p:nvPr/>
        </p:nvSpPr>
        <p:spPr>
          <a:xfrm>
            <a:off x="8837614" y="56324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19" name="椭圆 26"/>
          <p:cNvSpPr/>
          <p:nvPr/>
        </p:nvSpPr>
        <p:spPr>
          <a:xfrm>
            <a:off x="9121777" y="5632452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20" name="椭圆 27"/>
          <p:cNvSpPr/>
          <p:nvPr/>
        </p:nvSpPr>
        <p:spPr>
          <a:xfrm>
            <a:off x="9334501" y="5632452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sp>
        <p:nvSpPr>
          <p:cNvPr id="33821" name="椭圆 28"/>
          <p:cNvSpPr/>
          <p:nvPr/>
        </p:nvSpPr>
        <p:spPr>
          <a:xfrm>
            <a:off x="9596438" y="5635627"/>
            <a:ext cx="144463" cy="142875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 sz="2800">
              <a:latin typeface="Times New Roman" panose="02020603050405020304" pitchFamily="18" charset="0"/>
            </a:endParaRPr>
          </a:p>
        </p:txBody>
      </p:sp>
      <p:pic>
        <p:nvPicPr>
          <p:cNvPr id="33822" name="图片 29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500939" y="5589588"/>
            <a:ext cx="293687" cy="392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23" name="图片 30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9061451" y="5653088"/>
            <a:ext cx="293688" cy="392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24" name="文本框 31"/>
          <p:cNvSpPr/>
          <p:nvPr/>
        </p:nvSpPr>
        <p:spPr>
          <a:xfrm>
            <a:off x="2755901" y="5975352"/>
            <a:ext cx="45878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/>
              <a:t>1</a:t>
            </a:r>
            <a:endParaRPr lang="zh-CN" altLang="en-US" sz="2400" b="1"/>
          </a:p>
        </p:txBody>
      </p:sp>
      <p:sp>
        <p:nvSpPr>
          <p:cNvPr id="33825" name="文本框 32"/>
          <p:cNvSpPr/>
          <p:nvPr/>
        </p:nvSpPr>
        <p:spPr>
          <a:xfrm>
            <a:off x="4324351" y="6002338"/>
            <a:ext cx="458788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endParaRPr lang="zh-CN" altLang="en-US" sz="2400" b="1"/>
          </a:p>
        </p:txBody>
      </p:sp>
      <p:sp>
        <p:nvSpPr>
          <p:cNvPr id="33826" name="文本框 33"/>
          <p:cNvSpPr/>
          <p:nvPr/>
        </p:nvSpPr>
        <p:spPr>
          <a:xfrm>
            <a:off x="5834064" y="6002338"/>
            <a:ext cx="4587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/>
              <a:t>3</a:t>
            </a:r>
            <a:endParaRPr lang="zh-CN" altLang="en-US" sz="2400" b="1"/>
          </a:p>
        </p:txBody>
      </p:sp>
      <p:sp>
        <p:nvSpPr>
          <p:cNvPr id="33827" name="文本框 34"/>
          <p:cNvSpPr/>
          <p:nvPr/>
        </p:nvSpPr>
        <p:spPr>
          <a:xfrm>
            <a:off x="7462838" y="6002338"/>
            <a:ext cx="4587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/>
              <a:t>4</a:t>
            </a:r>
            <a:endParaRPr lang="zh-CN" altLang="en-US" sz="2400" b="1"/>
          </a:p>
        </p:txBody>
      </p:sp>
      <p:sp>
        <p:nvSpPr>
          <p:cNvPr id="33828" name="文本框 35"/>
          <p:cNvSpPr/>
          <p:nvPr/>
        </p:nvSpPr>
        <p:spPr>
          <a:xfrm>
            <a:off x="9018589" y="6002338"/>
            <a:ext cx="45878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/>
              <a:t>5</a:t>
            </a:r>
            <a:endParaRPr lang="zh-CN" altLang="en-US" sz="2400" b="1"/>
          </a:p>
        </p:txBody>
      </p:sp>
      <p:grpSp>
        <p:nvGrpSpPr>
          <p:cNvPr id="33829" name="组合 5"/>
          <p:cNvGrpSpPr/>
          <p:nvPr/>
        </p:nvGrpSpPr>
        <p:grpSpPr>
          <a:xfrm>
            <a:off x="4162425" y="17465"/>
            <a:ext cx="4057651" cy="846137"/>
            <a:chOff x="4360695" y="56433"/>
            <a:chExt cx="4057650" cy="846728"/>
          </a:xfrm>
        </p:grpSpPr>
        <p:pic>
          <p:nvPicPr>
            <p:cNvPr id="33830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831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牢记要点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fill="hold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fill="hold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fill="hold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fill="hold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fill="hold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fill="hold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fill="hold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fill="hold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fill="hold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 fill="hold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 fill="hold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 fill="hold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 fill="hold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 fill="hold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nimBg="1"/>
      <p:bldP spid="33805" grpId="0" animBg="1"/>
      <p:bldP spid="33807" grpId="0" animBg="1"/>
      <p:bldP spid="33809" grpId="0" animBg="1"/>
      <p:bldP spid="33811" grpId="0" animBg="1"/>
      <p:bldP spid="33812" grpId="0" animBg="1"/>
      <p:bldP spid="33813" grpId="0" animBg="1"/>
      <p:bldP spid="33814" grpId="0" animBg="1"/>
      <p:bldP spid="33815" grpId="0" animBg="1"/>
      <p:bldP spid="33816" grpId="0" animBg="1"/>
      <p:bldP spid="33817" grpId="0" animBg="1"/>
      <p:bldP spid="33818" grpId="0" animBg="1"/>
      <p:bldP spid="33819" grpId="0" animBg="1"/>
      <p:bldP spid="33820" grpId="0" animBg="1"/>
      <p:bldP spid="33821" grpId="0" animBg="1"/>
      <p:bldP spid="33824" grpId="0"/>
      <p:bldP spid="33825" grpId="0"/>
      <p:bldP spid="33826" grpId="0"/>
      <p:bldP spid="33827" grpId="0"/>
      <p:bldP spid="338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内容占位符 2"/>
          <p:cNvSpPr/>
          <p:nvPr/>
        </p:nvSpPr>
        <p:spPr>
          <a:xfrm>
            <a:off x="1206500" y="4600577"/>
            <a:ext cx="9779000" cy="1889125"/>
          </a:xfrm>
          <a:prstGeom prst="rect">
            <a:avLst/>
          </a:prstGeom>
          <a:solidFill>
            <a:srgbClr val="CCFFCC"/>
          </a:solidFill>
          <a:ln w="9525">
            <a:noFill/>
          </a:ln>
        </p:spPr>
        <p:txBody>
          <a:bodyPr anchor="t" anchorCtr="0"/>
          <a:lstStyle/>
          <a:p>
            <a:pPr indent="755650">
              <a:lnSpc>
                <a:spcPct val="150000"/>
              </a:lnSpc>
              <a:buClr>
                <a:srgbClr val="8BC145"/>
              </a:buClr>
              <a:buSzPct val="60000"/>
              <a:buFont typeface="Arial" panose="020B0604020202020204" pitchFamily="34" charset="0"/>
            </a:pP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手势、石子、绳结、小棒、刻痕、记号</a:t>
            </a:r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pitchFamily="49" charset="-122"/>
              </a:rPr>
              <a:t>……</a:t>
            </a: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古人是这样表示</a:t>
            </a:r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的。</a:t>
            </a:r>
            <a:endParaRPr lang="zh-CN" altLang="en-US" sz="36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grpSp>
        <p:nvGrpSpPr>
          <p:cNvPr id="40963" name="组合 10"/>
          <p:cNvGrpSpPr/>
          <p:nvPr/>
        </p:nvGrpSpPr>
        <p:grpSpPr>
          <a:xfrm>
            <a:off x="2016125" y="1628777"/>
            <a:ext cx="973139" cy="1323975"/>
            <a:chOff x="168133" y="1784597"/>
            <a:chExt cx="972412" cy="1323181"/>
          </a:xfrm>
        </p:grpSpPr>
        <p:pic>
          <p:nvPicPr>
            <p:cNvPr id="40964" name="Picture 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2263" y="1797550"/>
              <a:ext cx="581025" cy="12890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65" name="圆角矩形 16"/>
            <p:cNvSpPr/>
            <p:nvPr/>
          </p:nvSpPr>
          <p:spPr>
            <a:xfrm>
              <a:off x="168133" y="1784597"/>
              <a:ext cx="972412" cy="1323181"/>
            </a:xfrm>
            <a:prstGeom prst="roundRect">
              <a:avLst>
                <a:gd name="adj" fmla="val 16667"/>
              </a:avLst>
            </a:prstGeom>
            <a:solidFill>
              <a:srgbClr val="94B6D2">
                <a:alpha val="23921"/>
              </a:srgbClr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  <a:latin typeface="Tw Cen MT" pitchFamily="34" charset="0"/>
                <a:ea typeface="华文仿宋" panose="02010600040101010101" pitchFamily="2" charset="-122"/>
              </a:endParaRPr>
            </a:p>
          </p:txBody>
        </p:sp>
      </p:grpSp>
      <p:grpSp>
        <p:nvGrpSpPr>
          <p:cNvPr id="40966" name="组合 22"/>
          <p:cNvGrpSpPr/>
          <p:nvPr/>
        </p:nvGrpSpPr>
        <p:grpSpPr>
          <a:xfrm>
            <a:off x="3098801" y="1628777"/>
            <a:ext cx="971551" cy="1323975"/>
            <a:chOff x="1286635" y="1801843"/>
            <a:chExt cx="972412" cy="1323181"/>
          </a:xfrm>
        </p:grpSpPr>
        <p:pic>
          <p:nvPicPr>
            <p:cNvPr id="40967" name="Picture 6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62967" y="2156403"/>
              <a:ext cx="584200" cy="5143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68" name="圆角矩形 18"/>
            <p:cNvSpPr/>
            <p:nvPr/>
          </p:nvSpPr>
          <p:spPr>
            <a:xfrm>
              <a:off x="1286635" y="1801843"/>
              <a:ext cx="972412" cy="1323181"/>
            </a:xfrm>
            <a:prstGeom prst="roundRect">
              <a:avLst>
                <a:gd name="adj" fmla="val 16667"/>
              </a:avLst>
            </a:prstGeom>
            <a:solidFill>
              <a:srgbClr val="94B6D2">
                <a:alpha val="23921"/>
              </a:srgbClr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  <a:latin typeface="Tw Cen MT" pitchFamily="34" charset="0"/>
                <a:ea typeface="华文仿宋" panose="02010600040101010101" pitchFamily="2" charset="-122"/>
              </a:endParaRPr>
            </a:p>
          </p:txBody>
        </p:sp>
      </p:grpSp>
      <p:grpSp>
        <p:nvGrpSpPr>
          <p:cNvPr id="40969" name="组合 23"/>
          <p:cNvGrpSpPr/>
          <p:nvPr/>
        </p:nvGrpSpPr>
        <p:grpSpPr>
          <a:xfrm>
            <a:off x="4222749" y="1638302"/>
            <a:ext cx="973139" cy="1323975"/>
            <a:chOff x="2363671" y="1845471"/>
            <a:chExt cx="972412" cy="1323181"/>
          </a:xfrm>
        </p:grpSpPr>
        <p:pic>
          <p:nvPicPr>
            <p:cNvPr id="40970" name="Picture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607726" y="1888332"/>
              <a:ext cx="496882" cy="119866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71" name="圆角矩形 19"/>
            <p:cNvSpPr/>
            <p:nvPr/>
          </p:nvSpPr>
          <p:spPr>
            <a:xfrm>
              <a:off x="2363671" y="1845471"/>
              <a:ext cx="972412" cy="1323181"/>
            </a:xfrm>
            <a:prstGeom prst="roundRect">
              <a:avLst>
                <a:gd name="adj" fmla="val 16667"/>
              </a:avLst>
            </a:prstGeom>
            <a:solidFill>
              <a:srgbClr val="94B6D2">
                <a:alpha val="23921"/>
              </a:srgbClr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  <a:latin typeface="Tw Cen MT" pitchFamily="34" charset="0"/>
                <a:ea typeface="华文仿宋" panose="02010600040101010101" pitchFamily="2" charset="-122"/>
              </a:endParaRPr>
            </a:p>
          </p:txBody>
        </p:sp>
      </p:grpSp>
      <p:grpSp>
        <p:nvGrpSpPr>
          <p:cNvPr id="40972" name="组合 26"/>
          <p:cNvGrpSpPr/>
          <p:nvPr/>
        </p:nvGrpSpPr>
        <p:grpSpPr>
          <a:xfrm>
            <a:off x="5327649" y="1644652"/>
            <a:ext cx="947739" cy="1323975"/>
            <a:chOff x="3443824" y="1808820"/>
            <a:chExt cx="948156" cy="1323181"/>
          </a:xfrm>
        </p:grpSpPr>
        <p:pic>
          <p:nvPicPr>
            <p:cNvPr id="40973" name="Picture 1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99571" y="1823672"/>
              <a:ext cx="394715" cy="127952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74" name="圆角矩形 20"/>
            <p:cNvSpPr/>
            <p:nvPr/>
          </p:nvSpPr>
          <p:spPr>
            <a:xfrm>
              <a:off x="3443824" y="1808820"/>
              <a:ext cx="948156" cy="1323181"/>
            </a:xfrm>
            <a:prstGeom prst="roundRect">
              <a:avLst>
                <a:gd name="adj" fmla="val 16667"/>
              </a:avLst>
            </a:prstGeom>
            <a:solidFill>
              <a:srgbClr val="94B6D2">
                <a:alpha val="23921"/>
              </a:srgbClr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  <a:latin typeface="Tw Cen MT" pitchFamily="34" charset="0"/>
                <a:ea typeface="华文仿宋" panose="02010600040101010101" pitchFamily="2" charset="-122"/>
              </a:endParaRPr>
            </a:p>
          </p:txBody>
        </p:sp>
      </p:grpSp>
      <p:grpSp>
        <p:nvGrpSpPr>
          <p:cNvPr id="40975" name="组合 25"/>
          <p:cNvGrpSpPr/>
          <p:nvPr/>
        </p:nvGrpSpPr>
        <p:grpSpPr>
          <a:xfrm>
            <a:off x="6430963" y="1628777"/>
            <a:ext cx="969963" cy="1323975"/>
            <a:chOff x="4619625" y="1845471"/>
            <a:chExt cx="969792" cy="1323181"/>
          </a:xfrm>
        </p:grpSpPr>
        <p:pic>
          <p:nvPicPr>
            <p:cNvPr id="40976" name="Picture 2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4851014" y="1981961"/>
              <a:ext cx="504395" cy="111479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0977" name="圆角矩形 21"/>
            <p:cNvSpPr/>
            <p:nvPr/>
          </p:nvSpPr>
          <p:spPr>
            <a:xfrm>
              <a:off x="4619625" y="1845471"/>
              <a:ext cx="969792" cy="1323181"/>
            </a:xfrm>
            <a:prstGeom prst="roundRect">
              <a:avLst>
                <a:gd name="adj" fmla="val 16667"/>
              </a:avLst>
            </a:prstGeom>
            <a:solidFill>
              <a:srgbClr val="94B6D2">
                <a:alpha val="23921"/>
              </a:srgbClr>
            </a:solidFill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eaLnBrk="0" hangingPunct="0">
                <a:buClrTx/>
                <a:buFont typeface="Arial" panose="020B0604020202020204" pitchFamily="34" charset="0"/>
              </a:pPr>
              <a:endParaRPr lang="zh-CN" altLang="en-US">
                <a:solidFill>
                  <a:srgbClr val="FFFFFF"/>
                </a:solidFill>
                <a:latin typeface="Tw Cen MT" pitchFamily="34" charset="0"/>
                <a:ea typeface="华文仿宋" panose="02010600040101010101" pitchFamily="2" charset="-122"/>
              </a:endParaRPr>
            </a:p>
          </p:txBody>
        </p:sp>
      </p:grpSp>
      <p:pic>
        <p:nvPicPr>
          <p:cNvPr id="4097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6126" y="3186113"/>
            <a:ext cx="971551" cy="1090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79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3249" y="3201990"/>
            <a:ext cx="973139" cy="1055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0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9265" y="3167065"/>
            <a:ext cx="973137" cy="1069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1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57814" y="3167063"/>
            <a:ext cx="973137" cy="1109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2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0338" y="3167063"/>
            <a:ext cx="971551" cy="1084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3" name="内容占位符 2"/>
          <p:cNvSpPr/>
          <p:nvPr/>
        </p:nvSpPr>
        <p:spPr>
          <a:xfrm>
            <a:off x="7761289" y="2124075"/>
            <a:ext cx="3284537" cy="1435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eaLnBrk="0" hangingPunct="0">
              <a:spcBef>
                <a:spcPts val="700"/>
              </a:spcBef>
              <a:buClr>
                <a:srgbClr val="8BC145"/>
              </a:buClr>
              <a:buSzPct val="60000"/>
              <a:buFont typeface="Arial" panose="020B0604020202020204" pitchFamily="34" charset="0"/>
            </a:pPr>
            <a:r>
              <a:rPr lang="en-US" altLang="zh-CN" sz="80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……</a:t>
            </a:r>
            <a:endParaRPr lang="zh-CN" altLang="en-US" sz="8000">
              <a:latin typeface="Tw Cen MT" pitchFamily="34" charset="0"/>
              <a:ea typeface="华文仿宋" panose="02010600040101010101" pitchFamily="2" charset="-122"/>
            </a:endParaRPr>
          </a:p>
        </p:txBody>
      </p:sp>
      <p:sp>
        <p:nvSpPr>
          <p:cNvPr id="40984" name="标题 1"/>
          <p:cNvSpPr/>
          <p:nvPr/>
        </p:nvSpPr>
        <p:spPr>
          <a:xfrm>
            <a:off x="290513" y="74613"/>
            <a:ext cx="8153400" cy="990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eaLnBrk="0" hangingPunct="0">
              <a:buFont typeface="Wingdings" panose="05000000000000000000" pitchFamily="2" charset="2"/>
            </a:pPr>
            <a:r>
              <a:rPr lang="zh-CN" altLang="zh-CN" sz="4000" dirty="0"/>
              <a:t>古人是怎</a:t>
            </a:r>
            <a:r>
              <a:rPr lang="zh-CN" altLang="en-US" sz="4000" dirty="0"/>
              <a:t>样</a:t>
            </a:r>
            <a:r>
              <a:rPr lang="zh-CN" altLang="zh-CN" sz="4000" dirty="0"/>
              <a:t>表示“</a:t>
            </a:r>
            <a:r>
              <a:rPr lang="en-US" altLang="zh-CN" sz="4000" dirty="0"/>
              <a:t>1</a:t>
            </a:r>
            <a:r>
              <a:rPr lang="zh-CN" altLang="zh-CN" sz="4000" dirty="0"/>
              <a:t>”的？</a:t>
            </a:r>
            <a:endParaRPr lang="zh-CN" alt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250" fill="hold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250" fill="hold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250" fill="hold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250" fill="hold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250" fill="hold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1250" fill="hold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250" fill="hold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1250" fill="hold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0" dur="1250" fill="hold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1250" fill="hold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 fill="hold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 fill="hold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8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76837" y="3790950"/>
            <a:ext cx="857251" cy="2293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Oval 20"/>
          <p:cNvSpPr/>
          <p:nvPr/>
        </p:nvSpPr>
        <p:spPr>
          <a:xfrm>
            <a:off x="2489200" y="4146552"/>
            <a:ext cx="1660525" cy="1858963"/>
          </a:xfrm>
          <a:prstGeom prst="ellipse">
            <a:avLst/>
          </a:prstGeom>
          <a:noFill/>
          <a:ln w="5715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Font typeface="Arial" panose="020B0604020202020204" pitchFamily="34" charset="0"/>
            </a:pPr>
            <a:endParaRPr lang="zh-CN" altLang="en-US"/>
          </a:p>
        </p:txBody>
      </p:sp>
      <p:sp>
        <p:nvSpPr>
          <p:cNvPr id="45060" name="Oval 20"/>
          <p:cNvSpPr/>
          <p:nvPr/>
        </p:nvSpPr>
        <p:spPr>
          <a:xfrm>
            <a:off x="4633913" y="3763965"/>
            <a:ext cx="1974851" cy="2293937"/>
          </a:xfrm>
          <a:prstGeom prst="ellipse">
            <a:avLst/>
          </a:prstGeom>
          <a:noFill/>
          <a:ln w="5715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Font typeface="Arial" panose="020B0604020202020204" pitchFamily="34" charset="0"/>
            </a:pPr>
            <a:endParaRPr lang="zh-CN" altLang="en-US"/>
          </a:p>
        </p:txBody>
      </p:sp>
      <p:pic>
        <p:nvPicPr>
          <p:cNvPr id="45061" name="Picture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280000">
            <a:off x="3068637" y="4352925"/>
            <a:ext cx="411163" cy="157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2" name="标题 1"/>
          <p:cNvSpPr/>
          <p:nvPr/>
        </p:nvSpPr>
        <p:spPr>
          <a:xfrm>
            <a:off x="465139" y="82550"/>
            <a:ext cx="8153400" cy="990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eaLnBrk="0" hangingPunct="0">
              <a:buFont typeface="Wingdings" panose="05000000000000000000" pitchFamily="2" charset="2"/>
            </a:pPr>
            <a:r>
              <a:rPr lang="zh-CN" altLang="en-US" sz="4000"/>
              <a:t>找找“</a:t>
            </a:r>
            <a:r>
              <a:rPr lang="en-US" altLang="zh-CN" sz="4000"/>
              <a:t>1</a:t>
            </a:r>
            <a:r>
              <a:rPr lang="zh-CN" altLang="en-US" sz="4000"/>
              <a:t>”在哪里？</a:t>
            </a:r>
            <a:endParaRPr lang="zh-CN" altLang="en-US" sz="4000"/>
          </a:p>
        </p:txBody>
      </p:sp>
      <p:pic>
        <p:nvPicPr>
          <p:cNvPr id="45063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1950" y="1311275"/>
            <a:ext cx="2266951" cy="2876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4" name="Oval 20"/>
          <p:cNvSpPr/>
          <p:nvPr/>
        </p:nvSpPr>
        <p:spPr>
          <a:xfrm>
            <a:off x="8054977" y="1468438"/>
            <a:ext cx="2384425" cy="2717800"/>
          </a:xfrm>
          <a:prstGeom prst="ellipse">
            <a:avLst/>
          </a:prstGeom>
          <a:noFill/>
          <a:ln w="5715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Font typeface="Arial" panose="020B0604020202020204" pitchFamily="34" charset="0"/>
            </a:pPr>
            <a:endParaRPr lang="zh-CN" altLang="en-US"/>
          </a:p>
        </p:txBody>
      </p:sp>
      <p:pic>
        <p:nvPicPr>
          <p:cNvPr id="45065" name="Picture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740000">
            <a:off x="2117726" y="1438277"/>
            <a:ext cx="1220788" cy="1338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6" name="Picture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94414" y="1589088"/>
            <a:ext cx="1428751" cy="1604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7" name="Oval 20"/>
          <p:cNvSpPr/>
          <p:nvPr/>
        </p:nvSpPr>
        <p:spPr>
          <a:xfrm>
            <a:off x="5821364" y="1296990"/>
            <a:ext cx="1817687" cy="2128837"/>
          </a:xfrm>
          <a:prstGeom prst="ellipse">
            <a:avLst/>
          </a:prstGeom>
          <a:noFill/>
          <a:ln w="5715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Font typeface="Arial" panose="020B0604020202020204" pitchFamily="34" charset="0"/>
            </a:pPr>
            <a:endParaRPr lang="zh-CN" altLang="en-US"/>
          </a:p>
        </p:txBody>
      </p:sp>
      <p:sp>
        <p:nvSpPr>
          <p:cNvPr id="45068" name="Oval 20"/>
          <p:cNvSpPr/>
          <p:nvPr/>
        </p:nvSpPr>
        <p:spPr>
          <a:xfrm>
            <a:off x="1933576" y="1295400"/>
            <a:ext cx="1660525" cy="1771650"/>
          </a:xfrm>
          <a:prstGeom prst="ellipse">
            <a:avLst/>
          </a:prstGeom>
          <a:noFill/>
          <a:ln w="57150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Font typeface="Arial" panose="020B0604020202020204" pitchFamily="34" charset="0"/>
            </a:pPr>
            <a:endParaRPr lang="zh-CN" altLang="en-US"/>
          </a:p>
        </p:txBody>
      </p:sp>
      <p:sp>
        <p:nvSpPr>
          <p:cNvPr id="45069" name="TextBox 25"/>
          <p:cNvSpPr/>
          <p:nvPr/>
        </p:nvSpPr>
        <p:spPr>
          <a:xfrm>
            <a:off x="2171701" y="3022600"/>
            <a:ext cx="1316039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朵花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070" name="TextBox 28"/>
          <p:cNvSpPr/>
          <p:nvPr/>
        </p:nvSpPr>
        <p:spPr>
          <a:xfrm>
            <a:off x="6170614" y="3370264"/>
            <a:ext cx="1817687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个书包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071" name="TextBox 29"/>
          <p:cNvSpPr/>
          <p:nvPr/>
        </p:nvSpPr>
        <p:spPr>
          <a:xfrm>
            <a:off x="2728913" y="5946775"/>
            <a:ext cx="1422400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支笔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072" name="TextBox 30"/>
          <p:cNvSpPr/>
          <p:nvPr/>
        </p:nvSpPr>
        <p:spPr>
          <a:xfrm>
            <a:off x="4953001" y="6062663"/>
            <a:ext cx="1423988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棵树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073" name="TextBox 31"/>
          <p:cNvSpPr/>
          <p:nvPr/>
        </p:nvSpPr>
        <p:spPr>
          <a:xfrm>
            <a:off x="8618539" y="4203700"/>
            <a:ext cx="1422400" cy="36933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en-US" b="1">
                <a:solidFill>
                  <a:srgbClr val="FF0000"/>
                </a:solidFill>
              </a:rPr>
              <a:t>条路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9" grpId="0"/>
      <p:bldP spid="45070" grpId="0"/>
      <p:bldP spid="45071" grpId="0"/>
      <p:bldP spid="45072" grpId="0"/>
      <p:bldP spid="450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/>
          <p:nvPr/>
        </p:nvSpPr>
        <p:spPr>
          <a:xfrm>
            <a:off x="1524002" y="-184666"/>
            <a:ext cx="184731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>
              <a:latin typeface="Calibri" panose="020F0502020204030204"/>
            </a:endParaRPr>
          </a:p>
        </p:txBody>
      </p:sp>
      <p:sp>
        <p:nvSpPr>
          <p:cNvPr id="37891" name="矩形 10"/>
          <p:cNvSpPr/>
          <p:nvPr/>
        </p:nvSpPr>
        <p:spPr>
          <a:xfrm>
            <a:off x="2208214" y="1844677"/>
            <a:ext cx="4967287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错解分析：</a:t>
            </a:r>
            <a:endParaRPr lang="zh-CN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2" name="Picture 4" descr="F:\七彩课堂插图板式封面\排版用图标、页眉页脚\标题jpg\读读背背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51765" y="1268415"/>
            <a:ext cx="2471737" cy="1728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3" name="Picture 18" descr="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7813" y="2924175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4" name="Picture 19" descr="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13" y="2924175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5" name="Picture 20" descr="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700" y="2924175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6" name="Picture 21" descr="a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500" y="2924175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7" name="Text Box 22"/>
          <p:cNvSpPr/>
          <p:nvPr/>
        </p:nvSpPr>
        <p:spPr>
          <a:xfrm>
            <a:off x="6816725" y="2924177"/>
            <a:ext cx="16557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600"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endParaRPr lang="zh-CN" altLang="en-US" sz="36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898" name="圆角矩形 2"/>
          <p:cNvSpPr/>
          <p:nvPr/>
        </p:nvSpPr>
        <p:spPr>
          <a:xfrm>
            <a:off x="3071814" y="4005265"/>
            <a:ext cx="2447925" cy="1150937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7899" name="Oval 24"/>
          <p:cNvSpPr/>
          <p:nvPr/>
        </p:nvSpPr>
        <p:spPr>
          <a:xfrm>
            <a:off x="3287714" y="4221165"/>
            <a:ext cx="288925" cy="288925"/>
          </a:xfrm>
          <a:prstGeom prst="ellipse">
            <a:avLst/>
          </a:pr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0" name="Oval 25"/>
          <p:cNvSpPr/>
          <p:nvPr/>
        </p:nvSpPr>
        <p:spPr>
          <a:xfrm>
            <a:off x="3719513" y="4221165"/>
            <a:ext cx="288925" cy="288925"/>
          </a:xfrm>
          <a:prstGeom prst="ellipse">
            <a:avLst/>
          </a:pr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1" name="Oval 26"/>
          <p:cNvSpPr/>
          <p:nvPr/>
        </p:nvSpPr>
        <p:spPr>
          <a:xfrm>
            <a:off x="4151314" y="4221165"/>
            <a:ext cx="288925" cy="288925"/>
          </a:xfrm>
          <a:prstGeom prst="ellipse">
            <a:avLst/>
          </a:prstGeom>
          <a:solidFill>
            <a:srgbClr val="FF0000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2" name="Oval 27"/>
          <p:cNvSpPr/>
          <p:nvPr/>
        </p:nvSpPr>
        <p:spPr>
          <a:xfrm>
            <a:off x="4584700" y="42211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3" name="Oval 28"/>
          <p:cNvSpPr/>
          <p:nvPr/>
        </p:nvSpPr>
        <p:spPr>
          <a:xfrm>
            <a:off x="5016500" y="42211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4" name="Oval 29"/>
          <p:cNvSpPr/>
          <p:nvPr/>
        </p:nvSpPr>
        <p:spPr>
          <a:xfrm>
            <a:off x="3287714" y="46529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5" name="Oval 30"/>
          <p:cNvSpPr/>
          <p:nvPr/>
        </p:nvSpPr>
        <p:spPr>
          <a:xfrm>
            <a:off x="3719513" y="46529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6" name="Oval 31"/>
          <p:cNvSpPr/>
          <p:nvPr/>
        </p:nvSpPr>
        <p:spPr>
          <a:xfrm>
            <a:off x="4151314" y="46529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7" name="Oval 32"/>
          <p:cNvSpPr/>
          <p:nvPr/>
        </p:nvSpPr>
        <p:spPr>
          <a:xfrm>
            <a:off x="4584700" y="46529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8" name="Oval 33"/>
          <p:cNvSpPr/>
          <p:nvPr/>
        </p:nvSpPr>
        <p:spPr>
          <a:xfrm>
            <a:off x="5016500" y="4652965"/>
            <a:ext cx="288925" cy="288925"/>
          </a:xfrm>
          <a:prstGeom prst="ellipse">
            <a:avLst/>
          </a:prstGeom>
          <a:noFill/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37909" name="Text Box 34"/>
          <p:cNvSpPr/>
          <p:nvPr/>
        </p:nvSpPr>
        <p:spPr>
          <a:xfrm>
            <a:off x="6888163" y="4221165"/>
            <a:ext cx="165576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600"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endParaRPr lang="zh-CN" altLang="en-US" sz="36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10" name="Text Box 35"/>
          <p:cNvSpPr/>
          <p:nvPr/>
        </p:nvSpPr>
        <p:spPr>
          <a:xfrm>
            <a:off x="2495551" y="5516565"/>
            <a:ext cx="8424863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涂色的圆片个数应和物体的个数相同。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7911" name="矩形 1"/>
          <p:cNvSpPr>
            <a:spLocks noTextEdit="1"/>
          </p:cNvSpPr>
          <p:nvPr/>
        </p:nvSpPr>
        <p:spPr>
          <a:xfrm>
            <a:off x="9296400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 lnSpcReduction="10000"/>
            <a:scene3d>
              <a:camera prst="legacyPerspectiveFront">
                <a:rot lat="2046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eaLnBrk="0" hangingPunct="0"/>
            <a:r>
              <a:rPr lang="en-US" altLang="zh-CN" sz="18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912" name="组合 5"/>
          <p:cNvGrpSpPr/>
          <p:nvPr/>
        </p:nvGrpSpPr>
        <p:grpSpPr>
          <a:xfrm>
            <a:off x="4189413" y="7940"/>
            <a:ext cx="4057651" cy="846137"/>
            <a:chOff x="4360695" y="56433"/>
            <a:chExt cx="4057650" cy="846728"/>
          </a:xfrm>
        </p:grpSpPr>
        <p:pic>
          <p:nvPicPr>
            <p:cNvPr id="37913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914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易错解析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7915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6401" y="105283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 fill="hold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 fill="hold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 fill="hold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 fill="hold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 fill="hold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 fill="hold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 fill="hold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 fill="hold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 fill="hold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 fill="hold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 fill="hold"/>
                                        <p:tgtEl>
                                          <p:spTgt spid="379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/>
      <p:bldP spid="37898" grpId="0" animBg="1"/>
      <p:bldP spid="37899" grpId="0" animBg="1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animBg="1"/>
      <p:bldP spid="379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5165" y="2484438"/>
            <a:ext cx="2867025" cy="302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5" name="标题 1"/>
          <p:cNvSpPr/>
          <p:nvPr/>
        </p:nvSpPr>
        <p:spPr>
          <a:xfrm>
            <a:off x="465139" y="82550"/>
            <a:ext cx="8153400" cy="9906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eaLnBrk="0" hangingPunct="0">
              <a:buFont typeface="Wingdings" panose="05000000000000000000" pitchFamily="2" charset="2"/>
            </a:pPr>
            <a:r>
              <a:rPr lang="zh-CN" altLang="en-US" sz="4000"/>
              <a:t>找找“</a:t>
            </a:r>
            <a:r>
              <a:rPr lang="en-US" altLang="zh-CN" sz="4000"/>
              <a:t>1</a:t>
            </a:r>
            <a:r>
              <a:rPr lang="zh-CN" altLang="en-US" sz="4000"/>
              <a:t>”在哪里？</a:t>
            </a:r>
            <a:endParaRPr lang="zh-CN" altLang="en-US" sz="40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8"/>
          <p:cNvSpPr/>
          <p:nvPr/>
        </p:nvSpPr>
        <p:spPr>
          <a:xfrm>
            <a:off x="1663700" y="1057277"/>
            <a:ext cx="556260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i="1">
                <a:solidFill>
                  <a:srgbClr val="FF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数数练习。</a:t>
            </a:r>
            <a:endParaRPr lang="zh-CN" altLang="en-US" sz="3200" i="1">
              <a:solidFill>
                <a:srgbClr val="FF00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987" name="Text Box 9"/>
          <p:cNvSpPr/>
          <p:nvPr/>
        </p:nvSpPr>
        <p:spPr>
          <a:xfrm>
            <a:off x="2279650" y="1844675"/>
            <a:ext cx="7777163" cy="480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教室里有几扇窗？有几扇门？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你家有几口人？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你有几个好朋友？</a:t>
            </a:r>
            <a:endParaRPr lang="zh-CN" altLang="en-US" sz="3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 dirty="0">
              <a:ea typeface="黑体" panose="02010609060101010101" pitchFamily="49" charset="-122"/>
            </a:endParaRPr>
          </a:p>
        </p:txBody>
      </p:sp>
      <p:grpSp>
        <p:nvGrpSpPr>
          <p:cNvPr id="41988" name="组合 5"/>
          <p:cNvGrpSpPr/>
          <p:nvPr/>
        </p:nvGrpSpPr>
        <p:grpSpPr>
          <a:xfrm>
            <a:off x="4189413" y="7940"/>
            <a:ext cx="4057651" cy="846137"/>
            <a:chOff x="4360695" y="56433"/>
            <a:chExt cx="4057650" cy="846728"/>
          </a:xfrm>
        </p:grpSpPr>
        <p:pic>
          <p:nvPicPr>
            <p:cNvPr id="41989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990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学以致用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6"/>
          <p:cNvSpPr/>
          <p:nvPr/>
        </p:nvSpPr>
        <p:spPr>
          <a:xfrm>
            <a:off x="230188" y="1525588"/>
            <a:ext cx="8305800" cy="509587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t" anchorCtr="0">
            <a:spAutoFit/>
          </a:bodyPr>
          <a:lstStyle/>
          <a:p>
            <a:r>
              <a:rPr lang="zh-CN" altLang="en-US" sz="28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en-US" altLang="zh-CN" sz="28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3" name="Rectangle 25"/>
          <p:cNvSpPr>
            <a:spLocks noRot="1"/>
          </p:cNvSpPr>
          <p:nvPr/>
        </p:nvSpPr>
        <p:spPr>
          <a:xfrm>
            <a:off x="658814" y="2462215"/>
            <a:ext cx="8353425" cy="1577975"/>
          </a:xfrm>
          <a:prstGeom prst="rect">
            <a:avLst/>
          </a:prstGeom>
          <a:noFill/>
          <a:ln w="9525">
            <a:noFill/>
          </a:ln>
        </p:spPr>
        <p:txBody>
          <a:bodyPr lIns="81875" tIns="40938" rIns="81875" bIns="40938" anchor="ctr" anchorCtr="0"/>
          <a:lstStyle/>
          <a:p>
            <a:pPr defTabSz="914400" eaLnBrk="0" hangingPunct="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charset="0"/>
              </a:rPr>
              <a:t> </a:t>
            </a:r>
            <a:endParaRPr lang="zh-CN" altLang="en-US" sz="28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724" name="矩形 1"/>
          <p:cNvSpPr/>
          <p:nvPr/>
        </p:nvSpPr>
        <p:spPr>
          <a:xfrm>
            <a:off x="3201989" y="839789"/>
            <a:ext cx="2965877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defTabSz="914400"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隶书" panose="02010509060101010101" charset="-122"/>
                <a:ea typeface="隶书" panose="02010509060101010101" charset="-122"/>
                <a:sym typeface="Wingdings" panose="05000000000000000000" charset="0"/>
              </a:rPr>
              <a:t>课 堂 小 结</a:t>
            </a:r>
            <a:endParaRPr lang="zh-CN" altLang="en-US" sz="36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0725" name="Text Box 6"/>
          <p:cNvSpPr/>
          <p:nvPr/>
        </p:nvSpPr>
        <p:spPr>
          <a:xfrm>
            <a:off x="3097213" y="2563815"/>
            <a:ext cx="6629400" cy="231050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66FF"/>
                </a:solidFill>
                <a:latin typeface="隶书" panose="02010509060101010101" charset="-122"/>
                <a:ea typeface="隶书" panose="02010509060101010101" charset="-122"/>
              </a:rPr>
              <a:t>    数数时，要一个一个按顺序数，如果数的是书上的图，可以用笔点着数，或者数一个用笔作一个记号，这样数就又对又快了</a:t>
            </a:r>
            <a:r>
              <a:rPr lang="en-US" altLang="zh-CN" sz="3600" b="1" dirty="0">
                <a:solidFill>
                  <a:srgbClr val="3366FF"/>
                </a:solidFill>
                <a:latin typeface="隶书" panose="02010509060101010101" charset="-122"/>
                <a:ea typeface="隶书" panose="02010509060101010101" charset="-122"/>
              </a:rPr>
              <a:t>! </a:t>
            </a:r>
            <a:endParaRPr lang="zh-CN" altLang="en-US" sz="3600" b="1" dirty="0">
              <a:solidFill>
                <a:srgbClr val="3366FF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3789" y="735015"/>
            <a:ext cx="4410075" cy="261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AutoShape 4"/>
          <p:cNvSpPr/>
          <p:nvPr/>
        </p:nvSpPr>
        <p:spPr>
          <a:xfrm>
            <a:off x="1906588" y="3627438"/>
            <a:ext cx="5283200" cy="11747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8436" name="Oval 5"/>
          <p:cNvSpPr/>
          <p:nvPr/>
        </p:nvSpPr>
        <p:spPr>
          <a:xfrm>
            <a:off x="2211389" y="3963990"/>
            <a:ext cx="657225" cy="638175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ym typeface="Wingdings" panose="0500000000000000000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1170468" y="512006"/>
            <a:ext cx="3068617" cy="552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>
              <a:solidFill>
                <a:srgbClr val="0070C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0306" y="5293362"/>
            <a:ext cx="1049655" cy="10496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图片 103"/>
          <p:cNvPicPr/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0021" y="4849495"/>
            <a:ext cx="1672591" cy="16725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9056" y="3846832"/>
            <a:ext cx="2535555" cy="26752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6" name="图片 105"/>
          <p:cNvPicPr/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743949" y="3141345"/>
            <a:ext cx="2355851" cy="338074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1" name="组合 20"/>
          <p:cNvGrpSpPr/>
          <p:nvPr/>
        </p:nvGrpSpPr>
        <p:grpSpPr>
          <a:xfrm>
            <a:off x="1059815" y="2025650"/>
            <a:ext cx="9373871" cy="1060450"/>
            <a:chOff x="1290" y="2786"/>
            <a:chExt cx="14762" cy="1670"/>
          </a:xfrm>
        </p:grpSpPr>
        <p:sp>
          <p:nvSpPr>
            <p:cNvPr id="9" name="文本框 8"/>
            <p:cNvSpPr txBox="1"/>
            <p:nvPr/>
          </p:nvSpPr>
          <p:spPr>
            <a:xfrm>
              <a:off x="1290" y="2786"/>
              <a:ext cx="2240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第1</a:t>
              </a:r>
              <a:endParaRPr lang="zh-CN" altLang="en-US" sz="4000" b="1">
                <a:ln>
                  <a:noFill/>
                </a:ln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15" name="右箭头 14"/>
            <p:cNvSpPr/>
            <p:nvPr/>
          </p:nvSpPr>
          <p:spPr>
            <a:xfrm>
              <a:off x="2511" y="3899"/>
              <a:ext cx="13541" cy="557"/>
            </a:xfrm>
            <a:prstGeom prst="rightArrow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073" y="2786"/>
              <a:ext cx="2176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2</a:t>
              </a:r>
              <a:endParaRPr lang="en-US" altLang="zh-CN" sz="4000" b="1">
                <a:ln>
                  <a:noFill/>
                </a:ln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227" y="2786"/>
              <a:ext cx="2029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3</a:t>
              </a:r>
              <a:endParaRPr lang="en-US" altLang="zh-CN" sz="4000" b="1">
                <a:ln>
                  <a:noFill/>
                </a:ln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2997" y="2786"/>
              <a:ext cx="2175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5</a:t>
              </a:r>
              <a:endParaRPr lang="en-US" altLang="zh-CN" sz="4000" b="1">
                <a:ln>
                  <a:noFill/>
                </a:ln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04" y="2786"/>
              <a:ext cx="2152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4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4</a:t>
              </a:r>
              <a:endParaRPr lang="en-US" altLang="zh-CN" sz="4000" b="1">
                <a:ln>
                  <a:noFill/>
                </a:ln>
                <a:solidFill>
                  <a:schemeClr val="accent4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1056312" y="2014856"/>
            <a:ext cx="9481624" cy="1071245"/>
            <a:chOff x="2511" y="2769"/>
            <a:chExt cx="14591" cy="1687"/>
          </a:xfrm>
          <a:solidFill>
            <a:schemeClr val="accent6"/>
          </a:solidFill>
        </p:grpSpPr>
        <p:sp>
          <p:nvSpPr>
            <p:cNvPr id="23" name="文本框 22"/>
            <p:cNvSpPr txBox="1"/>
            <p:nvPr/>
          </p:nvSpPr>
          <p:spPr>
            <a:xfrm>
              <a:off x="3585" y="2769"/>
              <a:ext cx="2081" cy="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第1</a:t>
              </a:r>
              <a:endParaRPr lang="zh-CN" altLang="en-US" sz="4000" b="1">
                <a:ln>
                  <a:noFill/>
                </a:ln>
                <a:solidFill>
                  <a:schemeClr val="accent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4" name="右箭头 23"/>
            <p:cNvSpPr/>
            <p:nvPr/>
          </p:nvSpPr>
          <p:spPr>
            <a:xfrm>
              <a:off x="2511" y="3899"/>
              <a:ext cx="13541" cy="55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541" y="2789"/>
              <a:ext cx="1874" cy="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2</a:t>
              </a:r>
              <a:endParaRPr lang="en-US" altLang="zh-CN" sz="4000" b="1">
                <a:ln>
                  <a:noFill/>
                </a:ln>
                <a:solidFill>
                  <a:schemeClr val="accent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290" y="2789"/>
              <a:ext cx="1975" cy="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3</a:t>
              </a:r>
              <a:endParaRPr lang="en-US" altLang="zh-CN" sz="4000" b="1">
                <a:ln>
                  <a:noFill/>
                </a:ln>
                <a:solidFill>
                  <a:schemeClr val="accent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234" y="2805"/>
              <a:ext cx="1868" cy="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5</a:t>
              </a:r>
              <a:endParaRPr lang="en-US" altLang="zh-CN" sz="4000" b="1">
                <a:ln>
                  <a:noFill/>
                </a:ln>
                <a:solidFill>
                  <a:schemeClr val="accent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2139" y="2789"/>
              <a:ext cx="2220" cy="1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 第</a:t>
              </a:r>
              <a:r>
                <a:rPr lang="en-US" altLang="zh-CN" sz="4000" b="1">
                  <a:ln>
                    <a:noFill/>
                  </a:ln>
                  <a:solidFill>
                    <a:schemeClr val="accent6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华文楷体" panose="02010600040101010101" pitchFamily="2" charset="-122"/>
                </a:rPr>
                <a:t>4</a:t>
              </a:r>
              <a:endParaRPr lang="en-US" altLang="zh-CN" sz="4000" b="1">
                <a:ln>
                  <a:noFill/>
                </a:ln>
                <a:solidFill>
                  <a:schemeClr val="accent6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</p:grpSp>
      <p:pic>
        <p:nvPicPr>
          <p:cNvPr id="5" name="图片 4" descr="C:\Users\yzjp\Desktop\小动物搬新家\图片\熊.jpg熊"/>
          <p:cNvPicPr/>
          <p:nvPr/>
        </p:nvPicPr>
        <p:blipFill>
          <a:blip r:embed="rId5" cstate="email">
            <a:clrChange>
              <a:clrFrom>
                <a:srgbClr val="EDEDED">
                  <a:alpha val="100000"/>
                </a:srgbClr>
              </a:clrFrom>
              <a:clrTo>
                <a:srgbClr val="EDEDE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5366" y="4597402"/>
            <a:ext cx="1856105" cy="18268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家庭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7">
                  <p14:trim st="189.000000"/>
                </p14:media>
              </p:ext>
            </p:extLst>
          </p:nvPr>
        </p:nvPicPr>
        <p:blipFill>
          <a:blip r:embed="rId8">
            <a:alphaModFix amt="5000"/>
          </a:blip>
          <a:stretch>
            <a:fillRect/>
          </a:stretch>
        </p:blipFill>
        <p:spPr>
          <a:xfrm>
            <a:off x="939166" y="5687060"/>
            <a:ext cx="495300" cy="495300"/>
          </a:xfrm>
          <a:prstGeom prst="rect">
            <a:avLst/>
          </a:prstGeom>
        </p:spPr>
      </p:pic>
      <p:pic>
        <p:nvPicPr>
          <p:cNvPr id="3" name="新录音 39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9">
                  <p14:trim st="478.000000"/>
                </p14:media>
              </p:ext>
            </p:extLst>
          </p:nvPr>
        </p:nvPicPr>
        <p:blipFill>
          <a:blip r:embed="rId8">
            <a:alphaModFix amt="5000"/>
          </a:blip>
          <a:stretch>
            <a:fillRect/>
          </a:stretch>
        </p:blipFill>
        <p:spPr>
          <a:xfrm>
            <a:off x="8322946" y="3505835"/>
            <a:ext cx="495300" cy="495300"/>
          </a:xfrm>
          <a:prstGeom prst="rect">
            <a:avLst/>
          </a:prstGeom>
        </p:spPr>
      </p:pic>
      <p:pic>
        <p:nvPicPr>
          <p:cNvPr id="6" name="新录音 40(1)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10">
                  <p14:trim st="206.000000"/>
                </p14:media>
              </p:ext>
            </p:extLst>
          </p:nvPr>
        </p:nvPicPr>
        <p:blipFill>
          <a:blip r:embed="rId8">
            <a:alphaModFix amt="5000"/>
          </a:blip>
          <a:stretch>
            <a:fillRect/>
          </a:stretch>
        </p:blipFill>
        <p:spPr>
          <a:xfrm>
            <a:off x="9930766" y="3247390"/>
            <a:ext cx="495300" cy="495300"/>
          </a:xfrm>
          <a:prstGeom prst="rect">
            <a:avLst/>
          </a:prstGeom>
        </p:spPr>
      </p:pic>
      <p:pic>
        <p:nvPicPr>
          <p:cNvPr id="7" name="家庭1">
            <a:hlinkClick r:id="" action="ppaction://media"/>
          </p:cNvPr>
          <p:cNvPicPr>
            <a:picLocks noRot="1"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11">
                  <p14:trim st="446.000000"/>
                </p14:media>
              </p:ext>
            </p:extLst>
          </p:nvPr>
        </p:nvPicPr>
        <p:blipFill>
          <a:blip r:embed="rId8">
            <a:alphaModFix amt="5000"/>
          </a:blip>
          <a:stretch>
            <a:fillRect/>
          </a:stretch>
        </p:blipFill>
        <p:spPr>
          <a:xfrm>
            <a:off x="5828031" y="4439285"/>
            <a:ext cx="495300" cy="49530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11430000" y="103886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34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135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2" dur="124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9" dur="144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6151" y="1133477"/>
            <a:ext cx="4686300" cy="3789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矩形 3"/>
          <p:cNvSpPr/>
          <p:nvPr/>
        </p:nvSpPr>
        <p:spPr>
          <a:xfrm>
            <a:off x="4197351" y="5184776"/>
            <a:ext cx="326243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ClrTx/>
              <a:buFont typeface="Wingdings" panose="05000000000000000000" pitchFamily="2" charset="2"/>
            </a:pP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林中一只鹿</a:t>
            </a:r>
            <a:endParaRPr lang="zh-CN" altLang="zh-CN" sz="48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2000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0751" y="665165"/>
            <a:ext cx="2476500" cy="2459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51" y="644525"/>
            <a:ext cx="2397125" cy="247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圆角矩形 21"/>
          <p:cNvSpPr/>
          <p:nvPr/>
        </p:nvSpPr>
        <p:spPr>
          <a:xfrm>
            <a:off x="2190751" y="3505200"/>
            <a:ext cx="2667000" cy="6667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05" name="椭圆 22"/>
          <p:cNvSpPr/>
          <p:nvPr/>
        </p:nvSpPr>
        <p:spPr>
          <a:xfrm flipH="1">
            <a:off x="238125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06" name="圆角矩形 23"/>
          <p:cNvSpPr/>
          <p:nvPr/>
        </p:nvSpPr>
        <p:spPr>
          <a:xfrm>
            <a:off x="7239000" y="3505200"/>
            <a:ext cx="2667000" cy="66675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07" name="椭圆 24"/>
          <p:cNvSpPr/>
          <p:nvPr/>
        </p:nvSpPr>
        <p:spPr>
          <a:xfrm flipH="1">
            <a:off x="742950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08" name="椭圆 25"/>
          <p:cNvSpPr/>
          <p:nvPr/>
        </p:nvSpPr>
        <p:spPr>
          <a:xfrm flipH="1">
            <a:off x="800100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09" name="椭圆 26"/>
          <p:cNvSpPr/>
          <p:nvPr/>
        </p:nvSpPr>
        <p:spPr>
          <a:xfrm flipH="1">
            <a:off x="295275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10" name="椭圆 27"/>
          <p:cNvSpPr/>
          <p:nvPr/>
        </p:nvSpPr>
        <p:spPr>
          <a:xfrm flipH="1">
            <a:off x="352425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11" name="椭圆 28"/>
          <p:cNvSpPr/>
          <p:nvPr/>
        </p:nvSpPr>
        <p:spPr>
          <a:xfrm flipH="1">
            <a:off x="857250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5612" name="椭圆 29"/>
          <p:cNvSpPr/>
          <p:nvPr/>
        </p:nvSpPr>
        <p:spPr>
          <a:xfrm flipH="1">
            <a:off x="9144001" y="3743325"/>
            <a:ext cx="190500" cy="190500"/>
          </a:xfrm>
          <a:prstGeom prst="ellipse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 sz="2400">
              <a:solidFill>
                <a:srgbClr val="FFFFFF"/>
              </a:solidFill>
              <a:latin typeface="Calibri" panose="020F0502020204030204"/>
            </a:endParaRPr>
          </a:p>
        </p:txBody>
      </p:sp>
      <p:grpSp>
        <p:nvGrpSpPr>
          <p:cNvPr id="25613" name="组合 37"/>
          <p:cNvGrpSpPr/>
          <p:nvPr/>
        </p:nvGrpSpPr>
        <p:grpSpPr>
          <a:xfrm>
            <a:off x="4716463" y="4484690"/>
            <a:ext cx="6659563" cy="1946275"/>
            <a:chOff x="3393954" y="3632869"/>
            <a:chExt cx="4994974" cy="1236007"/>
          </a:xfrm>
        </p:grpSpPr>
        <p:pic>
          <p:nvPicPr>
            <p:cNvPr id="25614" name="Picture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71749" y="3777668"/>
              <a:ext cx="917179" cy="10912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5615" name="组合 31"/>
            <p:cNvGrpSpPr/>
            <p:nvPr/>
          </p:nvGrpSpPr>
          <p:grpSpPr>
            <a:xfrm>
              <a:off x="3393954" y="3632869"/>
              <a:ext cx="4131719" cy="1071676"/>
              <a:chOff x="4130450" y="3196141"/>
              <a:chExt cx="4131719" cy="1071676"/>
            </a:xfrm>
          </p:grpSpPr>
          <p:sp>
            <p:nvSpPr>
              <p:cNvPr id="25616" name="云形标注 82"/>
              <p:cNvSpPr/>
              <p:nvPr/>
            </p:nvSpPr>
            <p:spPr>
              <a:xfrm>
                <a:off x="4130450" y="3196141"/>
                <a:ext cx="4131719" cy="1071676"/>
              </a:xfrm>
              <a:solidFill>
                <a:schemeClr val="bg1"/>
              </a:solidFill>
              <a:ln w="15875" cap="flat" cmpd="sng">
                <a:solidFill>
                  <a:srgbClr val="00A1BD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17" name="矩形 4"/>
              <p:cNvSpPr/>
              <p:nvPr/>
            </p:nvSpPr>
            <p:spPr>
              <a:xfrm>
                <a:off x="4382556" y="3340940"/>
                <a:ext cx="2711878" cy="6841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32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可以按照从左往右、从上往下的顺序数。</a:t>
                </a:r>
                <a:endPara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5618" name="组合 34"/>
          <p:cNvGrpSpPr/>
          <p:nvPr/>
        </p:nvGrpSpPr>
        <p:grpSpPr>
          <a:xfrm>
            <a:off x="571501" y="5048250"/>
            <a:ext cx="4144963" cy="1143000"/>
            <a:chOff x="214282" y="4000510"/>
            <a:chExt cx="3225321" cy="857256"/>
          </a:xfrm>
        </p:grpSpPr>
        <p:pic>
          <p:nvPicPr>
            <p:cNvPr id="25619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214282" y="4000510"/>
              <a:ext cx="838902" cy="84077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20" name="圆角矩形标注 36"/>
            <p:cNvSpPr/>
            <p:nvPr/>
          </p:nvSpPr>
          <p:spPr>
            <a:xfrm>
              <a:off x="1214860" y="4071948"/>
              <a:ext cx="2224743" cy="785818"/>
            </a:xfrm>
            <a:prstGeom prst="wedgeRoundRectCallout">
              <a:avLst>
                <a:gd name="adj1" fmla="val -58458"/>
                <a:gd name="adj2" fmla="val 6880"/>
                <a:gd name="adj3" fmla="val 16667"/>
              </a:avLst>
            </a:prstGeom>
            <a:noFill/>
            <a:ln w="12700" cap="flat" cmpd="sng">
              <a:solidFill>
                <a:srgbClr val="41719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r>
                <a:rPr lang="en-US" altLang="en-US" sz="3200" b="1" dirty="0" err="1">
                  <a:latin typeface="楷体" panose="02010609060101010101" pitchFamily="49" charset="-122"/>
                  <a:ea typeface="楷体" panose="02010609060101010101" pitchFamily="49" charset="-122"/>
                </a:rPr>
                <a:t>怎样数数得又快又准呢</a:t>
              </a:r>
              <a:r>
                <a:rPr lang="en-US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？</a:t>
              </a:r>
              <a:endParaRPr lang="en-US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621" name="组合 5"/>
          <p:cNvGrpSpPr/>
          <p:nvPr/>
        </p:nvGrpSpPr>
        <p:grpSpPr>
          <a:xfrm>
            <a:off x="4162425" y="17465"/>
            <a:ext cx="4057651" cy="846137"/>
            <a:chOff x="4360695" y="56433"/>
            <a:chExt cx="4057650" cy="846728"/>
          </a:xfrm>
        </p:grpSpPr>
        <p:pic>
          <p:nvPicPr>
            <p:cNvPr id="25622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23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知识回顾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 fill="hold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 fill="hold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fill="hold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 fill="hold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 fill="hold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10"/>
          <p:cNvSpPr/>
          <p:nvPr/>
        </p:nvSpPr>
        <p:spPr>
          <a:xfrm>
            <a:off x="1503364" y="3100388"/>
            <a:ext cx="5894387" cy="887412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531" name="Oval 11"/>
          <p:cNvSpPr/>
          <p:nvPr/>
        </p:nvSpPr>
        <p:spPr>
          <a:xfrm>
            <a:off x="1809752" y="3317875"/>
            <a:ext cx="657225" cy="482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2532" name="Oval 12"/>
          <p:cNvSpPr/>
          <p:nvPr/>
        </p:nvSpPr>
        <p:spPr>
          <a:xfrm>
            <a:off x="2806701" y="3327400"/>
            <a:ext cx="657225" cy="482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2533" name="Oval 13"/>
          <p:cNvSpPr/>
          <p:nvPr/>
        </p:nvSpPr>
        <p:spPr>
          <a:xfrm>
            <a:off x="3832226" y="3348038"/>
            <a:ext cx="657225" cy="482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2534" name="Oval 14"/>
          <p:cNvSpPr/>
          <p:nvPr/>
        </p:nvSpPr>
        <p:spPr>
          <a:xfrm>
            <a:off x="4892677" y="3349625"/>
            <a:ext cx="657225" cy="482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sp>
        <p:nvSpPr>
          <p:cNvPr id="22535" name="Oval 15"/>
          <p:cNvSpPr/>
          <p:nvPr/>
        </p:nvSpPr>
        <p:spPr>
          <a:xfrm>
            <a:off x="5991226" y="3336925"/>
            <a:ext cx="657225" cy="4826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0000" tIns="46800" rIns="90000" bIns="46800" anchor="ctr" anchorCtr="0"/>
          <a:lstStyle/>
          <a:p>
            <a:pPr defTabSz="914400">
              <a:buClrTx/>
              <a:buSzTx/>
              <a:buFontTx/>
              <a:buNone/>
            </a:pPr>
            <a:endParaRPr lang="zh-CN" altLang="en-US">
              <a:solidFill>
                <a:srgbClr val="000000"/>
              </a:solidFill>
              <a:sym typeface="Wingdings" panose="05000000000000000000" charset="0"/>
            </a:endParaRPr>
          </a:p>
        </p:txBody>
      </p:sp>
      <p:pic>
        <p:nvPicPr>
          <p:cNvPr id="22536" name="Picture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1" y="508002"/>
            <a:ext cx="3405188" cy="23733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  <p:bldP spid="22533" grpId="0" animBg="1"/>
      <p:bldP spid="22534" grpId="0" animBg="1"/>
      <p:bldP spid="225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3"/>
          <p:cNvSpPr/>
          <p:nvPr/>
        </p:nvSpPr>
        <p:spPr>
          <a:xfrm>
            <a:off x="4413251" y="4024314"/>
            <a:ext cx="326243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ClrTx/>
              <a:buFont typeface="Wingdings" panose="05000000000000000000" pitchFamily="2" charset="2"/>
            </a:pP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动物有几只</a:t>
            </a:r>
            <a:endParaRPr lang="zh-CN" altLang="en-US" sz="48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32771" name="Picture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17700" y="1333500"/>
            <a:ext cx="2305051" cy="176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17701" y="3201988"/>
            <a:ext cx="2327275" cy="1879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3" name="Picture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84714" y="1809750"/>
            <a:ext cx="2593975" cy="1830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4" name="Picture 3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89863" y="1314450"/>
            <a:ext cx="2493963" cy="18034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2775" name="组合 10"/>
          <p:cNvGrpSpPr/>
          <p:nvPr/>
        </p:nvGrpSpPr>
        <p:grpSpPr>
          <a:xfrm>
            <a:off x="7789863" y="3219450"/>
            <a:ext cx="2493963" cy="1803400"/>
            <a:chOff x="1616075" y="1541463"/>
            <a:chExt cx="5354638" cy="4102100"/>
          </a:xfrm>
        </p:grpSpPr>
        <p:pic>
          <p:nvPicPr>
            <p:cNvPr id="32776" name="Picture 2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1616075" y="1541463"/>
              <a:ext cx="5354638" cy="41021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7" name="Picture 8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03575" y="3384550"/>
              <a:ext cx="2925763" cy="17272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778" name="矩形 3"/>
          <p:cNvSpPr/>
          <p:nvPr/>
        </p:nvSpPr>
        <p:spPr>
          <a:xfrm>
            <a:off x="4459288" y="4044951"/>
            <a:ext cx="3262432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ClrTx/>
              <a:buFont typeface="Wingdings" panose="05000000000000000000" pitchFamily="2" charset="2"/>
            </a:pP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一起数一数</a:t>
            </a:r>
            <a:endParaRPr lang="zh-CN" altLang="zh-CN" sz="48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32779" name="矩形 3"/>
          <p:cNvSpPr/>
          <p:nvPr/>
        </p:nvSpPr>
        <p:spPr>
          <a:xfrm>
            <a:off x="3948114" y="5210177"/>
            <a:ext cx="3820277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ClrTx/>
              <a:buFont typeface="Wingdings" panose="05000000000000000000" pitchFamily="2" charset="2"/>
            </a:pP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一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二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三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四</a:t>
            </a:r>
            <a:r>
              <a:rPr lang="en-US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zh-CN" altLang="zh-CN" sz="480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五</a:t>
            </a:r>
            <a:endParaRPr lang="zh-CN" altLang="zh-CN" sz="480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 fill="hold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 fill="hold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000" fill="hold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8" grpId="0"/>
      <p:bldP spid="32778" grpId="1"/>
      <p:bldP spid="327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1170468" y="512006"/>
            <a:ext cx="3068617" cy="552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>
              <a:solidFill>
                <a:srgbClr val="0070C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pic>
        <p:nvPicPr>
          <p:cNvPr id="112" name="图片 111"/>
          <p:cNvPicPr/>
          <p:nvPr/>
        </p:nvPicPr>
        <p:blipFill>
          <a:blip r:embed="rId1"/>
          <a:stretch>
            <a:fillRect/>
          </a:stretch>
        </p:blipFill>
        <p:spPr>
          <a:xfrm>
            <a:off x="701040" y="1124585"/>
            <a:ext cx="10657840" cy="5393690"/>
          </a:xfrm>
          <a:prstGeom prst="roundRect">
            <a:avLst>
              <a:gd name="adj" fmla="val 11878"/>
            </a:avLst>
          </a:prstGeom>
          <a:noFill/>
          <a:ln w="9525">
            <a:noFill/>
          </a:ln>
        </p:spPr>
      </p:pic>
      <p:pic>
        <p:nvPicPr>
          <p:cNvPr id="2" name="图片 1" descr="C:\Users\yzjp\Desktop\图片1.png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715" y="1633855"/>
            <a:ext cx="4203700" cy="359092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1014730" y="2875916"/>
            <a:ext cx="2526031" cy="1701165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rPr>
              <a:t>你有什么需要我们帮忙的？</a:t>
            </a:r>
            <a:endParaRPr lang="zh-CN" altLang="en-US" sz="2800" b="1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华文楷体" panose="02010600040101010101" pitchFamily="2" charset="-122"/>
            </a:endParaRPr>
          </a:p>
        </p:txBody>
      </p:sp>
      <p:pic>
        <p:nvPicPr>
          <p:cNvPr id="106" name="图片 105"/>
          <p:cNvPicPr/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57564" y="3568700"/>
            <a:ext cx="2005331" cy="28778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" name="组合 17"/>
          <p:cNvGrpSpPr/>
          <p:nvPr/>
        </p:nvGrpSpPr>
        <p:grpSpPr>
          <a:xfrm>
            <a:off x="7633335" y="1933575"/>
            <a:ext cx="2592071" cy="1723390"/>
            <a:chOff x="12021" y="3045"/>
            <a:chExt cx="4082" cy="2714"/>
          </a:xfrm>
        </p:grpSpPr>
        <p:sp>
          <p:nvSpPr>
            <p:cNvPr id="16" name="椭圆形标注 15"/>
            <p:cNvSpPr/>
            <p:nvPr/>
          </p:nvSpPr>
          <p:spPr>
            <a:xfrm>
              <a:off x="12021" y="3190"/>
              <a:ext cx="4083" cy="2553"/>
            </a:xfrm>
            <a:prstGeom prst="wedgeEllipseCallou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pic>
          <p:nvPicPr>
            <p:cNvPr id="17" name="图片 16" descr="袜子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62" y="3045"/>
              <a:ext cx="2715" cy="2715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7653654" y="2008506"/>
            <a:ext cx="2592705" cy="1621155"/>
            <a:chOff x="12125" y="3150"/>
            <a:chExt cx="4083" cy="2553"/>
          </a:xfrm>
        </p:grpSpPr>
        <p:sp>
          <p:nvSpPr>
            <p:cNvPr id="21" name="椭圆形标注 20"/>
            <p:cNvSpPr/>
            <p:nvPr/>
          </p:nvSpPr>
          <p:spPr>
            <a:xfrm>
              <a:off x="12125" y="3150"/>
              <a:ext cx="4083" cy="2553"/>
            </a:xfrm>
            <a:prstGeom prst="wedgeEllipseCallout">
              <a:avLst/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华文楷体" panose="02010600040101010101" pitchFamily="2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809" y="3654"/>
              <a:ext cx="2716" cy="1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从下往上数第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6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个！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83260" y="3920492"/>
            <a:ext cx="4455160" cy="2675255"/>
            <a:chOff x="1245" y="6242"/>
            <a:chExt cx="7016" cy="4213"/>
          </a:xfrm>
        </p:grpSpPr>
        <p:grpSp>
          <p:nvGrpSpPr>
            <p:cNvPr id="31" name="组合 30"/>
            <p:cNvGrpSpPr/>
            <p:nvPr/>
          </p:nvGrpSpPr>
          <p:grpSpPr>
            <a:xfrm>
              <a:off x="1245" y="7576"/>
              <a:ext cx="2634" cy="2634"/>
              <a:chOff x="9279" y="5893"/>
              <a:chExt cx="2634" cy="2634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0550" y="6440"/>
                <a:ext cx="370" cy="5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 rot="19800000">
                <a:off x="10975" y="6466"/>
                <a:ext cx="210" cy="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4" name="图片 103"/>
              <p:cNvPicPr/>
              <p:nvPr/>
            </p:nvPicPr>
            <p:blipFill>
              <a:blip r:embed="rId5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9279" y="5893"/>
                <a:ext cx="2634" cy="2634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4268" y="6242"/>
              <a:ext cx="3993" cy="4213"/>
              <a:chOff x="3165" y="6216"/>
              <a:chExt cx="3993" cy="4213"/>
            </a:xfrm>
          </p:grpSpPr>
          <p:sp>
            <p:nvSpPr>
              <p:cNvPr id="10" name="椭圆 9"/>
              <p:cNvSpPr/>
              <p:nvPr/>
            </p:nvSpPr>
            <p:spPr>
              <a:xfrm rot="19860000">
                <a:off x="5363" y="6965"/>
                <a:ext cx="320" cy="6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3165" y="6216"/>
                <a:ext cx="3993" cy="4213"/>
                <a:chOff x="3165" y="6216"/>
                <a:chExt cx="3993" cy="4213"/>
              </a:xfrm>
            </p:grpSpPr>
            <p:sp>
              <p:nvSpPr>
                <p:cNvPr id="6" name="椭圆 5"/>
                <p:cNvSpPr/>
                <p:nvPr/>
              </p:nvSpPr>
              <p:spPr>
                <a:xfrm rot="1680000">
                  <a:off x="4858" y="6910"/>
                  <a:ext cx="320" cy="6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5" name="图片 104"/>
                <p:cNvPicPr/>
                <p:nvPr/>
              </p:nvPicPr>
              <p:blipFill>
                <a:blip r:embed="rId6" cstate="email">
                  <a:clrChange>
                    <a:clrFrom>
                      <a:srgbClr val="F6F6F6">
                        <a:alpha val="100000"/>
                      </a:srgbClr>
                    </a:clrFrom>
                    <a:clrTo>
                      <a:srgbClr val="F6F6F6">
                        <a:alpha val="100000"/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3165" y="6216"/>
                  <a:ext cx="3993" cy="4213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  <p:grpSp>
          <p:nvGrpSpPr>
            <p:cNvPr id="29" name="组合 28"/>
            <p:cNvGrpSpPr/>
            <p:nvPr/>
          </p:nvGrpSpPr>
          <p:grpSpPr>
            <a:xfrm>
              <a:off x="3012" y="7821"/>
              <a:ext cx="2144" cy="2144"/>
              <a:chOff x="2227" y="7975"/>
              <a:chExt cx="2144" cy="2144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617" y="9272"/>
                <a:ext cx="299" cy="440"/>
              </a:xfrm>
              <a:custGeom>
                <a:avLst/>
                <a:gdLst>
                  <a:gd name="connisteX0" fmla="*/ 144780 w 189865"/>
                  <a:gd name="connsiteY0" fmla="*/ 0 h 279400"/>
                  <a:gd name="connisteX1" fmla="*/ 79375 w 189865"/>
                  <a:gd name="connsiteY1" fmla="*/ 63500 h 279400"/>
                  <a:gd name="connisteX2" fmla="*/ 41910 w 189865"/>
                  <a:gd name="connsiteY2" fmla="*/ 129540 h 279400"/>
                  <a:gd name="connisteX3" fmla="*/ 29210 w 189865"/>
                  <a:gd name="connsiteY3" fmla="*/ 81915 h 279400"/>
                  <a:gd name="connisteX4" fmla="*/ 13335 w 189865"/>
                  <a:gd name="connsiteY4" fmla="*/ 147955 h 279400"/>
                  <a:gd name="connisteX5" fmla="*/ 0 w 189865"/>
                  <a:gd name="connsiteY5" fmla="*/ 213995 h 279400"/>
                  <a:gd name="connisteX6" fmla="*/ 60960 w 189865"/>
                  <a:gd name="connsiteY6" fmla="*/ 279400 h 279400"/>
                  <a:gd name="connisteX7" fmla="*/ 68580 w 189865"/>
                  <a:gd name="connsiteY7" fmla="*/ 269240 h 279400"/>
                  <a:gd name="connisteX8" fmla="*/ 100330 w 189865"/>
                  <a:gd name="connsiteY8" fmla="*/ 203200 h 279400"/>
                  <a:gd name="connisteX9" fmla="*/ 165735 w 189865"/>
                  <a:gd name="connsiteY9" fmla="*/ 163830 h 279400"/>
                  <a:gd name="connisteX10" fmla="*/ 189865 w 189865"/>
                  <a:gd name="connsiteY10" fmla="*/ 137160 h 279400"/>
                  <a:gd name="connisteX11" fmla="*/ 176530 w 189865"/>
                  <a:gd name="connsiteY11" fmla="*/ 71120 h 279400"/>
                  <a:gd name="connisteX12" fmla="*/ 144780 w 189865"/>
                  <a:gd name="connsiteY12" fmla="*/ 5715 h 279400"/>
                  <a:gd name="connisteX13" fmla="*/ 144780 w 189865"/>
                  <a:gd name="connsiteY13" fmla="*/ 0 h 27940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  <a:cxn ang="0">
                    <a:pos x="connisteX9" y="connsiteY9"/>
                  </a:cxn>
                  <a:cxn ang="0">
                    <a:pos x="connisteX10" y="connsiteY10"/>
                  </a:cxn>
                  <a:cxn ang="0">
                    <a:pos x="connisteX11" y="connsiteY11"/>
                  </a:cxn>
                  <a:cxn ang="0">
                    <a:pos x="connisteX12" y="connsiteY12"/>
                  </a:cxn>
                  <a:cxn ang="0">
                    <a:pos x="connisteX13" y="connsiteY13"/>
                  </a:cxn>
                </a:cxnLst>
                <a:rect l="l" t="t" r="r" b="b"/>
                <a:pathLst>
                  <a:path w="189865" h="279400">
                    <a:moveTo>
                      <a:pt x="144780" y="0"/>
                    </a:moveTo>
                    <a:lnTo>
                      <a:pt x="79375" y="63500"/>
                    </a:lnTo>
                    <a:lnTo>
                      <a:pt x="41910" y="129540"/>
                    </a:lnTo>
                    <a:lnTo>
                      <a:pt x="29210" y="81915"/>
                    </a:lnTo>
                    <a:lnTo>
                      <a:pt x="13335" y="147955"/>
                    </a:lnTo>
                    <a:lnTo>
                      <a:pt x="0" y="213995"/>
                    </a:lnTo>
                    <a:lnTo>
                      <a:pt x="60960" y="279400"/>
                    </a:lnTo>
                    <a:lnTo>
                      <a:pt x="68580" y="269240"/>
                    </a:lnTo>
                    <a:lnTo>
                      <a:pt x="100330" y="203200"/>
                    </a:lnTo>
                    <a:lnTo>
                      <a:pt x="165735" y="163830"/>
                    </a:lnTo>
                    <a:lnTo>
                      <a:pt x="189865" y="137160"/>
                    </a:lnTo>
                    <a:lnTo>
                      <a:pt x="176530" y="71120"/>
                    </a:lnTo>
                    <a:lnTo>
                      <a:pt x="144780" y="5715"/>
                    </a:lnTo>
                    <a:lnTo>
                      <a:pt x="14478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2227" y="7975"/>
                <a:ext cx="2144" cy="2144"/>
                <a:chOff x="2227" y="7975"/>
                <a:chExt cx="2144" cy="2144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3390" y="8657"/>
                  <a:ext cx="197" cy="28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 rot="1860000">
                  <a:off x="3181" y="8617"/>
                  <a:ext cx="120" cy="20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3197" y="8924"/>
                  <a:ext cx="282" cy="1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3155" y="9040"/>
                  <a:ext cx="523" cy="842"/>
                </a:xfrm>
                <a:custGeom>
                  <a:avLst/>
                  <a:gdLst>
                    <a:gd name="connisteX0" fmla="*/ 219075 w 332105"/>
                    <a:gd name="connsiteY0" fmla="*/ 57785 h 534670"/>
                    <a:gd name="connisteX1" fmla="*/ 153035 w 332105"/>
                    <a:gd name="connsiteY1" fmla="*/ 92075 h 534670"/>
                    <a:gd name="connisteX2" fmla="*/ 90170 w 332105"/>
                    <a:gd name="connsiteY2" fmla="*/ 158115 h 534670"/>
                    <a:gd name="connisteX3" fmla="*/ 108585 w 332105"/>
                    <a:gd name="connsiteY3" fmla="*/ 224155 h 534670"/>
                    <a:gd name="connisteX4" fmla="*/ 155575 w 332105"/>
                    <a:gd name="connsiteY4" fmla="*/ 290195 h 534670"/>
                    <a:gd name="connisteX5" fmla="*/ 90170 w 332105"/>
                    <a:gd name="connsiteY5" fmla="*/ 327025 h 534670"/>
                    <a:gd name="connisteX6" fmla="*/ 58420 w 332105"/>
                    <a:gd name="connsiteY6" fmla="*/ 300355 h 534670"/>
                    <a:gd name="connisteX7" fmla="*/ 47625 w 332105"/>
                    <a:gd name="connsiteY7" fmla="*/ 313690 h 534670"/>
                    <a:gd name="connisteX8" fmla="*/ 47625 w 332105"/>
                    <a:gd name="connsiteY8" fmla="*/ 379730 h 534670"/>
                    <a:gd name="connisteX9" fmla="*/ 26670 w 332105"/>
                    <a:gd name="connsiteY9" fmla="*/ 445135 h 534670"/>
                    <a:gd name="connisteX10" fmla="*/ 0 w 332105"/>
                    <a:gd name="connsiteY10" fmla="*/ 511175 h 534670"/>
                    <a:gd name="connisteX11" fmla="*/ 66040 w 332105"/>
                    <a:gd name="connsiteY11" fmla="*/ 532130 h 534670"/>
                    <a:gd name="connisteX12" fmla="*/ 132080 w 332105"/>
                    <a:gd name="connsiteY12" fmla="*/ 534670 h 534670"/>
                    <a:gd name="connisteX13" fmla="*/ 198120 w 332105"/>
                    <a:gd name="connsiteY13" fmla="*/ 511175 h 534670"/>
                    <a:gd name="connisteX14" fmla="*/ 263525 w 332105"/>
                    <a:gd name="connsiteY14" fmla="*/ 463550 h 534670"/>
                    <a:gd name="connisteX15" fmla="*/ 276860 w 332105"/>
                    <a:gd name="connsiteY15" fmla="*/ 398145 h 534670"/>
                    <a:gd name="connisteX16" fmla="*/ 285115 w 332105"/>
                    <a:gd name="connsiteY16" fmla="*/ 332105 h 534670"/>
                    <a:gd name="connisteX17" fmla="*/ 319405 w 332105"/>
                    <a:gd name="connsiteY17" fmla="*/ 266065 h 534670"/>
                    <a:gd name="connisteX18" fmla="*/ 332105 w 332105"/>
                    <a:gd name="connsiteY18" fmla="*/ 200025 h 534670"/>
                    <a:gd name="connisteX19" fmla="*/ 324485 w 332105"/>
                    <a:gd name="connsiteY19" fmla="*/ 134620 h 534670"/>
                    <a:gd name="connisteX20" fmla="*/ 276860 w 332105"/>
                    <a:gd name="connsiteY20" fmla="*/ 0 h 534670"/>
                    <a:gd name="connisteX21" fmla="*/ 242570 w 332105"/>
                    <a:gd name="connsiteY21" fmla="*/ 5080 h 534670"/>
                    <a:gd name="connisteX22" fmla="*/ 176530 w 332105"/>
                    <a:gd name="connsiteY22" fmla="*/ 39370 h 534670"/>
                    <a:gd name="connisteX23" fmla="*/ 134620 w 332105"/>
                    <a:gd name="connsiteY23" fmla="*/ 105410 h 534670"/>
                    <a:gd name="connisteX24" fmla="*/ 142875 w 332105"/>
                    <a:gd name="connsiteY24" fmla="*/ 89535 h 53467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  <a:cxn ang="0">
                      <a:pos x="connisteX7" y="connsiteY7"/>
                    </a:cxn>
                    <a:cxn ang="0">
                      <a:pos x="connisteX8" y="connsiteY8"/>
                    </a:cxn>
                    <a:cxn ang="0">
                      <a:pos x="connisteX9" y="connsiteY9"/>
                    </a:cxn>
                    <a:cxn ang="0">
                      <a:pos x="connisteX10" y="connsiteY10"/>
                    </a:cxn>
                    <a:cxn ang="0">
                      <a:pos x="connisteX11" y="connsiteY11"/>
                    </a:cxn>
                    <a:cxn ang="0">
                      <a:pos x="connisteX12" y="connsiteY12"/>
                    </a:cxn>
                    <a:cxn ang="0">
                      <a:pos x="connisteX13" y="connsiteY13"/>
                    </a:cxn>
                    <a:cxn ang="0">
                      <a:pos x="connisteX14" y="connsiteY14"/>
                    </a:cxn>
                    <a:cxn ang="0">
                      <a:pos x="connisteX15" y="connsiteY15"/>
                    </a:cxn>
                    <a:cxn ang="0">
                      <a:pos x="connisteX16" y="connsiteY16"/>
                    </a:cxn>
                    <a:cxn ang="0">
                      <a:pos x="connisteX17" y="connsiteY17"/>
                    </a:cxn>
                    <a:cxn ang="0">
                      <a:pos x="connisteX18" y="connsiteY18"/>
                    </a:cxn>
                    <a:cxn ang="0">
                      <a:pos x="connisteX19" y="connsiteY19"/>
                    </a:cxn>
                    <a:cxn ang="0">
                      <a:pos x="connisteX20" y="connsiteY20"/>
                    </a:cxn>
                    <a:cxn ang="0">
                      <a:pos x="connisteX21" y="connsiteY21"/>
                    </a:cxn>
                    <a:cxn ang="0">
                      <a:pos x="connisteX22" y="connsiteY22"/>
                    </a:cxn>
                    <a:cxn ang="0">
                      <a:pos x="connisteX23" y="connsiteY23"/>
                    </a:cxn>
                    <a:cxn ang="0">
                      <a:pos x="connisteX24" y="connsiteY24"/>
                    </a:cxn>
                  </a:cxnLst>
                  <a:rect l="l" t="t" r="r" b="b"/>
                  <a:pathLst>
                    <a:path w="332105" h="534670">
                      <a:moveTo>
                        <a:pt x="219075" y="57785"/>
                      </a:moveTo>
                      <a:lnTo>
                        <a:pt x="153035" y="92075"/>
                      </a:lnTo>
                      <a:lnTo>
                        <a:pt x="90170" y="158115"/>
                      </a:lnTo>
                      <a:lnTo>
                        <a:pt x="108585" y="224155"/>
                      </a:lnTo>
                      <a:lnTo>
                        <a:pt x="155575" y="290195"/>
                      </a:lnTo>
                      <a:lnTo>
                        <a:pt x="90170" y="327025"/>
                      </a:lnTo>
                      <a:lnTo>
                        <a:pt x="58420" y="300355"/>
                      </a:lnTo>
                      <a:lnTo>
                        <a:pt x="47625" y="313690"/>
                      </a:lnTo>
                      <a:lnTo>
                        <a:pt x="47625" y="379730"/>
                      </a:lnTo>
                      <a:lnTo>
                        <a:pt x="26670" y="445135"/>
                      </a:lnTo>
                      <a:lnTo>
                        <a:pt x="0" y="511175"/>
                      </a:lnTo>
                      <a:lnTo>
                        <a:pt x="66040" y="532130"/>
                      </a:lnTo>
                      <a:lnTo>
                        <a:pt x="132080" y="534670"/>
                      </a:lnTo>
                      <a:lnTo>
                        <a:pt x="198120" y="511175"/>
                      </a:lnTo>
                      <a:lnTo>
                        <a:pt x="263525" y="463550"/>
                      </a:lnTo>
                      <a:lnTo>
                        <a:pt x="276860" y="398145"/>
                      </a:lnTo>
                      <a:lnTo>
                        <a:pt x="285115" y="332105"/>
                      </a:lnTo>
                      <a:lnTo>
                        <a:pt x="319405" y="266065"/>
                      </a:lnTo>
                      <a:lnTo>
                        <a:pt x="332105" y="200025"/>
                      </a:lnTo>
                      <a:lnTo>
                        <a:pt x="324485" y="134620"/>
                      </a:lnTo>
                      <a:lnTo>
                        <a:pt x="276860" y="0"/>
                      </a:lnTo>
                      <a:lnTo>
                        <a:pt x="242570" y="5080"/>
                      </a:lnTo>
                      <a:lnTo>
                        <a:pt x="176530" y="39370"/>
                      </a:lnTo>
                      <a:lnTo>
                        <a:pt x="134620" y="105410"/>
                      </a:lnTo>
                      <a:lnTo>
                        <a:pt x="142875" y="89535"/>
                      </a:ln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02" name="图片 101"/>
                <p:cNvPicPr/>
                <p:nvPr/>
              </p:nvPicPr>
              <p:blipFill>
                <a:blip r:embed="rId7" cstate="email">
                  <a:clrChange>
                    <a:clrFrom>
                      <a:srgbClr val="F6F6F6">
                        <a:alpha val="100000"/>
                      </a:srgbClr>
                    </a:clrFrom>
                    <a:clrTo>
                      <a:srgbClr val="F6F6F6">
                        <a:alpha val="100000"/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2227" y="7975"/>
                  <a:ext cx="2144" cy="214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</p:grpSp>
      </p:grpSp>
      <p:pic>
        <p:nvPicPr>
          <p:cNvPr id="5" name="新录音 4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9">
                  <p14:trim st="520.000000"/>
                </p14:media>
              </p:ext>
            </p:extLst>
          </p:nvPr>
        </p:nvPicPr>
        <p:blipFill>
          <a:blip r:embed="rId10">
            <a:alphaModFix amt="20000"/>
          </a:blip>
          <a:stretch>
            <a:fillRect/>
          </a:stretch>
        </p:blipFill>
        <p:spPr>
          <a:xfrm>
            <a:off x="8211821" y="5402580"/>
            <a:ext cx="495300" cy="495300"/>
          </a:xfrm>
          <a:prstGeom prst="rect">
            <a:avLst/>
          </a:prstGeom>
        </p:spPr>
      </p:pic>
      <p:pic>
        <p:nvPicPr>
          <p:cNvPr id="7" name="新录音 44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11">
                  <p14:trim st="607.000000"/>
                </p14:media>
              </p:ext>
            </p:extLst>
          </p:nvPr>
        </p:nvPicPr>
        <p:blipFill>
          <a:blip r:embed="rId10">
            <a:alphaModFix amt="5000"/>
          </a:blip>
          <a:stretch>
            <a:fillRect/>
          </a:stretch>
        </p:blipFill>
        <p:spPr>
          <a:xfrm>
            <a:off x="7126606" y="5585460"/>
            <a:ext cx="495300" cy="4953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7" dur="77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4" dur="872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EFA"/>
              </a:clrFrom>
              <a:clrTo>
                <a:srgbClr val="FFFE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857250"/>
            <a:ext cx="3524251" cy="33353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9699" name="组合 1"/>
          <p:cNvGrpSpPr/>
          <p:nvPr/>
        </p:nvGrpSpPr>
        <p:grpSpPr>
          <a:xfrm>
            <a:off x="4229101" y="4476750"/>
            <a:ext cx="3619500" cy="1619250"/>
            <a:chOff x="3171825" y="3357568"/>
            <a:chExt cx="2714625" cy="1214437"/>
          </a:xfrm>
        </p:grpSpPr>
        <p:sp>
          <p:nvSpPr>
            <p:cNvPr id="29700" name="圆角矩形 12"/>
            <p:cNvSpPr/>
            <p:nvPr/>
          </p:nvSpPr>
          <p:spPr>
            <a:xfrm>
              <a:off x="3171825" y="3357568"/>
              <a:ext cx="2714625" cy="1214437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1" name="椭圆 13"/>
            <p:cNvSpPr/>
            <p:nvPr/>
          </p:nvSpPr>
          <p:spPr>
            <a:xfrm>
              <a:off x="3529013" y="357188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2" name="椭圆 14"/>
            <p:cNvSpPr/>
            <p:nvPr/>
          </p:nvSpPr>
          <p:spPr>
            <a:xfrm>
              <a:off x="3957638" y="357188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3" name="椭圆 15"/>
            <p:cNvSpPr/>
            <p:nvPr/>
          </p:nvSpPr>
          <p:spPr>
            <a:xfrm>
              <a:off x="4386263" y="357188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4" name="椭圆 16"/>
            <p:cNvSpPr/>
            <p:nvPr/>
          </p:nvSpPr>
          <p:spPr>
            <a:xfrm>
              <a:off x="4814888" y="357188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5" name="椭圆 17"/>
            <p:cNvSpPr/>
            <p:nvPr/>
          </p:nvSpPr>
          <p:spPr>
            <a:xfrm>
              <a:off x="5243513" y="3571880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6" name="椭圆 19"/>
            <p:cNvSpPr/>
            <p:nvPr/>
          </p:nvSpPr>
          <p:spPr>
            <a:xfrm>
              <a:off x="3529013" y="4071943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7" name="椭圆 20"/>
            <p:cNvSpPr/>
            <p:nvPr/>
          </p:nvSpPr>
          <p:spPr>
            <a:xfrm>
              <a:off x="3957638" y="4071943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8" name="椭圆 21"/>
            <p:cNvSpPr/>
            <p:nvPr/>
          </p:nvSpPr>
          <p:spPr>
            <a:xfrm>
              <a:off x="4386263" y="4071943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29709" name="椭圆 22"/>
            <p:cNvSpPr/>
            <p:nvPr/>
          </p:nvSpPr>
          <p:spPr>
            <a:xfrm>
              <a:off x="4814888" y="4071943"/>
              <a:ext cx="285750" cy="285750"/>
            </a:xfrm>
            <a:prstGeom prst="ellipse">
              <a:avLst/>
            </a:prstGeom>
            <a:solidFill>
              <a:srgbClr val="FF0000"/>
            </a:solidFill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/>
              <a:endParaRPr lang="en-US" altLang="en-US" sz="2400">
                <a:solidFill>
                  <a:srgbClr val="FFFFFF"/>
                </a:solidFill>
                <a:latin typeface="Calibri" panose="020F0502020204030204"/>
              </a:endParaRPr>
            </a:p>
          </p:txBody>
        </p:sp>
      </p:grpSp>
      <p:grpSp>
        <p:nvGrpSpPr>
          <p:cNvPr id="29710" name="组合 5"/>
          <p:cNvGrpSpPr/>
          <p:nvPr/>
        </p:nvGrpSpPr>
        <p:grpSpPr>
          <a:xfrm>
            <a:off x="4162425" y="17465"/>
            <a:ext cx="4057651" cy="846137"/>
            <a:chOff x="4360695" y="56433"/>
            <a:chExt cx="4057650" cy="846728"/>
          </a:xfrm>
        </p:grpSpPr>
        <p:pic>
          <p:nvPicPr>
            <p:cNvPr id="29711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9712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知识回顾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WPS 演示</Application>
  <PresentationFormat>自定义</PresentationFormat>
  <Paragraphs>117</Paragraphs>
  <Slides>19</Slides>
  <Notes>9</Notes>
  <HiddenSlides>0</HiddenSlides>
  <MMClips>7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Wingdings</vt:lpstr>
      <vt:lpstr>隶书</vt:lpstr>
      <vt:lpstr>楷体</vt:lpstr>
      <vt:lpstr>华文楷体</vt:lpstr>
      <vt:lpstr>Arial Unicode MS</vt:lpstr>
      <vt:lpstr>Tw Cen MT</vt:lpstr>
      <vt:lpstr>华文仿宋</vt:lpstr>
      <vt:lpstr>Times New Roman</vt:lpstr>
      <vt:lpstr>黑体</vt:lpstr>
      <vt:lpstr>楷体_GB2312</vt:lpstr>
      <vt:lpstr>新宋体</vt:lpstr>
      <vt:lpstr>华文新魏</vt:lpstr>
      <vt:lpstr>Arial</vt:lpstr>
      <vt:lpstr>RomanS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2022-05-29T11:49:00Z</cp:lastPrinted>
  <dcterms:created xsi:type="dcterms:W3CDTF">2022-05-29T11:49:00Z</dcterms:created>
  <dcterms:modified xsi:type="dcterms:W3CDTF">2023-11-02T08:23:53Z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D1450F91CF2B45A584AD7D22B7D4776B_12</vt:lpwstr>
  </property>
  <property fmtid="{D5CDD505-2E9C-101B-9397-08002B2CF9AE}" pid="3" name="KSOProductBuildVer">
    <vt:lpwstr>2052-12.1.0.15712</vt:lpwstr>
  </property>
</Properties>
</file>