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2"/>
    <p:sldId id="266" r:id="rId13"/>
    <p:sldId id="268" r:id="rId14"/>
    <p:sldId id="270" r:id="rId15"/>
    <p:sldId id="269" r:id="rId16"/>
    <p:sldId id="271" r:id="rId17"/>
    <p:sldId id="272" r:id="rId18"/>
    <p:sldId id="274" r:id="rId19"/>
    <p:sldId id="275" r:id="rId20"/>
    <p:sldId id="276" r:id="rId21"/>
    <p:sldId id="273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ww.xkb1.com" initials="w" lastIdx="0" clrIdx="0"/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02" y="-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4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F6C55-6C14-4F0D-928C-D7F1BE70B2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1264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264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1571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571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22883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288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269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2698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en-US" sz="1200"/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17.emf"/><Relationship Id="rId1" Type="http://schemas.openxmlformats.org/officeDocument/2006/relationships/oleObject" Target="../embeddings/Document1.doc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jpeg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27.png"/><Relationship Id="rId1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9.png"/><Relationship Id="rId1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12.xml"/><Relationship Id="rId24" Type="http://schemas.openxmlformats.org/officeDocument/2006/relationships/image" Target="../media/image6.png"/><Relationship Id="rId23" Type="http://schemas.openxmlformats.org/officeDocument/2006/relationships/image" Target="../media/image5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924275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/>
              <a:t>比一比</a:t>
            </a:r>
            <a:endParaRPr lang="zh-CN" altLang="en-US" sz="88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55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5701" y="1640205"/>
            <a:ext cx="4422140" cy="31445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" name="Rectangle 64"/>
          <p:cNvSpPr>
            <a:spLocks noChangeArrowheads="1"/>
          </p:cNvSpPr>
          <p:nvPr/>
        </p:nvSpPr>
        <p:spPr bwMode="auto">
          <a:xfrm>
            <a:off x="2414905" y="5411472"/>
            <a:ext cx="1629411" cy="73866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kumimoji="1"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天</a:t>
            </a:r>
            <a:r>
              <a:rPr kumimoji="1"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kumimoji="1" 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</a:t>
            </a:r>
            <a:endParaRPr kumimoji="1" lang="zh-CN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64"/>
          <p:cNvSpPr>
            <a:spLocks noChangeArrowheads="1"/>
          </p:cNvSpPr>
          <p:nvPr/>
        </p:nvSpPr>
        <p:spPr bwMode="auto">
          <a:xfrm>
            <a:off x="6450966" y="2414271"/>
            <a:ext cx="495935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kumimoji="1" sz="28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当两边的物体</a:t>
            </a:r>
            <a:r>
              <a:rPr kumimoji="1" sz="2800" dirty="0" err="1" smtClean="0">
                <a:solidFill>
                  <a:srgbClr val="2114C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一样重</a:t>
            </a:r>
            <a:r>
              <a:rPr kumimoji="1" sz="28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时天平是</a:t>
            </a:r>
            <a:r>
              <a:rPr kumimoji="1" sz="2800" dirty="0" err="1" smtClean="0">
                <a:solidFill>
                  <a:srgbClr val="2114C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</a:t>
            </a:r>
            <a:r>
              <a:rPr kumimoji="1" sz="28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的；如果两边都</a:t>
            </a:r>
            <a:r>
              <a:rPr kumimoji="1" sz="2800" dirty="0" err="1" smtClean="0">
                <a:solidFill>
                  <a:srgbClr val="2114C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不平</a:t>
            </a:r>
            <a:r>
              <a:rPr kumimoji="1" sz="28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kumimoji="1" sz="2800" dirty="0" err="1" smtClean="0">
                <a:solidFill>
                  <a:srgbClr val="2114C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下降的</a:t>
            </a:r>
            <a:r>
              <a:rPr kumimoji="1" sz="28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一端物体</a:t>
            </a:r>
            <a:r>
              <a:rPr kumimoji="1" sz="2800" dirty="0" err="1" smtClean="0">
                <a:solidFill>
                  <a:srgbClr val="2114C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比较重</a:t>
            </a:r>
            <a:r>
              <a:rPr kumimoji="1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kumimoji="1" sz="2800" dirty="0" smtClean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9"/>
          <p:cNvSpPr/>
          <p:nvPr/>
        </p:nvSpPr>
        <p:spPr>
          <a:xfrm>
            <a:off x="4954589" y="4226039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8067" name="Rectangle 8"/>
          <p:cNvSpPr/>
          <p:nvPr/>
        </p:nvSpPr>
        <p:spPr>
          <a:xfrm>
            <a:off x="4462463" y="3603739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8068" name="Rectangle 10"/>
          <p:cNvSpPr/>
          <p:nvPr/>
        </p:nvSpPr>
        <p:spPr>
          <a:xfrm>
            <a:off x="4279902" y="4200639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8069" name="Rectangle 10"/>
          <p:cNvSpPr/>
          <p:nvPr/>
        </p:nvSpPr>
        <p:spPr>
          <a:xfrm>
            <a:off x="3500438" y="3525158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8070" name="TextBox 7"/>
          <p:cNvSpPr/>
          <p:nvPr/>
        </p:nvSpPr>
        <p:spPr>
          <a:xfrm>
            <a:off x="1390651" y="1625602"/>
            <a:ext cx="1389063" cy="1231106"/>
          </a:xfrm>
          <a:prstGeom prst="rect">
            <a:avLst/>
          </a:prstGeom>
          <a:gradFill rotWithShape="0">
            <a:gsLst>
              <a:gs pos="0">
                <a:srgbClr val="7B32B2"/>
              </a:gs>
              <a:gs pos="100000">
                <a:srgbClr val="401A5D"/>
              </a:gs>
            </a:gsLst>
            <a:lin ang="0"/>
          </a:gradFill>
          <a:ln w="9525">
            <a:noFill/>
          </a:ln>
        </p:spPr>
        <p:txBody>
          <a:bodyPr>
            <a:spAutoFit/>
          </a:bodyPr>
          <a:lstStyle/>
          <a:p>
            <a:r>
              <a:rPr lang="en-US" altLang="en-US" sz="3700" b="1">
                <a:solidFill>
                  <a:srgbClr val="FF0000"/>
                </a:solidFill>
                <a:ea typeface="楷体" panose="02010609060101010101" pitchFamily="49" charset="-122"/>
              </a:rPr>
              <a:t>分析</a:t>
            </a:r>
            <a:r>
              <a:rPr lang="en-US" altLang="en-US" sz="3700" b="1">
                <a:ea typeface="楷体" panose="02010609060101010101" pitchFamily="49" charset="-122"/>
              </a:rPr>
              <a:t>： </a:t>
            </a:r>
            <a:endParaRPr lang="en-US" altLang="en-US" sz="3700" b="1">
              <a:ea typeface="楷体" panose="02010609060101010101" pitchFamily="49" charset="-122"/>
            </a:endParaRPr>
          </a:p>
        </p:txBody>
      </p:sp>
      <p:sp>
        <p:nvSpPr>
          <p:cNvPr id="88071" name="矩形 7"/>
          <p:cNvSpPr/>
          <p:nvPr/>
        </p:nvSpPr>
        <p:spPr>
          <a:xfrm>
            <a:off x="468314" y="2355851"/>
            <a:ext cx="11425237" cy="2939266"/>
          </a:xfrm>
          <a:prstGeom prst="rect">
            <a:avLst/>
          </a:prstGeom>
          <a:solidFill>
            <a:srgbClr val="9DC3E6"/>
          </a:solidFill>
          <a:ln w="9525">
            <a:noFill/>
          </a:ln>
        </p:spPr>
        <p:txBody>
          <a:bodyPr>
            <a:spAutoFit/>
          </a:bodyPr>
          <a:lstStyle/>
          <a:p>
            <a:pPr algn="just"/>
            <a:r>
              <a:rPr lang="en-US" altLang="en-US" sz="3700" dirty="0">
                <a:ea typeface="楷体" panose="02010609060101010101" pitchFamily="49" charset="-122"/>
              </a:rPr>
              <a:t>        由第一台天平可以看出：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只螃蟹和</a:t>
            </a:r>
            <a:r>
              <a:rPr lang="en-US" altLang="zh-CN" sz="3700" dirty="0">
                <a:ea typeface="楷体" panose="02010609060101010101" pitchFamily="49" charset="-122"/>
              </a:rPr>
              <a:t>2</a:t>
            </a:r>
            <a:r>
              <a:rPr lang="en-US" altLang="en-US" sz="3700" dirty="0">
                <a:ea typeface="楷体" panose="02010609060101010101" pitchFamily="49" charset="-122"/>
              </a:rPr>
              <a:t>条鱼同样重，那么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只螃蟹比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条鱼重；由第二台天平可知，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只螃蟹和</a:t>
            </a:r>
            <a:r>
              <a:rPr lang="en-US" altLang="zh-CN" sz="3700" dirty="0">
                <a:ea typeface="楷体" panose="02010609060101010101" pitchFamily="49" charset="-122"/>
              </a:rPr>
              <a:t>4</a:t>
            </a:r>
            <a:r>
              <a:rPr lang="en-US" altLang="en-US" sz="3700" dirty="0">
                <a:ea typeface="楷体" panose="02010609060101010101" pitchFamily="49" charset="-122"/>
              </a:rPr>
              <a:t>只小虾同样重，那么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只螃蟹比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只小虾重；还可以知道</a:t>
            </a:r>
            <a:r>
              <a:rPr lang="en-US" altLang="zh-CN" sz="3700" dirty="0">
                <a:ea typeface="楷体" panose="02010609060101010101" pitchFamily="49" charset="-122"/>
              </a:rPr>
              <a:t>2</a:t>
            </a:r>
            <a:r>
              <a:rPr lang="en-US" altLang="en-US" sz="3700" dirty="0">
                <a:ea typeface="楷体" panose="02010609060101010101" pitchFamily="49" charset="-122"/>
              </a:rPr>
              <a:t>条鱼和</a:t>
            </a:r>
            <a:r>
              <a:rPr lang="en-US" altLang="zh-CN" sz="3700" dirty="0">
                <a:ea typeface="楷体" panose="02010609060101010101" pitchFamily="49" charset="-122"/>
              </a:rPr>
              <a:t>4</a:t>
            </a:r>
            <a:r>
              <a:rPr lang="en-US" altLang="en-US" sz="3700" dirty="0">
                <a:ea typeface="楷体" panose="02010609060101010101" pitchFamily="49" charset="-122"/>
              </a:rPr>
              <a:t>只小虾同样重，那么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条鱼比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只小虾重，从而可知螃蟹最重，小虾最轻。</a:t>
            </a:r>
            <a:endParaRPr lang="en-US" altLang="en-US" sz="3700" dirty="0">
              <a:ea typeface="楷体" panose="02010609060101010101" pitchFamily="49" charset="-122"/>
            </a:endParaRPr>
          </a:p>
        </p:txBody>
      </p:sp>
      <p:grpSp>
        <p:nvGrpSpPr>
          <p:cNvPr id="88072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88073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8074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典例精析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075" name="矩形 2"/>
          <p:cNvSpPr/>
          <p:nvPr/>
        </p:nvSpPr>
        <p:spPr>
          <a:xfrm>
            <a:off x="616984" y="854075"/>
            <a:ext cx="1723549" cy="707886"/>
          </a:xfrm>
          <a:prstGeom prst="rect">
            <a:avLst/>
          </a:prstGeom>
          <a:gradFill rotWithShape="0">
            <a:gsLst>
              <a:gs pos="100000">
                <a:srgbClr val="F9F8CA">
                  <a:alpha val="100000"/>
                </a:srgbClr>
              </a:gs>
              <a:gs pos="6000">
                <a:srgbClr val="4EAADD">
                  <a:alpha val="100000"/>
                </a:srgbClr>
              </a:gs>
            </a:gsLst>
            <a:lin ang="0" scaled="1"/>
          </a:gra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40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看一看</a:t>
            </a:r>
            <a:endParaRPr lang="en-US" altLang="en-US" sz="40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 animBg="1"/>
      <p:bldP spid="880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8"/>
          <p:cNvSpPr/>
          <p:nvPr/>
        </p:nvSpPr>
        <p:spPr>
          <a:xfrm>
            <a:off x="3346451" y="2280558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91139" name="Rectangle 10"/>
          <p:cNvSpPr/>
          <p:nvPr/>
        </p:nvSpPr>
        <p:spPr>
          <a:xfrm>
            <a:off x="6278563" y="1372508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graphicFrame>
        <p:nvGraphicFramePr>
          <p:cNvPr id="91140" name="对象 39944"/>
          <p:cNvGraphicFramePr>
            <a:graphicFrameLocks noChangeAspect="1"/>
          </p:cNvGraphicFramePr>
          <p:nvPr/>
        </p:nvGraphicFramePr>
        <p:xfrm>
          <a:off x="1008063" y="1316038"/>
          <a:ext cx="9493251" cy="472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1" imgW="5990590" imgH="2967355" progId="Word.Document.8">
                  <p:embed/>
                </p:oleObj>
              </mc:Choice>
              <mc:Fallback>
                <p:oleObj name="" r:id="rId1" imgW="5990590" imgH="296735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008063" y="1316038"/>
                        <a:ext cx="9493251" cy="47228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1141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91142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1143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易错详解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1144" name="矩形 2"/>
          <p:cNvSpPr/>
          <p:nvPr/>
        </p:nvSpPr>
        <p:spPr>
          <a:xfrm>
            <a:off x="616984" y="854075"/>
            <a:ext cx="1723549" cy="707886"/>
          </a:xfrm>
          <a:prstGeom prst="rect">
            <a:avLst/>
          </a:prstGeom>
          <a:gradFill rotWithShape="0">
            <a:gsLst>
              <a:gs pos="100000">
                <a:srgbClr val="F9F8CA">
                  <a:alpha val="100000"/>
                </a:srgbClr>
              </a:gs>
              <a:gs pos="6000">
                <a:srgbClr val="4EAADD">
                  <a:alpha val="100000"/>
                </a:srgbClr>
              </a:gs>
            </a:gsLst>
            <a:lin ang="0" scaled="1"/>
          </a:gra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40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看一看</a:t>
            </a:r>
            <a:endParaRPr lang="en-US" altLang="en-US" sz="40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54063" y="1296352"/>
            <a:ext cx="10900096" cy="4055110"/>
            <a:chOff x="754062" y="1296352"/>
            <a:chExt cx="10900096" cy="4055110"/>
          </a:xfrm>
        </p:grpSpPr>
        <p:pic>
          <p:nvPicPr>
            <p:cNvPr id="5" name="Picture 1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 flipH="1">
              <a:off x="9838949" y="3301167"/>
              <a:ext cx="1815209" cy="200119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横卷形 5"/>
            <p:cNvSpPr/>
            <p:nvPr/>
          </p:nvSpPr>
          <p:spPr>
            <a:xfrm>
              <a:off x="754062" y="1296352"/>
              <a:ext cx="8863330" cy="4055110"/>
            </a:xfrm>
            <a:prstGeom prst="horizontalScroll">
              <a:avLst/>
            </a:prstGeom>
            <a:solidFill>
              <a:schemeClr val="accent4">
                <a:lumMod val="60000"/>
                <a:lumOff val="40000"/>
                <a:alpha val="58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Rectangle 64"/>
            <p:cNvSpPr>
              <a:spLocks noChangeArrowheads="1"/>
            </p:cNvSpPr>
            <p:nvPr/>
          </p:nvSpPr>
          <p:spPr bwMode="auto">
            <a:xfrm>
              <a:off x="1403033" y="2309177"/>
              <a:ext cx="7854951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        </a:t>
              </a:r>
              <a:r>
                <a:rPr kumimoji="1" sz="2800" dirty="0" err="1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在我们的学习生活中经常需要我们</a:t>
              </a:r>
              <a:r>
                <a:rPr kumimoji="1" sz="2800" dirty="0" err="1" smtClean="0">
                  <a:solidFill>
                    <a:srgbClr val="2114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按照一定的标准</a:t>
              </a:r>
              <a:r>
                <a:rPr kumimoji="1" sz="2800" dirty="0" err="1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将一些物品分一分，这样东西的摆放就显得</a:t>
              </a:r>
              <a:r>
                <a:rPr kumimoji="1" sz="2800" dirty="0" err="1" smtClean="0">
                  <a:solidFill>
                    <a:srgbClr val="2114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更整齐</a:t>
              </a:r>
              <a:r>
                <a:rPr kumimoji="1" sz="2800" dirty="0" err="1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了，我们用起来也</a:t>
              </a:r>
              <a:r>
                <a:rPr kumimoji="1" sz="2800" dirty="0" err="1" smtClean="0">
                  <a:solidFill>
                    <a:srgbClr val="2114C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更方便</a:t>
              </a:r>
              <a:r>
                <a:rPr kumimoji="1" sz="28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。</a:t>
              </a:r>
              <a:endParaRPr kumimoji="1" sz="28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662306" y="977267"/>
            <a:ext cx="798766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</a:t>
            </a:r>
            <a:r>
              <a:rPr kumimoji="1"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重的画“√”，轻的画“</a:t>
            </a:r>
            <a:r>
              <a:rPr kumimoji="1"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kumimoji="1"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”。</a:t>
            </a:r>
            <a:endParaRPr kumimoji="1" lang="zh-CN" altLang="en-US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009516" y="1221740"/>
            <a:ext cx="462915" cy="492760"/>
          </a:xfrm>
          <a:prstGeom prst="ellipse">
            <a:avLst/>
          </a:prstGeom>
          <a:noFill/>
          <a:ln w="19050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-21474825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1" y="2578737"/>
            <a:ext cx="4264025" cy="23374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-21474825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2266" y="2679702"/>
            <a:ext cx="3808095" cy="2135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780155" y="5274946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291591" y="5274945"/>
            <a:ext cx="462915" cy="492760"/>
          </a:xfrm>
          <a:prstGeom prst="ellipse">
            <a:avLst/>
          </a:prstGeom>
          <a:noFill/>
          <a:ln w="28575">
            <a:solidFill>
              <a:srgbClr val="2114C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9409431" y="5274946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920865" y="5274945"/>
            <a:ext cx="462915" cy="492760"/>
          </a:xfrm>
          <a:prstGeom prst="ellipse">
            <a:avLst/>
          </a:prstGeom>
          <a:noFill/>
          <a:ln w="28575">
            <a:solidFill>
              <a:srgbClr val="2114C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7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AutoShape 3"/>
          <p:cNvSpPr/>
          <p:nvPr/>
        </p:nvSpPr>
        <p:spPr>
          <a:xfrm>
            <a:off x="3324226" y="885825"/>
            <a:ext cx="7524751" cy="711200"/>
          </a:xfrm>
          <a:prstGeom prst="wedgeRoundRectCallout">
            <a:avLst>
              <a:gd name="adj1" fmla="val 45708"/>
              <a:gd name="adj2" fmla="val 109106"/>
              <a:gd name="adj3" fmla="val 16667"/>
            </a:avLst>
          </a:prstGeom>
          <a:gradFill rotWithShape="0">
            <a:gsLst>
              <a:gs pos="0">
                <a:srgbClr val="7B32B2"/>
              </a:gs>
              <a:gs pos="100000">
                <a:srgbClr val="401A5D"/>
              </a:gs>
            </a:gsLst>
            <a:lin ang="0"/>
          </a:gradFill>
          <a:ln w="2857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119999" tIns="62400" rIns="119999" bIns="62400"/>
          <a:lstStyle/>
          <a:p>
            <a:pPr latinLnBrk="1">
              <a:spcBef>
                <a:spcPct val="50000"/>
              </a:spcBef>
            </a:pPr>
            <a:r>
              <a:rPr lang="en-US" altLang="en-US" sz="3400" b="1">
                <a:latin typeface="楷体" panose="02010609060101010101" pitchFamily="49" charset="-122"/>
                <a:ea typeface="楷体" panose="02010609060101010101" pitchFamily="49" charset="-122"/>
              </a:rPr>
              <a:t>仔细观察图，请你说说图上画了什么？</a:t>
            </a:r>
            <a:endParaRPr lang="en-US" altLang="en-US" sz="3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4211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6164" y="1546227"/>
            <a:ext cx="1177925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4212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501" y="1597027"/>
            <a:ext cx="5905500" cy="48799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4213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94214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4215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知识回顾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4216" name="矩形 2"/>
          <p:cNvSpPr/>
          <p:nvPr/>
        </p:nvSpPr>
        <p:spPr>
          <a:xfrm>
            <a:off x="616984" y="854075"/>
            <a:ext cx="1723549" cy="707886"/>
          </a:xfrm>
          <a:prstGeom prst="rect">
            <a:avLst/>
          </a:prstGeom>
          <a:gradFill rotWithShape="0">
            <a:gsLst>
              <a:gs pos="100000">
                <a:srgbClr val="F9F8CA">
                  <a:alpha val="100000"/>
                </a:srgbClr>
              </a:gs>
              <a:gs pos="6000">
                <a:srgbClr val="4EAADD">
                  <a:alpha val="100000"/>
                </a:srgbClr>
              </a:gs>
            </a:gsLst>
            <a:lin ang="0" scaled="1"/>
          </a:gra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40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想一想</a:t>
            </a:r>
            <a:endParaRPr lang="en-US" altLang="en-US" sz="40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 fill="hold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282" name="组合 30"/>
          <p:cNvGrpSpPr/>
          <p:nvPr/>
        </p:nvGrpSpPr>
        <p:grpSpPr>
          <a:xfrm>
            <a:off x="3714751" y="4476750"/>
            <a:ext cx="6327775" cy="1455738"/>
            <a:chOff x="3541512" y="3695120"/>
            <a:chExt cx="4745264" cy="1091208"/>
          </a:xfrm>
        </p:grpSpPr>
        <p:pic>
          <p:nvPicPr>
            <p:cNvPr id="97283" name="Picture 3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369597" y="3695120"/>
              <a:ext cx="917179" cy="1091208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97284" name="组合 31"/>
            <p:cNvGrpSpPr/>
            <p:nvPr/>
          </p:nvGrpSpPr>
          <p:grpSpPr>
            <a:xfrm>
              <a:off x="3541512" y="3857634"/>
              <a:ext cx="4206640" cy="928694"/>
              <a:chOff x="4278008" y="3420906"/>
              <a:chExt cx="4206640" cy="928694"/>
            </a:xfrm>
          </p:grpSpPr>
          <p:sp>
            <p:nvSpPr>
              <p:cNvPr id="97285" name="云形标注 82"/>
              <p:cNvSpPr/>
              <p:nvPr/>
            </p:nvSpPr>
            <p:spPr>
              <a:xfrm>
                <a:off x="4555391" y="3421419"/>
                <a:ext cx="3610734" cy="928181"/>
              </a:xfrm>
              <a:solidFill>
                <a:schemeClr val="bg1"/>
              </a:solidFill>
              <a:ln w="15875" cap="flat" cmpd="sng">
                <a:solidFill>
                  <a:srgbClr val="00A1BD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286" name="矩形 4"/>
              <p:cNvSpPr/>
              <p:nvPr/>
            </p:nvSpPr>
            <p:spPr>
              <a:xfrm>
                <a:off x="4278008" y="3635220"/>
                <a:ext cx="4206640" cy="4005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zh-CN" altLang="en-US" sz="3200" b="1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重的画“</a:t>
                </a:r>
                <a:r>
                  <a:rPr lang="zh-CN" altLang="en-US" sz="3200" b="1">
                    <a:solidFill>
                      <a:srgbClr val="0000FF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√</a:t>
                </a:r>
                <a:r>
                  <a:rPr lang="zh-CN" altLang="en-US" sz="3200" b="1">
                    <a:latin typeface="楷体_GB2312" panose="02010609030101010101" pitchFamily="49" charset="-122"/>
                    <a:ea typeface="楷体_GB2312" panose="02010609030101010101" pitchFamily="49" charset="-122"/>
                  </a:rPr>
                  <a:t>”。</a:t>
                </a:r>
                <a:endParaRPr lang="zh-CN" altLang="en-US" sz="3200" b="1">
                  <a:latin typeface="楷体_GB2312" panose="02010609030101010101" pitchFamily="49" charset="-122"/>
                  <a:ea typeface="楷体_GB2312" panose="02010609030101010101" pitchFamily="49" charset="-122"/>
                </a:endParaRPr>
              </a:p>
            </p:txBody>
          </p:sp>
        </p:grpSp>
      </p:grpSp>
      <p:pic>
        <p:nvPicPr>
          <p:cNvPr id="97287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0" y="1428750"/>
            <a:ext cx="3429000" cy="2903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7288" name="矩形 39"/>
          <p:cNvSpPr/>
          <p:nvPr/>
        </p:nvSpPr>
        <p:spPr>
          <a:xfrm>
            <a:off x="6096000" y="3429000"/>
            <a:ext cx="660758" cy="6617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en-US" sz="37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en-US" altLang="en-US" sz="3700"/>
          </a:p>
        </p:txBody>
      </p:sp>
      <p:grpSp>
        <p:nvGrpSpPr>
          <p:cNvPr id="97289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97290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7291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知识回顾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7292" name="矩形 2"/>
          <p:cNvSpPr/>
          <p:nvPr/>
        </p:nvSpPr>
        <p:spPr>
          <a:xfrm>
            <a:off x="616984" y="854075"/>
            <a:ext cx="1723549" cy="707886"/>
          </a:xfrm>
          <a:prstGeom prst="rect">
            <a:avLst/>
          </a:prstGeom>
          <a:gradFill rotWithShape="0">
            <a:gsLst>
              <a:gs pos="100000">
                <a:srgbClr val="F9F8CA">
                  <a:alpha val="100000"/>
                </a:srgbClr>
              </a:gs>
              <a:gs pos="6000">
                <a:srgbClr val="4EAADD">
                  <a:alpha val="100000"/>
                </a:srgbClr>
              </a:gs>
            </a:gsLst>
            <a:lin ang="0" scaled="1"/>
          </a:gra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40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动一动</a:t>
            </a:r>
            <a:endParaRPr lang="en-US" altLang="en-US" sz="40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Box 13"/>
          <p:cNvSpPr/>
          <p:nvPr/>
        </p:nvSpPr>
        <p:spPr>
          <a:xfrm>
            <a:off x="1809751" y="1560515"/>
            <a:ext cx="8218917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杯里水最多的画“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”，最少的画“</a:t>
            </a:r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4451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8501" y="2286000"/>
            <a:ext cx="8256588" cy="292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452" name="矩形 4"/>
          <p:cNvSpPr/>
          <p:nvPr/>
        </p:nvSpPr>
        <p:spPr>
          <a:xfrm>
            <a:off x="5888039" y="454501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4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4453" name="矩形 5"/>
          <p:cNvSpPr/>
          <p:nvPr/>
        </p:nvSpPr>
        <p:spPr>
          <a:xfrm>
            <a:off x="9393239" y="4551364"/>
            <a:ext cx="596638" cy="584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○</a:t>
            </a:r>
            <a:endParaRPr lang="zh-CN" altLang="en-US" sz="240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4454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104455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456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典题提升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4457" name="矩形 2"/>
          <p:cNvSpPr/>
          <p:nvPr/>
        </p:nvSpPr>
        <p:spPr>
          <a:xfrm>
            <a:off x="616984" y="854075"/>
            <a:ext cx="1723549" cy="707886"/>
          </a:xfrm>
          <a:prstGeom prst="rect">
            <a:avLst/>
          </a:prstGeom>
          <a:gradFill rotWithShape="0">
            <a:gsLst>
              <a:gs pos="100000">
                <a:srgbClr val="F9F8CA">
                  <a:alpha val="100000"/>
                </a:srgbClr>
              </a:gs>
              <a:gs pos="6000">
                <a:srgbClr val="4EAADD">
                  <a:alpha val="100000"/>
                </a:srgbClr>
              </a:gs>
            </a:gsLst>
            <a:lin ang="0" scaled="1"/>
          </a:gra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40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做一做</a:t>
            </a:r>
            <a:endParaRPr lang="en-US" altLang="en-US" sz="40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11225" y="2335215"/>
            <a:ext cx="10001251" cy="34940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8547" name="Rectangle 5"/>
          <p:cNvGrpSpPr/>
          <p:nvPr/>
        </p:nvGrpSpPr>
        <p:grpSpPr>
          <a:xfrm>
            <a:off x="1042989" y="1412879"/>
            <a:ext cx="6862763" cy="665163"/>
            <a:chOff x="657" y="890"/>
            <a:chExt cx="4323" cy="419"/>
          </a:xfrm>
        </p:grpSpPr>
        <p:pic>
          <p:nvPicPr>
            <p:cNvPr id="108548" name="Rectangle 5"/>
            <p:cNvPicPr/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57" y="891"/>
              <a:ext cx="4323" cy="41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8549" name="矩形 108548"/>
            <p:cNvSpPr/>
            <p:nvPr/>
          </p:nvSpPr>
          <p:spPr>
            <a:xfrm>
              <a:off x="658" y="890"/>
              <a:ext cx="4301" cy="4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3700" b="1" dirty="0" err="1">
                  <a:latin typeface="宋体" panose="02010600030101010101" pitchFamily="2" charset="-122"/>
                </a:rPr>
                <a:t>这节课你们都学会了哪些知识</a:t>
              </a:r>
              <a:r>
                <a:rPr lang="en-US" altLang="zh-CN" sz="3700" b="1" dirty="0">
                  <a:latin typeface="宋体" panose="02010600030101010101" pitchFamily="2" charset="-122"/>
                </a:rPr>
                <a:t>？</a:t>
              </a:r>
              <a:endParaRPr lang="en-US" altLang="en-US" sz="3700" b="1" dirty="0">
                <a:latin typeface="宋体" panose="02010600030101010101" pitchFamily="2" charset="-122"/>
              </a:endParaRPr>
            </a:p>
          </p:txBody>
        </p:sp>
      </p:grpSp>
      <p:sp>
        <p:nvSpPr>
          <p:cNvPr id="108550" name="矩形 5"/>
          <p:cNvSpPr/>
          <p:nvPr/>
        </p:nvSpPr>
        <p:spPr>
          <a:xfrm>
            <a:off x="1428751" y="2854325"/>
            <a:ext cx="9165109" cy="6617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en-US" sz="37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我们会比较两件物品的长短、高矮和轻重</a:t>
            </a:r>
            <a:r>
              <a:rPr lang="en-US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en-US" sz="3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8551" name="矩形 6"/>
          <p:cNvSpPr/>
          <p:nvPr/>
        </p:nvSpPr>
        <p:spPr>
          <a:xfrm>
            <a:off x="1428749" y="3997327"/>
            <a:ext cx="8858251" cy="1241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en-US" sz="37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我们还学会了比较三件物品的长短、高矮、轻重等</a:t>
            </a:r>
            <a:r>
              <a:rPr lang="en-US" altLang="en-US" sz="37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en-US" sz="3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8552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108553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8554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  <a:endPara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085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085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2"/>
          <p:cNvSpPr txBox="1"/>
          <p:nvPr/>
        </p:nvSpPr>
        <p:spPr>
          <a:xfrm>
            <a:off x="884239" y="160339"/>
            <a:ext cx="1500187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作业布置</a:t>
            </a:r>
            <a:endParaRPr lang="zh-CN" altLang="en-US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31292" y="1336042"/>
            <a:ext cx="8160385" cy="44773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1"/>
          <p:cNvSpPr/>
          <p:nvPr/>
        </p:nvSpPr>
        <p:spPr>
          <a:xfrm>
            <a:off x="3202940" y="2956560"/>
            <a:ext cx="5786120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l">
              <a:lnSpc>
                <a:spcPct val="150000"/>
              </a:lnSpc>
            </a:pP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r>
              <a:rPr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教材</a:t>
            </a:r>
            <a:r>
              <a:rPr 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想想做做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66700">
              <a:lnSpc>
                <a:spcPct val="150000"/>
              </a:lnSpc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569700" y="115316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15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43527" y="245745"/>
            <a:ext cx="9067955" cy="624327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文本框 1"/>
          <p:cNvSpPr/>
          <p:nvPr/>
        </p:nvSpPr>
        <p:spPr>
          <a:xfrm>
            <a:off x="4084638" y="1444625"/>
            <a:ext cx="5376863" cy="3816350"/>
          </a:xfrm>
          <a:prstGeom prst="rect">
            <a:avLst/>
          </a:prstGeom>
          <a:solidFill>
            <a:srgbClr val="BDD7EE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、比较长短</a:t>
            </a:r>
            <a:endParaRPr lang="en-US" altLang="zh-CN" sz="4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、比较高矮</a:t>
            </a:r>
            <a:endParaRPr lang="en-US" altLang="zh-CN" sz="40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000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、比较轻重</a:t>
            </a:r>
            <a:endParaRPr lang="en-US" altLang="zh-CN" sz="4000" dirty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、比较远近</a:t>
            </a:r>
            <a:endParaRPr lang="en-US" altLang="zh-CN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00" dirty="0">
              <a:ea typeface="楷体" panose="02010609060101010101" pitchFamily="49" charset="-122"/>
            </a:endParaRPr>
          </a:p>
          <a:p>
            <a:endParaRPr lang="zh-CN" altLang="en-US" sz="100" dirty="0">
              <a:ea typeface="楷体" panose="02010609060101010101" pitchFamily="49" charset="-122"/>
            </a:endParaRPr>
          </a:p>
        </p:txBody>
      </p:sp>
      <p:grpSp>
        <p:nvGrpSpPr>
          <p:cNvPr id="78851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78852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8853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知识梳理</a:t>
              </a:r>
              <a:endPara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854" name="矩形 2"/>
          <p:cNvSpPr/>
          <p:nvPr/>
        </p:nvSpPr>
        <p:spPr>
          <a:xfrm>
            <a:off x="745470" y="993775"/>
            <a:ext cx="2236510" cy="707886"/>
          </a:xfrm>
          <a:prstGeom prst="rect">
            <a:avLst/>
          </a:prstGeom>
          <a:gradFill rotWithShape="0">
            <a:gsLst>
              <a:gs pos="100000">
                <a:srgbClr val="F9F8CA">
                  <a:alpha val="100000"/>
                </a:srgbClr>
              </a:gs>
              <a:gs pos="6000">
                <a:srgbClr val="4EAADD">
                  <a:alpha val="100000"/>
                </a:srgbClr>
              </a:gs>
            </a:gsLst>
            <a:lin ang="0" scaled="1"/>
          </a:gra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4000" b="1" dirty="0" err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知识要点</a:t>
            </a:r>
            <a:endParaRPr lang="en-US" altLang="en-US" sz="4000" b="1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648730" y="297693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" name="Picture 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043305" y="1334772"/>
            <a:ext cx="6248400" cy="46869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10123523" y="4523651"/>
            <a:ext cx="1872208" cy="1720737"/>
          </a:xfrm>
          <a:prstGeom prst="rect">
            <a:avLst/>
          </a:prstGeom>
        </p:spPr>
      </p:pic>
      <p:sp>
        <p:nvSpPr>
          <p:cNvPr id="3" name="圆角矩形标注 2"/>
          <p:cNvSpPr/>
          <p:nvPr/>
        </p:nvSpPr>
        <p:spPr>
          <a:xfrm>
            <a:off x="7735572" y="1843405"/>
            <a:ext cx="4147185" cy="1593850"/>
          </a:xfrm>
          <a:prstGeom prst="wedgeRoundRectCallout">
            <a:avLst>
              <a:gd name="adj1" fmla="val 17456"/>
              <a:gd name="adj2" fmla="val 8708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按顺序仔细观察图，说一说，图上有些什么？</a:t>
            </a:r>
            <a:endParaRPr lang="zh-CN" altLang="en-US" sz="28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矩形 3"/>
          <p:cNvSpPr/>
          <p:nvPr/>
        </p:nvSpPr>
        <p:spPr>
          <a:xfrm>
            <a:off x="893130" y="586741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认一认</a:t>
            </a:r>
            <a:endParaRPr lang="zh-CN" altLang="en-US" sz="36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183890" y="902335"/>
            <a:ext cx="3040380" cy="2668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0800000">
            <a:off x="3252471" y="1116332"/>
            <a:ext cx="2971800" cy="24542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0800000">
            <a:off x="3220086" y="969010"/>
            <a:ext cx="3035935" cy="27482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0800000">
            <a:off x="3183891" y="969010"/>
            <a:ext cx="3035935" cy="274828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392171" y="902335"/>
            <a:ext cx="3035935" cy="274828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3521077" y="882651"/>
            <a:ext cx="2558415" cy="281686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矩形 7"/>
          <p:cNvSpPr/>
          <p:nvPr/>
        </p:nvSpPr>
        <p:spPr>
          <a:xfrm>
            <a:off x="1295402" y="1739900"/>
            <a:ext cx="4422775" cy="661720"/>
          </a:xfrm>
          <a:prstGeom prst="rect">
            <a:avLst/>
          </a:prstGeom>
          <a:gradFill rotWithShape="0">
            <a:gsLst>
              <a:gs pos="0">
                <a:srgbClr val="14CD68"/>
              </a:gs>
              <a:gs pos="100000">
                <a:srgbClr val="035C7D"/>
              </a:gs>
            </a:gsLst>
            <a:lin ang="0"/>
          </a:gradFill>
          <a:ln w="9525">
            <a:noFill/>
          </a:ln>
        </p:spPr>
        <p:txBody>
          <a:bodyPr>
            <a:spAutoFit/>
          </a:bodyPr>
          <a:lstStyle/>
          <a:p>
            <a:r>
              <a:rPr lang="en-US" altLang="en-US" sz="3700" b="1" dirty="0">
                <a:solidFill>
                  <a:srgbClr val="FF0000"/>
                </a:solidFill>
                <a:ea typeface="楷体" panose="02010609060101010101" pitchFamily="49" charset="-122"/>
              </a:rPr>
              <a:t>．</a:t>
            </a:r>
            <a:r>
              <a:rPr lang="en-US" altLang="en-US" sz="3700" b="1" dirty="0" err="1">
                <a:solidFill>
                  <a:srgbClr val="FF0000"/>
                </a:solidFill>
                <a:ea typeface="楷体" panose="02010609060101010101" pitchFamily="49" charset="-122"/>
              </a:rPr>
              <a:t>比较轻重的方法</a:t>
            </a:r>
            <a:endParaRPr lang="en-US" altLang="en-US" sz="37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81923" name="Rectangle 13"/>
          <p:cNvSpPr/>
          <p:nvPr/>
        </p:nvSpPr>
        <p:spPr>
          <a:xfrm>
            <a:off x="5499102" y="2280558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1924" name="矩形 7"/>
          <p:cNvSpPr/>
          <p:nvPr/>
        </p:nvSpPr>
        <p:spPr>
          <a:xfrm>
            <a:off x="1008065" y="2928940"/>
            <a:ext cx="10752137" cy="1231106"/>
          </a:xfrm>
          <a:prstGeom prst="rect">
            <a:avLst/>
          </a:prstGeom>
          <a:solidFill>
            <a:srgbClr val="BDD7EE"/>
          </a:solidFill>
          <a:ln w="9525">
            <a:noFill/>
          </a:ln>
        </p:spPr>
        <p:txBody>
          <a:bodyPr>
            <a:spAutoFit/>
          </a:bodyPr>
          <a:lstStyle/>
          <a:p>
            <a:pPr algn="just"/>
            <a:r>
              <a:rPr lang="en-US" altLang="en-US" sz="3700" dirty="0">
                <a:ea typeface="楷体" panose="02010609060101010101" pitchFamily="49" charset="-122"/>
              </a:rPr>
              <a:t>      </a:t>
            </a:r>
            <a:r>
              <a:rPr lang="en-US" altLang="en-US" sz="3700" dirty="0" err="1" smtClean="0">
                <a:ea typeface="楷体" panose="02010609060101010101" pitchFamily="49" charset="-122"/>
              </a:rPr>
              <a:t>可以用手掂一掂</a:t>
            </a:r>
            <a:r>
              <a:rPr lang="en-US" altLang="en-US" sz="3700" dirty="0" err="1">
                <a:ea typeface="楷体" panose="02010609060101010101" pitchFamily="49" charset="-122"/>
              </a:rPr>
              <a:t>，哪个物体轻，哪个物体重。如果用手掂一掂也很难比较，可以借助工具来比较</a:t>
            </a:r>
            <a:r>
              <a:rPr lang="en-US" altLang="en-US" sz="3700" dirty="0">
                <a:ea typeface="楷体" panose="02010609060101010101" pitchFamily="49" charset="-122"/>
              </a:rPr>
              <a:t>。</a:t>
            </a:r>
            <a:endParaRPr lang="en-US" altLang="en-US" sz="3700" dirty="0">
              <a:ea typeface="楷体" panose="02010609060101010101" pitchFamily="49" charset="-122"/>
            </a:endParaRPr>
          </a:p>
        </p:txBody>
      </p:sp>
      <p:grpSp>
        <p:nvGrpSpPr>
          <p:cNvPr id="81925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81926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27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知识梳理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1928" name="矩形 2"/>
          <p:cNvSpPr/>
          <p:nvPr/>
        </p:nvSpPr>
        <p:spPr>
          <a:xfrm>
            <a:off x="517663" y="854075"/>
            <a:ext cx="2236510" cy="707886"/>
          </a:xfrm>
          <a:prstGeom prst="rect">
            <a:avLst/>
          </a:prstGeom>
          <a:gradFill rotWithShape="0">
            <a:gsLst>
              <a:gs pos="100000">
                <a:srgbClr val="F9F8CA">
                  <a:alpha val="100000"/>
                </a:srgbClr>
              </a:gs>
              <a:gs pos="6000">
                <a:srgbClr val="4EAADD">
                  <a:alpha val="100000"/>
                </a:srgbClr>
              </a:gs>
            </a:gsLst>
            <a:lin ang="0" scaled="1"/>
          </a:gra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4000" b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知识要点</a:t>
            </a:r>
            <a:endParaRPr lang="en-US" altLang="en-US" sz="4000" b="1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nimBg="1"/>
      <p:bldP spid="819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14400" y="1630047"/>
            <a:ext cx="7980680" cy="4199255"/>
            <a:chOff x="1440" y="2039"/>
            <a:chExt cx="12568" cy="6613"/>
          </a:xfrm>
        </p:grpSpPr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440" y="3468"/>
              <a:ext cx="7600" cy="5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6" name="TextBox 4"/>
            <p:cNvSpPr txBox="1"/>
            <p:nvPr/>
          </p:nvSpPr>
          <p:spPr>
            <a:xfrm>
              <a:off x="1798" y="2039"/>
              <a:ext cx="6381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高的画“√”。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1462" y="3376"/>
              <a:ext cx="2546" cy="4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8036560" y="4852695"/>
            <a:ext cx="69923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4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5527675" y="673735"/>
            <a:ext cx="5118100" cy="1478280"/>
          </a:xfrm>
          <a:prstGeom prst="wedgeRoundRectCallout">
            <a:avLst>
              <a:gd name="adj1" fmla="val -5496"/>
              <a:gd name="adj2" fmla="val 9553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比身高的时候，两个人的</a:t>
            </a:r>
            <a:r>
              <a:rPr lang="zh-CN" altLang="en-US" sz="2800" dirty="0" smtClean="0">
                <a:solidFill>
                  <a:srgbClr val="2114C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脚要放在同一高度上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，</a:t>
            </a:r>
            <a:r>
              <a:rPr lang="zh-CN" altLang="en-US" sz="2800" dirty="0" smtClean="0">
                <a:solidFill>
                  <a:srgbClr val="2114C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身要站直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。</a:t>
            </a:r>
            <a:endParaRPr lang="zh-CN" altLang="en-US" sz="28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21057" y="528957"/>
            <a:ext cx="30753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摘草莓比赛</a:t>
            </a:r>
            <a:endParaRPr lang="zh-CN" altLang="en-US" sz="32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217" name="矩形 15"/>
          <p:cNvSpPr/>
          <p:nvPr/>
        </p:nvSpPr>
        <p:spPr>
          <a:xfrm>
            <a:off x="3135671" y="3771265"/>
            <a:ext cx="616544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400">
                <a:latin typeface="Arial" panose="020B0604020202020204" pitchFamily="34" charset="0"/>
                <a:ea typeface="楷体_GB2312" panose="02010609030101010101" pitchFamily="49" charset="-122"/>
              </a:rPr>
              <a:t>2</a:t>
            </a:r>
            <a:endParaRPr lang="en-US" altLang="zh-CN" sz="440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1" name="矩形 15"/>
          <p:cNvSpPr/>
          <p:nvPr/>
        </p:nvSpPr>
        <p:spPr>
          <a:xfrm>
            <a:off x="4837471" y="3709670"/>
            <a:ext cx="616544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4400">
                <a:latin typeface="Arial" panose="020B0604020202020204" pitchFamily="34" charset="0"/>
                <a:ea typeface="楷体_GB2312" panose="02010609030101010101" pitchFamily="49" charset="-122"/>
              </a:rPr>
              <a:t>4</a:t>
            </a:r>
            <a:endParaRPr lang="en-US" altLang="zh-CN" sz="440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49731" y="1242061"/>
            <a:ext cx="1323975" cy="13239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48351" y="1112520"/>
            <a:ext cx="1167765" cy="12928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23011" y="2566037"/>
            <a:ext cx="974725" cy="100139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305051" y="2566037"/>
            <a:ext cx="974725" cy="100139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549266" y="2517777"/>
            <a:ext cx="974725" cy="100139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523991" y="2517777"/>
            <a:ext cx="974725" cy="100139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74540" y="2517777"/>
            <a:ext cx="974725" cy="100139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498716" y="2517777"/>
            <a:ext cx="974725" cy="1001395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3926524" y="3831908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3399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＜</a:t>
            </a:r>
            <a:endParaRPr lang="zh-CN" altLang="en-US" sz="3600" b="1">
              <a:solidFill>
                <a:srgbClr val="FF3399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7" grpId="0"/>
      <p:bldP spid="1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9"/>
          <p:cNvSpPr/>
          <p:nvPr/>
        </p:nvSpPr>
        <p:spPr>
          <a:xfrm>
            <a:off x="4954589" y="4226039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4995" name="Rectangle 8"/>
          <p:cNvSpPr/>
          <p:nvPr/>
        </p:nvSpPr>
        <p:spPr>
          <a:xfrm>
            <a:off x="4462463" y="3603739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4996" name="Rectangle 10"/>
          <p:cNvSpPr/>
          <p:nvPr/>
        </p:nvSpPr>
        <p:spPr>
          <a:xfrm>
            <a:off x="4279902" y="4200639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4997" name="Rectangle 10"/>
          <p:cNvSpPr/>
          <p:nvPr/>
        </p:nvSpPr>
        <p:spPr>
          <a:xfrm>
            <a:off x="3500438" y="3525158"/>
            <a:ext cx="184731" cy="10772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endParaRPr lang="zh-CN" altLang="en-US" sz="100">
              <a:ea typeface="楷体" panose="02010609060101010101" pitchFamily="49" charset="-122"/>
            </a:endParaRPr>
          </a:p>
        </p:txBody>
      </p:sp>
      <p:sp>
        <p:nvSpPr>
          <p:cNvPr id="84998" name="TextBox 7"/>
          <p:cNvSpPr/>
          <p:nvPr/>
        </p:nvSpPr>
        <p:spPr>
          <a:xfrm>
            <a:off x="1370014" y="1739900"/>
            <a:ext cx="1519237" cy="1231106"/>
          </a:xfrm>
          <a:prstGeom prst="rect">
            <a:avLst/>
          </a:prstGeom>
          <a:solidFill>
            <a:srgbClr val="548235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en-US" altLang="en-US" sz="3700" b="1">
                <a:solidFill>
                  <a:srgbClr val="FF0000"/>
                </a:solidFill>
                <a:ea typeface="楷体" panose="02010609060101010101" pitchFamily="49" charset="-122"/>
              </a:rPr>
              <a:t>分析</a:t>
            </a:r>
            <a:r>
              <a:rPr lang="en-US" altLang="en-US" sz="3700" b="1">
                <a:ea typeface="楷体" panose="02010609060101010101" pitchFamily="49" charset="-122"/>
              </a:rPr>
              <a:t>： </a:t>
            </a:r>
            <a:endParaRPr lang="en-US" altLang="en-US" sz="3700" b="1">
              <a:ea typeface="楷体" panose="02010609060101010101" pitchFamily="49" charset="-122"/>
            </a:endParaRPr>
          </a:p>
        </p:txBody>
      </p:sp>
      <p:sp>
        <p:nvSpPr>
          <p:cNvPr id="84999" name="矩形 7"/>
          <p:cNvSpPr/>
          <p:nvPr/>
        </p:nvSpPr>
        <p:spPr>
          <a:xfrm>
            <a:off x="1370013" y="2586039"/>
            <a:ext cx="10272712" cy="180049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just"/>
            <a:r>
              <a:rPr lang="en-US" altLang="en-US" sz="3700" dirty="0">
                <a:ea typeface="楷体" panose="02010609060101010101" pitchFamily="49" charset="-122"/>
              </a:rPr>
              <a:t>        天平的左边放着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个苹果，右边放着</a:t>
            </a:r>
            <a:r>
              <a:rPr lang="en-US" altLang="zh-CN" sz="3700" dirty="0">
                <a:ea typeface="楷体" panose="02010609060101010101" pitchFamily="49" charset="-122"/>
              </a:rPr>
              <a:t>2</a:t>
            </a:r>
            <a:r>
              <a:rPr lang="en-US" altLang="en-US" sz="3700" dirty="0">
                <a:ea typeface="楷体" panose="02010609060101010101" pitchFamily="49" charset="-122"/>
              </a:rPr>
              <a:t>个橘子，这时天平正好平衡。说明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个苹果和</a:t>
            </a:r>
            <a:r>
              <a:rPr lang="en-US" altLang="zh-CN" sz="3700" dirty="0">
                <a:ea typeface="楷体" panose="02010609060101010101" pitchFamily="49" charset="-122"/>
              </a:rPr>
              <a:t>2</a:t>
            </a:r>
            <a:r>
              <a:rPr lang="en-US" altLang="en-US" sz="3700" dirty="0">
                <a:ea typeface="楷体" panose="02010609060101010101" pitchFamily="49" charset="-122"/>
              </a:rPr>
              <a:t>个橘子同样重，那么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个苹果比</a:t>
            </a:r>
            <a:r>
              <a:rPr lang="en-US" altLang="zh-CN" sz="3700" dirty="0">
                <a:ea typeface="楷体" panose="02010609060101010101" pitchFamily="49" charset="-122"/>
              </a:rPr>
              <a:t>1</a:t>
            </a:r>
            <a:r>
              <a:rPr lang="en-US" altLang="en-US" sz="3700" dirty="0">
                <a:ea typeface="楷体" panose="02010609060101010101" pitchFamily="49" charset="-122"/>
              </a:rPr>
              <a:t>个橘子重。</a:t>
            </a:r>
            <a:endParaRPr lang="en-US" altLang="en-US" sz="3700" dirty="0">
              <a:ea typeface="楷体" panose="02010609060101010101" pitchFamily="49" charset="-122"/>
            </a:endParaRPr>
          </a:p>
        </p:txBody>
      </p:sp>
      <p:grpSp>
        <p:nvGrpSpPr>
          <p:cNvPr id="85000" name="组合 5"/>
          <p:cNvGrpSpPr/>
          <p:nvPr/>
        </p:nvGrpSpPr>
        <p:grpSpPr>
          <a:xfrm>
            <a:off x="4152900" y="7940"/>
            <a:ext cx="4057651" cy="846137"/>
            <a:chOff x="4360695" y="56433"/>
            <a:chExt cx="4057650" cy="846728"/>
          </a:xfrm>
        </p:grpSpPr>
        <p:pic>
          <p:nvPicPr>
            <p:cNvPr id="85001" name="Picture 2" descr="C:\Users\Administrator\Desktop\QQ截图20160222134312.jp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60695" y="217361"/>
              <a:ext cx="4057650" cy="6858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5002" name="TextBox 7"/>
            <p:cNvSpPr/>
            <p:nvPr/>
          </p:nvSpPr>
          <p:spPr>
            <a:xfrm>
              <a:off x="5263666" y="56433"/>
              <a:ext cx="2251076" cy="708380"/>
            </a:xfrm>
            <a:prstGeom prst="rect">
              <a:avLst/>
            </a:prstGeom>
            <a:gradFill rotWithShape="1">
              <a:gsLst>
                <a:gs pos="0">
                  <a:srgbClr val="ADDBDC">
                    <a:alpha val="100000"/>
                  </a:srgbClr>
                </a:gs>
                <a:gs pos="42000">
                  <a:srgbClr val="88CBCC">
                    <a:alpha val="100000"/>
                  </a:srgbClr>
                </a:gs>
              </a:gsLst>
              <a:lin ang="0" scaled="1"/>
            </a:gradFill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典例精析</a:t>
              </a:r>
              <a:endParaRPr lang="zh-CN" altLang="en-US" sz="4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5003" name="矩形 2"/>
          <p:cNvSpPr/>
          <p:nvPr/>
        </p:nvSpPr>
        <p:spPr>
          <a:xfrm>
            <a:off x="616984" y="854075"/>
            <a:ext cx="1723549" cy="707886"/>
          </a:xfrm>
          <a:prstGeom prst="rect">
            <a:avLst/>
          </a:prstGeom>
          <a:gradFill rotWithShape="0">
            <a:gsLst>
              <a:gs pos="100000">
                <a:srgbClr val="F9F8CA">
                  <a:alpha val="100000"/>
                </a:srgbClr>
              </a:gs>
              <a:gs pos="6000">
                <a:srgbClr val="4EAADD">
                  <a:alpha val="100000"/>
                </a:srgbClr>
              </a:gs>
            </a:gsLst>
            <a:lin ang="0" scaled="1"/>
          </a:gradFill>
          <a:ln w="9525"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en-US" sz="4000" b="1" dirty="0" err="1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看一看</a:t>
            </a:r>
            <a:endParaRPr lang="en-US" altLang="en-US" sz="4000" b="1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8" grpId="0" animBg="1"/>
      <p:bldP spid="84999" grpId="0"/>
    </p:bld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20177407"/>
</p:tagLst>
</file>

<file path=ppt/tags/tag2.xml><?xml version="1.0" encoding="utf-8"?>
<p:tagLst xmlns:p="http://schemas.openxmlformats.org/presentationml/2006/main">
  <p:tag name="KSO_WM_TEMPLATE_CATEGORY" val="custom"/>
  <p:tag name="KSO_WM_TEMPLATE_INDEX" val="20177407"/>
</p:tagLst>
</file>

<file path=ppt/tags/tag3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177407_8"/>
  <p:tag name="KSO_WM_SLIDE_INDEX" val="8"/>
  <p:tag name="KSO_WM_SLIDE_ITEM_CNT" val="4"/>
  <p:tag name="KSO_WM_SLIDE_LAYOUT" val="a_b_l"/>
  <p:tag name="KSO_WM_SLIDE_LAYOUT_CNT" val="1_1_1"/>
  <p:tag name="KSO_WM_SLIDE_SUBTYPE" val="diag"/>
  <p:tag name="KSO_WM_SLIDE_TYPE" val="contents"/>
  <p:tag name="KSO_WM_TAG_VERSION" val="1.0"/>
  <p:tag name="KSO_WM_TEMPLATE_CATEGORY" val="custom"/>
  <p:tag name="KSO_WM_TEMPLATE_COLOR_TYPE" val="0"/>
  <p:tag name="KSO_WM_TEMPLATE_INDEX" val="20177407"/>
  <p:tag name="KSO_WM_TEMPLATE_MASTER_TYPE" val="1"/>
  <p:tag name="KSO_WM_TEMPLATE_SUBCATEGORY" val="0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1501</Words>
  <Application>WPS 演示</Application>
  <PresentationFormat>自定义</PresentationFormat>
  <Paragraphs>121</Paragraphs>
  <Slides>19</Slides>
  <Notes>5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楷体</vt:lpstr>
      <vt:lpstr>Calibri</vt:lpstr>
      <vt:lpstr>楷体_GB2312</vt:lpstr>
      <vt:lpstr>新宋体</vt:lpstr>
      <vt:lpstr>Times New Roman</vt:lpstr>
      <vt:lpstr>Arial Unicode MS</vt:lpstr>
      <vt:lpstr>Arial</vt:lpstr>
      <vt:lpstr>第一PPT模板网-WWW.1PPT.COM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2022-05-29T10:43:00Z</cp:lastPrinted>
  <dcterms:created xsi:type="dcterms:W3CDTF">2022-05-29T10:43:00Z</dcterms:created>
  <dcterms:modified xsi:type="dcterms:W3CDTF">2023-11-02T08:24:46Z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D85C9D95963B494BAAF2F97231913ACF_12</vt:lpwstr>
  </property>
  <property fmtid="{D5CDD505-2E9C-101B-9397-08002B2CF9AE}" pid="3" name="KSOProductBuildVer">
    <vt:lpwstr>2052-12.1.0.15712</vt:lpwstr>
  </property>
</Properties>
</file>