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3"/>
    <p:sldId id="262" r:id="rId4"/>
    <p:sldId id="353" r:id="rId5"/>
    <p:sldId id="373" r:id="rId6"/>
    <p:sldId id="355" r:id="rId7"/>
    <p:sldId id="352" r:id="rId8"/>
    <p:sldId id="364" r:id="rId9"/>
    <p:sldId id="350" r:id="rId10"/>
    <p:sldId id="349" r:id="rId11"/>
    <p:sldId id="348" r:id="rId12"/>
    <p:sldId id="347" r:id="rId13"/>
    <p:sldId id="365" r:id="rId14"/>
    <p:sldId id="366" r:id="rId15"/>
    <p:sldId id="313" r:id="rId16"/>
  </p:sldIdLst>
  <p:sldSz cx="12601575" cy="7092950"/>
  <p:notesSz cx="6858000" cy="9144000"/>
  <p:custDataLst>
    <p:tags r:id="rId21"/>
  </p:custDataLst>
  <p:defaultTextStyle>
    <a:defPPr>
      <a:defRPr lang="zh-CN"/>
    </a:defPPr>
    <a:lvl1pPr marL="0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0" userDrawn="1">
          <p15:clr>
            <a:srgbClr val="A4A3A4"/>
          </p15:clr>
        </p15:guide>
        <p15:guide id="2" pos="39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-1224" y="-594"/>
      </p:cViewPr>
      <p:guideLst>
        <p:guide orient="horz" pos="2200"/>
        <p:guide pos="397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8002" y="377634"/>
            <a:ext cx="2717215" cy="60109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66358" y="377634"/>
            <a:ext cx="7994124" cy="60109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9795" y="1768313"/>
            <a:ext cx="10868858" cy="2950470"/>
          </a:xfrm>
        </p:spPr>
        <p:txBody>
          <a:bodyPr anchor="b"/>
          <a:lstStyle>
            <a:lvl1pPr>
              <a:defRPr sz="6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9795" y="4746695"/>
            <a:ext cx="10868858" cy="1551582"/>
          </a:xfrm>
        </p:spPr>
        <p:txBody>
          <a:bodyPr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724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4551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4179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18903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36347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28359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30835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37814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66358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79548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377634"/>
            <a:ext cx="10868858" cy="137097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8000" y="1738758"/>
            <a:ext cx="5331056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9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68000" y="2590897"/>
            <a:ext cx="5331056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379547" y="1738758"/>
            <a:ext cx="5357311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9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379547" y="2590897"/>
            <a:ext cx="5357311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57311" y="1021254"/>
            <a:ext cx="6379547" cy="5040592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57311" y="1021254"/>
            <a:ext cx="6379547" cy="5040592"/>
          </a:xfrm>
        </p:spPr>
        <p:txBody>
          <a:bodyPr/>
          <a:lstStyle>
            <a:lvl1pPr marL="0" indent="0">
              <a:buNone/>
              <a:defRPr sz="3300"/>
            </a:lvl1pPr>
            <a:lvl2pPr marL="472440" indent="0">
              <a:buNone/>
              <a:defRPr sz="2900"/>
            </a:lvl2pPr>
            <a:lvl3pPr marL="945515" indent="0">
              <a:buNone/>
              <a:defRPr sz="2500"/>
            </a:lvl3pPr>
            <a:lvl4pPr marL="1417955" indent="0">
              <a:buNone/>
              <a:defRPr sz="2100"/>
            </a:lvl4pPr>
            <a:lvl5pPr marL="1890395" indent="0">
              <a:buNone/>
              <a:defRPr sz="2100"/>
            </a:lvl5pPr>
            <a:lvl6pPr marL="2363470" indent="0">
              <a:buNone/>
              <a:defRPr sz="2100"/>
            </a:lvl6pPr>
            <a:lvl7pPr marL="2835910" indent="0">
              <a:buNone/>
              <a:defRPr sz="2100"/>
            </a:lvl7pPr>
            <a:lvl8pPr marL="3308350" indent="0">
              <a:buNone/>
              <a:defRPr sz="2100"/>
            </a:lvl8pPr>
            <a:lvl9pPr marL="3781425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66359" y="377634"/>
            <a:ext cx="10868858" cy="1370976"/>
          </a:xfrm>
          <a:prstGeom prst="rect">
            <a:avLst/>
          </a:prstGeom>
        </p:spPr>
        <p:txBody>
          <a:bodyPr vert="horz" lIns="94531" tIns="47265" rIns="94531" bIns="47265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6359" y="1888169"/>
            <a:ext cx="10868858" cy="4500412"/>
          </a:xfrm>
          <a:prstGeom prst="rect">
            <a:avLst/>
          </a:prstGeom>
        </p:spPr>
        <p:txBody>
          <a:bodyPr vert="horz" lIns="94531" tIns="47265" rIns="94531" bIns="47265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66358" y="6574114"/>
            <a:ext cx="2835354" cy="377634"/>
          </a:xfrm>
          <a:prstGeom prst="rect">
            <a:avLst/>
          </a:prstGeom>
        </p:spPr>
        <p:txBody>
          <a:bodyPr vert="horz" lIns="94531" tIns="47265" rIns="94531" bIns="4726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74272" y="6574114"/>
            <a:ext cx="4253032" cy="377634"/>
          </a:xfrm>
          <a:prstGeom prst="rect">
            <a:avLst/>
          </a:prstGeom>
        </p:spPr>
        <p:txBody>
          <a:bodyPr vert="horz" lIns="94531" tIns="47265" rIns="94531" bIns="4726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99863" y="6574114"/>
            <a:ext cx="2835354" cy="377634"/>
          </a:xfrm>
          <a:prstGeom prst="rect">
            <a:avLst/>
          </a:prstGeom>
        </p:spPr>
        <p:txBody>
          <a:bodyPr vert="horz" lIns="94531" tIns="47265" rIns="94531" bIns="4726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45515" rtl="0" eaLnBrk="1" latinLnBrk="0" hangingPunct="1">
        <a:lnSpc>
          <a:spcPct val="90000"/>
        </a:lnSpc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220" indent="-236220" algn="l" defTabSz="945515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0929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8173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5417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2725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9969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13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4520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1764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2440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45515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17955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90395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63470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35910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08350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81425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jpeg"/><Relationship Id="rId8" Type="http://schemas.openxmlformats.org/officeDocument/2006/relationships/image" Target="../media/image17.png"/><Relationship Id="rId7" Type="http://schemas.openxmlformats.org/officeDocument/2006/relationships/image" Target="../media/image16.jpe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-1" y="1278314"/>
            <a:ext cx="12601575" cy="1237615"/>
          </a:xfrm>
        </p:spPr>
        <p:txBody>
          <a:bodyPr lIns="94531" tIns="47265" rIns="94531" bIns="47265"/>
          <a:lstStyle/>
          <a:p>
            <a:pPr algn="ctr"/>
            <a:r>
              <a:rPr lang="zh-CN" altLang="en-US" sz="3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3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三单元</a:t>
            </a:r>
            <a:r>
              <a:rPr lang="en-US" altLang="zh-CN" sz="3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3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zh-CN" altLang="en-US" sz="3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一分</a:t>
            </a:r>
            <a:endParaRPr lang="zh-CN" altLang="en-US" sz="36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-1" y="2450325"/>
            <a:ext cx="12601575" cy="1531552"/>
          </a:xfrm>
        </p:spPr>
        <p:txBody>
          <a:bodyPr lIns="94531" tIns="47265" rIns="94531" bIns="47265"/>
          <a:lstStyle/>
          <a:p>
            <a:pPr marL="0" indent="0" algn="ctr">
              <a:buNone/>
            </a:pPr>
            <a:r>
              <a:rPr lang="zh-CN" sz="8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分一分</a:t>
            </a:r>
            <a:endParaRPr lang="zh-CN" sz="8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959569" y="1270635"/>
            <a:ext cx="1010031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3200" b="1" dirty="0">
                <a:latin typeface="Arial" panose="020B0604020202020204" pitchFamily="34" charset="0"/>
                <a:ea typeface="楷体_GB2312" panose="02010609030101010101" charset="-122"/>
              </a:rPr>
              <a:t>2.</a:t>
            </a:r>
            <a:r>
              <a:rPr lang="zh-CN" altLang="en-US" sz="3200" dirty="0" smtClean="0">
                <a:latin typeface="楷体" panose="02010609060101010101" charset="-122"/>
                <a:ea typeface="楷体" panose="02010609060101010101" charset="-122"/>
              </a:rPr>
              <a:t>空中飞的涂蓝色，陆地跑的涂绿色，水中行的涂红色。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微软雅黑" panose="020B0503020204020204" pitchFamily="34" charset="-122"/>
            </a:endParaRPr>
          </a:p>
        </p:txBody>
      </p:sp>
      <p:pic>
        <p:nvPicPr>
          <p:cNvPr id="40" name="图片 1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101963" y="2173177"/>
            <a:ext cx="9815523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226107" y="2404124"/>
            <a:ext cx="2144505" cy="1333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1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890399" y="4067267"/>
            <a:ext cx="2450594" cy="118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D"/>
              </a:clrFrom>
              <a:clrTo>
                <a:srgbClr val="FEFEFD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851130" y="2404124"/>
            <a:ext cx="2313513" cy="126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7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463770" y="2379359"/>
            <a:ext cx="1233747" cy="1318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9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595419" y="4223540"/>
            <a:ext cx="1859073" cy="1181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6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621667" y="2618318"/>
            <a:ext cx="2384870" cy="1055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8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309249" y="4246400"/>
            <a:ext cx="1644997" cy="845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11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908506" y="4112278"/>
            <a:ext cx="1943575" cy="1092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825441" y="1270635"/>
            <a:ext cx="613727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3200" b="1" dirty="0">
                <a:latin typeface="Arial" panose="020B0604020202020204" pitchFamily="34" charset="0"/>
                <a:ea typeface="楷体_GB2312" panose="02010609030101010101" charset="-122"/>
              </a:rPr>
              <a:t>3.</a:t>
            </a:r>
            <a:r>
              <a:rPr lang="zh-CN" altLang="en-US" sz="32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先分一分，再说说是怎样分的。</a:t>
            </a:r>
            <a:endParaRPr lang="zh-CN" altLang="en-US" sz="3200" b="1" dirty="0" smtClean="0">
              <a:latin typeface="楷体" panose="02010609060101010101" charset="-122"/>
              <a:ea typeface="楷体" panose="02010609060101010101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20" name="图片 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820223" y="2593038"/>
            <a:ext cx="6271397" cy="2223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687070" y="1239520"/>
            <a:ext cx="613727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方法一：</a:t>
            </a:r>
            <a:r>
              <a:rPr lang="zh-CN" sz="3200" dirty="0" smtClean="0"/>
              <a:t>按形状分。</a:t>
            </a:r>
            <a:endParaRPr lang="zh-CN" sz="32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0" name="图片 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757358" y="2078688"/>
            <a:ext cx="6271397" cy="2223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340593" y="4821575"/>
            <a:ext cx="92773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687070" y="1239520"/>
            <a:ext cx="613727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smtClean="0">
                <a:latin typeface="黑体" panose="02010609060101010101" pitchFamily="49" charset="-122"/>
                <a:ea typeface="黑体" panose="02010609060101010101" pitchFamily="49" charset="-122"/>
              </a:rPr>
              <a:t>方法二：</a:t>
            </a:r>
            <a:r>
              <a:rPr lang="zh-CN" sz="3200" smtClean="0"/>
              <a:t>按颜色分。</a:t>
            </a:r>
            <a:endParaRPr lang="zh-CN" sz="3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0" name="图片 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757358" y="2078688"/>
            <a:ext cx="6271397" cy="2223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15748" y="4696804"/>
            <a:ext cx="87249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0465" y="1127830"/>
            <a:ext cx="2862580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课后作业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66988" y="3116333"/>
            <a:ext cx="5649912" cy="1325562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3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完成练习册本课时的习题。</a:t>
            </a:r>
            <a:endParaRPr lang="zh-CN" altLang="en-US" sz="32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820400" y="104140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45718" y="1142096"/>
            <a:ext cx="9493187" cy="667263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学习目标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4400" y="1987800"/>
            <a:ext cx="10321478" cy="673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学会分类,渗透分类的思想和方法。</a:t>
            </a:r>
            <a:endParaRPr lang="zh-CN" altLang="en-US" sz="2900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2276159" y="3025468"/>
            <a:ext cx="7432304" cy="667263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学习重难点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914400" y="3952435"/>
            <a:ext cx="10655422" cy="232410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9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重点</a:t>
            </a:r>
            <a:endParaRPr lang="zh-CN" altLang="en-US" sz="29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zh-CN" alt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掌握分类的方法,正确进行分类。</a:t>
            </a:r>
            <a:endParaRPr lang="zh-CN" altLang="en-US" sz="2900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9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难点</a:t>
            </a:r>
            <a:endParaRPr lang="zh-CN" altLang="en-US" sz="29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zh-CN" altLang="en-US" sz="2900" dirty="0">
                <a:latin typeface="楷体" panose="02010609060101010101" charset="-122"/>
                <a:ea typeface="楷体" panose="02010609060101010101" charset="-122"/>
                <a:sym typeface="+mn-ea"/>
              </a:rPr>
              <a:t>能把一些物品按不同的标准进行分类。</a:t>
            </a:r>
            <a:endParaRPr lang="zh-CN" altLang="en-US" sz="29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68215" y="601345"/>
            <a:ext cx="201930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情境导入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8812530" y="4681220"/>
            <a:ext cx="2301875" cy="1156970"/>
          </a:xfrm>
          <a:prstGeom prst="wedgeRoundRectCallout">
            <a:avLst>
              <a:gd name="adj1" fmla="val 60344"/>
              <a:gd name="adj2" fmla="val -2085"/>
              <a:gd name="adj3" fmla="val 16667"/>
            </a:avLst>
          </a:prstGeom>
          <a:solidFill>
            <a:srgbClr val="FFFFCC"/>
          </a:solidFill>
          <a:ln w="12700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zh-CN" sz="2400" b="1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上面的物品是怎样摆放的？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1269345" y="4876800"/>
            <a:ext cx="1050290" cy="11842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86560" y="1867535"/>
            <a:ext cx="6513195" cy="3970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标注 16"/>
          <p:cNvSpPr/>
          <p:nvPr/>
        </p:nvSpPr>
        <p:spPr>
          <a:xfrm>
            <a:off x="8388826" y="2387109"/>
            <a:ext cx="1512168" cy="432048"/>
          </a:xfrm>
          <a:prstGeom prst="wedgeRectCallout">
            <a:avLst>
              <a:gd name="adj1" fmla="val -80160"/>
              <a:gd name="adj2" fmla="val 50993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smtClean="0">
                <a:solidFill>
                  <a:srgbClr val="002060"/>
                </a:solidFill>
              </a:rPr>
              <a:t>童话大王</a:t>
            </a:r>
            <a:endParaRPr lang="zh-CN" altLang="en-US" sz="2000" b="1">
              <a:solidFill>
                <a:srgbClr val="002060"/>
              </a:solidFill>
            </a:endParaRPr>
          </a:p>
        </p:txBody>
      </p:sp>
      <p:sp>
        <p:nvSpPr>
          <p:cNvPr id="18" name="矩形标注 17"/>
          <p:cNvSpPr/>
          <p:nvPr/>
        </p:nvSpPr>
        <p:spPr>
          <a:xfrm>
            <a:off x="8388697" y="2962791"/>
            <a:ext cx="1512168" cy="432048"/>
          </a:xfrm>
          <a:prstGeom prst="wedgeRectCallout">
            <a:avLst>
              <a:gd name="adj1" fmla="val -80160"/>
              <a:gd name="adj2" fmla="val 50993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smtClean="0">
                <a:solidFill>
                  <a:srgbClr val="002060"/>
                </a:solidFill>
              </a:rPr>
              <a:t>森林王国</a:t>
            </a:r>
            <a:endParaRPr lang="zh-CN" altLang="en-US" sz="2000" b="1">
              <a:solidFill>
                <a:srgbClr val="002060"/>
              </a:solidFill>
            </a:endParaRPr>
          </a:p>
        </p:txBody>
      </p:sp>
      <p:sp>
        <p:nvSpPr>
          <p:cNvPr id="19" name="矩形标注 18"/>
          <p:cNvSpPr/>
          <p:nvPr/>
        </p:nvSpPr>
        <p:spPr>
          <a:xfrm>
            <a:off x="8388697" y="3528695"/>
            <a:ext cx="1512168" cy="432048"/>
          </a:xfrm>
          <a:prstGeom prst="wedgeRectCallout">
            <a:avLst>
              <a:gd name="adj1" fmla="val -80160"/>
              <a:gd name="adj2" fmla="val 50993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smtClean="0">
                <a:solidFill>
                  <a:srgbClr val="002060"/>
                </a:solidFill>
              </a:rPr>
              <a:t>数学故事</a:t>
            </a:r>
            <a:endParaRPr lang="zh-CN" altLang="en-US" sz="2000" b="1">
              <a:solidFill>
                <a:srgbClr val="002060"/>
              </a:solidFill>
            </a:endParaRPr>
          </a:p>
        </p:txBody>
      </p:sp>
      <p:sp>
        <p:nvSpPr>
          <p:cNvPr id="20" name="矩形标注 19"/>
          <p:cNvSpPr/>
          <p:nvPr/>
        </p:nvSpPr>
        <p:spPr>
          <a:xfrm>
            <a:off x="8388950" y="4127872"/>
            <a:ext cx="1512168" cy="432048"/>
          </a:xfrm>
          <a:prstGeom prst="wedgeRectCallout">
            <a:avLst>
              <a:gd name="adj1" fmla="val -80160"/>
              <a:gd name="adj2" fmla="val 50993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smtClean="0">
                <a:solidFill>
                  <a:srgbClr val="002060"/>
                </a:solidFill>
              </a:rPr>
              <a:t>科学天地</a:t>
            </a:r>
            <a:endParaRPr lang="zh-CN" altLang="en-US" sz="2000" b="1">
              <a:solidFill>
                <a:srgbClr val="002060"/>
              </a:solidFill>
            </a:endParaRPr>
          </a:p>
        </p:txBody>
      </p:sp>
      <p:sp>
        <p:nvSpPr>
          <p:cNvPr id="4" name="矩形标注 3"/>
          <p:cNvSpPr/>
          <p:nvPr/>
        </p:nvSpPr>
        <p:spPr>
          <a:xfrm>
            <a:off x="1042725" y="4229854"/>
            <a:ext cx="1440160" cy="432048"/>
          </a:xfrm>
          <a:prstGeom prst="wedgeRectCallout">
            <a:avLst>
              <a:gd name="adj1" fmla="val 68804"/>
              <a:gd name="adj2" fmla="val 31999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smtClean="0">
                <a:solidFill>
                  <a:srgbClr val="002060"/>
                </a:solidFill>
              </a:rPr>
              <a:t>小动物</a:t>
            </a:r>
            <a:endParaRPr lang="zh-CN" altLang="en-US" sz="2000" b="1" smtClean="0">
              <a:solidFill>
                <a:srgbClr val="002060"/>
              </a:solidFill>
            </a:endParaRPr>
          </a:p>
        </p:txBody>
      </p:sp>
      <p:sp>
        <p:nvSpPr>
          <p:cNvPr id="6" name="矩形标注 5"/>
          <p:cNvSpPr/>
          <p:nvPr/>
        </p:nvSpPr>
        <p:spPr>
          <a:xfrm>
            <a:off x="1042725" y="3514725"/>
            <a:ext cx="1440160" cy="432048"/>
          </a:xfrm>
          <a:prstGeom prst="wedgeRectCallout">
            <a:avLst>
              <a:gd name="adj1" fmla="val 68804"/>
              <a:gd name="adj2" fmla="val 31999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smtClean="0">
                <a:solidFill>
                  <a:srgbClr val="002060"/>
                </a:solidFill>
              </a:rPr>
              <a:t>积木</a:t>
            </a:r>
            <a:endParaRPr lang="zh-CN" altLang="en-US" sz="2000" b="1" smtClean="0">
              <a:solidFill>
                <a:srgbClr val="002060"/>
              </a:solidFill>
            </a:endParaRPr>
          </a:p>
        </p:txBody>
      </p:sp>
      <p:sp>
        <p:nvSpPr>
          <p:cNvPr id="10" name="矩形标注 9"/>
          <p:cNvSpPr/>
          <p:nvPr/>
        </p:nvSpPr>
        <p:spPr>
          <a:xfrm>
            <a:off x="1042725" y="2894846"/>
            <a:ext cx="1440160" cy="432048"/>
          </a:xfrm>
          <a:prstGeom prst="wedgeRectCallout">
            <a:avLst>
              <a:gd name="adj1" fmla="val 68804"/>
              <a:gd name="adj2" fmla="val 31999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smtClean="0">
                <a:solidFill>
                  <a:srgbClr val="002060"/>
                </a:solidFill>
              </a:rPr>
              <a:t>球</a:t>
            </a:r>
            <a:endParaRPr lang="zh-CN" altLang="en-US" sz="2000" b="1" smtClean="0">
              <a:solidFill>
                <a:srgbClr val="002060"/>
              </a:solidFill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1042725" y="2274967"/>
            <a:ext cx="1440160" cy="432048"/>
          </a:xfrm>
          <a:prstGeom prst="wedgeRectCallout">
            <a:avLst>
              <a:gd name="adj1" fmla="val 68804"/>
              <a:gd name="adj2" fmla="val 31999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smtClean="0">
                <a:solidFill>
                  <a:srgbClr val="002060"/>
                </a:solidFill>
              </a:rPr>
              <a:t>小汽车</a:t>
            </a:r>
            <a:endParaRPr lang="zh-CN" altLang="en-US" sz="2000" b="1">
              <a:solidFill>
                <a:srgbClr val="00206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735580" y="1762125"/>
            <a:ext cx="5400675" cy="346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395117" y="1990492"/>
            <a:ext cx="792088" cy="295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zh-CN" altLang="en-US" b="1" smtClean="0">
                <a:latin typeface="楷体" panose="02010609060101010101" charset="-122"/>
                <a:ea typeface="楷体" panose="02010609060101010101" charset="-122"/>
              </a:rPr>
              <a:t>玩具</a:t>
            </a:r>
            <a:endParaRPr lang="zh-CN" altLang="en-US" b="1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00051" y="2017797"/>
            <a:ext cx="792088" cy="266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60000"/>
              </a:lnSpc>
            </a:pPr>
            <a:r>
              <a:rPr lang="zh-CN" altLang="en-US" b="1" smtClean="0">
                <a:latin typeface="楷体" panose="02010609060101010101" charset="-122"/>
                <a:ea typeface="楷体" panose="02010609060101010101" charset="-122"/>
              </a:rPr>
              <a:t>图书</a:t>
            </a:r>
            <a:endParaRPr lang="zh-CN" altLang="en-US" b="1" smtClean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4" grpId="0" animBg="1"/>
      <p:bldP spid="6" grpId="0" animBg="1"/>
      <p:bldP spid="10" grpId="0" animBg="1"/>
      <p:bldP spid="11" grpId="0" animBg="1"/>
      <p:bldP spid="12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86218" y="836295"/>
            <a:ext cx="1560195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试一试</a:t>
            </a:r>
            <a:endParaRPr lang="zh-CN" altLang="en-US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9" name="矩形 3"/>
          <p:cNvSpPr>
            <a:spLocks noChangeArrowheads="1"/>
          </p:cNvSpPr>
          <p:nvPr/>
        </p:nvSpPr>
        <p:spPr bwMode="auto">
          <a:xfrm>
            <a:off x="1599565" y="1739265"/>
            <a:ext cx="583755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sz="2800" dirty="0" smtClean="0"/>
              <a:t>把树叶分在</a:t>
            </a:r>
            <a:r>
              <a:rPr lang="en-US" altLang="zh-CN" sz="2800" dirty="0" smtClean="0"/>
              <a:t>3</a:t>
            </a:r>
            <a:r>
              <a:rPr lang="zh-CN" altLang="en-US" sz="2800" dirty="0" smtClean="0"/>
              <a:t>个筐里，用线连一连。</a:t>
            </a:r>
            <a:endParaRPr lang="zh-CN" altLang="en-US" sz="2800" dirty="0" smtClean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17775" y="2519045"/>
            <a:ext cx="7250430" cy="283527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392555" y="1230630"/>
            <a:ext cx="484822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方法一：</a:t>
            </a:r>
            <a:r>
              <a:rPr lang="zh-CN" sz="2800" dirty="0" smtClean="0"/>
              <a:t>按颜色分成三类。</a:t>
            </a:r>
            <a:endParaRPr lang="zh-CN" sz="2800" dirty="0" smtClean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41930" y="2106295"/>
            <a:ext cx="7117080" cy="288036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392555" y="1230630"/>
            <a:ext cx="484822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方法二：</a:t>
            </a:r>
            <a:r>
              <a:rPr lang="zh-CN" sz="2800" dirty="0" smtClean="0"/>
              <a:t>按形状分成三类。</a:t>
            </a:r>
            <a:endParaRPr lang="zh-CN" sz="2800" dirty="0" smtClean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30500" y="2136775"/>
            <a:ext cx="7139940" cy="28194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99356" y="909955"/>
            <a:ext cx="130810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小</a:t>
            </a:r>
            <a:r>
              <a:rPr lang="en-US" altLang="zh-CN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 </a:t>
            </a:r>
            <a:r>
              <a:rPr lang="zh-CN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结</a:t>
            </a:r>
            <a:endParaRPr lang="zh-CN" altLang="en-US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91545" y="1884841"/>
            <a:ext cx="8847410" cy="343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900" dirty="0" smtClean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2800" dirty="0">
                <a:latin typeface="+mn-ea"/>
              </a:rPr>
              <a:t>.</a:t>
            </a:r>
            <a:r>
              <a:rPr lang="zh-CN" sz="29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把同一类的物品放在一起，就是分类</a:t>
            </a: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sz="2900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900" dirty="0" smtClean="0"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</a:rPr>
              <a:t>分类的方法：可以根据物品的特征（如</a:t>
            </a:r>
            <a:r>
              <a:rPr lang="zh-CN" sz="29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颜色、形状）、功能和用途</a:t>
            </a: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</a:rPr>
              <a:t>等进行分类。</a:t>
            </a:r>
            <a:endParaRPr lang="zh-CN" altLang="en-US" sz="28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900" dirty="0" smtClean="0"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</a:rPr>
              <a:t>把物品进行分类时，选择的</a:t>
            </a:r>
            <a:r>
              <a:rPr lang="zh-CN" sz="29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分类标准不同，分类的结果一般也不同</a:t>
            </a: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sz="2900" dirty="0" smtClean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18"/>
          <p:cNvSpPr>
            <a:spLocks noChangeArrowheads="1"/>
          </p:cNvSpPr>
          <p:nvPr/>
        </p:nvSpPr>
        <p:spPr bwMode="auto">
          <a:xfrm>
            <a:off x="1546155" y="1464855"/>
            <a:ext cx="539877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charset="-122"/>
              </a:rPr>
              <a:t>1.</a:t>
            </a:r>
            <a:r>
              <a:rPr lang="zh-CN" altLang="en-US" sz="32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圈出能在水中生活的动物。</a:t>
            </a:r>
            <a:endParaRPr lang="zh-CN" altLang="en-US" sz="3200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1178615" y="857595"/>
            <a:ext cx="2862580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随堂小测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77770" y="2174240"/>
            <a:ext cx="6978650" cy="3796030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2477770" y="2343785"/>
            <a:ext cx="1456055" cy="125349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8068310" y="2343785"/>
            <a:ext cx="1447165" cy="165862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857625" y="4598035"/>
            <a:ext cx="1098550" cy="109347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7323455" y="4598035"/>
            <a:ext cx="1108075" cy="125349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069455" y="2725420"/>
            <a:ext cx="919480" cy="8718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DYwODc5OWFhNGJjMGExNmRmZTFhNTczZjcyNGUzZj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348</Words>
  <Application>WPS 演示</Application>
  <PresentationFormat>自定义</PresentationFormat>
  <Paragraphs>69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楷体</vt:lpstr>
      <vt:lpstr>黑体</vt:lpstr>
      <vt:lpstr>楷体_GB2312</vt:lpstr>
      <vt:lpstr>新宋体</vt:lpstr>
      <vt:lpstr>Arial</vt:lpstr>
      <vt:lpstr>Arial Unicode MS</vt:lpstr>
      <vt:lpstr>Calibri Light</vt:lpstr>
      <vt:lpstr>Calibri</vt:lpstr>
      <vt:lpstr>第一PPT模板网-WWW.1PPT.COM</vt:lpstr>
      <vt:lpstr>第三单元   分一分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2022-06-15T15:32:00Z</cp:lastPrinted>
  <dcterms:created xsi:type="dcterms:W3CDTF">2022-06-15T15:32:00Z</dcterms:created>
  <dcterms:modified xsi:type="dcterms:W3CDTF">2023-11-02T08:25:35Z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01B709B080A74F62AE13CEBA9AADC1B5_12</vt:lpwstr>
  </property>
  <property fmtid="{D5CDD505-2E9C-101B-9397-08002B2CF9AE}" pid="3" name="KSOProductBuildVer">
    <vt:lpwstr>2052-12.1.0.15712</vt:lpwstr>
  </property>
</Properties>
</file>