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389" r:id="rId3"/>
    <p:sldId id="391" r:id="rId4"/>
    <p:sldId id="375" r:id="rId5"/>
    <p:sldId id="364" r:id="rId6"/>
    <p:sldId id="392" r:id="rId7"/>
    <p:sldId id="376" r:id="rId8"/>
    <p:sldId id="365" r:id="rId9"/>
    <p:sldId id="393" r:id="rId10"/>
    <p:sldId id="394" r:id="rId11"/>
    <p:sldId id="349" r:id="rId12"/>
    <p:sldId id="372" r:id="rId13"/>
    <p:sldId id="395" r:id="rId14"/>
    <p:sldId id="404" r:id="rId15"/>
    <p:sldId id="405" r:id="rId16"/>
    <p:sldId id="406" r:id="rId17"/>
  </p:sldIdLst>
  <p:sldSz cx="12601575" cy="7092950"/>
  <p:notesSz cx="6858000" cy="9144000"/>
  <p:custDataLst>
    <p:tags r:id="rId22"/>
  </p:custDataLst>
  <p:defaultTextStyle>
    <a:defPPr>
      <a:defRPr lang="zh-CN"/>
    </a:defPPr>
    <a:lvl1pPr marL="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7244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4551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41795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9039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36347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83591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30835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78142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1" userDrawn="1">
          <p15:clr>
            <a:srgbClr val="A4A3A4"/>
          </p15:clr>
        </p15:guide>
        <p15:guide id="2" pos="392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-312" y="-78"/>
      </p:cViewPr>
      <p:guideLst>
        <p:guide orient="horz" pos="2131"/>
        <p:guide pos="392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gs" Target="tags/tag2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8975" y="1143000"/>
            <a:ext cx="54800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7244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4551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1795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9039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6347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3591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30835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8142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018003" y="377634"/>
            <a:ext cx="2717215" cy="601094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66359" y="377634"/>
            <a:ext cx="7994124" cy="601094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59794" y="1768314"/>
            <a:ext cx="10868858" cy="2950470"/>
          </a:xfrm>
        </p:spPr>
        <p:txBody>
          <a:bodyPr anchor="b"/>
          <a:lstStyle>
            <a:lvl1pPr>
              <a:defRPr sz="6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59794" y="4746695"/>
            <a:ext cx="10868858" cy="1551582"/>
          </a:xfrm>
        </p:spPr>
        <p:txBody>
          <a:bodyPr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47244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4551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41795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189039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36347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283591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30835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378142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66358" y="1888169"/>
            <a:ext cx="5355669" cy="45004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79549" y="1888169"/>
            <a:ext cx="5355669" cy="45004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377634"/>
            <a:ext cx="10868858" cy="137097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68000" y="1738758"/>
            <a:ext cx="5331056" cy="852139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2440" indent="0">
              <a:buNone/>
              <a:defRPr sz="2100" b="1"/>
            </a:lvl2pPr>
            <a:lvl3pPr marL="945515" indent="0">
              <a:buNone/>
              <a:defRPr sz="1800" b="1"/>
            </a:lvl3pPr>
            <a:lvl4pPr marL="1417955" indent="0">
              <a:buNone/>
              <a:defRPr sz="1700" b="1"/>
            </a:lvl4pPr>
            <a:lvl5pPr marL="1890395" indent="0">
              <a:buNone/>
              <a:defRPr sz="1700" b="1"/>
            </a:lvl5pPr>
            <a:lvl6pPr marL="2363470" indent="0">
              <a:buNone/>
              <a:defRPr sz="1700" b="1"/>
            </a:lvl6pPr>
            <a:lvl7pPr marL="2835910" indent="0">
              <a:buNone/>
              <a:defRPr sz="1700" b="1"/>
            </a:lvl7pPr>
            <a:lvl8pPr marL="3308350" indent="0">
              <a:buNone/>
              <a:defRPr sz="1700" b="1"/>
            </a:lvl8pPr>
            <a:lvl9pPr marL="3781425" indent="0">
              <a:buNone/>
              <a:defRPr sz="17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68000" y="2590897"/>
            <a:ext cx="5331056" cy="381081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379548" y="1738758"/>
            <a:ext cx="5357311" cy="852139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2440" indent="0">
              <a:buNone/>
              <a:defRPr sz="2100" b="1"/>
            </a:lvl2pPr>
            <a:lvl3pPr marL="945515" indent="0">
              <a:buNone/>
              <a:defRPr sz="1800" b="1"/>
            </a:lvl3pPr>
            <a:lvl4pPr marL="1417955" indent="0">
              <a:buNone/>
              <a:defRPr sz="1700" b="1"/>
            </a:lvl4pPr>
            <a:lvl5pPr marL="1890395" indent="0">
              <a:buNone/>
              <a:defRPr sz="1700" b="1"/>
            </a:lvl5pPr>
            <a:lvl6pPr marL="2363470" indent="0">
              <a:buNone/>
              <a:defRPr sz="1700" b="1"/>
            </a:lvl6pPr>
            <a:lvl7pPr marL="2835910" indent="0">
              <a:buNone/>
              <a:defRPr sz="1700" b="1"/>
            </a:lvl7pPr>
            <a:lvl8pPr marL="3308350" indent="0">
              <a:buNone/>
              <a:defRPr sz="1700" b="1"/>
            </a:lvl8pPr>
            <a:lvl9pPr marL="3781425" indent="0">
              <a:buNone/>
              <a:defRPr sz="17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379548" y="2590897"/>
            <a:ext cx="5357311" cy="381081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472863"/>
            <a:ext cx="4064336" cy="1655022"/>
          </a:xfrm>
        </p:spPr>
        <p:txBody>
          <a:bodyPr anchor="b"/>
          <a:lstStyle>
            <a:lvl1pPr>
              <a:defRPr sz="33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57311" y="1021255"/>
            <a:ext cx="6379547" cy="5040592"/>
          </a:xfrm>
        </p:spPr>
        <p:txBody>
          <a:bodyPr/>
          <a:lstStyle>
            <a:lvl1pPr>
              <a:defRPr sz="3300"/>
            </a:lvl1pPr>
            <a:lvl2pPr>
              <a:defRPr sz="30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68000" y="2127885"/>
            <a:ext cx="4064336" cy="3942170"/>
          </a:xfrm>
        </p:spPr>
        <p:txBody>
          <a:bodyPr/>
          <a:lstStyle>
            <a:lvl1pPr marL="0" indent="0">
              <a:buNone/>
              <a:defRPr sz="1700"/>
            </a:lvl1pPr>
            <a:lvl2pPr marL="472440" indent="0">
              <a:buNone/>
              <a:defRPr sz="1400"/>
            </a:lvl2pPr>
            <a:lvl3pPr marL="945515" indent="0">
              <a:buNone/>
              <a:defRPr sz="1200"/>
            </a:lvl3pPr>
            <a:lvl4pPr marL="1417955" indent="0">
              <a:buNone/>
              <a:defRPr sz="1000"/>
            </a:lvl4pPr>
            <a:lvl5pPr marL="1890395" indent="0">
              <a:buNone/>
              <a:defRPr sz="1000"/>
            </a:lvl5pPr>
            <a:lvl6pPr marL="2363470" indent="0">
              <a:buNone/>
              <a:defRPr sz="1000"/>
            </a:lvl6pPr>
            <a:lvl7pPr marL="2835910" indent="0">
              <a:buNone/>
              <a:defRPr sz="1000"/>
            </a:lvl7pPr>
            <a:lvl8pPr marL="3308350" indent="0">
              <a:buNone/>
              <a:defRPr sz="1000"/>
            </a:lvl8pPr>
            <a:lvl9pPr marL="3781425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472863"/>
            <a:ext cx="4064336" cy="1655022"/>
          </a:xfrm>
        </p:spPr>
        <p:txBody>
          <a:bodyPr anchor="b"/>
          <a:lstStyle>
            <a:lvl1pPr>
              <a:defRPr sz="33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57311" y="1021255"/>
            <a:ext cx="6379547" cy="5040592"/>
          </a:xfrm>
        </p:spPr>
        <p:txBody>
          <a:bodyPr/>
          <a:lstStyle>
            <a:lvl1pPr marL="0" indent="0">
              <a:buNone/>
              <a:defRPr sz="3300"/>
            </a:lvl1pPr>
            <a:lvl2pPr marL="472440" indent="0">
              <a:buNone/>
              <a:defRPr sz="3000"/>
            </a:lvl2pPr>
            <a:lvl3pPr marL="945515" indent="0">
              <a:buNone/>
              <a:defRPr sz="2500"/>
            </a:lvl3pPr>
            <a:lvl4pPr marL="1417955" indent="0">
              <a:buNone/>
              <a:defRPr sz="2100"/>
            </a:lvl4pPr>
            <a:lvl5pPr marL="1890395" indent="0">
              <a:buNone/>
              <a:defRPr sz="2100"/>
            </a:lvl5pPr>
            <a:lvl6pPr marL="2363470" indent="0">
              <a:buNone/>
              <a:defRPr sz="2100"/>
            </a:lvl6pPr>
            <a:lvl7pPr marL="2835910" indent="0">
              <a:buNone/>
              <a:defRPr sz="2100"/>
            </a:lvl7pPr>
            <a:lvl8pPr marL="3308350" indent="0">
              <a:buNone/>
              <a:defRPr sz="2100"/>
            </a:lvl8pPr>
            <a:lvl9pPr marL="3781425" indent="0">
              <a:buNone/>
              <a:defRPr sz="21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68000" y="2127885"/>
            <a:ext cx="4064336" cy="3942170"/>
          </a:xfrm>
        </p:spPr>
        <p:txBody>
          <a:bodyPr/>
          <a:lstStyle>
            <a:lvl1pPr marL="0" indent="0">
              <a:buNone/>
              <a:defRPr sz="1700"/>
            </a:lvl1pPr>
            <a:lvl2pPr marL="472440" indent="0">
              <a:buNone/>
              <a:defRPr sz="1400"/>
            </a:lvl2pPr>
            <a:lvl3pPr marL="945515" indent="0">
              <a:buNone/>
              <a:defRPr sz="1200"/>
            </a:lvl3pPr>
            <a:lvl4pPr marL="1417955" indent="0">
              <a:buNone/>
              <a:defRPr sz="1000"/>
            </a:lvl4pPr>
            <a:lvl5pPr marL="1890395" indent="0">
              <a:buNone/>
              <a:defRPr sz="1000"/>
            </a:lvl5pPr>
            <a:lvl6pPr marL="2363470" indent="0">
              <a:buNone/>
              <a:defRPr sz="1000"/>
            </a:lvl6pPr>
            <a:lvl7pPr marL="2835910" indent="0">
              <a:buNone/>
              <a:defRPr sz="1000"/>
            </a:lvl7pPr>
            <a:lvl8pPr marL="3308350" indent="0">
              <a:buNone/>
              <a:defRPr sz="1000"/>
            </a:lvl8pPr>
            <a:lvl9pPr marL="3781425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66359" y="377634"/>
            <a:ext cx="10868858" cy="1370976"/>
          </a:xfrm>
          <a:prstGeom prst="rect">
            <a:avLst/>
          </a:prstGeom>
        </p:spPr>
        <p:txBody>
          <a:bodyPr vert="horz" lIns="94525" tIns="47263" rIns="94525" bIns="47263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66359" y="1888169"/>
            <a:ext cx="10868858" cy="4500412"/>
          </a:xfrm>
          <a:prstGeom prst="rect">
            <a:avLst/>
          </a:prstGeom>
        </p:spPr>
        <p:txBody>
          <a:bodyPr vert="horz" lIns="94525" tIns="47263" rIns="94525" bIns="47263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66358" y="6574114"/>
            <a:ext cx="2835354" cy="377634"/>
          </a:xfrm>
          <a:prstGeom prst="rect">
            <a:avLst/>
          </a:prstGeom>
        </p:spPr>
        <p:txBody>
          <a:bodyPr vert="horz" lIns="94525" tIns="47263" rIns="94525" bIns="4726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74272" y="6574114"/>
            <a:ext cx="4253032" cy="377634"/>
          </a:xfrm>
          <a:prstGeom prst="rect">
            <a:avLst/>
          </a:prstGeom>
        </p:spPr>
        <p:txBody>
          <a:bodyPr vert="horz" lIns="94525" tIns="47263" rIns="94525" bIns="4726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899863" y="6574114"/>
            <a:ext cx="2835354" cy="377634"/>
          </a:xfrm>
          <a:prstGeom prst="rect">
            <a:avLst/>
          </a:prstGeom>
        </p:spPr>
        <p:txBody>
          <a:bodyPr vert="horz" lIns="94525" tIns="47263" rIns="94525" bIns="4726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6"/>
            <a:ext cx="9526" cy="9524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45515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6220" indent="-236220" algn="l" defTabSz="945515" rtl="0" eaLnBrk="1" latinLnBrk="0" hangingPunct="1">
        <a:lnSpc>
          <a:spcPct val="90000"/>
        </a:lnSpc>
        <a:spcBef>
          <a:spcPts val="1035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0929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18173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5417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2725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9969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307213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54520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401764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7244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4551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1795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9039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6347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3591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30835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8142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4.png"/><Relationship Id="rId3" Type="http://schemas.openxmlformats.org/officeDocument/2006/relationships/tags" Target="../tags/tag1.xml"/><Relationship Id="rId2" Type="http://schemas.openxmlformats.org/officeDocument/2006/relationships/image" Target="../media/image4.png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6.png"/><Relationship Id="rId2" Type="http://schemas.openxmlformats.org/officeDocument/2006/relationships/image" Target="../media/image4.png"/><Relationship Id="rId1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28.png"/><Relationship Id="rId7" Type="http://schemas.openxmlformats.org/officeDocument/2006/relationships/image" Target="../media/image27.png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0" y="1272117"/>
            <a:ext cx="12601575" cy="1237615"/>
          </a:xfrm>
        </p:spPr>
        <p:txBody>
          <a:bodyPr lIns="94525" tIns="47263" rIns="94525" bIns="47263">
            <a:normAutofit/>
          </a:bodyPr>
          <a:lstStyle/>
          <a:p>
            <a:pPr algn="ctr"/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第四单元</a:t>
            </a:r>
            <a:r>
              <a:rPr lang="zh-CN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认位置</a:t>
            </a:r>
            <a:endParaRPr lang="zh-CN" altLang="zh-CN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0" y="2609215"/>
            <a:ext cx="12601575" cy="1573318"/>
          </a:xfrm>
        </p:spPr>
        <p:txBody>
          <a:bodyPr lIns="94525" tIns="47263" rIns="94525" bIns="47263">
            <a:noAutofit/>
          </a:bodyPr>
          <a:lstStyle/>
          <a:p>
            <a:pPr marL="0" indent="0" algn="ctr">
              <a:buNone/>
            </a:pPr>
            <a:r>
              <a:rPr lang="zh-CN" altLang="en-US" sz="9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认位置</a:t>
            </a:r>
            <a:endParaRPr lang="zh-CN" altLang="en-US" sz="9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18"/>
          <p:cNvSpPr>
            <a:spLocks noChangeArrowheads="1"/>
          </p:cNvSpPr>
          <p:nvPr/>
        </p:nvSpPr>
        <p:spPr bwMode="auto">
          <a:xfrm>
            <a:off x="1362710" y="1849120"/>
            <a:ext cx="3086100" cy="584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r>
              <a:rPr lang="en-US" altLang="zh-CN" sz="3200" b="1" dirty="0">
                <a:latin typeface="Arial" panose="020B0604020202020204" pitchFamily="34" charset="0"/>
                <a:ea typeface="楷体_GB2312" panose="02010600030101010101" pitchFamily="49" charset="-122"/>
              </a:rPr>
              <a:t>1. 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</a:rPr>
              <a:t>做游戏。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831341" y="2678430"/>
            <a:ext cx="4765675" cy="2238375"/>
            <a:chOff x="2884" y="4218"/>
            <a:chExt cx="7505" cy="3525"/>
          </a:xfrm>
        </p:grpSpPr>
        <p:sp>
          <p:nvSpPr>
            <p:cNvPr id="23" name="圆角矩形 22"/>
            <p:cNvSpPr/>
            <p:nvPr/>
          </p:nvSpPr>
          <p:spPr bwMode="auto">
            <a:xfrm>
              <a:off x="2884" y="4218"/>
              <a:ext cx="7414" cy="3525"/>
            </a:xfrm>
            <a:prstGeom prst="roundRect">
              <a:avLst/>
            </a:prstGeom>
            <a:solidFill>
              <a:srgbClr val="E5F3D5"/>
            </a:solidFill>
            <a:ln w="19050">
              <a:solidFill>
                <a:srgbClr val="A1C4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4" name="TextBox 7"/>
            <p:cNvSpPr txBox="1">
              <a:spLocks noChangeArrowheads="1"/>
            </p:cNvSpPr>
            <p:nvPr/>
          </p:nvSpPr>
          <p:spPr bwMode="auto">
            <a:xfrm>
              <a:off x="2884" y="4342"/>
              <a:ext cx="7505" cy="319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dirty="0">
                  <a:latin typeface="+mn-ea"/>
                </a:rPr>
                <a:t> </a:t>
              </a:r>
              <a:r>
                <a:rPr lang="zh-CN" altLang="en-US" sz="2800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左手握拳头，右手握拳头；</a:t>
              </a:r>
              <a:endParaRPr lang="en-US" altLang="zh-CN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800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 左边拍拍手，右边拍拍手；</a:t>
              </a:r>
              <a:endParaRPr lang="en-US" altLang="zh-CN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800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 左手摸右耳，右手摸左耳。</a:t>
              </a:r>
              <a:endParaRPr lang="zh-CN" altLang="en-US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</p:grpSp>
      <p:pic>
        <p:nvPicPr>
          <p:cNvPr id="21" name="Picture 1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7039611" y="2402206"/>
            <a:ext cx="4160519" cy="269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/>
        </p:nvSpPr>
        <p:spPr>
          <a:xfrm>
            <a:off x="1016689" y="857595"/>
            <a:ext cx="2862581" cy="723271"/>
          </a:xfrm>
          <a:prstGeom prst="rect">
            <a:avLst/>
          </a:prstGeom>
          <a:noFill/>
          <a:ln>
            <a:noFill/>
          </a:ln>
        </p:spPr>
        <p:txBody>
          <a:bodyPr wrap="square" lIns="91435" tIns="45718" rIns="91435" bIns="45718" rtlCol="0" anchor="t">
            <a:spAutoFit/>
          </a:bodyPr>
          <a:lstStyle/>
          <a:p>
            <a:pPr algn="l"/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随</a:t>
            </a:r>
            <a:r>
              <a:rPr lang="en-US" altLang="zh-CN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堂</a:t>
            </a:r>
            <a:r>
              <a:rPr lang="en-US" altLang="zh-CN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小</a:t>
            </a:r>
            <a:r>
              <a:rPr lang="en-US" altLang="zh-CN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测</a:t>
            </a:r>
            <a:endParaRPr lang="zh-CN" altLang="en-US" sz="41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矩形 18"/>
          <p:cNvSpPr>
            <a:spLocks noChangeArrowheads="1"/>
          </p:cNvSpPr>
          <p:nvPr/>
        </p:nvSpPr>
        <p:spPr bwMode="auto">
          <a:xfrm>
            <a:off x="1362711" y="5443221"/>
            <a:ext cx="7760335" cy="584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r>
              <a:rPr lang="en-US" altLang="zh-CN" sz="3200" b="1" dirty="0">
                <a:latin typeface="Arial" panose="020B0604020202020204" pitchFamily="34" charset="0"/>
                <a:ea typeface="楷体_GB2312" panose="02010600030101010101" pitchFamily="49" charset="-122"/>
              </a:rPr>
              <a:t>2. 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sym typeface="+mn-ea"/>
              </a:rPr>
              <a:t>说说你座位的前、后、左、右各是谁。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矩形 18"/>
          <p:cNvSpPr>
            <a:spLocks noChangeArrowheads="1"/>
          </p:cNvSpPr>
          <p:nvPr/>
        </p:nvSpPr>
        <p:spPr bwMode="auto">
          <a:xfrm>
            <a:off x="939167" y="1161416"/>
            <a:ext cx="824864" cy="584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r>
              <a:rPr lang="en-US" altLang="zh-CN" sz="3200" b="1">
                <a:latin typeface="Arial" panose="020B0604020202020204" pitchFamily="34" charset="0"/>
                <a:ea typeface="楷体_GB2312" panose="02010600030101010101" pitchFamily="49" charset="-122"/>
              </a:rPr>
              <a:t>3.</a:t>
            </a:r>
            <a:endParaRPr lang="en-US" altLang="zh-CN" sz="3200" b="1">
              <a:latin typeface="Arial" panose="020B0604020202020204" pitchFamily="34" charset="0"/>
              <a:ea typeface="楷体_GB2312" panose="02010600030101010101" pitchFamily="49" charset="-122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019934" y="1021715"/>
            <a:ext cx="3528061" cy="5656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1"/>
          <p:cNvGrpSpPr/>
          <p:nvPr/>
        </p:nvGrpSpPr>
        <p:grpSpPr>
          <a:xfrm>
            <a:off x="6979285" y="5364480"/>
            <a:ext cx="4316095" cy="1277620"/>
            <a:chOff x="10991" y="8448"/>
            <a:chExt cx="6797" cy="2012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678" y="8448"/>
              <a:ext cx="2110" cy="2013"/>
            </a:xfrm>
            <a:prstGeom prst="rect">
              <a:avLst/>
            </a:prstGeom>
          </p:spPr>
        </p:pic>
        <p:sp>
          <p:nvSpPr>
            <p:cNvPr id="22" name="AutoShape 27"/>
            <p:cNvSpPr>
              <a:spLocks noChangeArrowheads="1"/>
            </p:cNvSpPr>
            <p:nvPr/>
          </p:nvSpPr>
          <p:spPr bwMode="auto">
            <a:xfrm>
              <a:off x="10991" y="8858"/>
              <a:ext cx="4102" cy="904"/>
            </a:xfrm>
            <a:prstGeom prst="wedgeRoundRectCallout">
              <a:avLst>
                <a:gd name="adj1" fmla="val 63529"/>
                <a:gd name="adj2" fmla="val 36946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r>
                <a:rPr lang="zh-CN" altLang="en-US" sz="2800">
                  <a:latin typeface="楷体" panose="02010609060101010101" charset="-122"/>
                  <a:ea typeface="楷体" panose="02010609060101010101" charset="-122"/>
                  <a:cs typeface="楷体_GB2312" panose="02010600030101010101" pitchFamily="49" charset="-122"/>
                </a:rPr>
                <a:t>还可以怎样说？</a:t>
              </a:r>
              <a:endParaRPr lang="zh-CN" altLang="en-US" sz="280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736081" y="1347470"/>
            <a:ext cx="4460240" cy="1309370"/>
            <a:chOff x="10608" y="2122"/>
            <a:chExt cx="7024" cy="2062"/>
          </a:xfrm>
        </p:grpSpPr>
        <p:pic>
          <p:nvPicPr>
            <p:cNvPr id="12" name="图片 11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15964" y="2122"/>
              <a:ext cx="1668" cy="2062"/>
            </a:xfrm>
            <a:prstGeom prst="rect">
              <a:avLst/>
            </a:prstGeom>
          </p:spPr>
        </p:pic>
        <p:sp>
          <p:nvSpPr>
            <p:cNvPr id="16" name="AutoShape 27"/>
            <p:cNvSpPr>
              <a:spLocks noChangeArrowheads="1"/>
            </p:cNvSpPr>
            <p:nvPr/>
          </p:nvSpPr>
          <p:spPr bwMode="auto">
            <a:xfrm>
              <a:off x="10608" y="2348"/>
              <a:ext cx="4602" cy="904"/>
            </a:xfrm>
            <a:prstGeom prst="wedgeRoundRectCallout">
              <a:avLst>
                <a:gd name="adj1" fmla="val 63529"/>
                <a:gd name="adj2" fmla="val 36946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r>
                <a:rPr lang="zh-CN" altLang="en-US" sz="2800">
                  <a:latin typeface="楷体" panose="02010609060101010101" charset="-122"/>
                  <a:ea typeface="楷体" panose="02010609060101010101" charset="-122"/>
                  <a:cs typeface="楷体_GB2312" panose="02010600030101010101" pitchFamily="49" charset="-122"/>
                </a:rPr>
                <a:t>苹果上面是鸡蛋。</a:t>
              </a:r>
              <a:endParaRPr lang="zh-CN" altLang="en-US" sz="280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6857365" y="2504441"/>
            <a:ext cx="2856230" cy="784826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苹果下面是牛奶</a:t>
            </a:r>
            <a:endParaRPr lang="zh-CN" altLang="en-US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857365" y="3167380"/>
            <a:ext cx="2856230" cy="784826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鸡蛋下面是苹果</a:t>
            </a:r>
            <a:endParaRPr lang="zh-CN" altLang="en-US" sz="30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857365" y="3830321"/>
            <a:ext cx="2856230" cy="784826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苹果下面是牛奶</a:t>
            </a:r>
            <a:endParaRPr lang="zh-CN" altLang="en-US" sz="30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857365" y="4493260"/>
            <a:ext cx="2856230" cy="784826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牛奶上面是苹果</a:t>
            </a:r>
            <a:endParaRPr lang="zh-CN" altLang="en-US" sz="30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矩形 18"/>
          <p:cNvSpPr>
            <a:spLocks noChangeArrowheads="1"/>
          </p:cNvSpPr>
          <p:nvPr/>
        </p:nvSpPr>
        <p:spPr bwMode="auto">
          <a:xfrm>
            <a:off x="939167" y="1161416"/>
            <a:ext cx="824864" cy="584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r>
              <a:rPr lang="en-US" altLang="zh-CN" sz="3200" b="1">
                <a:latin typeface="Arial" panose="020B0604020202020204" pitchFamily="34" charset="0"/>
                <a:ea typeface="楷体_GB2312" panose="02010600030101010101" pitchFamily="49" charset="-122"/>
              </a:rPr>
              <a:t>3.</a:t>
            </a:r>
            <a:endParaRPr lang="en-US" altLang="zh-CN" sz="3200" b="1">
              <a:latin typeface="Arial" panose="020B0604020202020204" pitchFamily="34" charset="0"/>
              <a:ea typeface="楷体_GB2312" panose="02010600030101010101" pitchFamily="49" charset="-122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889760" y="2378711"/>
            <a:ext cx="3934460" cy="2953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" name="组合 19"/>
          <p:cNvGrpSpPr/>
          <p:nvPr/>
        </p:nvGrpSpPr>
        <p:grpSpPr>
          <a:xfrm>
            <a:off x="6979285" y="5364480"/>
            <a:ext cx="4316095" cy="1277620"/>
            <a:chOff x="10991" y="8448"/>
            <a:chExt cx="6797" cy="2012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678" y="8448"/>
              <a:ext cx="2110" cy="2013"/>
            </a:xfrm>
            <a:prstGeom prst="rect">
              <a:avLst/>
            </a:prstGeom>
          </p:spPr>
        </p:pic>
        <p:sp>
          <p:nvSpPr>
            <p:cNvPr id="22" name="AutoShape 27"/>
            <p:cNvSpPr>
              <a:spLocks noChangeArrowheads="1"/>
            </p:cNvSpPr>
            <p:nvPr/>
          </p:nvSpPr>
          <p:spPr bwMode="auto">
            <a:xfrm>
              <a:off x="10991" y="8858"/>
              <a:ext cx="4102" cy="904"/>
            </a:xfrm>
            <a:prstGeom prst="wedgeRoundRectCallout">
              <a:avLst>
                <a:gd name="adj1" fmla="val 63529"/>
                <a:gd name="adj2" fmla="val 36946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r>
                <a:rPr lang="zh-CN" altLang="en-US" sz="2800">
                  <a:latin typeface="楷体" panose="02010609060101010101" charset="-122"/>
                  <a:ea typeface="楷体" panose="02010609060101010101" charset="-122"/>
                  <a:cs typeface="楷体_GB2312" panose="02010600030101010101" pitchFamily="49" charset="-122"/>
                </a:rPr>
                <a:t>还可以怎样说？</a:t>
              </a:r>
              <a:endParaRPr lang="zh-CN" altLang="en-US" sz="280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439536" y="1429385"/>
            <a:ext cx="5391785" cy="1440180"/>
            <a:chOff x="10141" y="2251"/>
            <a:chExt cx="8491" cy="2268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16518" y="2251"/>
              <a:ext cx="2115" cy="2269"/>
            </a:xfrm>
            <a:prstGeom prst="rect">
              <a:avLst/>
            </a:prstGeom>
          </p:spPr>
        </p:pic>
        <p:sp>
          <p:nvSpPr>
            <p:cNvPr id="16" name="AutoShape 27"/>
            <p:cNvSpPr>
              <a:spLocks noChangeArrowheads="1"/>
            </p:cNvSpPr>
            <p:nvPr/>
          </p:nvSpPr>
          <p:spPr bwMode="auto">
            <a:xfrm>
              <a:off x="10141" y="2348"/>
              <a:ext cx="5724" cy="904"/>
            </a:xfrm>
            <a:prstGeom prst="wedgeRoundRectCallout">
              <a:avLst>
                <a:gd name="adj1" fmla="val 61338"/>
                <a:gd name="adj2" fmla="val 40376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r>
                <a:rPr lang="zh-CN" altLang="en-US" sz="2800">
                  <a:latin typeface="楷体" panose="02010609060101010101" charset="-122"/>
                  <a:ea typeface="楷体" panose="02010609060101010101" charset="-122"/>
                  <a:cs typeface="楷体_GB2312" panose="02010600030101010101" pitchFamily="49" charset="-122"/>
                </a:rPr>
                <a:t>茶壶在热水瓶的左面。</a:t>
              </a:r>
              <a:endParaRPr lang="zh-CN" altLang="en-US" sz="280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6857366" y="2573656"/>
            <a:ext cx="3631565" cy="784826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热水瓶在杯子的左面</a:t>
            </a:r>
            <a:endParaRPr lang="zh-CN" altLang="en-US" sz="30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857366" y="3233421"/>
            <a:ext cx="3631565" cy="784826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杯子在热水瓶的右面</a:t>
            </a:r>
            <a:endParaRPr lang="zh-CN" altLang="en-US" sz="30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857366" y="3893186"/>
            <a:ext cx="3631565" cy="784826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热水瓶在茶壶的右面</a:t>
            </a:r>
            <a:endParaRPr lang="zh-CN" altLang="en-US" sz="30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857366" y="4552950"/>
            <a:ext cx="3631565" cy="784826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杯子在桌子的上面</a:t>
            </a:r>
            <a:endParaRPr lang="zh-CN" altLang="en-US" sz="30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组合 44"/>
          <p:cNvGrpSpPr/>
          <p:nvPr/>
        </p:nvGrpSpPr>
        <p:grpSpPr>
          <a:xfrm>
            <a:off x="939166" y="1586231"/>
            <a:ext cx="8294369" cy="584835"/>
            <a:chOff x="1479" y="1874"/>
            <a:chExt cx="13062" cy="921"/>
          </a:xfrm>
        </p:grpSpPr>
        <p:sp>
          <p:nvSpPr>
            <p:cNvPr id="38" name="矩形 18"/>
            <p:cNvSpPr>
              <a:spLocks noChangeArrowheads="1"/>
            </p:cNvSpPr>
            <p:nvPr/>
          </p:nvSpPr>
          <p:spPr bwMode="auto">
            <a:xfrm>
              <a:off x="1479" y="1874"/>
              <a:ext cx="13062" cy="92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3200" b="1" dirty="0">
                  <a:latin typeface="Arial" panose="020B0604020202020204" pitchFamily="34" charset="0"/>
                  <a:ea typeface="楷体_GB2312" panose="02010600030101010101" pitchFamily="49" charset="-122"/>
                </a:rPr>
                <a:t>4. </a:t>
              </a:r>
              <a:r>
                <a:rPr lang="zh-CN" altLang="en-US" sz="32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把</a:t>
              </a:r>
              <a:r>
                <a:rPr lang="en-US" altLang="zh-CN" sz="32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   </a:t>
              </a:r>
              <a:r>
                <a:rPr lang="zh-CN" altLang="en-US" sz="32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左边的花涂红色，右边的花涂黄色。</a:t>
              </a:r>
              <a:endPara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002" y="1919"/>
              <a:ext cx="1025" cy="750"/>
            </a:xfrm>
            <a:prstGeom prst="rect">
              <a:avLst/>
            </a:prstGeom>
          </p:spPr>
        </p:pic>
      </p:grpSp>
      <p:pic>
        <p:nvPicPr>
          <p:cNvPr id="25" name="图片 24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08760" y="3365500"/>
            <a:ext cx="9869169" cy="1038860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41450" y="3432175"/>
            <a:ext cx="5389880" cy="938530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78495" y="3439795"/>
            <a:ext cx="3006090" cy="89408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939165" y="1286510"/>
            <a:ext cx="9593580" cy="2486025"/>
            <a:chOff x="1479" y="2026"/>
            <a:chExt cx="15108" cy="3915"/>
          </a:xfrm>
        </p:grpSpPr>
        <p:sp>
          <p:nvSpPr>
            <p:cNvPr id="30" name="矩形 18"/>
            <p:cNvSpPr>
              <a:spLocks noChangeArrowheads="1"/>
            </p:cNvSpPr>
            <p:nvPr/>
          </p:nvSpPr>
          <p:spPr bwMode="auto">
            <a:xfrm>
              <a:off x="1479" y="2341"/>
              <a:ext cx="15108" cy="169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3200" b="1">
                  <a:latin typeface="Arial" panose="020B0604020202020204" pitchFamily="34" charset="0"/>
                  <a:ea typeface="楷体_GB2312" panose="02010600030101010101" pitchFamily="49" charset="-122"/>
                </a:rPr>
                <a:t>5. </a:t>
              </a:r>
              <a:r>
                <a:rPr sz="32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把</a:t>
              </a:r>
              <a:r>
                <a:rPr lang="en-US" sz="32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    </a:t>
              </a:r>
              <a:r>
                <a:rPr sz="32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摆在课桌的中间，把</a:t>
              </a:r>
              <a:r>
                <a:rPr lang="en-US" sz="32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    </a:t>
              </a:r>
              <a:r>
                <a:rPr sz="32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摆在</a:t>
              </a:r>
              <a:r>
                <a:rPr lang="en-US" sz="32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    </a:t>
              </a:r>
              <a:r>
                <a:rPr sz="32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的右面，</a:t>
              </a:r>
              <a:endParaRPr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sp>
          <p:nvSpPr>
            <p:cNvPr id="31" name="矩形 18"/>
            <p:cNvSpPr>
              <a:spLocks noChangeArrowheads="1"/>
            </p:cNvSpPr>
            <p:nvPr/>
          </p:nvSpPr>
          <p:spPr bwMode="auto">
            <a:xfrm>
              <a:off x="2195" y="4245"/>
              <a:ext cx="14392" cy="169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sz="32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把</a:t>
              </a:r>
              <a:r>
                <a:rPr lang="en-US" sz="32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    </a:t>
              </a:r>
              <a:r>
                <a:rPr sz="32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摆在</a:t>
              </a:r>
              <a:r>
                <a:rPr lang="en-US" sz="32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    </a:t>
              </a:r>
              <a:r>
                <a:rPr sz="32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的左面，把</a:t>
              </a:r>
              <a:r>
                <a:rPr lang="en-US" sz="32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    </a:t>
              </a:r>
              <a:r>
                <a:rPr sz="32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摆在</a:t>
              </a:r>
              <a:r>
                <a:rPr lang="en-US" sz="32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    </a:t>
              </a:r>
              <a:r>
                <a:rPr sz="32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的右面。</a:t>
              </a:r>
              <a:endParaRPr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002" y="2026"/>
              <a:ext cx="1272" cy="1550"/>
            </a:xfrm>
            <a:prstGeom prst="rect">
              <a:avLst/>
            </a:prstGeom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118" y="4278"/>
              <a:ext cx="1156" cy="1049"/>
            </a:xfrm>
            <a:prstGeom prst="rect">
              <a:avLst/>
            </a:prstGeom>
          </p:spPr>
        </p:pic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126" y="2213"/>
              <a:ext cx="1156" cy="1174"/>
            </a:xfrm>
            <a:prstGeom prst="rect">
              <a:avLst/>
            </a:prstGeom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126" y="4216"/>
              <a:ext cx="1173" cy="1111"/>
            </a:xfrm>
            <a:prstGeom prst="rect">
              <a:avLst/>
            </a:prstGeom>
          </p:spPr>
        </p:pic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641" y="2026"/>
              <a:ext cx="1272" cy="1550"/>
            </a:xfrm>
            <a:prstGeom prst="rect">
              <a:avLst/>
            </a:prstGeom>
          </p:spPr>
        </p:pic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558" y="3930"/>
              <a:ext cx="1272" cy="1550"/>
            </a:xfrm>
            <a:prstGeom prst="rect">
              <a:avLst/>
            </a:prstGeom>
          </p:spPr>
        </p:pic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757" y="4153"/>
              <a:ext cx="1156" cy="1174"/>
            </a:xfrm>
            <a:prstGeom prst="rect">
              <a:avLst/>
            </a:prstGeom>
          </p:spPr>
        </p:pic>
      </p:grpSp>
      <p:pic>
        <p:nvPicPr>
          <p:cNvPr id="41" name="图片 40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45992" y="4192270"/>
            <a:ext cx="1229994" cy="1498600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17945" y="4430396"/>
            <a:ext cx="1117600" cy="1135380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65501" y="4439920"/>
            <a:ext cx="1117600" cy="1014095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77506" y="4447540"/>
            <a:ext cx="1134110" cy="107442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80464" y="1127831"/>
            <a:ext cx="2862581" cy="723271"/>
          </a:xfrm>
          <a:prstGeom prst="rect">
            <a:avLst/>
          </a:prstGeom>
          <a:noFill/>
          <a:ln>
            <a:noFill/>
          </a:ln>
        </p:spPr>
        <p:txBody>
          <a:bodyPr wrap="square" lIns="91435" tIns="45718" rIns="91435" bIns="45718" rtlCol="0" anchor="t">
            <a:spAutoFit/>
          </a:bodyPr>
          <a:lstStyle/>
          <a:p>
            <a:pPr algn="l"/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课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后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作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业</a:t>
            </a:r>
            <a:endParaRPr lang="zh-CN" altLang="en-US" sz="41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66989" y="3116333"/>
            <a:ext cx="5649911" cy="1325563"/>
          </a:xfrm>
          <a:prstGeom prst="rect">
            <a:avLst/>
          </a:prstGeom>
          <a:noFill/>
          <a:ln w="9525">
            <a:noFill/>
          </a:ln>
        </p:spPr>
        <p:txBody>
          <a:bodyPr lIns="91435" tIns="45718" rIns="91435" bIns="45718"/>
          <a:lstStyle/>
          <a:p>
            <a:pPr marL="342900" indent="-342900">
              <a:spcBef>
                <a:spcPct val="20000"/>
              </a:spcBef>
            </a:pPr>
            <a:r>
              <a:rPr lang="zh-CN" altLang="en-US" sz="32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完成练习册本课时的习题。</a:t>
            </a:r>
            <a:endParaRPr lang="zh-CN" altLang="en-US" sz="32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517265" y="1452881"/>
            <a:ext cx="5133341" cy="664836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 algn="ctr"/>
            <a:r>
              <a:rPr lang="zh-CN" altLang="en-US" sz="37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学习目标</a:t>
            </a:r>
            <a:endParaRPr lang="zh-CN" altLang="en-US" sz="37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416051" y="2014221"/>
            <a:ext cx="9813290" cy="1480444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1.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能较准确地用语言表述物体的前后、上下、左右的位置。</a:t>
            </a:r>
            <a:endParaRPr lang="zh-CN" altLang="en-US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2.能体会物体之间的关系是相对的，培养初步的空间观念。</a:t>
            </a:r>
            <a:endParaRPr lang="zh-CN" altLang="en-US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4" name="文本框 1"/>
          <p:cNvSpPr txBox="1"/>
          <p:nvPr/>
        </p:nvSpPr>
        <p:spPr>
          <a:xfrm>
            <a:off x="4100830" y="3775076"/>
            <a:ext cx="3966211" cy="664836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 algn="ctr"/>
            <a:r>
              <a:rPr lang="zh-CN" altLang="en-US" sz="37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学习重难点</a:t>
            </a:r>
            <a:endParaRPr lang="zh-CN" altLang="en-US" sz="37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文本框 2"/>
          <p:cNvSpPr txBox="1"/>
          <p:nvPr/>
        </p:nvSpPr>
        <p:spPr>
          <a:xfrm>
            <a:off x="1680846" y="4338956"/>
            <a:ext cx="8736330" cy="1480444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重点：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理解上下、前后、左右的基本含义。</a:t>
            </a:r>
            <a:endParaRPr lang="zh-CN" altLang="en-US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3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难点：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能在具体情境中描述物体间的对应位置关系。</a:t>
            </a:r>
            <a:endParaRPr lang="zh-CN" altLang="en-US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3495675" y="2026921"/>
            <a:ext cx="5200650" cy="3971925"/>
            <a:chOff x="1817" y="2968"/>
            <a:chExt cx="8190" cy="6255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817" y="2968"/>
              <a:ext cx="8190" cy="6255"/>
            </a:xfrm>
            <a:prstGeom prst="rect">
              <a:avLst/>
            </a:prstGeom>
          </p:spPr>
        </p:pic>
        <p:sp>
          <p:nvSpPr>
            <p:cNvPr id="18" name="AutoShape 27"/>
            <p:cNvSpPr>
              <a:spLocks noChangeArrowheads="1"/>
            </p:cNvSpPr>
            <p:nvPr/>
          </p:nvSpPr>
          <p:spPr bwMode="auto">
            <a:xfrm>
              <a:off x="5541" y="4038"/>
              <a:ext cx="3338" cy="1606"/>
            </a:xfrm>
            <a:prstGeom prst="wedgeRoundRectCallout">
              <a:avLst>
                <a:gd name="adj1" fmla="val -73367"/>
                <a:gd name="adj2" fmla="val 33312"/>
                <a:gd name="adj3" fmla="val 16667"/>
              </a:avLst>
            </a:prstGeom>
            <a:solidFill>
              <a:srgbClr val="FFFFDA"/>
            </a:solidFill>
            <a:ln w="19050">
              <a:solidFill>
                <a:schemeClr val="accent4"/>
              </a:solidFill>
              <a:miter lim="800000"/>
            </a:ln>
          </p:spPr>
          <p:txBody>
            <a:bodyPr/>
            <a:lstStyle/>
            <a:p>
              <a:r>
                <a:rPr lang="zh-CN" altLang="en-US" sz="2800">
                  <a:latin typeface="楷体" panose="02010609060101010101" charset="-122"/>
                  <a:ea typeface="楷体" panose="02010609060101010101" charset="-122"/>
                  <a:sym typeface="+mn-ea"/>
                </a:rPr>
                <a:t>要发言的请举右手。</a:t>
              </a:r>
              <a:endParaRPr lang="zh-CN" altLang="en-US" sz="280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394700" y="4384041"/>
            <a:ext cx="3324860" cy="2040890"/>
            <a:chOff x="13220" y="6904"/>
            <a:chExt cx="5236" cy="3214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802" y="8106"/>
              <a:ext cx="2110" cy="2013"/>
            </a:xfrm>
            <a:prstGeom prst="rect">
              <a:avLst/>
            </a:prstGeom>
          </p:spPr>
        </p:pic>
        <p:sp>
          <p:nvSpPr>
            <p:cNvPr id="22" name="AutoShape 27"/>
            <p:cNvSpPr>
              <a:spLocks noChangeArrowheads="1"/>
            </p:cNvSpPr>
            <p:nvPr/>
          </p:nvSpPr>
          <p:spPr bwMode="auto">
            <a:xfrm>
              <a:off x="13220" y="6904"/>
              <a:ext cx="5236" cy="904"/>
            </a:xfrm>
            <a:prstGeom prst="wedgeRoundRectCallout">
              <a:avLst>
                <a:gd name="adj1" fmla="val -3405"/>
                <a:gd name="adj2" fmla="val 112721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r>
                <a:rPr lang="zh-CN" altLang="en-US" sz="2800">
                  <a:latin typeface="楷体" panose="02010609060101010101" charset="-122"/>
                  <a:ea typeface="楷体" panose="02010609060101010101" charset="-122"/>
                  <a:cs typeface="楷体_GB2312" panose="02010600030101010101" pitchFamily="49" charset="-122"/>
                </a:rPr>
                <a:t>举右手是举哪只手？</a:t>
              </a:r>
              <a:endParaRPr lang="zh-CN" altLang="en-US" sz="280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</a:endParaRPr>
            </a:p>
          </p:txBody>
        </p:sp>
      </p:grpSp>
      <p:sp>
        <p:nvSpPr>
          <p:cNvPr id="50" name="矩形 49"/>
          <p:cNvSpPr/>
          <p:nvPr/>
        </p:nvSpPr>
        <p:spPr>
          <a:xfrm>
            <a:off x="4631263" y="843281"/>
            <a:ext cx="2650074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情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境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导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入</a:t>
            </a:r>
            <a:endParaRPr lang="zh-CN" altLang="en-US" sz="41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23085" y="1603376"/>
            <a:ext cx="5060950" cy="4957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椭圆 9"/>
          <p:cNvSpPr/>
          <p:nvPr/>
        </p:nvSpPr>
        <p:spPr>
          <a:xfrm>
            <a:off x="3277236" y="5428615"/>
            <a:ext cx="1638300" cy="889000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006182" y="896622"/>
            <a:ext cx="2294208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例题解读</a:t>
            </a:r>
            <a:endParaRPr lang="zh-CN" altLang="en-US" sz="41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8" name="AutoShape 27"/>
          <p:cNvSpPr>
            <a:spLocks noChangeArrowheads="1"/>
          </p:cNvSpPr>
          <p:nvPr/>
        </p:nvSpPr>
        <p:spPr bwMode="auto">
          <a:xfrm>
            <a:off x="4265294" y="2131696"/>
            <a:ext cx="2119631" cy="1019810"/>
          </a:xfrm>
          <a:prstGeom prst="wedgeRoundRectCallout">
            <a:avLst>
              <a:gd name="adj1" fmla="val -73367"/>
              <a:gd name="adj2" fmla="val 33312"/>
              <a:gd name="adj3" fmla="val 16667"/>
            </a:avLst>
          </a:prstGeom>
          <a:solidFill>
            <a:srgbClr val="FFFFDA"/>
          </a:solidFill>
          <a:ln w="19050">
            <a:solidFill>
              <a:schemeClr val="accent4"/>
            </a:solidFill>
            <a:miter lim="800000"/>
          </a:ln>
        </p:spPr>
        <p:txBody>
          <a:bodyPr lIns="91435" tIns="45718" rIns="91435" bIns="45718"/>
          <a:lstStyle/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  <a:sym typeface="+mn-ea"/>
              </a:rPr>
              <a:t>要发言的请举</a:t>
            </a:r>
            <a:r>
              <a:rPr lang="zh-CN" altLang="en-US" sz="2800">
                <a:solidFill>
                  <a:srgbClr val="FE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右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sym typeface="+mn-ea"/>
              </a:rPr>
              <a:t>手。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_GB2312" panose="0201060003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8108949" y="4581526"/>
            <a:ext cx="3589021" cy="2176780"/>
            <a:chOff x="12770" y="7215"/>
            <a:chExt cx="5652" cy="3428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310" y="8175"/>
              <a:ext cx="1921" cy="2469"/>
            </a:xfrm>
            <a:prstGeom prst="rect">
              <a:avLst/>
            </a:prstGeom>
          </p:spPr>
        </p:pic>
        <p:sp>
          <p:nvSpPr>
            <p:cNvPr id="22" name="AutoShape 27"/>
            <p:cNvSpPr>
              <a:spLocks noChangeArrowheads="1"/>
            </p:cNvSpPr>
            <p:nvPr/>
          </p:nvSpPr>
          <p:spPr bwMode="auto">
            <a:xfrm>
              <a:off x="12770" y="7215"/>
              <a:ext cx="5653" cy="904"/>
            </a:xfrm>
            <a:prstGeom prst="wedgeRoundRectCallout">
              <a:avLst>
                <a:gd name="adj1" fmla="val -309"/>
                <a:gd name="adj2" fmla="val 109181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r>
                <a:rPr lang="zh-CN" altLang="en-US" sz="2800">
                  <a:latin typeface="楷体" panose="02010609060101010101" charset="-122"/>
                  <a:ea typeface="楷体" panose="02010609060101010101" charset="-122"/>
                  <a:cs typeface="楷体_GB2312" panose="02010600030101010101" pitchFamily="49" charset="-122"/>
                </a:rPr>
                <a:t>你还能看图说一说吗？</a:t>
              </a:r>
              <a:endParaRPr lang="zh-CN" altLang="en-US" sz="280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</a:endParaRPr>
            </a:p>
          </p:txBody>
        </p:sp>
      </p:grpSp>
      <p:sp>
        <p:nvSpPr>
          <p:cNvPr id="19" name="椭圆 18"/>
          <p:cNvSpPr/>
          <p:nvPr/>
        </p:nvSpPr>
        <p:spPr>
          <a:xfrm>
            <a:off x="4038600" y="4690746"/>
            <a:ext cx="339090" cy="464820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5366385" y="4543426"/>
            <a:ext cx="339090" cy="464820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5870576" y="5363846"/>
            <a:ext cx="339090" cy="464820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7781291" y="2509520"/>
            <a:ext cx="3930651" cy="680720"/>
            <a:chOff x="12254" y="3952"/>
            <a:chExt cx="6190" cy="1072"/>
          </a:xfrm>
        </p:grpSpPr>
        <p:sp>
          <p:nvSpPr>
            <p:cNvPr id="29" name="矩形 3"/>
            <p:cNvSpPr>
              <a:spLocks noChangeArrowheads="1"/>
            </p:cNvSpPr>
            <p:nvPr/>
          </p:nvSpPr>
          <p:spPr bwMode="auto">
            <a:xfrm>
              <a:off x="13027" y="4043"/>
              <a:ext cx="5417" cy="9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320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在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   </a:t>
              </a:r>
              <a:r>
                <a:rPr lang="zh-CN" altLang="en-US" sz="320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的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(   )</a:t>
              </a:r>
              <a:r>
                <a:rPr lang="zh-CN" altLang="en-US" sz="320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面。</a:t>
              </a:r>
              <a:endPara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pic>
          <p:nvPicPr>
            <p:cNvPr id="25" name="Picture 5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13836" y="3952"/>
              <a:ext cx="937" cy="107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6" name="Picture 5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12254" y="4011"/>
              <a:ext cx="990" cy="953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5" name="组合 4"/>
          <p:cNvGrpSpPr/>
          <p:nvPr/>
        </p:nvGrpSpPr>
        <p:grpSpPr>
          <a:xfrm>
            <a:off x="7781291" y="3504565"/>
            <a:ext cx="3930651" cy="680720"/>
            <a:chOff x="12254" y="5519"/>
            <a:chExt cx="6190" cy="1072"/>
          </a:xfrm>
        </p:grpSpPr>
        <p:sp>
          <p:nvSpPr>
            <p:cNvPr id="12" name="矩形 3"/>
            <p:cNvSpPr>
              <a:spLocks noChangeArrowheads="1"/>
            </p:cNvSpPr>
            <p:nvPr/>
          </p:nvSpPr>
          <p:spPr bwMode="auto">
            <a:xfrm>
              <a:off x="13027" y="5653"/>
              <a:ext cx="5417" cy="9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320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在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   </a:t>
              </a:r>
              <a:r>
                <a:rPr lang="zh-CN" altLang="en-US" sz="320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的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(   )</a:t>
              </a:r>
              <a:r>
                <a:rPr lang="zh-CN" altLang="en-US" sz="320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面。</a:t>
              </a:r>
              <a:endPara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pic>
          <p:nvPicPr>
            <p:cNvPr id="27" name="Picture 5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13810" y="5578"/>
              <a:ext cx="990" cy="953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8" name="Picture 5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12254" y="5519"/>
              <a:ext cx="937" cy="1072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83" name="Text Box 8"/>
          <p:cNvSpPr txBox="1">
            <a:spLocks noChangeArrowheads="1"/>
          </p:cNvSpPr>
          <p:nvPr/>
        </p:nvSpPr>
        <p:spPr bwMode="auto">
          <a:xfrm>
            <a:off x="6981826" y="1530985"/>
            <a:ext cx="2605405" cy="646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>
            <a:spAutoFit/>
            <a:scene3d>
              <a:camera prst="orthographicFront"/>
              <a:lightRig rig="threePt" dir="t"/>
            </a:scene3d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①</a:t>
            </a:r>
            <a:r>
              <a:rPr lang="en-US" altLang="zh-CN" sz="360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en-US" sz="360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左</a:t>
            </a:r>
            <a:r>
              <a:rPr lang="en-US" altLang="zh-CN" sz="360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lang="zh-CN" altLang="en-US" sz="360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右</a:t>
            </a:r>
            <a:endParaRPr lang="zh-CN" altLang="en-US" sz="360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5" name="矩形 3"/>
          <p:cNvSpPr>
            <a:spLocks noChangeArrowheads="1"/>
          </p:cNvSpPr>
          <p:nvPr/>
        </p:nvSpPr>
        <p:spPr bwMode="auto">
          <a:xfrm>
            <a:off x="9975851" y="2567306"/>
            <a:ext cx="651510" cy="584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>
            <a:spAutoFit/>
          </a:bodyPr>
          <a:lstStyle/>
          <a:p>
            <a:r>
              <a:rPr lang="zh-CN" altLang="en-US" sz="3200">
                <a:solidFill>
                  <a:srgbClr val="FE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左</a:t>
            </a:r>
            <a:endParaRPr lang="zh-CN" altLang="en-US" sz="3200">
              <a:solidFill>
                <a:srgbClr val="FE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7" name="矩形 3"/>
          <p:cNvSpPr>
            <a:spLocks noChangeArrowheads="1"/>
          </p:cNvSpPr>
          <p:nvPr/>
        </p:nvSpPr>
        <p:spPr bwMode="auto">
          <a:xfrm>
            <a:off x="9975851" y="3589656"/>
            <a:ext cx="651510" cy="584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>
            <a:spAutoFit/>
          </a:bodyPr>
          <a:lstStyle/>
          <a:p>
            <a:r>
              <a:rPr lang="zh-CN" altLang="en-US" sz="3200">
                <a:solidFill>
                  <a:srgbClr val="FE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右</a:t>
            </a:r>
            <a:endParaRPr lang="zh-CN" altLang="en-US" sz="3200">
              <a:solidFill>
                <a:srgbClr val="FE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9" grpId="0" animBg="1"/>
      <p:bldP spid="19" grpId="1" animBg="1"/>
      <p:bldP spid="23" grpId="0" animBg="1"/>
      <p:bldP spid="23" grpId="1" animBg="1"/>
      <p:bldP spid="24" grpId="0" animBg="1"/>
      <p:bldP spid="24" grpId="1" animBg="1"/>
      <p:bldP spid="83" grpId="0"/>
      <p:bldP spid="15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23085" y="1603376"/>
            <a:ext cx="5060950" cy="4957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"/>
          <p:cNvSpPr/>
          <p:nvPr/>
        </p:nvSpPr>
        <p:spPr>
          <a:xfrm>
            <a:off x="1006182" y="896622"/>
            <a:ext cx="2294208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例题解读</a:t>
            </a:r>
            <a:endParaRPr lang="zh-CN" altLang="en-US" sz="41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8" name="AutoShape 27"/>
          <p:cNvSpPr>
            <a:spLocks noChangeArrowheads="1"/>
          </p:cNvSpPr>
          <p:nvPr/>
        </p:nvSpPr>
        <p:spPr bwMode="auto">
          <a:xfrm>
            <a:off x="4265294" y="2131696"/>
            <a:ext cx="2119631" cy="1019810"/>
          </a:xfrm>
          <a:prstGeom prst="wedgeRoundRectCallout">
            <a:avLst>
              <a:gd name="adj1" fmla="val -73367"/>
              <a:gd name="adj2" fmla="val 33312"/>
              <a:gd name="adj3" fmla="val 16667"/>
            </a:avLst>
          </a:prstGeom>
          <a:solidFill>
            <a:srgbClr val="FFFFDA"/>
          </a:solidFill>
          <a:ln w="19050">
            <a:solidFill>
              <a:schemeClr val="accent4"/>
            </a:solidFill>
            <a:miter lim="800000"/>
          </a:ln>
        </p:spPr>
        <p:txBody>
          <a:bodyPr lIns="91435" tIns="45718" rIns="91435" bIns="45718"/>
          <a:lstStyle/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  <a:sym typeface="+mn-ea"/>
              </a:rPr>
              <a:t>要发言的请举右手。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_GB2312" panose="02010600030101010101" pitchFamily="49" charset="-122"/>
            </a:endParaRPr>
          </a:p>
        </p:txBody>
      </p:sp>
      <p:sp>
        <p:nvSpPr>
          <p:cNvPr id="29" name="矩形 3"/>
          <p:cNvSpPr>
            <a:spLocks noChangeArrowheads="1"/>
          </p:cNvSpPr>
          <p:nvPr/>
        </p:nvSpPr>
        <p:spPr bwMode="auto">
          <a:xfrm>
            <a:off x="7296151" y="2567306"/>
            <a:ext cx="4406265" cy="584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>
            <a:spAutoFit/>
          </a:bodyPr>
          <a:lstStyle/>
          <a:p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sym typeface="+mn-ea"/>
              </a:rPr>
              <a:t>小明在小红的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   )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面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5" name="矩形 3"/>
          <p:cNvSpPr>
            <a:spLocks noChangeArrowheads="1"/>
          </p:cNvSpPr>
          <p:nvPr/>
        </p:nvSpPr>
        <p:spPr bwMode="auto">
          <a:xfrm>
            <a:off x="10033000" y="2567306"/>
            <a:ext cx="651510" cy="584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>
            <a:spAutoFit/>
          </a:bodyPr>
          <a:lstStyle/>
          <a:p>
            <a:r>
              <a:rPr lang="zh-CN" altLang="en-US" sz="3200">
                <a:solidFill>
                  <a:srgbClr val="FE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左</a:t>
            </a:r>
            <a:endParaRPr lang="zh-CN" altLang="en-US" sz="3200">
              <a:solidFill>
                <a:srgbClr val="FE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2618739" y="4266565"/>
            <a:ext cx="4009390" cy="925195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5" name="矩形 3"/>
          <p:cNvSpPr>
            <a:spLocks noChangeArrowheads="1"/>
          </p:cNvSpPr>
          <p:nvPr/>
        </p:nvSpPr>
        <p:spPr bwMode="auto">
          <a:xfrm>
            <a:off x="7296151" y="3383281"/>
            <a:ext cx="4406265" cy="584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>
            <a:spAutoFit/>
          </a:bodyPr>
          <a:lstStyle/>
          <a:p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sym typeface="+mn-ea"/>
              </a:rPr>
              <a:t>小红在小明的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   )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面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7" name="矩形 3"/>
          <p:cNvSpPr>
            <a:spLocks noChangeArrowheads="1"/>
          </p:cNvSpPr>
          <p:nvPr/>
        </p:nvSpPr>
        <p:spPr bwMode="auto">
          <a:xfrm>
            <a:off x="10033000" y="3383281"/>
            <a:ext cx="651510" cy="584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>
            <a:spAutoFit/>
          </a:bodyPr>
          <a:lstStyle/>
          <a:p>
            <a:r>
              <a:rPr lang="zh-CN" altLang="en-US" sz="3200">
                <a:solidFill>
                  <a:srgbClr val="FE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右</a:t>
            </a:r>
            <a:endParaRPr lang="zh-CN" altLang="en-US" sz="3200">
              <a:solidFill>
                <a:srgbClr val="FE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6" name="矩形 3"/>
          <p:cNvSpPr>
            <a:spLocks noChangeArrowheads="1"/>
          </p:cNvSpPr>
          <p:nvPr/>
        </p:nvSpPr>
        <p:spPr bwMode="auto">
          <a:xfrm>
            <a:off x="7296151" y="4199256"/>
            <a:ext cx="4406265" cy="584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>
            <a:spAutoFit/>
          </a:bodyPr>
          <a:lstStyle/>
          <a:p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     )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sym typeface="+mn-ea"/>
              </a:rPr>
              <a:t>在小芳的左面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7" name="矩形 3"/>
          <p:cNvSpPr>
            <a:spLocks noChangeArrowheads="1"/>
          </p:cNvSpPr>
          <p:nvPr/>
        </p:nvSpPr>
        <p:spPr bwMode="auto">
          <a:xfrm>
            <a:off x="7600315" y="4199256"/>
            <a:ext cx="1036320" cy="584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>
            <a:spAutoFit/>
          </a:bodyPr>
          <a:lstStyle/>
          <a:p>
            <a:r>
              <a:rPr lang="zh-CN" altLang="en-US" sz="3200">
                <a:solidFill>
                  <a:srgbClr val="FE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小刚</a:t>
            </a:r>
            <a:endParaRPr lang="zh-CN" altLang="en-US" sz="3200">
              <a:solidFill>
                <a:srgbClr val="FE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1" name="矩形 3"/>
          <p:cNvSpPr>
            <a:spLocks noChangeArrowheads="1"/>
          </p:cNvSpPr>
          <p:nvPr/>
        </p:nvSpPr>
        <p:spPr bwMode="auto">
          <a:xfrm>
            <a:off x="7296151" y="5015231"/>
            <a:ext cx="4406265" cy="584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>
            <a:spAutoFit/>
          </a:bodyPr>
          <a:lstStyle/>
          <a:p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     )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sym typeface="+mn-ea"/>
              </a:rPr>
              <a:t>在小刚的右面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3" name="矩形 3"/>
          <p:cNvSpPr>
            <a:spLocks noChangeArrowheads="1"/>
          </p:cNvSpPr>
          <p:nvPr/>
        </p:nvSpPr>
        <p:spPr bwMode="auto">
          <a:xfrm>
            <a:off x="7600315" y="5015231"/>
            <a:ext cx="1036320" cy="584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>
            <a:spAutoFit/>
          </a:bodyPr>
          <a:lstStyle/>
          <a:p>
            <a:r>
              <a:rPr lang="zh-CN" altLang="en-US" sz="3200">
                <a:solidFill>
                  <a:srgbClr val="FE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小芳</a:t>
            </a:r>
            <a:endParaRPr lang="zh-CN" altLang="en-US" sz="3200">
              <a:solidFill>
                <a:srgbClr val="FE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15" grpId="0"/>
      <p:bldP spid="4" grpId="0" animBg="1"/>
      <p:bldP spid="4" grpId="1" animBg="1"/>
      <p:bldP spid="5" grpId="0"/>
      <p:bldP spid="17" grpId="0"/>
      <p:bldP spid="6" grpId="0"/>
      <p:bldP spid="7" grpId="0"/>
      <p:bldP spid="11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 Box 8"/>
          <p:cNvSpPr txBox="1">
            <a:spLocks noChangeArrowheads="1"/>
          </p:cNvSpPr>
          <p:nvPr/>
        </p:nvSpPr>
        <p:spPr bwMode="auto">
          <a:xfrm>
            <a:off x="6972301" y="1530985"/>
            <a:ext cx="2605405" cy="646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>
            <a:spAutoFit/>
            <a:scene3d>
              <a:camera prst="orthographicFront"/>
              <a:lightRig rig="threePt" dir="t"/>
            </a:scene3d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②</a:t>
            </a:r>
            <a:r>
              <a:rPr lang="en-US" altLang="zh-CN" sz="360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en-US" sz="360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前</a:t>
            </a:r>
            <a:r>
              <a:rPr lang="en-US" altLang="zh-CN" sz="360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lang="zh-CN" altLang="en-US" sz="360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后</a:t>
            </a:r>
            <a:endParaRPr lang="zh-CN" altLang="en-US" sz="360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4" name="矩形 3"/>
          <p:cNvSpPr>
            <a:spLocks noChangeArrowheads="1"/>
          </p:cNvSpPr>
          <p:nvPr/>
        </p:nvSpPr>
        <p:spPr bwMode="auto">
          <a:xfrm>
            <a:off x="7296151" y="2567306"/>
            <a:ext cx="4406265" cy="584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>
            <a:spAutoFit/>
          </a:bodyPr>
          <a:lstStyle/>
          <a:p>
            <a:r>
              <a:rPr lang="zh-CN" altLang="en-US" sz="3200">
                <a:latin typeface="楷体" panose="02010609060101010101" charset="-122"/>
                <a:ea typeface="楷体" panose="02010609060101010101" charset="-122"/>
                <a:sym typeface="+mn-ea"/>
              </a:rPr>
              <a:t>小明在小刚的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   )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面</a:t>
            </a:r>
            <a:endParaRPr lang="zh-CN" altLang="en-US" sz="32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6" name="矩形 3"/>
          <p:cNvSpPr>
            <a:spLocks noChangeArrowheads="1"/>
          </p:cNvSpPr>
          <p:nvPr/>
        </p:nvSpPr>
        <p:spPr bwMode="auto">
          <a:xfrm>
            <a:off x="10033000" y="2567306"/>
            <a:ext cx="651510" cy="584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>
            <a:spAutoFit/>
          </a:bodyPr>
          <a:lstStyle/>
          <a:p>
            <a:r>
              <a:rPr lang="zh-CN" altLang="en-US" sz="3200">
                <a:solidFill>
                  <a:srgbClr val="FE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前</a:t>
            </a:r>
            <a:endParaRPr lang="zh-CN" altLang="en-US" sz="3200">
              <a:solidFill>
                <a:srgbClr val="FE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9" name="矩形 3"/>
          <p:cNvSpPr>
            <a:spLocks noChangeArrowheads="1"/>
          </p:cNvSpPr>
          <p:nvPr/>
        </p:nvSpPr>
        <p:spPr bwMode="auto">
          <a:xfrm>
            <a:off x="7296151" y="3383281"/>
            <a:ext cx="4406265" cy="584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>
            <a:spAutoFit/>
          </a:bodyPr>
          <a:lstStyle/>
          <a:p>
            <a:r>
              <a:rPr lang="zh-CN" altLang="en-US" sz="3200">
                <a:latin typeface="楷体" panose="02010609060101010101" charset="-122"/>
                <a:ea typeface="楷体" panose="02010609060101010101" charset="-122"/>
                <a:sym typeface="+mn-ea"/>
              </a:rPr>
              <a:t>小刚在小明的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   )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面</a:t>
            </a:r>
            <a:endParaRPr lang="zh-CN" altLang="en-US" sz="32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0" name="矩形 3"/>
          <p:cNvSpPr>
            <a:spLocks noChangeArrowheads="1"/>
          </p:cNvSpPr>
          <p:nvPr/>
        </p:nvSpPr>
        <p:spPr bwMode="auto">
          <a:xfrm>
            <a:off x="10033000" y="3383281"/>
            <a:ext cx="651510" cy="584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>
            <a:spAutoFit/>
          </a:bodyPr>
          <a:lstStyle/>
          <a:p>
            <a:r>
              <a:rPr lang="zh-CN" altLang="en-US" sz="3200">
                <a:solidFill>
                  <a:srgbClr val="FE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后</a:t>
            </a:r>
            <a:endParaRPr lang="zh-CN" altLang="en-US" sz="3200">
              <a:solidFill>
                <a:srgbClr val="FE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1" name="矩形 3"/>
          <p:cNvSpPr>
            <a:spLocks noChangeArrowheads="1"/>
          </p:cNvSpPr>
          <p:nvPr/>
        </p:nvSpPr>
        <p:spPr bwMode="auto">
          <a:xfrm>
            <a:off x="7296151" y="4199256"/>
            <a:ext cx="4406265" cy="584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>
            <a:spAutoFit/>
          </a:bodyPr>
          <a:lstStyle/>
          <a:p>
            <a:r>
              <a:rPr lang="zh-CN" altLang="en-US" sz="3200">
                <a:latin typeface="楷体" panose="02010609060101010101" charset="-122"/>
                <a:ea typeface="楷体" panose="02010609060101010101" charset="-122"/>
                <a:sym typeface="+mn-ea"/>
              </a:rPr>
              <a:t>小芳在小红的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   )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面</a:t>
            </a:r>
            <a:endParaRPr lang="zh-CN" altLang="en-US" sz="32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2" name="矩形 3"/>
          <p:cNvSpPr>
            <a:spLocks noChangeArrowheads="1"/>
          </p:cNvSpPr>
          <p:nvPr/>
        </p:nvSpPr>
        <p:spPr bwMode="auto">
          <a:xfrm>
            <a:off x="10033000" y="4199255"/>
            <a:ext cx="651510" cy="584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>
            <a:spAutoFit/>
          </a:bodyPr>
          <a:lstStyle/>
          <a:p>
            <a:r>
              <a:rPr lang="zh-CN" altLang="en-US" sz="3200">
                <a:solidFill>
                  <a:srgbClr val="FE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后</a:t>
            </a:r>
            <a:endParaRPr lang="zh-CN" altLang="en-US" sz="3200">
              <a:solidFill>
                <a:srgbClr val="FE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3" name="矩形 3"/>
          <p:cNvSpPr>
            <a:spLocks noChangeArrowheads="1"/>
          </p:cNvSpPr>
          <p:nvPr/>
        </p:nvSpPr>
        <p:spPr bwMode="auto">
          <a:xfrm>
            <a:off x="7296151" y="5015231"/>
            <a:ext cx="4406265" cy="584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>
            <a:spAutoFit/>
          </a:bodyPr>
          <a:lstStyle/>
          <a:p>
            <a:r>
              <a:rPr lang="zh-CN" altLang="en-US" sz="3200">
                <a:latin typeface="楷体" panose="02010609060101010101" charset="-122"/>
                <a:ea typeface="楷体" panose="02010609060101010101" charset="-122"/>
                <a:sym typeface="+mn-ea"/>
              </a:rPr>
              <a:t>小红在小芳的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   )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面</a:t>
            </a:r>
            <a:endParaRPr lang="zh-CN" altLang="en-US" sz="32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4" name="矩形 3"/>
          <p:cNvSpPr>
            <a:spLocks noChangeArrowheads="1"/>
          </p:cNvSpPr>
          <p:nvPr/>
        </p:nvSpPr>
        <p:spPr bwMode="auto">
          <a:xfrm>
            <a:off x="10033000" y="5015231"/>
            <a:ext cx="651510" cy="584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>
            <a:spAutoFit/>
          </a:bodyPr>
          <a:lstStyle/>
          <a:p>
            <a:r>
              <a:rPr lang="zh-CN" altLang="en-US" sz="3200">
                <a:solidFill>
                  <a:srgbClr val="FE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前</a:t>
            </a:r>
            <a:endParaRPr lang="zh-CN" altLang="en-US" sz="3200">
              <a:solidFill>
                <a:srgbClr val="FE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23085" y="1603376"/>
            <a:ext cx="5060950" cy="4957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AutoShape 27"/>
          <p:cNvSpPr>
            <a:spLocks noChangeArrowheads="1"/>
          </p:cNvSpPr>
          <p:nvPr/>
        </p:nvSpPr>
        <p:spPr bwMode="auto">
          <a:xfrm>
            <a:off x="4265294" y="2131696"/>
            <a:ext cx="2119631" cy="1019810"/>
          </a:xfrm>
          <a:prstGeom prst="wedgeRoundRectCallout">
            <a:avLst>
              <a:gd name="adj1" fmla="val -73367"/>
              <a:gd name="adj2" fmla="val 33312"/>
              <a:gd name="adj3" fmla="val 16667"/>
            </a:avLst>
          </a:prstGeom>
          <a:solidFill>
            <a:srgbClr val="FFFFDA"/>
          </a:solidFill>
          <a:ln w="19050">
            <a:solidFill>
              <a:schemeClr val="accent4"/>
            </a:solidFill>
            <a:miter lim="800000"/>
          </a:ln>
        </p:spPr>
        <p:txBody>
          <a:bodyPr lIns="91435" tIns="45718" rIns="91435" bIns="45718"/>
          <a:lstStyle/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  <a:sym typeface="+mn-ea"/>
              </a:rPr>
              <a:t>要发言的请举右手。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_GB2312" panose="0201060003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06182" y="896622"/>
            <a:ext cx="2294208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例题解读</a:t>
            </a:r>
            <a:endParaRPr lang="zh-CN" altLang="en-US" sz="41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/>
      <p:bldP spid="14" grpId="0"/>
      <p:bldP spid="16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23085" y="1603376"/>
            <a:ext cx="5060950" cy="4957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AutoShape 27"/>
          <p:cNvSpPr>
            <a:spLocks noChangeArrowheads="1"/>
          </p:cNvSpPr>
          <p:nvPr/>
        </p:nvSpPr>
        <p:spPr bwMode="auto">
          <a:xfrm>
            <a:off x="4265294" y="2131696"/>
            <a:ext cx="2119631" cy="1019810"/>
          </a:xfrm>
          <a:prstGeom prst="wedgeRoundRectCallout">
            <a:avLst>
              <a:gd name="adj1" fmla="val -73367"/>
              <a:gd name="adj2" fmla="val 33312"/>
              <a:gd name="adj3" fmla="val 16667"/>
            </a:avLst>
          </a:prstGeom>
          <a:solidFill>
            <a:srgbClr val="FFFFDA"/>
          </a:solidFill>
          <a:ln w="19050">
            <a:solidFill>
              <a:schemeClr val="accent4"/>
            </a:solidFill>
            <a:miter lim="800000"/>
          </a:ln>
        </p:spPr>
        <p:txBody>
          <a:bodyPr lIns="91435" tIns="45718" rIns="91435" bIns="45718"/>
          <a:lstStyle/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  <a:sym typeface="+mn-ea"/>
              </a:rPr>
              <a:t>要发言的请举右手。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_GB2312" panose="02010600030101010101" pitchFamily="49" charset="-122"/>
            </a:endParaRPr>
          </a:p>
        </p:txBody>
      </p:sp>
      <p:sp>
        <p:nvSpPr>
          <p:cNvPr id="83" name="Text Box 8"/>
          <p:cNvSpPr txBox="1">
            <a:spLocks noChangeArrowheads="1"/>
          </p:cNvSpPr>
          <p:nvPr/>
        </p:nvSpPr>
        <p:spPr bwMode="auto">
          <a:xfrm>
            <a:off x="6972301" y="1530985"/>
            <a:ext cx="2605405" cy="646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>
            <a:spAutoFit/>
            <a:scene3d>
              <a:camera prst="orthographicFront"/>
              <a:lightRig rig="threePt" dir="t"/>
            </a:scene3d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③</a:t>
            </a:r>
            <a:r>
              <a:rPr lang="en-US" altLang="zh-CN" sz="360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en-US" sz="360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上</a:t>
            </a:r>
            <a:r>
              <a:rPr lang="en-US" altLang="zh-CN" sz="360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lang="zh-CN" altLang="en-US" sz="360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下</a:t>
            </a:r>
            <a:endParaRPr lang="zh-CN" altLang="en-US" sz="360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4" name="矩形 3"/>
          <p:cNvSpPr>
            <a:spLocks noChangeArrowheads="1"/>
          </p:cNvSpPr>
          <p:nvPr/>
        </p:nvSpPr>
        <p:spPr bwMode="auto">
          <a:xfrm>
            <a:off x="7296151" y="3458846"/>
            <a:ext cx="4406265" cy="584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>
            <a:spAutoFit/>
          </a:bodyPr>
          <a:lstStyle/>
          <a:p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sym typeface="+mn-ea"/>
              </a:rPr>
              <a:t>课本在桌子的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   )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面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6" name="矩形 3"/>
          <p:cNvSpPr>
            <a:spLocks noChangeArrowheads="1"/>
          </p:cNvSpPr>
          <p:nvPr/>
        </p:nvSpPr>
        <p:spPr bwMode="auto">
          <a:xfrm>
            <a:off x="10033000" y="3458846"/>
            <a:ext cx="651510" cy="584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>
            <a:spAutoFit/>
          </a:bodyPr>
          <a:lstStyle/>
          <a:p>
            <a:r>
              <a:rPr lang="zh-CN" altLang="en-US" sz="3200">
                <a:solidFill>
                  <a:srgbClr val="FE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上</a:t>
            </a:r>
            <a:endParaRPr lang="zh-CN" altLang="en-US" sz="3200">
              <a:solidFill>
                <a:srgbClr val="FE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9" name="矩形 3"/>
          <p:cNvSpPr>
            <a:spLocks noChangeArrowheads="1"/>
          </p:cNvSpPr>
          <p:nvPr/>
        </p:nvSpPr>
        <p:spPr bwMode="auto">
          <a:xfrm>
            <a:off x="7296151" y="4274821"/>
            <a:ext cx="4406265" cy="584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>
            <a:spAutoFit/>
          </a:bodyPr>
          <a:lstStyle/>
          <a:p>
            <a:r>
              <a:rPr lang="zh-CN" altLang="en-US" sz="3200">
                <a:latin typeface="楷体" panose="02010609060101010101" charset="-122"/>
                <a:ea typeface="楷体" panose="02010609060101010101" charset="-122"/>
                <a:sym typeface="+mn-ea"/>
              </a:rPr>
              <a:t>桌子在课本的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   )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面</a:t>
            </a:r>
            <a:endParaRPr lang="zh-CN" altLang="en-US" sz="32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0" name="矩形 3"/>
          <p:cNvSpPr>
            <a:spLocks noChangeArrowheads="1"/>
          </p:cNvSpPr>
          <p:nvPr/>
        </p:nvSpPr>
        <p:spPr bwMode="auto">
          <a:xfrm>
            <a:off x="10033000" y="4274820"/>
            <a:ext cx="651510" cy="584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>
            <a:spAutoFit/>
          </a:bodyPr>
          <a:lstStyle/>
          <a:p>
            <a:r>
              <a:rPr lang="zh-CN" altLang="en-US" sz="3200">
                <a:solidFill>
                  <a:srgbClr val="FE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下</a:t>
            </a:r>
            <a:endParaRPr lang="zh-CN" altLang="en-US" sz="3200">
              <a:solidFill>
                <a:srgbClr val="FE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06182" y="896622"/>
            <a:ext cx="2294208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例题解读</a:t>
            </a:r>
            <a:endParaRPr lang="zh-CN" altLang="en-US" sz="41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/>
      <p:bldP spid="14" grpId="0"/>
      <p:bldP spid="16" grpId="0"/>
      <p:bldP spid="19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84401" y="4721861"/>
            <a:ext cx="5779135" cy="1477323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</a:rPr>
              <a:t>一般</a:t>
            </a:r>
            <a:r>
              <a:rPr lang="zh-CN" altLang="en-US" sz="3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面对的方向是前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3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背对的的方向是后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zh-CN" altLang="en-US" sz="2800" dirty="0">
              <a:latin typeface="楷体_GB2312" panose="02010600030101010101" pitchFamily="49" charset="-122"/>
              <a:ea typeface="楷体_GB2312" panose="0201060003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805629" y="756920"/>
            <a:ext cx="2047345" cy="923326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小</a:t>
            </a:r>
            <a:r>
              <a:rPr lang="en-US" altLang="zh-CN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  </a:t>
            </a:r>
            <a:r>
              <a:rPr lang="zh-CN" alt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结</a:t>
            </a:r>
            <a:endParaRPr lang="zh-CN" altLang="en-US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12925" y="1900556"/>
            <a:ext cx="2492980" cy="553994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0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1.</a:t>
            </a:r>
            <a:r>
              <a:rPr lang="zh-CN" altLang="en-US" sz="30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认识左右：</a:t>
            </a:r>
            <a:endParaRPr lang="zh-CN" altLang="en-US" sz="30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184401" y="2400301"/>
            <a:ext cx="5779135" cy="1477323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左手所在的一边是左边，右手所在的一边是右边。</a:t>
            </a:r>
            <a:endParaRPr lang="zh-CN" altLang="en-US" sz="2800" dirty="0">
              <a:solidFill>
                <a:srgbClr val="FF0000"/>
              </a:solidFill>
              <a:latin typeface="+mn-ea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812925" y="4236722"/>
            <a:ext cx="2492980" cy="553994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0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2.</a:t>
            </a:r>
            <a:r>
              <a:rPr lang="zh-CN" altLang="en-US" sz="30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认识前后：</a:t>
            </a:r>
            <a:endParaRPr lang="zh-CN" altLang="en-US" sz="30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80706" y="1967866"/>
            <a:ext cx="3086735" cy="161099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17256" y="4434206"/>
            <a:ext cx="2565400" cy="168719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  <p:bldP spid="6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805629" y="756920"/>
            <a:ext cx="2047345" cy="923326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54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小</a:t>
            </a:r>
            <a:r>
              <a:rPr lang="en-US" altLang="zh-CN" sz="54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  </a:t>
            </a:r>
            <a:r>
              <a:rPr lang="zh-CN" altLang="en-US" sz="54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结</a:t>
            </a:r>
            <a:endParaRPr lang="zh-CN" altLang="en-US" sz="54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660525" y="2012316"/>
            <a:ext cx="2492980" cy="553994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0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3.</a:t>
            </a:r>
            <a:r>
              <a:rPr lang="zh-CN" altLang="en-US" sz="30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认识上下：</a:t>
            </a:r>
            <a:endParaRPr lang="zh-CN" altLang="en-US" sz="30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032001" y="2512061"/>
            <a:ext cx="5857239" cy="1477323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上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是指位置在</a:t>
            </a:r>
            <a:r>
              <a:rPr lang="zh-CN" altLang="en-US" sz="3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高处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的，跟下相对；</a:t>
            </a:r>
            <a:r>
              <a:rPr lang="zh-CN" altLang="en-US" sz="3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下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是指位置在</a:t>
            </a:r>
            <a:r>
              <a:rPr lang="zh-CN" altLang="en-US" sz="3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低处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的，跟上相对。</a:t>
            </a:r>
            <a:endParaRPr lang="zh-CN" altLang="en-US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660525" y="4672966"/>
            <a:ext cx="10187394" cy="553994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0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4.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判断前后、左右、上下时都要先确定把什么当作</a:t>
            </a:r>
            <a:r>
              <a:rPr lang="zh-CN" altLang="en-US" sz="3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参照物</a:t>
            </a:r>
            <a:r>
              <a:rPr lang="zh-CN" altLang="en-US" sz="30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。</a:t>
            </a:r>
            <a:endParaRPr lang="zh-CN" altLang="en-US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87740" y="2135506"/>
            <a:ext cx="2103755" cy="180657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3410,&quot;width&quot;:2760}"/>
</p:tagLst>
</file>

<file path=ppt/tags/tag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zkyMmExYzMyNGI2NDZkYjhmY2JmMGNiY2ZkOWFhOWY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787</Words>
  <Application>WPS 演示</Application>
  <PresentationFormat>自定义</PresentationFormat>
  <Paragraphs>158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8" baseType="lpstr">
      <vt:lpstr>Arial</vt:lpstr>
      <vt:lpstr>宋体</vt:lpstr>
      <vt:lpstr>Wingdings</vt:lpstr>
      <vt:lpstr>微软雅黑</vt:lpstr>
      <vt:lpstr>楷体</vt:lpstr>
      <vt:lpstr>楷体_GB2312</vt:lpstr>
      <vt:lpstr>新宋体</vt:lpstr>
      <vt:lpstr>黑体</vt:lpstr>
      <vt:lpstr>Arial</vt:lpstr>
      <vt:lpstr>Arial Unicode MS</vt:lpstr>
      <vt:lpstr>Calibri</vt:lpstr>
      <vt:lpstr>Calibri Light</vt:lpstr>
      <vt:lpstr>第一PPT模板网-WWW.1PPT.COM</vt:lpstr>
      <vt:lpstr>第四单元   认位置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2022-07-23T11:16:00Z</cp:lastPrinted>
  <dcterms:created xsi:type="dcterms:W3CDTF">2022-07-23T11:16:00Z</dcterms:created>
  <dcterms:modified xsi:type="dcterms:W3CDTF">2023-11-02T08:26:21Z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6257DF31330F484FBFFDDB1ED0869DDA_12</vt:lpwstr>
  </property>
  <property fmtid="{D5CDD505-2E9C-101B-9397-08002B2CF9AE}" pid="3" name="KSOProductBuildVer">
    <vt:lpwstr>2052-12.1.0.15712</vt:lpwstr>
  </property>
</Properties>
</file>