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80" d="100"/>
          <a:sy n="80" d="100"/>
        </p:scale>
        <p:origin x="-1932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5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8370A1E-4D5B-4D66-A1A2-A6038D6D973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B248355-93BD-4085-87B9-6F1A7F40EC1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2B761-CEE1-48A7-82B0-B08405BFC3D5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B811-EA67-4C37-93CC-CE1A171D684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75527-7986-4C56-A7D8-8993A711C106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6295-994E-4E6C-9F9B-02AAAC48AC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3A3A0-46CC-4BCE-A71D-7C1E0DA6B0E9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CDFE-A4CA-4CCD-95E7-89D902CDB0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3D72F-2BE0-4909-9429-A23269440E19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089F6-515A-4681-87CB-8CDAE1D7A8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0121B-5C99-41A7-B3A9-437FF755E442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7A400-465D-49F9-A3A7-BEC9835951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FD1C4-0F00-4734-866E-7036C78E3470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6CACE-F468-4853-87E1-99C1896F5A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4B38D-E447-4989-95B4-4953997CDCED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F0D1-5338-4810-B9BD-BF2600E360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32902-CC95-4F59-81E5-B41E04C251F0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4C6B-7109-42A4-B8FF-0F7365EC57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672D1-435E-46B0-BAFF-0F7BC39C3A5E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0BD4B-7CC6-483E-8205-D65E356538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F8D08-2EBF-4719-8CE2-F02F77F13960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2B-B688-4E81-B424-0475E09C2E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A2671257-0077-4A43-BEA7-9AE4BABAAF7F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F3161A18-C714-4C2D-97D7-4584BA6C7779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数学一年级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38245" y="1108075"/>
            <a:ext cx="646331" cy="369332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093119" y="1920877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117866" y="2180971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第五单元</a:t>
            </a:r>
            <a:endParaRPr lang="zh-CN" altLang="en-US" sz="320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495205" y="2893016"/>
            <a:ext cx="50725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400" dirty="0">
                <a:solidFill>
                  <a:srgbClr val="4F80BD"/>
                </a:solidFill>
                <a:latin typeface="华文细黑" panose="02010600040101010101" pitchFamily="2" charset="-122"/>
                <a:ea typeface="思源宋体 CN Heavy"/>
                <a:cs typeface="思源宋体 CN Heavy"/>
              </a:rPr>
              <a:t>认识</a:t>
            </a:r>
            <a:r>
              <a:rPr lang="en-US" altLang="zh-CN" sz="4400" dirty="0">
                <a:solidFill>
                  <a:srgbClr val="4F80BD"/>
                </a:solidFill>
                <a:latin typeface="华文细黑" panose="02010600040101010101" pitchFamily="2" charset="-122"/>
                <a:ea typeface="思源宋体 CN Heavy"/>
                <a:cs typeface="思源宋体 CN Heavy"/>
              </a:rPr>
              <a:t>10</a:t>
            </a:r>
            <a:r>
              <a:rPr lang="zh-CN" altLang="en-US" sz="4400" dirty="0">
                <a:solidFill>
                  <a:srgbClr val="4F80BD"/>
                </a:solidFill>
                <a:latin typeface="华文细黑" panose="02010600040101010101" pitchFamily="2" charset="-122"/>
                <a:ea typeface="思源宋体 CN Heavy"/>
                <a:cs typeface="思源宋体 CN Heavy"/>
              </a:rPr>
              <a:t>以内的数</a:t>
            </a:r>
            <a:endParaRPr lang="zh-CN" altLang="en-US" sz="4400" dirty="0">
              <a:solidFill>
                <a:srgbClr val="4F80BD"/>
              </a:solidFill>
              <a:latin typeface="华文细黑" panose="02010600040101010101" pitchFamily="2" charset="-122"/>
              <a:ea typeface="思源宋体 CN Heavy"/>
              <a:cs typeface="思源宋体 CN Heavy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111392" y="3794716"/>
            <a:ext cx="3840163" cy="36512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6" y="3922715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3169210" y="4045543"/>
            <a:ext cx="5724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solidFill>
                  <a:srgbClr val="4F80BD"/>
                </a:solidFill>
                <a:latin typeface="+mn-ea"/>
                <a:ea typeface="+mn-ea"/>
              </a:rPr>
              <a:t>认识</a:t>
            </a:r>
            <a:r>
              <a:rPr lang="zh-CN" altLang="en-US" sz="4800" b="1" dirty="0" smtClean="0">
                <a:solidFill>
                  <a:srgbClr val="4F80BD"/>
                </a:solidFill>
                <a:latin typeface="+mn-ea"/>
                <a:ea typeface="+mn-ea"/>
              </a:rPr>
              <a:t>几</a:t>
            </a:r>
            <a:r>
              <a:rPr lang="zh-CN" altLang="en-US" sz="4800" b="1" dirty="0">
                <a:solidFill>
                  <a:srgbClr val="4F80BD"/>
                </a:solidFill>
                <a:latin typeface="+mn-ea"/>
                <a:ea typeface="+mn-ea"/>
              </a:rPr>
              <a:t>和第几</a:t>
            </a:r>
            <a:endParaRPr lang="zh-CN" altLang="en-US" sz="4800" b="1" dirty="0">
              <a:solidFill>
                <a:srgbClr val="4F80BD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-1113980820" ptsTypes="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/>
          <p:nvPr>
            <p:custDataLst>
              <p:tags r:id="rId1"/>
            </p:custDataLst>
          </p:nvPr>
        </p:nvSpPr>
        <p:spPr>
          <a:xfrm>
            <a:off x="481013" y="771525"/>
            <a:ext cx="2286000" cy="712788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lIns="72000" tIns="36195" rIns="72000" bIns="36195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fontAlgn="auto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/>
            </a:pPr>
            <a:r>
              <a:rPr lang="zh-CN" sz="3200" spc="320">
                <a:ln w="3175">
                  <a:noFill/>
                  <a:prstDash val="dash"/>
                </a:ln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从左起</a:t>
            </a:r>
            <a:endParaRPr lang="zh-CN" sz="3200" spc="320">
              <a:ln w="3175">
                <a:noFill/>
                <a:prstDash val="dash"/>
              </a:ln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1267" name="图片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88" y="1711327"/>
            <a:ext cx="26162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文本框 105"/>
          <p:cNvSpPr txBox="1">
            <a:spLocks noChangeArrowheads="1"/>
          </p:cNvSpPr>
          <p:nvPr/>
        </p:nvSpPr>
        <p:spPr bwMode="auto">
          <a:xfrm>
            <a:off x="2476501" y="2120900"/>
            <a:ext cx="3322639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</a:rPr>
              <a:t>排第</a:t>
            </a:r>
            <a:r>
              <a:rPr lang="zh-CN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/>
          </a:p>
        </p:txBody>
      </p:sp>
      <p:pic>
        <p:nvPicPr>
          <p:cNvPr id="11269" name="图片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" y="3352800"/>
            <a:ext cx="185737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文本框 106"/>
          <p:cNvSpPr txBox="1">
            <a:spLocks noChangeArrowheads="1"/>
          </p:cNvSpPr>
          <p:nvPr/>
        </p:nvSpPr>
        <p:spPr bwMode="auto">
          <a:xfrm>
            <a:off x="2767014" y="3498850"/>
            <a:ext cx="3340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</a:rPr>
              <a:t>排第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(   )</a:t>
            </a:r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71" name="图片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64290" y="1839915"/>
            <a:ext cx="2274887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文本框 107"/>
          <p:cNvSpPr txBox="1"/>
          <p:nvPr/>
        </p:nvSpPr>
        <p:spPr>
          <a:xfrm>
            <a:off x="7869239" y="3576638"/>
            <a:ext cx="3771900" cy="582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2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 </a:t>
            </a:r>
            <a:r>
              <a:rPr lang="zh-CN" sz="3200" spc="32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排第(  )，</a:t>
            </a:r>
            <a:endParaRPr lang="zh-CN" sz="3200" spc="32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11273" name="图片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77026" y="3287713"/>
            <a:ext cx="18161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文本框 108"/>
          <p:cNvSpPr txBox="1"/>
          <p:nvPr/>
        </p:nvSpPr>
        <p:spPr>
          <a:xfrm>
            <a:off x="8145463" y="2120902"/>
            <a:ext cx="3630612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2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zh-CN" sz="3200" spc="32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排第(  )，</a:t>
            </a:r>
            <a:endParaRPr lang="zh-CN" sz="3200" spc="32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11275" name="图片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0764" y="4746625"/>
            <a:ext cx="2219325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2989263" y="4984751"/>
            <a:ext cx="27930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3200" spc="32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排第(  )。</a:t>
            </a:r>
            <a:endParaRPr lang="zh-CN" altLang="en-US" sz="3200" spc="32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457700" y="2120900"/>
            <a:ext cx="882651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784726" y="3576638"/>
            <a:ext cx="555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567989" y="2227265"/>
            <a:ext cx="320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390189" y="3576638"/>
            <a:ext cx="8302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84726" y="4984752"/>
            <a:ext cx="779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五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627697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-239714" y="725488"/>
            <a:ext cx="660082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一、联系生活，导入新课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5139" y="1695141"/>
            <a:ext cx="1135380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从前往后数，第5个小朋友是谁？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“5个”和“第5个”一样吗？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1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5139" y="3287715"/>
            <a:ext cx="6553200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7671649" y="3660775"/>
            <a:ext cx="3800687" cy="1522730"/>
          </a:xfrm>
          <a:prstGeom prst="wedgeRoundRectCallout">
            <a:avLst>
              <a:gd name="adj1" fmla="val 35542"/>
              <a:gd name="adj2" fmla="val 64720"/>
              <a:gd name="adj3" fmla="val 16667"/>
            </a:avLst>
          </a:prstGeo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今天，我们就来学习新的知识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几和第几！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6777039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-239713" y="725489"/>
            <a:ext cx="49039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二、创设情境，学习新课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60351" y="1803400"/>
            <a:ext cx="1128077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图上有几个人啊？他们在干什么？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1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1813" y="2943225"/>
            <a:ext cx="655320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710489" y="3186115"/>
            <a:ext cx="26981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个人</a:t>
            </a:r>
            <a:endParaRPr 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1" hangingPunct="1"/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他们在排队买票</a:t>
            </a:r>
            <a:endParaRPr lang="zh-CN" altLang="en-US" sz="28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"/>
          <p:cNvSpPr txBox="1">
            <a:spLocks noChangeArrowheads="1"/>
          </p:cNvSpPr>
          <p:nvPr/>
        </p:nvSpPr>
        <p:spPr bwMode="auto">
          <a:xfrm>
            <a:off x="122239" y="635000"/>
            <a:ext cx="114935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戴帽子的小男孩排在第几，没戴帽子的小男孩排第几。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93714" y="4206875"/>
            <a:ext cx="120777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戴帽子的小男孩排第</a:t>
            </a: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没戴帽子的小男孩排第</a:t>
            </a: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1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4425" y="1790700"/>
            <a:ext cx="655320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"/>
          <p:cNvSpPr txBox="1">
            <a:spLocks noChangeArrowheads="1"/>
          </p:cNvSpPr>
          <p:nvPr/>
        </p:nvSpPr>
        <p:spPr bwMode="auto">
          <a:xfrm>
            <a:off x="255588" y="687388"/>
            <a:ext cx="11499851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排第2的是谁？第5的是谁？排在第3个的是哪个人？排在第4个的是哪个人？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5667377" y="2071690"/>
            <a:ext cx="1197451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的是戴帽子的男孩</a:t>
            </a:r>
            <a:endParaRPr 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的是小女孩</a:t>
            </a:r>
            <a:endParaRPr 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的是个背书包的小男孩</a:t>
            </a:r>
            <a:endParaRPr 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排第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的是个大哥哥</a:t>
            </a:r>
            <a:endParaRPr lang="en-US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1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5590" y="2527300"/>
            <a:ext cx="499268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2"/>
          <p:cNvSpPr txBox="1">
            <a:spLocks noChangeArrowheads="1"/>
          </p:cNvSpPr>
          <p:nvPr/>
        </p:nvSpPr>
        <p:spPr bwMode="auto">
          <a:xfrm>
            <a:off x="382588" y="896940"/>
            <a:ext cx="120951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谁能说一说排在窗口买票的5个人和第5个人是否相同？为什么呢？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846764" y="3232150"/>
            <a:ext cx="6772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1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1039" y="2628902"/>
            <a:ext cx="603408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1"/>
          <p:cNvSpPr txBox="1">
            <a:spLocks noChangeArrowheads="1"/>
          </p:cNvSpPr>
          <p:nvPr/>
        </p:nvSpPr>
        <p:spPr bwMode="auto">
          <a:xfrm>
            <a:off x="1917700" y="1722438"/>
            <a:ext cx="700087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5个人是总数有5个的；而第5个人呢，就是我们顺着数刚好排在第5位的那个人，总数只有1个。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三、课堂小结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81001" y="2630808"/>
            <a:ext cx="1079754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4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通过这节课的学习，你有什么收获？</a:t>
            </a:r>
            <a:endParaRPr lang="zh-CN" altLang="en-US" sz="4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四、布置作业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79413" y="1735139"/>
            <a:ext cx="70151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2800">
                <a:latin typeface="楷体" panose="02010609060101010101" pitchFamily="49" charset="-122"/>
                <a:ea typeface="楷体" panose="02010609060101010101" pitchFamily="49" charset="-122"/>
              </a:rPr>
              <a:t>看一看，说一说，填一填。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wpsCE4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6264" y="2497138"/>
            <a:ext cx="103727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0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6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6fcead18-5dee-4ff7-9484-50e307125216}"/>
  <p:tag name="KSO_WM_UNIT_TEXTBOXSTYLE_INDEX" val="6"/>
  <p:tag name="KSO_WM_UNIT_TEXTBOXSTYLE_TYPE" val="OneParaTitle"/>
</p:tagLst>
</file>

<file path=ppt/tags/tag5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WPS 演示</Application>
  <PresentationFormat>自定义</PresentationFormat>
  <Paragraphs>72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思源宋体 CN Heavy</vt:lpstr>
      <vt:lpstr>华文细黑</vt:lpstr>
      <vt:lpstr>思源宋体 CN Heavy</vt:lpstr>
      <vt:lpstr>楷体</vt:lpstr>
      <vt:lpstr>Segoe UI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dcterms:created xsi:type="dcterms:W3CDTF">2018-03-01T02:03:00Z</dcterms:created>
  <dcterms:modified xsi:type="dcterms:W3CDTF">2023-11-02T08:27:54Z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0D771D755E7A4FE3B6750192C48A5C1D_12</vt:lpwstr>
  </property>
</Properties>
</file>