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8" r:id="rId4"/>
    <p:sldId id="342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365" r:id="rId13"/>
    <p:sldId id="366" r:id="rId14"/>
    <p:sldId id="367" r:id="rId15"/>
    <p:sldId id="346" r:id="rId16"/>
    <p:sldId id="347" r:id="rId17"/>
    <p:sldId id="363" r:id="rId18"/>
    <p:sldId id="364" r:id="rId19"/>
    <p:sldId id="271" r:id="rId20"/>
    <p:sldId id="272" r:id="rId21"/>
  </p:sldIdLst>
  <p:sldSz cx="9144000" cy="5143500" type="screen16x9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5" userDrawn="1">
          <p15:clr>
            <a:srgbClr val="A4A3A4"/>
          </p15:clr>
        </p15:guide>
        <p15:guide id="2" pos="28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9852" autoAdjust="0"/>
  </p:normalViewPr>
  <p:slideViewPr>
    <p:cSldViewPr showGuides="1">
      <p:cViewPr varScale="1">
        <p:scale>
          <a:sx n="154" d="100"/>
          <a:sy n="154" d="100"/>
        </p:scale>
        <p:origin x="-570" y="-96"/>
      </p:cViewPr>
      <p:guideLst>
        <p:guide orient="horz" pos="1695"/>
        <p:guide pos="28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5475" y="812404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5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0" y="4731992"/>
            <a:ext cx="9144000" cy="411507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41176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9709" y="92712"/>
            <a:ext cx="1800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认识“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&gt;”“&lt;”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和“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=”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slide" Target="slide14.xml"/><Relationship Id="rId6" Type="http://schemas.openxmlformats.org/officeDocument/2006/relationships/slide" Target="slide19.xml"/><Relationship Id="rId5" Type="http://schemas.openxmlformats.org/officeDocument/2006/relationships/slide" Target="slide18.xml"/><Relationship Id="rId4" Type="http://schemas.openxmlformats.org/officeDocument/2006/relationships/slide" Target="slide3.xml"/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4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1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1.png"/><Relationship Id="rId1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" y="476240"/>
            <a:ext cx="48672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苏教版  数学  一</a:t>
                </a:r>
                <a:r>
                  <a:rPr kumimoji="1" lang="zh-CN" altLang="en-US" sz="1200">
                    <a:latin typeface="黑体" panose="02010609060101010101" pitchFamily="49" charset="-122"/>
                    <a:ea typeface="黑体" panose="02010609060101010101" pitchFamily="49" charset="-122"/>
                  </a:rPr>
                  <a:t>年级  上册</a:t>
                </a:r>
                <a:endPara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单圆角矩形 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单圆角矩形 10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单圆角矩形 11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单圆角矩形 1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96" y="1453195"/>
            <a:ext cx="9145096" cy="900246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认识大于号小于号</a:t>
            </a:r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email"/>
          <a:srcRect l="35500" r="32250" b="80044"/>
          <a:stretch>
            <a:fillRect/>
          </a:stretch>
        </p:blipFill>
        <p:spPr bwMode="auto">
          <a:xfrm flipH="1">
            <a:off x="1613658" y="4457280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课前导入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457067" y="498465"/>
            <a:ext cx="334129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认识</a:t>
            </a:r>
            <a:r>
              <a:rPr lang="en-US" altLang="zh-CN" sz="36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10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以内的数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email"/>
          <a:srcRect l="35500" r="32250" b="80044"/>
          <a:stretch>
            <a:fillRect/>
          </a:stretch>
        </p:blipFill>
        <p:spPr bwMode="auto">
          <a:xfrm>
            <a:off x="6780551" y="4413689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1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9" y="214298"/>
            <a:ext cx="2290763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99" y="2687643"/>
            <a:ext cx="2500313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直接连接符 12"/>
          <p:cNvCxnSpPr/>
          <p:nvPr/>
        </p:nvCxnSpPr>
        <p:spPr>
          <a:xfrm rot="10800000" flipV="1">
            <a:off x="3759208" y="2855917"/>
            <a:ext cx="203200" cy="936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770321" y="2946406"/>
            <a:ext cx="188913" cy="873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0800000" flipV="1">
            <a:off x="4243399" y="2855917"/>
            <a:ext cx="201613" cy="936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252920" y="2946404"/>
            <a:ext cx="190500" cy="857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0800000" flipV="1">
            <a:off x="4733933" y="2859094"/>
            <a:ext cx="201612" cy="920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743458" y="2949581"/>
            <a:ext cx="190500" cy="857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0800000" flipV="1">
            <a:off x="5229233" y="2854331"/>
            <a:ext cx="201612" cy="920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238758" y="2944817"/>
            <a:ext cx="190500" cy="857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00100" y="64292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认一认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43309" y="1500180"/>
            <a:ext cx="6078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6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86116" y="2928942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小于号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71738" y="1857372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小数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82959" y="1857372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大数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00100" y="64292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认一认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43309" y="1500180"/>
            <a:ext cx="6078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6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86116" y="2928942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大于号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71738" y="1857372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大数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82959" y="1857372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小数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00100" y="64292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认一认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43309" y="1500180"/>
            <a:ext cx="6078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6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28995" y="2857504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等号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30" y="1285866"/>
            <a:ext cx="1991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两边的数一样大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000114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357294" y="928678"/>
            <a:ext cx="2970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摆一摆，填一填。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1649427"/>
            <a:ext cx="2900362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矩形 6"/>
          <p:cNvSpPr>
            <a:spLocks noChangeArrowheads="1"/>
          </p:cNvSpPr>
          <p:nvPr/>
        </p:nvSpPr>
        <p:spPr bwMode="auto">
          <a:xfrm>
            <a:off x="2714634" y="3044839"/>
            <a:ext cx="266290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zh-CN" altLang="en-US" sz="24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4838" y="3075001"/>
            <a:ext cx="4349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63" y="3075002"/>
            <a:ext cx="44132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95651" y="3673489"/>
            <a:ext cx="344487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62459" y="3673487"/>
            <a:ext cx="344488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3643322" y="3649675"/>
            <a:ext cx="69923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＞</a:t>
            </a:r>
            <a:endParaRPr lang="zh-CN" altLang="en-US" sz="4000" b="1" dirty="0">
              <a:solidFill>
                <a:srgbClr val="FF3399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000114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57294" y="928678"/>
            <a:ext cx="2970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摆一摆，填一填。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17853" y="1500202"/>
            <a:ext cx="31257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3"/>
          <p:cNvSpPr>
            <a:spLocks noChangeArrowheads="1"/>
          </p:cNvSpPr>
          <p:nvPr/>
        </p:nvSpPr>
        <p:spPr bwMode="auto">
          <a:xfrm>
            <a:off x="3141675" y="2967052"/>
            <a:ext cx="266290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zh-CN" altLang="en-US" sz="2400" b="1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63936" y="3001977"/>
            <a:ext cx="4079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03778" y="3006740"/>
            <a:ext cx="44132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21103" y="3656025"/>
            <a:ext cx="358775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18078" y="3657615"/>
            <a:ext cx="344487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017974" y="3649675"/>
            <a:ext cx="69923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＜</a:t>
            </a:r>
            <a:endParaRPr lang="zh-CN" altLang="en-US" sz="4000" b="1">
              <a:solidFill>
                <a:srgbClr val="FF3399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71500" y="2017724"/>
            <a:ext cx="45720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2017723"/>
            <a:ext cx="181768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4" y="3487748"/>
            <a:ext cx="500063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858838" y="3517912"/>
            <a:ext cx="3561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3</a:t>
            </a:r>
            <a:endParaRPr lang="zh-CN" altLang="en-US" sz="2400"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7176" name="矩形 7"/>
          <p:cNvSpPr>
            <a:spLocks noChangeArrowheads="1"/>
          </p:cNvSpPr>
          <p:nvPr/>
        </p:nvSpPr>
        <p:spPr bwMode="auto">
          <a:xfrm>
            <a:off x="1644650" y="3517912"/>
            <a:ext cx="3561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2</a:t>
            </a:r>
            <a:endParaRPr lang="zh-CN" altLang="en-US" sz="2400"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pic>
        <p:nvPicPr>
          <p:cNvPr id="717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3525848"/>
            <a:ext cx="500062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8" name="矩形 9"/>
          <p:cNvSpPr>
            <a:spLocks noChangeArrowheads="1"/>
          </p:cNvSpPr>
          <p:nvPr/>
        </p:nvSpPr>
        <p:spPr bwMode="auto">
          <a:xfrm>
            <a:off x="3644900" y="3556011"/>
            <a:ext cx="3561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3</a:t>
            </a:r>
            <a:endParaRPr lang="zh-CN" altLang="en-US" sz="2400"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7179" name="矩形 10"/>
          <p:cNvSpPr>
            <a:spLocks noChangeArrowheads="1"/>
          </p:cNvSpPr>
          <p:nvPr/>
        </p:nvSpPr>
        <p:spPr bwMode="auto">
          <a:xfrm>
            <a:off x="4430713" y="3556011"/>
            <a:ext cx="3561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4</a:t>
            </a:r>
            <a:endParaRPr lang="zh-CN" altLang="en-US" sz="2400"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pic>
        <p:nvPicPr>
          <p:cNvPr id="718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188" y="3517911"/>
            <a:ext cx="50006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1" name="矩形 12"/>
          <p:cNvSpPr>
            <a:spLocks noChangeArrowheads="1"/>
          </p:cNvSpPr>
          <p:nvPr/>
        </p:nvSpPr>
        <p:spPr bwMode="auto">
          <a:xfrm>
            <a:off x="6931025" y="3548074"/>
            <a:ext cx="3561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2</a:t>
            </a:r>
            <a:endParaRPr lang="zh-CN" altLang="en-US" sz="2400"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7182" name="矩形 13"/>
          <p:cNvSpPr>
            <a:spLocks noChangeArrowheads="1"/>
          </p:cNvSpPr>
          <p:nvPr/>
        </p:nvSpPr>
        <p:spPr bwMode="auto">
          <a:xfrm>
            <a:off x="7716838" y="3548074"/>
            <a:ext cx="3561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2</a:t>
            </a:r>
            <a:endParaRPr lang="zh-CN" altLang="en-US" sz="2400"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128713" y="3403612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3399"/>
                </a:solidFill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＞</a:t>
            </a:r>
            <a:endParaRPr lang="zh-CN" altLang="en-US" sz="3600" b="1">
              <a:solidFill>
                <a:srgbClr val="FF3399"/>
              </a:solidFill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822700" y="3425837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3399"/>
                </a:solidFill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＜</a:t>
            </a:r>
            <a:endParaRPr lang="zh-CN" altLang="en-US" sz="3600" b="1">
              <a:solidFill>
                <a:srgbClr val="FF3399"/>
              </a:solidFill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138988" y="3414725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3399"/>
                </a:solidFill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＝</a:t>
            </a:r>
            <a:endParaRPr lang="zh-CN" altLang="en-US" sz="3600" b="1">
              <a:solidFill>
                <a:srgbClr val="FF3399"/>
              </a:solidFill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000114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357294" y="92867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/>
          <p:nvPr/>
        </p:nvGrpSpPr>
        <p:grpSpPr bwMode="auto">
          <a:xfrm>
            <a:off x="858841" y="2143127"/>
            <a:ext cx="1141597" cy="461665"/>
            <a:chOff x="858226" y="1571618"/>
            <a:chExt cx="1142191" cy="461366"/>
          </a:xfrm>
        </p:grpSpPr>
        <p:grpSp>
          <p:nvGrpSpPr>
            <p:cNvPr id="3" name="组合 8"/>
            <p:cNvGrpSpPr/>
            <p:nvPr/>
          </p:nvGrpSpPr>
          <p:grpSpPr bwMode="auto">
            <a:xfrm>
              <a:off x="858226" y="1571618"/>
              <a:ext cx="1142191" cy="461366"/>
              <a:chOff x="858226" y="2571750"/>
              <a:chExt cx="1142191" cy="461366"/>
            </a:xfrm>
          </p:grpSpPr>
          <p:sp>
            <p:nvSpPr>
              <p:cNvPr id="8220" name="矩形 5"/>
              <p:cNvSpPr>
                <a:spLocks noChangeArrowheads="1"/>
              </p:cNvSpPr>
              <p:nvPr/>
            </p:nvSpPr>
            <p:spPr bwMode="auto">
              <a:xfrm>
                <a:off x="858226" y="2571750"/>
                <a:ext cx="356373" cy="461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400">
                    <a:latin typeface="Arial" panose="020B0604020202020204" pitchFamily="34" charset="0"/>
                    <a:ea typeface="楷体_GB2312" pitchFamily="49" charset="-122"/>
                    <a:cs typeface="Arial" panose="020B0604020202020204" pitchFamily="34" charset="0"/>
                  </a:rPr>
                  <a:t>5</a:t>
                </a:r>
                <a:endParaRPr lang="zh-CN" altLang="en-US" sz="2400">
                  <a:latin typeface="Arial" panose="020B0604020202020204" pitchFamily="34" charset="0"/>
                  <a:ea typeface="楷体_GB2312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8221" name="矩形 6"/>
              <p:cNvSpPr>
                <a:spLocks noChangeArrowheads="1"/>
              </p:cNvSpPr>
              <p:nvPr/>
            </p:nvSpPr>
            <p:spPr bwMode="auto">
              <a:xfrm>
                <a:off x="1644044" y="2571750"/>
                <a:ext cx="356373" cy="461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400">
                    <a:latin typeface="Arial" panose="020B0604020202020204" pitchFamily="34" charset="0"/>
                    <a:ea typeface="楷体_GB2312" pitchFamily="49" charset="-122"/>
                    <a:cs typeface="Arial" panose="020B0604020202020204" pitchFamily="34" charset="0"/>
                  </a:rPr>
                  <a:t>2</a:t>
                </a:r>
                <a:endParaRPr lang="zh-CN" altLang="en-US" sz="2400">
                  <a:latin typeface="Arial" panose="020B0604020202020204" pitchFamily="34" charset="0"/>
                  <a:ea typeface="楷体_GB2312" pitchFamily="49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8219" name="Picture 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142976" y="1571618"/>
              <a:ext cx="500066" cy="458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组合 11"/>
          <p:cNvGrpSpPr/>
          <p:nvPr/>
        </p:nvGrpSpPr>
        <p:grpSpPr bwMode="auto">
          <a:xfrm>
            <a:off x="2928941" y="2143127"/>
            <a:ext cx="1141597" cy="461665"/>
            <a:chOff x="858226" y="1571618"/>
            <a:chExt cx="1142191" cy="461366"/>
          </a:xfrm>
        </p:grpSpPr>
        <p:grpSp>
          <p:nvGrpSpPr>
            <p:cNvPr id="5" name="组合 8"/>
            <p:cNvGrpSpPr/>
            <p:nvPr/>
          </p:nvGrpSpPr>
          <p:grpSpPr bwMode="auto">
            <a:xfrm>
              <a:off x="858226" y="1571618"/>
              <a:ext cx="1142191" cy="461366"/>
              <a:chOff x="858226" y="2571750"/>
              <a:chExt cx="1142191" cy="461366"/>
            </a:xfrm>
          </p:grpSpPr>
          <p:sp>
            <p:nvSpPr>
              <p:cNvPr id="8216" name="矩形 14"/>
              <p:cNvSpPr>
                <a:spLocks noChangeArrowheads="1"/>
              </p:cNvSpPr>
              <p:nvPr/>
            </p:nvSpPr>
            <p:spPr bwMode="auto">
              <a:xfrm>
                <a:off x="858226" y="2571750"/>
                <a:ext cx="356373" cy="461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400">
                    <a:latin typeface="Arial" panose="020B0604020202020204" pitchFamily="34" charset="0"/>
                    <a:ea typeface="楷体_GB2312" pitchFamily="49" charset="-122"/>
                    <a:cs typeface="Arial" panose="020B0604020202020204" pitchFamily="34" charset="0"/>
                  </a:rPr>
                  <a:t>3</a:t>
                </a:r>
                <a:endParaRPr lang="zh-CN" altLang="en-US" sz="2400">
                  <a:latin typeface="Arial" panose="020B0604020202020204" pitchFamily="34" charset="0"/>
                  <a:ea typeface="楷体_GB2312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8217" name="矩形 15"/>
              <p:cNvSpPr>
                <a:spLocks noChangeArrowheads="1"/>
              </p:cNvSpPr>
              <p:nvPr/>
            </p:nvSpPr>
            <p:spPr bwMode="auto">
              <a:xfrm>
                <a:off x="1644044" y="2571750"/>
                <a:ext cx="356373" cy="461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400">
                    <a:latin typeface="Arial" panose="020B0604020202020204" pitchFamily="34" charset="0"/>
                    <a:ea typeface="楷体_GB2312" pitchFamily="49" charset="-122"/>
                    <a:cs typeface="Arial" panose="020B0604020202020204" pitchFamily="34" charset="0"/>
                  </a:rPr>
                  <a:t>3</a:t>
                </a:r>
                <a:endParaRPr lang="zh-CN" altLang="en-US" sz="2400">
                  <a:latin typeface="Arial" panose="020B0604020202020204" pitchFamily="34" charset="0"/>
                  <a:ea typeface="楷体_GB2312" pitchFamily="49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8215" name="Picture 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142976" y="1571618"/>
              <a:ext cx="500066" cy="458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组合 16"/>
          <p:cNvGrpSpPr/>
          <p:nvPr/>
        </p:nvGrpSpPr>
        <p:grpSpPr bwMode="auto">
          <a:xfrm>
            <a:off x="5002216" y="2109791"/>
            <a:ext cx="1141597" cy="461665"/>
            <a:chOff x="858226" y="1571618"/>
            <a:chExt cx="1142191" cy="461368"/>
          </a:xfrm>
        </p:grpSpPr>
        <p:grpSp>
          <p:nvGrpSpPr>
            <p:cNvPr id="7" name="组合 8"/>
            <p:cNvGrpSpPr/>
            <p:nvPr/>
          </p:nvGrpSpPr>
          <p:grpSpPr bwMode="auto">
            <a:xfrm>
              <a:off x="858226" y="1571618"/>
              <a:ext cx="1142191" cy="461368"/>
              <a:chOff x="858226" y="2571750"/>
              <a:chExt cx="1142191" cy="461368"/>
            </a:xfrm>
          </p:grpSpPr>
          <p:sp>
            <p:nvSpPr>
              <p:cNvPr id="8212" name="矩形 19"/>
              <p:cNvSpPr>
                <a:spLocks noChangeArrowheads="1"/>
              </p:cNvSpPr>
              <p:nvPr/>
            </p:nvSpPr>
            <p:spPr bwMode="auto">
              <a:xfrm>
                <a:off x="858226" y="2571750"/>
                <a:ext cx="356373" cy="46136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400">
                    <a:latin typeface="Arial" panose="020B0604020202020204" pitchFamily="34" charset="0"/>
                    <a:ea typeface="楷体_GB2312" pitchFamily="49" charset="-122"/>
                    <a:cs typeface="Arial" panose="020B0604020202020204" pitchFamily="34" charset="0"/>
                  </a:rPr>
                  <a:t>2</a:t>
                </a:r>
                <a:endParaRPr lang="zh-CN" altLang="en-US" sz="2400">
                  <a:latin typeface="Arial" panose="020B0604020202020204" pitchFamily="34" charset="0"/>
                  <a:ea typeface="楷体_GB2312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8213" name="矩形 20"/>
              <p:cNvSpPr>
                <a:spLocks noChangeArrowheads="1"/>
              </p:cNvSpPr>
              <p:nvPr/>
            </p:nvSpPr>
            <p:spPr bwMode="auto">
              <a:xfrm>
                <a:off x="1644044" y="2571750"/>
                <a:ext cx="356373" cy="46136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400">
                    <a:latin typeface="Arial" panose="020B0604020202020204" pitchFamily="34" charset="0"/>
                    <a:ea typeface="楷体_GB2312" pitchFamily="49" charset="-122"/>
                    <a:cs typeface="Arial" panose="020B0604020202020204" pitchFamily="34" charset="0"/>
                  </a:rPr>
                  <a:t>3</a:t>
                </a:r>
                <a:endParaRPr lang="zh-CN" altLang="en-US" sz="2400">
                  <a:latin typeface="Arial" panose="020B0604020202020204" pitchFamily="34" charset="0"/>
                  <a:ea typeface="楷体_GB2312" pitchFamily="49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8211" name="Picture 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142976" y="1571618"/>
              <a:ext cx="500066" cy="458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组合 21"/>
          <p:cNvGrpSpPr/>
          <p:nvPr/>
        </p:nvGrpSpPr>
        <p:grpSpPr bwMode="auto">
          <a:xfrm>
            <a:off x="7145341" y="2143127"/>
            <a:ext cx="1141597" cy="461665"/>
            <a:chOff x="858226" y="1571618"/>
            <a:chExt cx="1142191" cy="461366"/>
          </a:xfrm>
        </p:grpSpPr>
        <p:grpSp>
          <p:nvGrpSpPr>
            <p:cNvPr id="10" name="组合 8"/>
            <p:cNvGrpSpPr/>
            <p:nvPr/>
          </p:nvGrpSpPr>
          <p:grpSpPr bwMode="auto">
            <a:xfrm>
              <a:off x="858226" y="1571618"/>
              <a:ext cx="1142191" cy="461366"/>
              <a:chOff x="858226" y="2571750"/>
              <a:chExt cx="1142191" cy="461366"/>
            </a:xfrm>
          </p:grpSpPr>
          <p:sp>
            <p:nvSpPr>
              <p:cNvPr id="8208" name="矩形 24"/>
              <p:cNvSpPr>
                <a:spLocks noChangeArrowheads="1"/>
              </p:cNvSpPr>
              <p:nvPr/>
            </p:nvSpPr>
            <p:spPr bwMode="auto">
              <a:xfrm>
                <a:off x="858226" y="2571750"/>
                <a:ext cx="356373" cy="461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400">
                    <a:latin typeface="Arial" panose="020B0604020202020204" pitchFamily="34" charset="0"/>
                    <a:ea typeface="楷体_GB2312" pitchFamily="49" charset="-122"/>
                    <a:cs typeface="Arial" panose="020B0604020202020204" pitchFamily="34" charset="0"/>
                  </a:rPr>
                  <a:t>4</a:t>
                </a:r>
                <a:endParaRPr lang="zh-CN" altLang="en-US" sz="2400">
                  <a:latin typeface="Arial" panose="020B0604020202020204" pitchFamily="34" charset="0"/>
                  <a:ea typeface="楷体_GB2312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8209" name="矩形 25"/>
              <p:cNvSpPr>
                <a:spLocks noChangeArrowheads="1"/>
              </p:cNvSpPr>
              <p:nvPr/>
            </p:nvSpPr>
            <p:spPr bwMode="auto">
              <a:xfrm>
                <a:off x="1644044" y="2571750"/>
                <a:ext cx="356373" cy="461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400">
                    <a:latin typeface="Arial" panose="020B0604020202020204" pitchFamily="34" charset="0"/>
                    <a:ea typeface="楷体_GB2312" pitchFamily="49" charset="-122"/>
                    <a:cs typeface="Arial" panose="020B0604020202020204" pitchFamily="34" charset="0"/>
                  </a:rPr>
                  <a:t>3</a:t>
                </a:r>
                <a:endParaRPr lang="zh-CN" altLang="en-US" sz="2400">
                  <a:latin typeface="Arial" panose="020B0604020202020204" pitchFamily="34" charset="0"/>
                  <a:ea typeface="楷体_GB2312" pitchFamily="49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8207" name="Picture 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142976" y="1571618"/>
              <a:ext cx="500066" cy="458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143000" y="2071690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3399"/>
                </a:solidFill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＞</a:t>
            </a:r>
            <a:endParaRPr lang="zh-CN" altLang="en-US" sz="3600" b="1">
              <a:solidFill>
                <a:srgbClr val="FF3399"/>
              </a:solidFill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143250" y="2000251"/>
            <a:ext cx="69923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3399"/>
                </a:solidFill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＝</a:t>
            </a:r>
            <a:endParaRPr lang="zh-CN" altLang="en-US" sz="4000" b="1">
              <a:solidFill>
                <a:srgbClr val="FF3399"/>
              </a:solidFill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5202238" y="2014540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3399"/>
                </a:solidFill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＜</a:t>
            </a:r>
            <a:endParaRPr lang="zh-CN" altLang="en-US" sz="3600" b="1">
              <a:solidFill>
                <a:srgbClr val="FF3399"/>
              </a:solidFill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7396163" y="2068514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3399"/>
                </a:solidFill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＞</a:t>
            </a:r>
            <a:endParaRPr lang="zh-CN" altLang="en-US" sz="3600" b="1">
              <a:solidFill>
                <a:srgbClr val="FF3399"/>
              </a:solidFill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000114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357291" y="928678"/>
            <a:ext cx="5136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在</a:t>
            </a:r>
            <a:r>
              <a:rPr lang="zh-CN" altLang="en-US" sz="2400" b="1" dirty="0">
                <a:solidFill>
                  <a:srgbClr val="33CCFF"/>
                </a:solidFill>
                <a:latin typeface="楷体_GB2312" pitchFamily="49" charset="-122"/>
                <a:ea typeface="楷体_GB2312" pitchFamily="49" charset="-122"/>
              </a:rPr>
              <a:t>⚪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里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填“＞”“＜”或“＝”。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1" grpId="0"/>
      <p:bldP spid="32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72" y="1751774"/>
            <a:ext cx="7500895" cy="2620176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83817" y="1059584"/>
            <a:ext cx="5187959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3608" y="2294164"/>
            <a:ext cx="6661526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我们会比较两个数的大小。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4750" y="3151735"/>
            <a:ext cx="6841626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我们会用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&lt;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表示两个数的大小。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63692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123728" y="1601239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从教材课后习题中选取；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从课时练中选取。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7" y="494144"/>
            <a:ext cx="366861" cy="456339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课前导入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2073"/>
            <a:ext cx="366860" cy="456339"/>
          </a:xfrm>
          <a:prstGeom prst="rect">
            <a:avLst/>
          </a:prstGeom>
        </p:spPr>
      </p:pic>
      <p:sp>
        <p:nvSpPr>
          <p:cNvPr id="22" name="AutoShape 3"/>
          <p:cNvSpPr/>
          <p:nvPr/>
        </p:nvSpPr>
        <p:spPr>
          <a:xfrm>
            <a:off x="4786314" y="500050"/>
            <a:ext cx="3070860" cy="461645"/>
          </a:xfrm>
          <a:prstGeom prst="wedgeRoundRectCallout">
            <a:avLst>
              <a:gd name="adj1" fmla="val 36588"/>
              <a:gd name="adj2" fmla="val 77917"/>
              <a:gd name="adj3" fmla="val 16667"/>
            </a:avLst>
          </a:prstGeom>
          <a:solidFill>
            <a:srgbClr val="FFF3CD"/>
          </a:solidFill>
          <a:ln w="2857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/>
          <a:lstStyle/>
          <a:p>
            <a:pPr latinLnBrk="1">
              <a:spcBef>
                <a:spcPct val="50000"/>
              </a:spcBef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森林运动会开始了！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7072330" y="1285868"/>
            <a:ext cx="882898" cy="1265255"/>
          </a:xfrm>
          <a:prstGeom prst="rect">
            <a:avLst/>
          </a:prstGeom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8" y="928676"/>
            <a:ext cx="45751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4"/>
          <p:cNvSpPr txBox="1"/>
          <p:nvPr/>
        </p:nvSpPr>
        <p:spPr>
          <a:xfrm>
            <a:off x="611560" y="43842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1099"/>
            <a:ext cx="366860" cy="456339"/>
          </a:xfrm>
          <a:prstGeom prst="rect">
            <a:avLst/>
          </a:prstGeom>
        </p:spPr>
      </p:pic>
      <p:pic>
        <p:nvPicPr>
          <p:cNvPr id="21" name="Picture 1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8" y="928676"/>
            <a:ext cx="45751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AutoShape 3"/>
          <p:cNvSpPr/>
          <p:nvPr/>
        </p:nvSpPr>
        <p:spPr>
          <a:xfrm>
            <a:off x="3786182" y="500050"/>
            <a:ext cx="4070992" cy="461645"/>
          </a:xfrm>
          <a:prstGeom prst="wedgeRoundRectCallout">
            <a:avLst>
              <a:gd name="adj1" fmla="val 36588"/>
              <a:gd name="adj2" fmla="val 77917"/>
              <a:gd name="adj3" fmla="val 16667"/>
            </a:avLst>
          </a:prstGeom>
          <a:solidFill>
            <a:srgbClr val="FFF3CD"/>
          </a:solidFill>
          <a:ln w="2857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/>
          <a:lstStyle/>
          <a:p>
            <a:pPr latinLnBrk="1">
              <a:spcBef>
                <a:spcPct val="50000"/>
              </a:spcBef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有哪些小动物参加了比赛？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7072330" y="1285868"/>
            <a:ext cx="882898" cy="1265255"/>
          </a:xfrm>
          <a:prstGeom prst="rect">
            <a:avLst/>
          </a:prstGeom>
        </p:spPr>
      </p:pic>
      <p:sp>
        <p:nvSpPr>
          <p:cNvPr id="24" name="圆角矩形标注 23"/>
          <p:cNvSpPr/>
          <p:nvPr/>
        </p:nvSpPr>
        <p:spPr>
          <a:xfrm>
            <a:off x="571472" y="2000246"/>
            <a:ext cx="1428760" cy="428628"/>
          </a:xfrm>
          <a:prstGeom prst="wedgeRoundRectCallout">
            <a:avLst>
              <a:gd name="adj1" fmla="val 80600"/>
              <a:gd name="adj2" fmla="val 72563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小猴队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圆角矩形标注 24"/>
          <p:cNvSpPr/>
          <p:nvPr/>
        </p:nvSpPr>
        <p:spPr>
          <a:xfrm>
            <a:off x="6715140" y="2714626"/>
            <a:ext cx="1428760" cy="428628"/>
          </a:xfrm>
          <a:prstGeom prst="wedgeRoundRectCallout">
            <a:avLst>
              <a:gd name="adj1" fmla="val -87248"/>
              <a:gd name="adj2" fmla="val -88442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小兔队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圆角矩形标注 25"/>
          <p:cNvSpPr/>
          <p:nvPr/>
        </p:nvSpPr>
        <p:spPr>
          <a:xfrm>
            <a:off x="500034" y="3500444"/>
            <a:ext cx="1500198" cy="428628"/>
          </a:xfrm>
          <a:prstGeom prst="wedgeRoundRectCallout">
            <a:avLst>
              <a:gd name="adj1" fmla="val 80600"/>
              <a:gd name="adj2" fmla="val 72563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小松鼠队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6715140" y="4000510"/>
            <a:ext cx="1428760" cy="428628"/>
          </a:xfrm>
          <a:prstGeom prst="wedgeRoundRectCallout">
            <a:avLst>
              <a:gd name="adj1" fmla="val -87248"/>
              <a:gd name="adj2" fmla="val -88442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小熊队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4" grpId="0" animBg="1"/>
      <p:bldP spid="25" grpId="0" animBg="1"/>
      <p:bldP spid="26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4"/>
          <p:cNvSpPr txBox="1"/>
          <p:nvPr/>
        </p:nvSpPr>
        <p:spPr>
          <a:xfrm>
            <a:off x="611560" y="43842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1099"/>
            <a:ext cx="366860" cy="456339"/>
          </a:xfrm>
          <a:prstGeom prst="rect">
            <a:avLst/>
          </a:prstGeom>
        </p:spPr>
      </p:pic>
      <p:pic>
        <p:nvPicPr>
          <p:cNvPr id="21" name="Picture 1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8" y="928676"/>
            <a:ext cx="45751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AutoShape 3"/>
          <p:cNvSpPr/>
          <p:nvPr/>
        </p:nvSpPr>
        <p:spPr>
          <a:xfrm>
            <a:off x="3786182" y="500050"/>
            <a:ext cx="4214842" cy="461645"/>
          </a:xfrm>
          <a:prstGeom prst="wedgeRoundRectCallout">
            <a:avLst>
              <a:gd name="adj1" fmla="val 36588"/>
              <a:gd name="adj2" fmla="val 77917"/>
              <a:gd name="adj3" fmla="val 16667"/>
            </a:avLst>
          </a:prstGeom>
          <a:solidFill>
            <a:srgbClr val="FFF3CD"/>
          </a:solidFill>
          <a:ln w="2857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/>
          <a:lstStyle/>
          <a:p>
            <a:pPr latinLnBrk="1">
              <a:spcBef>
                <a:spcPct val="50000"/>
              </a:spcBef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每队的动物只数同样多吗？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7072330" y="1285868"/>
            <a:ext cx="882898" cy="1265255"/>
          </a:xfrm>
          <a:prstGeom prst="rect">
            <a:avLst/>
          </a:prstGeom>
        </p:spPr>
      </p:pic>
      <p:sp>
        <p:nvSpPr>
          <p:cNvPr id="11" name="AutoShape 3"/>
          <p:cNvSpPr/>
          <p:nvPr/>
        </p:nvSpPr>
        <p:spPr>
          <a:xfrm>
            <a:off x="6143636" y="2571752"/>
            <a:ext cx="2357454" cy="461645"/>
          </a:xfrm>
          <a:prstGeom prst="wedgeRoundRectCallout">
            <a:avLst>
              <a:gd name="adj1" fmla="val -7688"/>
              <a:gd name="adj2" fmla="val -88391"/>
              <a:gd name="adj3" fmla="val 16667"/>
            </a:avLst>
          </a:prstGeom>
          <a:solidFill>
            <a:srgbClr val="FFF3CD"/>
          </a:solidFill>
          <a:ln w="2857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/>
          <a:lstStyle/>
          <a:p>
            <a:pPr latinLnBrk="1">
              <a:spcBef>
                <a:spcPct val="50000"/>
              </a:spcBef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你会比一比吗？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1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1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9" y="496890"/>
            <a:ext cx="2290763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1"/>
          <p:cNvGrpSpPr/>
          <p:nvPr/>
        </p:nvGrpSpPr>
        <p:grpSpPr bwMode="auto">
          <a:xfrm>
            <a:off x="1071563" y="1214438"/>
            <a:ext cx="1928812" cy="830997"/>
            <a:chOff x="6357950" y="812059"/>
            <a:chExt cx="1928813" cy="831733"/>
          </a:xfrm>
        </p:grpSpPr>
        <p:sp>
          <p:nvSpPr>
            <p:cNvPr id="11" name="圆角矩形标注 10"/>
            <p:cNvSpPr/>
            <p:nvPr/>
          </p:nvSpPr>
          <p:spPr>
            <a:xfrm>
              <a:off x="6429387" y="856548"/>
              <a:ext cx="1643064" cy="786508"/>
            </a:xfrm>
            <a:prstGeom prst="wedgeRoundRectCallout">
              <a:avLst>
                <a:gd name="adj1" fmla="val -49364"/>
                <a:gd name="adj2" fmla="val 63954"/>
                <a:gd name="adj3" fmla="val 16667"/>
              </a:avLst>
            </a:prstGeom>
            <a:solidFill>
              <a:srgbClr val="FFD1E8"/>
            </a:solidFill>
            <a:ln>
              <a:solidFill>
                <a:srgbClr val="FF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35" name="TextBox 14"/>
            <p:cNvSpPr txBox="1">
              <a:spLocks noChangeArrowheads="1"/>
            </p:cNvSpPr>
            <p:nvPr/>
          </p:nvSpPr>
          <p:spPr bwMode="auto">
            <a:xfrm>
              <a:off x="6357950" y="812059"/>
              <a:ext cx="1928813" cy="8317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小猴有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4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只，小兔有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只。</a:t>
              </a:r>
              <a:endPara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0" y="2357440"/>
            <a:ext cx="32146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0" y="3057527"/>
            <a:ext cx="3054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23"/>
          <p:cNvGrpSpPr/>
          <p:nvPr/>
        </p:nvGrpSpPr>
        <p:grpSpPr bwMode="auto">
          <a:xfrm>
            <a:off x="3070225" y="2843215"/>
            <a:ext cx="2647950" cy="217487"/>
            <a:chOff x="3071008" y="2928940"/>
            <a:chExt cx="2646959" cy="218134"/>
          </a:xfrm>
        </p:grpSpPr>
        <p:cxnSp>
          <p:nvCxnSpPr>
            <p:cNvPr id="20" name="直接连接符 19"/>
            <p:cNvCxnSpPr/>
            <p:nvPr/>
          </p:nvCxnSpPr>
          <p:spPr>
            <a:xfrm rot="5400000">
              <a:off x="2964327" y="3035621"/>
              <a:ext cx="214950" cy="1587"/>
            </a:xfrm>
            <a:prstGeom prst="line">
              <a:avLst/>
            </a:prstGeom>
            <a:ln w="3175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>
              <a:off x="3872037" y="3038806"/>
              <a:ext cx="214950" cy="1587"/>
            </a:xfrm>
            <a:prstGeom prst="line">
              <a:avLst/>
            </a:prstGeom>
            <a:ln w="3175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5400000">
              <a:off x="4701989" y="3038806"/>
              <a:ext cx="214950" cy="1586"/>
            </a:xfrm>
            <a:prstGeom prst="line">
              <a:avLst/>
            </a:prstGeom>
            <a:ln w="3175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5400000">
              <a:off x="5609700" y="3035621"/>
              <a:ext cx="214950" cy="1586"/>
            </a:xfrm>
            <a:prstGeom prst="line">
              <a:avLst/>
            </a:prstGeom>
            <a:ln w="3175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31"/>
          <p:cNvGrpSpPr/>
          <p:nvPr/>
        </p:nvGrpSpPr>
        <p:grpSpPr bwMode="auto">
          <a:xfrm>
            <a:off x="6210304" y="2714627"/>
            <a:ext cx="2714625" cy="500063"/>
            <a:chOff x="1571605" y="3571876"/>
            <a:chExt cx="2934750" cy="500066"/>
          </a:xfrm>
        </p:grpSpPr>
        <p:grpSp>
          <p:nvGrpSpPr>
            <p:cNvPr id="6" name="组合 13"/>
            <p:cNvGrpSpPr/>
            <p:nvPr/>
          </p:nvGrpSpPr>
          <p:grpSpPr bwMode="auto">
            <a:xfrm>
              <a:off x="1571605" y="3571876"/>
              <a:ext cx="2934750" cy="500066"/>
              <a:chOff x="6468072" y="-1752232"/>
              <a:chExt cx="3604704" cy="499723"/>
            </a:xfrm>
            <a:solidFill>
              <a:srgbClr val="FFFFCC"/>
            </a:solidFill>
            <a:effectLst/>
          </p:grpSpPr>
          <p:sp>
            <p:nvSpPr>
              <p:cNvPr id="26" name="圆角矩形标注 25"/>
              <p:cNvSpPr/>
              <p:nvPr/>
            </p:nvSpPr>
            <p:spPr>
              <a:xfrm>
                <a:off x="6468072" y="-1752232"/>
                <a:ext cx="3246604" cy="499723"/>
              </a:xfrm>
              <a:prstGeom prst="wedgeRoundRectCallout">
                <a:avLst>
                  <a:gd name="adj1" fmla="val 44075"/>
                  <a:gd name="adj2" fmla="val 68873"/>
                  <a:gd name="adj3" fmla="val 16667"/>
                </a:avLst>
              </a:prstGeom>
              <a:solidFill>
                <a:srgbClr val="FFF0D1"/>
              </a:solidFill>
              <a:ln w="1270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7" name="TextBox 14"/>
              <p:cNvSpPr txBox="1">
                <a:spLocks noChangeArrowheads="1"/>
              </p:cNvSpPr>
              <p:nvPr/>
            </p:nvSpPr>
            <p:spPr bwMode="auto">
              <a:xfrm>
                <a:off x="6826170" y="-1752226"/>
                <a:ext cx="3246606" cy="46135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和   同样多。</a:t>
                </a:r>
                <a:endPara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4128" name="Picture 6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50099" y="3643320"/>
              <a:ext cx="357189" cy="317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9" name="Picture 7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643042" y="3643320"/>
              <a:ext cx="428628" cy="3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286125" y="3357565"/>
            <a:ext cx="3561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4</a:t>
            </a:r>
            <a:endParaRPr lang="zh-CN" altLang="en-US" sz="2400" dirty="0"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3787775" y="3357565"/>
            <a:ext cx="3561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4</a:t>
            </a:r>
            <a:endParaRPr lang="zh-CN" altLang="en-US" sz="2400" dirty="0"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3452813" y="3365502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＝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429033" y="3714762"/>
            <a:ext cx="553998" cy="500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286125" y="4038616"/>
            <a:ext cx="857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等号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4214817" y="3324227"/>
            <a:ext cx="204254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1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9" y="214298"/>
            <a:ext cx="2290763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2746382"/>
            <a:ext cx="413385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" name="直接连接符 40"/>
          <p:cNvCxnSpPr/>
          <p:nvPr/>
        </p:nvCxnSpPr>
        <p:spPr>
          <a:xfrm flipV="1">
            <a:off x="3267065" y="3060708"/>
            <a:ext cx="338137" cy="4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3271823" y="3151196"/>
            <a:ext cx="338138" cy="47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3952865" y="3060708"/>
            <a:ext cx="338137" cy="4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3957623" y="3151196"/>
            <a:ext cx="338138" cy="47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4633898" y="3055946"/>
            <a:ext cx="338138" cy="47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4638665" y="3146432"/>
            <a:ext cx="338137" cy="4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5316523" y="3055946"/>
            <a:ext cx="338138" cy="47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5321290" y="3146432"/>
            <a:ext cx="338137" cy="4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V="1">
            <a:off x="6008673" y="3054357"/>
            <a:ext cx="338138" cy="4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6011848" y="3143259"/>
            <a:ext cx="338138" cy="4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1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9" y="496890"/>
            <a:ext cx="2290763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3"/>
          <p:cNvGrpSpPr/>
          <p:nvPr/>
        </p:nvGrpSpPr>
        <p:grpSpPr bwMode="auto">
          <a:xfrm>
            <a:off x="3355975" y="2843215"/>
            <a:ext cx="1003300" cy="217487"/>
            <a:chOff x="3355966" y="2929734"/>
            <a:chExt cx="1003308" cy="217340"/>
          </a:xfrm>
        </p:grpSpPr>
        <p:cxnSp>
          <p:nvCxnSpPr>
            <p:cNvPr id="20" name="直接连接符 19"/>
            <p:cNvCxnSpPr/>
            <p:nvPr/>
          </p:nvCxnSpPr>
          <p:spPr>
            <a:xfrm rot="5400000">
              <a:off x="3249676" y="3036024"/>
              <a:ext cx="214167" cy="1588"/>
            </a:xfrm>
            <a:prstGeom prst="line">
              <a:avLst/>
            </a:prstGeom>
            <a:ln w="3175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>
              <a:off x="3751330" y="3039196"/>
              <a:ext cx="214167" cy="1588"/>
            </a:xfrm>
            <a:prstGeom prst="line">
              <a:avLst/>
            </a:prstGeom>
            <a:ln w="3175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5400000">
              <a:off x="4251397" y="3039196"/>
              <a:ext cx="214167" cy="1587"/>
            </a:xfrm>
            <a:prstGeom prst="line">
              <a:avLst/>
            </a:prstGeom>
            <a:ln w="3175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571865" y="3571893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4143365" y="3571893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3786179" y="3571893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＞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786219" y="3929079"/>
            <a:ext cx="553998" cy="500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428994" y="4181493"/>
            <a:ext cx="128587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大于号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5000628" y="3571884"/>
            <a:ext cx="192881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读作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大于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4" y="3071813"/>
            <a:ext cx="12620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88" y="2428875"/>
            <a:ext cx="22923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57"/>
          <p:cNvGrpSpPr/>
          <p:nvPr/>
        </p:nvGrpSpPr>
        <p:grpSpPr bwMode="auto">
          <a:xfrm>
            <a:off x="984250" y="1214438"/>
            <a:ext cx="2444750" cy="500062"/>
            <a:chOff x="955471" y="3143254"/>
            <a:chExt cx="2444965" cy="500065"/>
          </a:xfrm>
        </p:grpSpPr>
        <p:sp>
          <p:nvSpPr>
            <p:cNvPr id="14" name="圆角矩形标注 13"/>
            <p:cNvSpPr/>
            <p:nvPr/>
          </p:nvSpPr>
          <p:spPr bwMode="auto">
            <a:xfrm>
              <a:off x="1071369" y="3143254"/>
              <a:ext cx="1571763" cy="500065"/>
            </a:xfrm>
            <a:prstGeom prst="wedgeRoundRectCallout">
              <a:avLst>
                <a:gd name="adj1" fmla="val -46751"/>
                <a:gd name="adj2" fmla="val 83418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" name="组合 56"/>
            <p:cNvGrpSpPr/>
            <p:nvPr/>
          </p:nvGrpSpPr>
          <p:grpSpPr bwMode="auto">
            <a:xfrm>
              <a:off x="955471" y="3166627"/>
              <a:ext cx="2444965" cy="461668"/>
              <a:chOff x="955471" y="3166627"/>
              <a:chExt cx="2444965" cy="461668"/>
            </a:xfrm>
          </p:grpSpPr>
          <p:grpSp>
            <p:nvGrpSpPr>
              <p:cNvPr id="5" name="组合 55"/>
              <p:cNvGrpSpPr/>
              <p:nvPr/>
            </p:nvGrpSpPr>
            <p:grpSpPr bwMode="auto">
              <a:xfrm>
                <a:off x="1155988" y="3205593"/>
                <a:ext cx="1095888" cy="381637"/>
                <a:chOff x="1155988" y="3205593"/>
                <a:chExt cx="1095888" cy="381637"/>
              </a:xfrm>
            </p:grpSpPr>
            <p:pic>
              <p:nvPicPr>
                <p:cNvPr id="5172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155988" y="3205593"/>
                  <a:ext cx="428628" cy="3816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173" name="Picture 2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857356" y="3225077"/>
                  <a:ext cx="394520" cy="3156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5171" name="TextBox 14"/>
              <p:cNvSpPr txBox="1">
                <a:spLocks noChangeArrowheads="1"/>
              </p:cNvSpPr>
              <p:nvPr/>
            </p:nvSpPr>
            <p:spPr bwMode="auto">
              <a:xfrm>
                <a:off x="955471" y="3166627"/>
                <a:ext cx="2444965" cy="46166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比  多。</a:t>
                </a:r>
                <a:endParaRPr lang="zh-CN" altLang="zh-CN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pic>
        <p:nvPicPr>
          <p:cNvPr id="59" name="Picture 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0034" y="1857372"/>
            <a:ext cx="1357322" cy="108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1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9" y="214298"/>
            <a:ext cx="2290763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82" y="2817820"/>
            <a:ext cx="2500313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直接连接符 22"/>
          <p:cNvCxnSpPr/>
          <p:nvPr/>
        </p:nvCxnSpPr>
        <p:spPr>
          <a:xfrm>
            <a:off x="3752841" y="2984507"/>
            <a:ext cx="190500" cy="1000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3748082" y="3070232"/>
            <a:ext cx="200025" cy="1000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248141" y="2984507"/>
            <a:ext cx="190500" cy="1000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4243382" y="3070232"/>
            <a:ext cx="200025" cy="1000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738678" y="2989269"/>
            <a:ext cx="190500" cy="1000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4733919" y="3074993"/>
            <a:ext cx="200025" cy="1000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5224453" y="2984507"/>
            <a:ext cx="190500" cy="1000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5219695" y="3070232"/>
            <a:ext cx="200025" cy="1000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1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9" y="496890"/>
            <a:ext cx="2290763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3"/>
          <p:cNvGrpSpPr/>
          <p:nvPr/>
        </p:nvGrpSpPr>
        <p:grpSpPr bwMode="auto">
          <a:xfrm>
            <a:off x="3355975" y="2843215"/>
            <a:ext cx="1003300" cy="217487"/>
            <a:chOff x="3355966" y="2929734"/>
            <a:chExt cx="1003308" cy="217340"/>
          </a:xfrm>
        </p:grpSpPr>
        <p:cxnSp>
          <p:nvCxnSpPr>
            <p:cNvPr id="20" name="直接连接符 19"/>
            <p:cNvCxnSpPr/>
            <p:nvPr/>
          </p:nvCxnSpPr>
          <p:spPr>
            <a:xfrm rot="5400000">
              <a:off x="3249676" y="3036024"/>
              <a:ext cx="214167" cy="1588"/>
            </a:xfrm>
            <a:prstGeom prst="line">
              <a:avLst/>
            </a:prstGeom>
            <a:ln w="3175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>
              <a:off x="3751330" y="3039196"/>
              <a:ext cx="214167" cy="1588"/>
            </a:xfrm>
            <a:prstGeom prst="line">
              <a:avLst/>
            </a:prstGeom>
            <a:ln w="3175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5400000">
              <a:off x="4251397" y="3039196"/>
              <a:ext cx="214167" cy="1587"/>
            </a:xfrm>
            <a:prstGeom prst="line">
              <a:avLst/>
            </a:prstGeom>
            <a:ln w="31750">
              <a:solidFill>
                <a:srgbClr val="FF33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4" y="3071813"/>
            <a:ext cx="12620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88" y="2428875"/>
            <a:ext cx="22923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组合 83"/>
          <p:cNvGrpSpPr/>
          <p:nvPr/>
        </p:nvGrpSpPr>
        <p:grpSpPr bwMode="auto">
          <a:xfrm>
            <a:off x="5929322" y="1285877"/>
            <a:ext cx="2444750" cy="500063"/>
            <a:chOff x="6000760" y="1714494"/>
            <a:chExt cx="2444965" cy="500066"/>
          </a:xfrm>
        </p:grpSpPr>
        <p:sp>
          <p:nvSpPr>
            <p:cNvPr id="82" name="圆角矩形标注 81"/>
            <p:cNvSpPr/>
            <p:nvPr/>
          </p:nvSpPr>
          <p:spPr>
            <a:xfrm>
              <a:off x="6149998" y="1714494"/>
              <a:ext cx="1500319" cy="500066"/>
            </a:xfrm>
            <a:prstGeom prst="wedgeRoundRectCallout">
              <a:avLst>
                <a:gd name="adj1" fmla="val 41703"/>
                <a:gd name="adj2" fmla="val 84318"/>
                <a:gd name="adj3" fmla="val 16667"/>
              </a:avLst>
            </a:prstGeom>
            <a:solidFill>
              <a:srgbClr val="FFD1E8"/>
            </a:solidFill>
            <a:ln>
              <a:solidFill>
                <a:srgbClr val="FF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" name="组合 56"/>
            <p:cNvGrpSpPr/>
            <p:nvPr/>
          </p:nvGrpSpPr>
          <p:grpSpPr bwMode="auto">
            <a:xfrm>
              <a:off x="6000760" y="1714494"/>
              <a:ext cx="2444965" cy="461668"/>
              <a:chOff x="955471" y="2737999"/>
              <a:chExt cx="2444965" cy="461668"/>
            </a:xfrm>
          </p:grpSpPr>
          <p:grpSp>
            <p:nvGrpSpPr>
              <p:cNvPr id="8" name="组合 55"/>
              <p:cNvGrpSpPr/>
              <p:nvPr/>
            </p:nvGrpSpPr>
            <p:grpSpPr bwMode="auto">
              <a:xfrm>
                <a:off x="1196217" y="2787362"/>
                <a:ext cx="1054704" cy="381637"/>
                <a:chOff x="1196217" y="2787362"/>
                <a:chExt cx="1054704" cy="381637"/>
              </a:xfrm>
            </p:grpSpPr>
            <p:pic>
              <p:nvPicPr>
                <p:cNvPr id="5166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822293" y="2787362"/>
                  <a:ext cx="428628" cy="3816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167" name="Picture 2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196217" y="2817237"/>
                  <a:ext cx="394520" cy="3156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5165" name="TextBox 14"/>
              <p:cNvSpPr txBox="1">
                <a:spLocks noChangeArrowheads="1"/>
              </p:cNvSpPr>
              <p:nvPr/>
            </p:nvSpPr>
            <p:spPr bwMode="auto">
              <a:xfrm>
                <a:off x="955471" y="2737999"/>
                <a:ext cx="2444965" cy="46166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比  少。</a:t>
                </a:r>
                <a:endPara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85" name="矩形 84"/>
          <p:cNvSpPr>
            <a:spLocks noChangeArrowheads="1"/>
          </p:cNvSpPr>
          <p:nvPr/>
        </p:nvSpPr>
        <p:spPr bwMode="auto">
          <a:xfrm>
            <a:off x="4073515" y="3467117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6" name="矩形 85"/>
          <p:cNvSpPr>
            <a:spLocks noChangeArrowheads="1"/>
          </p:cNvSpPr>
          <p:nvPr/>
        </p:nvSpPr>
        <p:spPr bwMode="auto">
          <a:xfrm>
            <a:off x="3500427" y="3467117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7" name="矩形 86"/>
          <p:cNvSpPr>
            <a:spLocks noChangeArrowheads="1"/>
          </p:cNvSpPr>
          <p:nvPr/>
        </p:nvSpPr>
        <p:spPr bwMode="auto">
          <a:xfrm>
            <a:off x="3714740" y="3467117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＜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3714745" y="3824304"/>
            <a:ext cx="553998" cy="500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3428994" y="4110053"/>
            <a:ext cx="128587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小于号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矩形 97"/>
          <p:cNvSpPr>
            <a:spLocks noChangeArrowheads="1"/>
          </p:cNvSpPr>
          <p:nvPr/>
        </p:nvSpPr>
        <p:spPr bwMode="auto">
          <a:xfrm>
            <a:off x="5214946" y="3500446"/>
            <a:ext cx="192881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读作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小于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7" grpId="0"/>
      <p:bldP spid="96" grpId="0"/>
      <p:bldP spid="97" grpId="0"/>
      <p:bldP spid="98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386</Words>
  <Application>WPS 演示</Application>
  <PresentationFormat>全屏显示(16:9)</PresentationFormat>
  <Paragraphs>183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黑体</vt:lpstr>
      <vt:lpstr>微软雅黑</vt:lpstr>
      <vt:lpstr>华文楷体</vt:lpstr>
      <vt:lpstr>幼圆</vt:lpstr>
      <vt:lpstr>楷体</vt:lpstr>
      <vt:lpstr>楷体_GB2312</vt:lpstr>
      <vt:lpstr>新宋体</vt:lpstr>
      <vt:lpstr>Calibri</vt:lpstr>
      <vt:lpstr>Arial Unicode MS</vt:lpstr>
      <vt:lpstr>等线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第一PPT模板网-WWW.1PPT.COM</dc:creator>
  <cp:lastModifiedBy>罗</cp:lastModifiedBy>
  <cp:revision>138</cp:revision>
  <dcterms:created xsi:type="dcterms:W3CDTF">2018-09-11T05:46:00Z</dcterms:created>
  <dcterms:modified xsi:type="dcterms:W3CDTF">2023-11-02T08:31:04Z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F3A49B52FBDA46A28D23F899A8D020CC_12</vt:lpwstr>
  </property>
</Properties>
</file>