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375" r:id="rId3"/>
    <p:sldId id="376" r:id="rId4"/>
    <p:sldId id="299" r:id="rId5"/>
    <p:sldId id="354" r:id="rId6"/>
    <p:sldId id="377" r:id="rId7"/>
    <p:sldId id="379" r:id="rId8"/>
    <p:sldId id="380" r:id="rId9"/>
    <p:sldId id="381" r:id="rId10"/>
    <p:sldId id="355" r:id="rId11"/>
    <p:sldId id="350" r:id="rId12"/>
    <p:sldId id="349" r:id="rId13"/>
    <p:sldId id="348" r:id="rId14"/>
    <p:sldId id="347" r:id="rId15"/>
    <p:sldId id="366" r:id="rId16"/>
    <p:sldId id="313" r:id="rId17"/>
  </p:sldIdLst>
  <p:sldSz cx="12601575" cy="7092950"/>
  <p:notesSz cx="6858000" cy="9144000"/>
  <p:custDataLst>
    <p:tags r:id="rId22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6" userDrawn="1">
          <p15:clr>
            <a:srgbClr val="A4A3A4"/>
          </p15:clr>
        </p15:guide>
        <p15:guide id="2" pos="41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224" y="-594"/>
      </p:cViewPr>
      <p:guideLst>
        <p:guide orient="horz" pos="2196"/>
        <p:guide pos="412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8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tags" Target="../tags/tag2.xml"/><Relationship Id="rId2" Type="http://schemas.openxmlformats.org/officeDocument/2006/relationships/image" Target="../media/image3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177408"/>
            <a:ext cx="12601575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4100" b="1" dirty="0">
                <a:solidFill>
                  <a:schemeClr val="accent2"/>
                </a:solidFill>
              </a:rPr>
              <a:t>第五单元   认识</a:t>
            </a:r>
            <a:r>
              <a:rPr lang="en-US" altLang="zh-CN" sz="4100" b="1" dirty="0">
                <a:solidFill>
                  <a:schemeClr val="accent2"/>
                </a:solidFill>
              </a:rPr>
              <a:t>10</a:t>
            </a:r>
            <a:r>
              <a:rPr lang="zh-CN" altLang="en-US" sz="4100" b="1" dirty="0">
                <a:solidFill>
                  <a:schemeClr val="accent2"/>
                </a:solidFill>
              </a:rPr>
              <a:t>以内的数</a:t>
            </a:r>
            <a:endParaRPr lang="zh-CN" altLang="en-US" sz="4100" b="1" dirty="0">
              <a:solidFill>
                <a:schemeClr val="accent2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768113"/>
            <a:ext cx="12601575" cy="857250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lang="zh-CN" altLang="en-US" sz="8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认识6～9</a:t>
            </a:r>
            <a:endParaRPr lang="en-US" altLang="zh-CN" sz="8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86917" y="3638550"/>
            <a:ext cx="450278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2.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6～9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的记忆口诀如下：</a:t>
            </a:r>
            <a:endParaRPr lang="zh-CN" altLang="en-US" sz="2800" dirty="0"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716656" y="4549776"/>
            <a:ext cx="6118860" cy="1740535"/>
          </a:xfrm>
          <a:prstGeom prst="rect">
            <a:avLst/>
          </a:prstGeom>
        </p:spPr>
      </p:pic>
      <p:sp>
        <p:nvSpPr>
          <p:cNvPr id="3" name="TextBox 4"/>
          <p:cNvSpPr txBox="1"/>
          <p:nvPr/>
        </p:nvSpPr>
        <p:spPr>
          <a:xfrm>
            <a:off x="1986917" y="1938020"/>
            <a:ext cx="450278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1.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0～9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的排列顺序：</a:t>
            </a:r>
            <a:endParaRPr lang="zh-CN" altLang="en-US" sz="2800" dirty="0">
              <a:latin typeface="+mn-ea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790316" y="2616200"/>
            <a:ext cx="625729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0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组合 126"/>
          <p:cNvGrpSpPr/>
          <p:nvPr/>
        </p:nvGrpSpPr>
        <p:grpSpPr>
          <a:xfrm>
            <a:off x="1589406" y="3856355"/>
            <a:ext cx="2324100" cy="866140"/>
            <a:chOff x="2503" y="6073"/>
            <a:chExt cx="3660" cy="1364"/>
          </a:xfrm>
        </p:grpSpPr>
        <p:sp>
          <p:nvSpPr>
            <p:cNvPr id="82" name="椭圆 81"/>
            <p:cNvSpPr/>
            <p:nvPr/>
          </p:nvSpPr>
          <p:spPr>
            <a:xfrm>
              <a:off x="250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326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402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78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554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2503" y="6817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4094480" y="3856355"/>
            <a:ext cx="2324100" cy="866140"/>
            <a:chOff x="6448" y="6073"/>
            <a:chExt cx="3660" cy="1364"/>
          </a:xfrm>
        </p:grpSpPr>
        <p:sp>
          <p:nvSpPr>
            <p:cNvPr id="92" name="椭圆 91"/>
            <p:cNvSpPr/>
            <p:nvPr/>
          </p:nvSpPr>
          <p:spPr>
            <a:xfrm>
              <a:off x="6448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7208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7968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8728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9488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6448" y="6817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7208" y="6817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6599556" y="3856355"/>
            <a:ext cx="2324100" cy="866140"/>
            <a:chOff x="10393" y="6073"/>
            <a:chExt cx="3660" cy="1364"/>
          </a:xfrm>
        </p:grpSpPr>
        <p:sp>
          <p:nvSpPr>
            <p:cNvPr id="101" name="椭圆 100"/>
            <p:cNvSpPr/>
            <p:nvPr/>
          </p:nvSpPr>
          <p:spPr>
            <a:xfrm>
              <a:off x="1039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1115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1191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1267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/>
          </p:nvSpPr>
          <p:spPr>
            <a:xfrm>
              <a:off x="13433" y="6073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10393" y="6817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11153" y="6817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11913" y="6817"/>
              <a:ext cx="620" cy="620"/>
            </a:xfrm>
            <a:prstGeom prst="ellipse">
              <a:avLst/>
            </a:prstGeom>
            <a:solidFill>
              <a:srgbClr val="FF8AB4"/>
            </a:solidFill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9104630" y="3856355"/>
            <a:ext cx="2324100" cy="866140"/>
            <a:chOff x="14338" y="6073"/>
            <a:chExt cx="3660" cy="1364"/>
          </a:xfrm>
          <a:solidFill>
            <a:srgbClr val="FF8AB4"/>
          </a:solidFill>
        </p:grpSpPr>
        <p:sp>
          <p:nvSpPr>
            <p:cNvPr id="110" name="椭圆 109"/>
            <p:cNvSpPr/>
            <p:nvPr/>
          </p:nvSpPr>
          <p:spPr>
            <a:xfrm>
              <a:off x="14338" y="6073"/>
              <a:ext cx="620" cy="620"/>
            </a:xfrm>
            <a:prstGeom prst="ellipse">
              <a:avLst/>
            </a:prstGeom>
            <a:grpFill/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15098" y="6073"/>
              <a:ext cx="620" cy="620"/>
            </a:xfrm>
            <a:prstGeom prst="ellipse">
              <a:avLst/>
            </a:prstGeom>
            <a:grpFill/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15858" y="6073"/>
              <a:ext cx="620" cy="620"/>
            </a:xfrm>
            <a:prstGeom prst="ellipse">
              <a:avLst/>
            </a:prstGeom>
            <a:grpFill/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16618" y="6073"/>
              <a:ext cx="620" cy="620"/>
            </a:xfrm>
            <a:prstGeom prst="ellipse">
              <a:avLst/>
            </a:prstGeom>
            <a:grpFill/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17378" y="6073"/>
              <a:ext cx="620" cy="620"/>
            </a:xfrm>
            <a:prstGeom prst="ellipse">
              <a:avLst/>
            </a:prstGeom>
            <a:grpFill/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4338" y="6817"/>
              <a:ext cx="620" cy="620"/>
            </a:xfrm>
            <a:prstGeom prst="ellipse">
              <a:avLst/>
            </a:prstGeom>
            <a:grpFill/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5098" y="6817"/>
              <a:ext cx="620" cy="620"/>
            </a:xfrm>
            <a:prstGeom prst="ellipse">
              <a:avLst/>
            </a:prstGeom>
            <a:grpFill/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15858" y="6817"/>
              <a:ext cx="620" cy="620"/>
            </a:xfrm>
            <a:prstGeom prst="ellipse">
              <a:avLst/>
            </a:prstGeom>
            <a:grpFill/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16618" y="6817"/>
              <a:ext cx="620" cy="620"/>
            </a:xfrm>
            <a:prstGeom prst="ellipse">
              <a:avLst/>
            </a:prstGeom>
            <a:grpFill/>
            <a:ln w="222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047116" y="2038986"/>
            <a:ext cx="2681605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1.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看数涂色。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2" name="矩形 161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4" name="表格 3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485901" y="3165475"/>
          <a:ext cx="10034265" cy="16487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8250"/>
                <a:gridCol w="2508883"/>
                <a:gridCol w="2508566"/>
                <a:gridCol w="2508566"/>
              </a:tblGrid>
              <a:tr h="58006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smtClean="0">
                          <a:latin typeface="楷体" panose="02010609060101010101" charset="-122"/>
                          <a:ea typeface="楷体" panose="02010609060101010101" charset="-122"/>
                        </a:rPr>
                        <a:t>6</a:t>
                      </a:r>
                      <a:endParaRPr lang="zh-CN" altLang="en-US" sz="3200" smtClean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smtClean="0">
                          <a:latin typeface="楷体" panose="02010609060101010101" charset="-122"/>
                          <a:ea typeface="楷体" panose="02010609060101010101" charset="-122"/>
                        </a:rPr>
                        <a:t>7</a:t>
                      </a:r>
                      <a:endParaRPr lang="zh-CN" altLang="en-US" sz="3200" smtClean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smtClean="0">
                          <a:latin typeface="楷体" panose="02010609060101010101" charset="-122"/>
                          <a:ea typeface="楷体" panose="02010609060101010101" charset="-122"/>
                        </a:rPr>
                        <a:t>8</a:t>
                      </a:r>
                      <a:endParaRPr lang="zh-CN" altLang="en-US" sz="3200" smtClean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smtClean="0">
                          <a:latin typeface="楷体" panose="02010609060101010101" charset="-122"/>
                          <a:ea typeface="楷体" panose="02010609060101010101" charset="-122"/>
                        </a:rPr>
                        <a:t>9</a:t>
                      </a:r>
                      <a:endParaRPr lang="zh-CN" altLang="en-US" sz="3200" smtClean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106869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200" smtClean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3200" smtClean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200" smtClean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200" smtClean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3200" smtClean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>
                    <a:lnL w="19050">
                      <a:solidFill>
                        <a:schemeClr val="tx1"/>
                      </a:solidFill>
                      <a:prstDash val="solid"/>
                    </a:lnL>
                    <a:lnR w="19050">
                      <a:solidFill>
                        <a:schemeClr val="tx1"/>
                      </a:solidFill>
                      <a:prstDash val="solid"/>
                    </a:lnR>
                    <a:lnT w="19050">
                      <a:solidFill>
                        <a:schemeClr val="tx1"/>
                      </a:solidFill>
                      <a:prstDash val="solid"/>
                    </a:lnT>
                    <a:lnB w="19050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46" name="组合 45"/>
          <p:cNvGrpSpPr/>
          <p:nvPr/>
        </p:nvGrpSpPr>
        <p:grpSpPr>
          <a:xfrm>
            <a:off x="1589406" y="3856355"/>
            <a:ext cx="2324100" cy="866140"/>
            <a:chOff x="3687" y="8767"/>
            <a:chExt cx="3954" cy="1474"/>
          </a:xfrm>
        </p:grpSpPr>
        <p:sp>
          <p:nvSpPr>
            <p:cNvPr id="35" name="椭圆 34"/>
            <p:cNvSpPr/>
            <p:nvPr/>
          </p:nvSpPr>
          <p:spPr>
            <a:xfrm>
              <a:off x="3687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4508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329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6150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6971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687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4508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329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6150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971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094480" y="3856355"/>
            <a:ext cx="2324100" cy="866140"/>
            <a:chOff x="3687" y="8767"/>
            <a:chExt cx="3954" cy="1474"/>
          </a:xfrm>
        </p:grpSpPr>
        <p:sp>
          <p:nvSpPr>
            <p:cNvPr id="48" name="椭圆 47"/>
            <p:cNvSpPr/>
            <p:nvPr/>
          </p:nvSpPr>
          <p:spPr>
            <a:xfrm>
              <a:off x="3687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4508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5329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6150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6971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3687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4508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5329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6150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6971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599556" y="3856355"/>
            <a:ext cx="2324100" cy="866140"/>
            <a:chOff x="3687" y="8767"/>
            <a:chExt cx="3954" cy="1474"/>
          </a:xfrm>
        </p:grpSpPr>
        <p:sp>
          <p:nvSpPr>
            <p:cNvPr id="59" name="椭圆 58"/>
            <p:cNvSpPr/>
            <p:nvPr/>
          </p:nvSpPr>
          <p:spPr>
            <a:xfrm>
              <a:off x="3687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4508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5329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6150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6971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3687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4508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5329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6150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6971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9104630" y="3856355"/>
            <a:ext cx="2324100" cy="866140"/>
            <a:chOff x="3687" y="8767"/>
            <a:chExt cx="3954" cy="1474"/>
          </a:xfrm>
        </p:grpSpPr>
        <p:sp>
          <p:nvSpPr>
            <p:cNvPr id="70" name="椭圆 69"/>
            <p:cNvSpPr/>
            <p:nvPr/>
          </p:nvSpPr>
          <p:spPr>
            <a:xfrm>
              <a:off x="3687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4508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5329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6150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6971" y="8767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687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4508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5329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6150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6971" y="9571"/>
              <a:ext cx="670" cy="670"/>
            </a:xfrm>
            <a:prstGeom prst="ellipse">
              <a:avLst/>
            </a:prstGeom>
            <a:noFill/>
            <a:ln w="222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2962912" y="3695701"/>
            <a:ext cx="466725" cy="409575"/>
          </a:xfrm>
          <a:prstGeom prst="triangl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2962912" y="4207510"/>
            <a:ext cx="466725" cy="409575"/>
          </a:xfrm>
          <a:prstGeom prst="triangl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3494406" y="3908425"/>
            <a:ext cx="466725" cy="409575"/>
          </a:xfrm>
          <a:prstGeom prst="triangl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82056" y="3728086"/>
            <a:ext cx="390525" cy="38544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771005" y="3728086"/>
            <a:ext cx="390525" cy="38544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282056" y="4260216"/>
            <a:ext cx="390525" cy="38544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780531" y="4255136"/>
            <a:ext cx="390525" cy="38544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8379460" y="3476625"/>
            <a:ext cx="2632709" cy="1485900"/>
            <a:chOff x="13196" y="4964"/>
            <a:chExt cx="4146" cy="2340"/>
          </a:xfrm>
        </p:grpSpPr>
        <p:sp>
          <p:nvSpPr>
            <p:cNvPr id="10" name="椭圆 9"/>
            <p:cNvSpPr/>
            <p:nvPr/>
          </p:nvSpPr>
          <p:spPr>
            <a:xfrm>
              <a:off x="13622" y="5409"/>
              <a:ext cx="606" cy="606"/>
            </a:xfrm>
            <a:prstGeom prst="ellipse">
              <a:avLst/>
            </a:prstGeom>
            <a:noFill/>
            <a:ln w="25400">
              <a:solidFill>
                <a:srgbClr val="00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4313" y="5402"/>
              <a:ext cx="606" cy="606"/>
            </a:xfrm>
            <a:prstGeom prst="ellipse">
              <a:avLst/>
            </a:prstGeom>
            <a:noFill/>
            <a:ln w="25400">
              <a:solidFill>
                <a:srgbClr val="00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5004" y="5409"/>
              <a:ext cx="606" cy="606"/>
            </a:xfrm>
            <a:prstGeom prst="ellipse">
              <a:avLst/>
            </a:prstGeom>
            <a:noFill/>
            <a:ln w="25400">
              <a:solidFill>
                <a:srgbClr val="00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3622" y="6209"/>
              <a:ext cx="606" cy="606"/>
            </a:xfrm>
            <a:prstGeom prst="ellipse">
              <a:avLst/>
            </a:prstGeom>
            <a:noFill/>
            <a:ln w="25400">
              <a:solidFill>
                <a:srgbClr val="00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4313" y="6209"/>
              <a:ext cx="606" cy="606"/>
            </a:xfrm>
            <a:prstGeom prst="ellipse">
              <a:avLst/>
            </a:prstGeom>
            <a:noFill/>
            <a:ln w="25400">
              <a:solidFill>
                <a:srgbClr val="009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3196" y="4964"/>
              <a:ext cx="4146" cy="2340"/>
            </a:xfrm>
            <a:prstGeom prst="ellipse">
              <a:avLst/>
            </a:prstGeom>
            <a:noFill/>
            <a:ln w="25400">
              <a:solidFill>
                <a:srgbClr val="0098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949826" y="3476625"/>
            <a:ext cx="2632709" cy="1485900"/>
            <a:chOff x="7782" y="4979"/>
            <a:chExt cx="4146" cy="2340"/>
          </a:xfrm>
        </p:grpSpPr>
        <p:sp>
          <p:nvSpPr>
            <p:cNvPr id="7" name="矩形 6"/>
            <p:cNvSpPr/>
            <p:nvPr/>
          </p:nvSpPr>
          <p:spPr>
            <a:xfrm>
              <a:off x="8398" y="5390"/>
              <a:ext cx="615" cy="607"/>
            </a:xfrm>
            <a:prstGeom prst="rect">
              <a:avLst/>
            </a:prstGeom>
            <a:noFill/>
            <a:ln w="25400">
              <a:solidFill>
                <a:srgbClr val="01BD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9123" y="5390"/>
              <a:ext cx="615" cy="607"/>
            </a:xfrm>
            <a:prstGeom prst="rect">
              <a:avLst/>
            </a:prstGeom>
            <a:noFill/>
            <a:ln w="25400">
              <a:solidFill>
                <a:srgbClr val="01BD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8398" y="6223"/>
              <a:ext cx="615" cy="607"/>
            </a:xfrm>
            <a:prstGeom prst="rect">
              <a:avLst/>
            </a:prstGeom>
            <a:noFill/>
            <a:ln w="25400">
              <a:solidFill>
                <a:srgbClr val="01BD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7782" y="4979"/>
              <a:ext cx="4146" cy="2340"/>
            </a:xfrm>
            <a:prstGeom prst="ellipse">
              <a:avLst/>
            </a:prstGeom>
            <a:noFill/>
            <a:ln w="25400">
              <a:solidFill>
                <a:srgbClr val="0098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20191" y="3476625"/>
            <a:ext cx="2632709" cy="1485900"/>
            <a:chOff x="2394" y="5009"/>
            <a:chExt cx="4146" cy="2340"/>
          </a:xfrm>
        </p:grpSpPr>
        <p:sp>
          <p:nvSpPr>
            <p:cNvPr id="18" name="等腰三角形 17"/>
            <p:cNvSpPr/>
            <p:nvPr/>
          </p:nvSpPr>
          <p:spPr>
            <a:xfrm>
              <a:off x="2878" y="5361"/>
              <a:ext cx="735" cy="645"/>
            </a:xfrm>
            <a:prstGeom prst="triangle">
              <a:avLst/>
            </a:prstGeom>
            <a:noFill/>
            <a:ln w="25400">
              <a:solidFill>
                <a:srgbClr val="FF00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3772" y="5361"/>
              <a:ext cx="735" cy="645"/>
            </a:xfrm>
            <a:prstGeom prst="triangle">
              <a:avLst/>
            </a:prstGeom>
            <a:noFill/>
            <a:ln w="25400">
              <a:solidFill>
                <a:srgbClr val="FF00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2878" y="6141"/>
              <a:ext cx="735" cy="645"/>
            </a:xfrm>
            <a:prstGeom prst="triangle">
              <a:avLst/>
            </a:prstGeom>
            <a:noFill/>
            <a:ln w="25400">
              <a:solidFill>
                <a:srgbClr val="FF00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3772" y="6179"/>
              <a:ext cx="735" cy="645"/>
            </a:xfrm>
            <a:prstGeom prst="triangle">
              <a:avLst/>
            </a:prstGeom>
            <a:noFill/>
            <a:ln w="25400">
              <a:solidFill>
                <a:srgbClr val="FF00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394" y="5009"/>
              <a:ext cx="4146" cy="2340"/>
            </a:xfrm>
            <a:prstGeom prst="ellipse">
              <a:avLst/>
            </a:prstGeom>
            <a:noFill/>
            <a:ln w="25400">
              <a:solidFill>
                <a:srgbClr val="0098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4"/>
          <p:cNvSpPr txBox="1"/>
          <p:nvPr/>
        </p:nvSpPr>
        <p:spPr>
          <a:xfrm>
            <a:off x="2612390" y="2377439"/>
            <a:ext cx="497839" cy="9233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</a:t>
            </a:r>
            <a:endParaRPr 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5" name="TextBox 4"/>
          <p:cNvSpPr txBox="1"/>
          <p:nvPr/>
        </p:nvSpPr>
        <p:spPr>
          <a:xfrm>
            <a:off x="6051551" y="2377439"/>
            <a:ext cx="497839" cy="9233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endParaRPr 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6" name="TextBox 4"/>
          <p:cNvSpPr txBox="1"/>
          <p:nvPr/>
        </p:nvSpPr>
        <p:spPr>
          <a:xfrm>
            <a:off x="9490710" y="2377439"/>
            <a:ext cx="497839" cy="92332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9</a:t>
            </a:r>
            <a:endParaRPr lang="en-US" sz="3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811520" y="4267201"/>
            <a:ext cx="390525" cy="38544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9527541" y="4267836"/>
            <a:ext cx="384810" cy="38481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9990456" y="4267836"/>
            <a:ext cx="384810" cy="38481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9986010" y="3759201"/>
            <a:ext cx="384810" cy="38481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0444481" y="4027170"/>
            <a:ext cx="384810" cy="38481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016636" y="1501776"/>
            <a:ext cx="3477896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2.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看数接着画。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5067" y="3291205"/>
            <a:ext cx="9611359" cy="1262380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79805" y="1498601"/>
            <a:ext cx="8954136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3200" dirty="0">
                <a:latin typeface="Arial" panose="020B0604020202020204" pitchFamily="34" charset="0"/>
              </a:rPr>
              <a:t>3. </a:t>
            </a:r>
            <a:r>
              <a:rPr lang="zh-CN" altLang="en-US" sz="3200" b="0" dirty="0">
                <a:latin typeface="楷体" panose="02010609060101010101" charset="-122"/>
                <a:ea typeface="楷体" panose="02010609060101010101" charset="-122"/>
              </a:rPr>
              <a:t>看着直尺说一说，5离8近一些还是离1近一些。</a:t>
            </a:r>
            <a:endParaRPr lang="zh-CN" altLang="en-US" sz="3200" b="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350135" y="3763011"/>
            <a:ext cx="396240" cy="5581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259830" y="3763011"/>
            <a:ext cx="396240" cy="5581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9147811" y="3763011"/>
            <a:ext cx="396240" cy="5581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5193665" y="4977131"/>
            <a:ext cx="223650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5离8近一些</a:t>
            </a:r>
            <a:endParaRPr lang="zh-CN" alt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564765" y="3243581"/>
            <a:ext cx="3882390" cy="1225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447156" y="3243581"/>
            <a:ext cx="2909571" cy="1225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7" grpId="0" animBg="1"/>
      <p:bldP spid="28" grpId="0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EFEFD"/>
              </a:clrFrom>
              <a:clrTo>
                <a:srgbClr val="FEFEFD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131310" y="3689985"/>
            <a:ext cx="767715" cy="68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38350" y="3522345"/>
            <a:ext cx="8852535" cy="96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任意多边形 3"/>
          <p:cNvSpPr/>
          <p:nvPr/>
        </p:nvSpPr>
        <p:spPr>
          <a:xfrm>
            <a:off x="2038350" y="3451225"/>
            <a:ext cx="5920105" cy="1102360"/>
          </a:xfrm>
          <a:custGeom>
            <a:avLst/>
            <a:gdLst>
              <a:gd name="connsiteX0" fmla="*/ 0 w 8414"/>
              <a:gd name="connsiteY0" fmla="*/ 1054 h 2054"/>
              <a:gd name="connsiteX1" fmla="*/ 4308 w 8414"/>
              <a:gd name="connsiteY1" fmla="*/ 0 h 2054"/>
              <a:gd name="connsiteX2" fmla="*/ 8414 w 8414"/>
              <a:gd name="connsiteY2" fmla="*/ 1070 h 2054"/>
              <a:gd name="connsiteX3" fmla="*/ 4308 w 8414"/>
              <a:gd name="connsiteY3" fmla="*/ 2054 h 2054"/>
              <a:gd name="connsiteX4" fmla="*/ 0 w 8414"/>
              <a:gd name="connsiteY4" fmla="*/ 1054 h 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14" h="2054">
                <a:moveTo>
                  <a:pt x="0" y="1054"/>
                </a:moveTo>
                <a:cubicBezTo>
                  <a:pt x="0" y="487"/>
                  <a:pt x="1172" y="0"/>
                  <a:pt x="4308" y="0"/>
                </a:cubicBezTo>
                <a:cubicBezTo>
                  <a:pt x="7444" y="0"/>
                  <a:pt x="8414" y="503"/>
                  <a:pt x="8414" y="1070"/>
                </a:cubicBezTo>
                <a:cubicBezTo>
                  <a:pt x="8414" y="1637"/>
                  <a:pt x="7444" y="2054"/>
                  <a:pt x="4308" y="2054"/>
                </a:cubicBezTo>
                <a:cubicBezTo>
                  <a:pt x="1172" y="2054"/>
                  <a:pt x="0" y="1621"/>
                  <a:pt x="0" y="1054"/>
                </a:cubicBezTo>
                <a:close/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5" tIns="45718" rIns="91435" bIns="45718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TextBox 14"/>
          <p:cNvSpPr txBox="1">
            <a:spLocks noChangeArrowheads="1"/>
          </p:cNvSpPr>
          <p:nvPr/>
        </p:nvSpPr>
        <p:spPr bwMode="auto">
          <a:xfrm>
            <a:off x="862966" y="1576319"/>
            <a:ext cx="8786813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35" tIns="45718" rIns="91435" bIns="45718">
            <a:spAutoFit/>
          </a:bodyPr>
          <a:lstStyle/>
          <a:p>
            <a:r>
              <a:rPr lang="en-US" altLang="zh-CN" sz="3200" b="1" dirty="0">
                <a:latin typeface="Arial" panose="020B0604020202020204" pitchFamily="34" charset="0"/>
                <a:ea typeface="楷体_GB2312" pitchFamily="49" charset="-122"/>
              </a:rPr>
              <a:t>4.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圈起左边6朵，再把右起第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朵涂上红色。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029950" y="3743326"/>
            <a:ext cx="595025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右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27126" y="3742691"/>
            <a:ext cx="595025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左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21810" y="458724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92090" y="458724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62370" y="458724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32650" y="458724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202930" y="458724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173210" y="458724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143490" y="458724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49795" y="294767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75705" y="294767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5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01616" y="294767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27526" y="294767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3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53435" y="294767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379346" y="2947670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20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altLang="zh-CN" sz="32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69517" y="2591436"/>
            <a:ext cx="5649594" cy="1842135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完成课后习题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5～11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17265" y="1548766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4100830" y="3936366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5085" y="2217420"/>
            <a:ext cx="10625278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从生活情境中认识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～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各数，会数、会读、会写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～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各数。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sz="3000" dirty="0">
                <a:ea typeface="楷体" panose="02010609060101010101" charset="-122"/>
                <a:sym typeface="+mn-ea"/>
              </a:rPr>
              <a:t>掌握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～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sz="3000" dirty="0">
                <a:ea typeface="楷体" panose="02010609060101010101" charset="-122"/>
                <a:sym typeface="+mn-ea"/>
              </a:rPr>
              <a:t>各数的顺序</a:t>
            </a:r>
            <a:r>
              <a:rPr lang="zh-CN" altLang="en-US" sz="3000" dirty="0">
                <a:ea typeface="楷体" panose="02010609060101010101" charset="-122"/>
                <a:sym typeface="+mn-ea"/>
              </a:rPr>
              <a:t>及大小的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比较方法。</a:t>
            </a:r>
            <a:endParaRPr lang="en-US" altLang="zh-CN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1251585" y="4600576"/>
            <a:ext cx="1037463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sz="3000" dirty="0">
                <a:ea typeface="楷体" panose="02010609060101010101" charset="-122"/>
                <a:sym typeface="+mn-ea"/>
              </a:rPr>
              <a:t>认识并会读、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会</a:t>
            </a:r>
            <a:r>
              <a:rPr sz="3000" dirty="0">
                <a:ea typeface="楷体" panose="02010609060101010101" charset="-122"/>
                <a:sym typeface="+mn-ea"/>
              </a:rPr>
              <a:t>写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～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sz="3000" dirty="0">
                <a:ea typeface="楷体" panose="02010609060101010101" charset="-122"/>
                <a:sym typeface="+mn-ea"/>
              </a:rPr>
              <a:t>各数，掌握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～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sz="3000" dirty="0">
                <a:ea typeface="楷体" panose="02010609060101010101" charset="-122"/>
                <a:sym typeface="+mn-ea"/>
              </a:rPr>
              <a:t>各数的顺序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正确比较</a:t>
            </a: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9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以内数的大小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 Box 8"/>
          <p:cNvSpPr txBox="1">
            <a:spLocks noChangeArrowheads="1"/>
          </p:cNvSpPr>
          <p:nvPr/>
        </p:nvSpPr>
        <p:spPr bwMode="auto">
          <a:xfrm>
            <a:off x="838201" y="1794511"/>
            <a:ext cx="5927725" cy="58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5" tIns="45718" rIns="91435" bIns="45718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latin typeface="Arial" panose="020B0604020202020204" pitchFamily="34" charset="0"/>
              </a:rPr>
              <a:t> </a:t>
            </a:r>
            <a:r>
              <a:rPr lang="zh-CN" altLang="en-US" sz="32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在○里填</a:t>
            </a:r>
            <a:r>
              <a:rPr lang="en-US" altLang="zh-CN" sz="32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&gt;</a:t>
            </a:r>
            <a:r>
              <a:rPr lang="en-US" altLang="zh-CN" sz="32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”“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&lt;</a:t>
            </a:r>
            <a:r>
              <a:rPr lang="en-US" altLang="zh-CN" sz="32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2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</a:t>
            </a:r>
            <a:r>
              <a:rPr lang="en-US" altLang="zh-CN" sz="32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3200" dirty="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=</a:t>
            </a:r>
            <a:r>
              <a:rPr lang="en-US" altLang="zh-CN" sz="32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200" b="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3200" b="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236211" y="3147694"/>
            <a:ext cx="1762125" cy="723264"/>
            <a:chOff x="2489" y="8523"/>
            <a:chExt cx="2775" cy="1139"/>
          </a:xfrm>
        </p:grpSpPr>
        <p:sp>
          <p:nvSpPr>
            <p:cNvPr id="160" name="矩形 6"/>
            <p:cNvSpPr/>
            <p:nvPr/>
          </p:nvSpPr>
          <p:spPr>
            <a:xfrm>
              <a:off x="2489" y="8523"/>
              <a:ext cx="2775" cy="11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41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1    5</a:t>
              </a:r>
              <a:endParaRPr lang="en-US" sz="4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333" y="8593"/>
              <a:ext cx="972" cy="972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65630" y="3147693"/>
            <a:ext cx="1762125" cy="723264"/>
            <a:chOff x="1394" y="6087"/>
            <a:chExt cx="2775" cy="1139"/>
          </a:xfrm>
        </p:grpSpPr>
        <p:sp>
          <p:nvSpPr>
            <p:cNvPr id="2" name="矩形 6"/>
            <p:cNvSpPr/>
            <p:nvPr/>
          </p:nvSpPr>
          <p:spPr>
            <a:xfrm>
              <a:off x="1394" y="6087"/>
              <a:ext cx="2775" cy="11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41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4    2</a:t>
              </a:r>
              <a:endParaRPr lang="en-US" sz="4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238" y="6157"/>
              <a:ext cx="972" cy="972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606791" y="3147694"/>
            <a:ext cx="1762125" cy="723264"/>
            <a:chOff x="2489" y="8523"/>
            <a:chExt cx="2775" cy="1139"/>
          </a:xfrm>
        </p:grpSpPr>
        <p:sp>
          <p:nvSpPr>
            <p:cNvPr id="14" name="矩形 6"/>
            <p:cNvSpPr/>
            <p:nvPr/>
          </p:nvSpPr>
          <p:spPr>
            <a:xfrm>
              <a:off x="2489" y="8523"/>
              <a:ext cx="2775" cy="11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41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5    5</a:t>
              </a:r>
              <a:endParaRPr lang="en-US" sz="4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333" y="8593"/>
              <a:ext cx="972" cy="972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550920" y="4643754"/>
            <a:ext cx="1762125" cy="723264"/>
            <a:chOff x="2489" y="8523"/>
            <a:chExt cx="2775" cy="1139"/>
          </a:xfrm>
        </p:grpSpPr>
        <p:sp>
          <p:nvSpPr>
            <p:cNvPr id="17" name="矩形 6"/>
            <p:cNvSpPr/>
            <p:nvPr/>
          </p:nvSpPr>
          <p:spPr>
            <a:xfrm>
              <a:off x="2489" y="8523"/>
              <a:ext cx="2775" cy="11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41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2    0</a:t>
              </a:r>
              <a:endParaRPr lang="en-US" sz="4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333" y="8593"/>
              <a:ext cx="972" cy="972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21501" y="4643754"/>
            <a:ext cx="1762125" cy="723264"/>
            <a:chOff x="2489" y="8523"/>
            <a:chExt cx="2775" cy="1139"/>
          </a:xfrm>
        </p:grpSpPr>
        <p:sp>
          <p:nvSpPr>
            <p:cNvPr id="20" name="矩形 6"/>
            <p:cNvSpPr/>
            <p:nvPr/>
          </p:nvSpPr>
          <p:spPr>
            <a:xfrm>
              <a:off x="2489" y="8523"/>
              <a:ext cx="2775" cy="11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410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3    4</a:t>
              </a:r>
              <a:endParaRPr lang="en-US" sz="41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3333" y="8593"/>
              <a:ext cx="972" cy="972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2457451" y="3011170"/>
            <a:ext cx="529302" cy="923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</a:rPr>
              <a:t>&gt;</a:t>
            </a:r>
            <a:endParaRPr lang="en-US" altLang="zh-CN" sz="5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9187815" y="3011170"/>
            <a:ext cx="529302" cy="923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</a:rPr>
              <a:t>=</a:t>
            </a:r>
            <a:endParaRPr lang="en-US" altLang="zh-CN" sz="5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sp>
        <p:nvSpPr>
          <p:cNvPr id="159" name="矩形 158"/>
          <p:cNvSpPr>
            <a:spLocks noChangeArrowheads="1"/>
          </p:cNvSpPr>
          <p:nvPr/>
        </p:nvSpPr>
        <p:spPr bwMode="auto">
          <a:xfrm>
            <a:off x="5808346" y="3011170"/>
            <a:ext cx="529302" cy="923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</a:rPr>
              <a:t>&lt;</a:t>
            </a:r>
            <a:endParaRPr lang="en-US" altLang="zh-CN" sz="5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4141470" y="4497705"/>
            <a:ext cx="529302" cy="923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</a:rPr>
              <a:t>&gt;</a:t>
            </a:r>
            <a:endParaRPr lang="en-US" altLang="zh-CN" sz="5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7493000" y="4507230"/>
            <a:ext cx="529302" cy="923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US" altLang="zh-CN" sz="5400">
                <a:solidFill>
                  <a:srgbClr val="FF0000"/>
                </a:solidFill>
                <a:latin typeface="Calibri Light" panose="020F0302020204030204"/>
                <a:cs typeface="Calibri Light" panose="020F0302020204030204" charset="0"/>
              </a:rPr>
              <a:t>&lt;</a:t>
            </a:r>
            <a:endParaRPr lang="en-US" altLang="zh-CN" sz="5400">
              <a:solidFill>
                <a:srgbClr val="FF0000"/>
              </a:solidFill>
              <a:latin typeface="Calibri Light" panose="020F0302020204030204"/>
              <a:cs typeface="Calibri Light" panose="020F030202020403020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6" grpId="0"/>
      <p:bldP spid="159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941446" y="1772286"/>
            <a:ext cx="64738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AutoShape 27"/>
          <p:cNvSpPr>
            <a:spLocks noChangeArrowheads="1"/>
          </p:cNvSpPr>
          <p:nvPr/>
        </p:nvSpPr>
        <p:spPr bwMode="auto">
          <a:xfrm>
            <a:off x="8681085" y="3242945"/>
            <a:ext cx="3554096" cy="1353820"/>
          </a:xfrm>
          <a:prstGeom prst="wedgeRoundRectCallout">
            <a:avLst>
              <a:gd name="adj1" fmla="val 1136"/>
              <a:gd name="adj2" fmla="val 82692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91435" tIns="45718" rIns="91435" bIns="45718"/>
          <a:lstStyle/>
          <a:p>
            <a:pPr fontAlgn="auto">
              <a:lnSpc>
                <a:spcPct val="130000"/>
              </a:lnSpc>
            </a:pPr>
            <a:r>
              <a:rPr sz="3000" dirty="0" err="1">
                <a:latin typeface="楷体" panose="02010609060101010101" charset="-122"/>
                <a:ea typeface="楷体" panose="02010609060101010101" charset="-122"/>
                <a:cs typeface="楷体_GB2312" pitchFamily="49" charset="-122"/>
              </a:rPr>
              <a:t>图里有些什么？数一数，说一说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</a:rPr>
              <a:t>。</a:t>
            </a:r>
            <a:endParaRPr sz="3000" dirty="0">
              <a:latin typeface="楷体" panose="02010609060101010101" charset="-122"/>
              <a:ea typeface="楷体" panose="02010609060101010101" charset="-122"/>
              <a:cs typeface="楷体_GB2312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>
            <a:clrChange>
              <a:clrFrom>
                <a:srgbClr val="FDFDFD">
                  <a:alpha val="100000"/>
                </a:srgbClr>
              </a:clrFrom>
              <a:clrTo>
                <a:srgbClr val="FDFDFD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72906" y="4752976"/>
            <a:ext cx="1572895" cy="150050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20685 -0.00143241" pathEditMode="relative" ptsTypes="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7705" y="1762760"/>
            <a:ext cx="64738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477126" y="1280795"/>
            <a:ext cx="4647565" cy="1397000"/>
            <a:chOff x="12637" y="1489"/>
            <a:chExt cx="7319" cy="2200"/>
          </a:xfrm>
        </p:grpSpPr>
        <p:sp>
          <p:nvSpPr>
            <p:cNvPr id="2" name="AutoShape 27"/>
            <p:cNvSpPr>
              <a:spLocks noChangeArrowheads="1"/>
            </p:cNvSpPr>
            <p:nvPr/>
          </p:nvSpPr>
          <p:spPr bwMode="auto">
            <a:xfrm>
              <a:off x="12637" y="2147"/>
              <a:ext cx="4788" cy="936"/>
            </a:xfrm>
            <a:prstGeom prst="wedgeRoundRectCallout">
              <a:avLst>
                <a:gd name="adj1" fmla="val 61883"/>
                <a:gd name="adj2" fmla="val -3472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图上有几名学生？</a:t>
              </a:r>
              <a:endParaRPr lang="zh-CN" altLang="en-US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7966" y="1489"/>
              <a:ext cx="1990" cy="2200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7769861" y="4114165"/>
            <a:ext cx="3814445" cy="594360"/>
          </a:xfrm>
          <a:prstGeom prst="roundRect">
            <a:avLst/>
          </a:prstGeom>
          <a:noFill/>
          <a:ln w="19050">
            <a:solidFill>
              <a:srgbClr val="EA34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8470267" y="5129530"/>
            <a:ext cx="2380614" cy="842010"/>
            <a:chOff x="11475" y="6643"/>
            <a:chExt cx="3967" cy="1326"/>
          </a:xfrm>
        </p:grpSpPr>
        <p:sp>
          <p:nvSpPr>
            <p:cNvPr id="37" name="矩形 36"/>
            <p:cNvSpPr/>
            <p:nvPr/>
          </p:nvSpPr>
          <p:spPr>
            <a:xfrm>
              <a:off x="14102" y="6653"/>
              <a:ext cx="671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12766" y="6653"/>
              <a:ext cx="671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1485" y="6655"/>
              <a:ext cx="3953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1485" y="7959"/>
              <a:ext cx="3953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1481" y="7307"/>
              <a:ext cx="1263" cy="0"/>
            </a:xfrm>
            <a:prstGeom prst="line">
              <a:avLst/>
            </a:prstGeom>
            <a:ln w="12700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2770" y="7307"/>
              <a:ext cx="2673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11475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12770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3437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14104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4771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15438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8543926" y="5064126"/>
            <a:ext cx="591185" cy="1015659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r>
              <a:rPr lang="en-US" altLang="zh-CN" sz="6000" b="1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6</a:t>
            </a:r>
            <a:endParaRPr lang="en-US" altLang="zh-CN" sz="6000" b="1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789670" y="2875282"/>
            <a:ext cx="2503805" cy="8375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001635" y="2885441"/>
            <a:ext cx="791211" cy="82613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7907020" y="4213226"/>
            <a:ext cx="2319021" cy="408305"/>
            <a:chOff x="12798" y="6635"/>
            <a:chExt cx="3652" cy="643"/>
          </a:xfrm>
        </p:grpSpPr>
        <p:sp>
          <p:nvSpPr>
            <p:cNvPr id="9" name="椭圆 8"/>
            <p:cNvSpPr/>
            <p:nvPr/>
          </p:nvSpPr>
          <p:spPr>
            <a:xfrm>
              <a:off x="12798" y="6635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3428" y="6635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4058" y="6635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4688" y="6635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5318" y="6635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5948" y="6635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椭圆 28"/>
          <p:cNvSpPr/>
          <p:nvPr/>
        </p:nvSpPr>
        <p:spPr>
          <a:xfrm>
            <a:off x="3138171" y="2885440"/>
            <a:ext cx="3669030" cy="139954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978026" y="4518661"/>
            <a:ext cx="953135" cy="139954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9295130" y="5511800"/>
            <a:ext cx="192406" cy="189865"/>
          </a:xfrm>
          <a:custGeom>
            <a:avLst/>
            <a:gdLst>
              <a:gd name="connsiteX0" fmla="*/ 670 w 670"/>
              <a:gd name="connsiteY0" fmla="*/ 1 h 655"/>
              <a:gd name="connsiteX1" fmla="*/ 0 w 670"/>
              <a:gd name="connsiteY1" fmla="*/ 656 h 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0" h="656">
                <a:moveTo>
                  <a:pt x="670" y="1"/>
                </a:moveTo>
                <a:cubicBezTo>
                  <a:pt x="447" y="-16"/>
                  <a:pt x="16" y="240"/>
                  <a:pt x="0" y="656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9460230" y="5510531"/>
            <a:ext cx="174625" cy="423545"/>
          </a:xfrm>
          <a:custGeom>
            <a:avLst/>
            <a:gdLst>
              <a:gd name="connsiteX0" fmla="*/ 0 w 610"/>
              <a:gd name="connsiteY0" fmla="*/ 1469 h 1470"/>
              <a:gd name="connsiteX1" fmla="*/ 605 w 610"/>
              <a:gd name="connsiteY1" fmla="*/ 702 h 1470"/>
              <a:gd name="connsiteX2" fmla="*/ 96 w 610"/>
              <a:gd name="connsiteY2" fmla="*/ 0 h 1470"/>
              <a:gd name="connsiteX3" fmla="*/ 80 w 610"/>
              <a:gd name="connsiteY3" fmla="*/ 16 h 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" h="1470">
                <a:moveTo>
                  <a:pt x="0" y="1469"/>
                </a:moveTo>
                <a:cubicBezTo>
                  <a:pt x="352" y="1501"/>
                  <a:pt x="653" y="1005"/>
                  <a:pt x="605" y="702"/>
                </a:cubicBezTo>
                <a:cubicBezTo>
                  <a:pt x="636" y="415"/>
                  <a:pt x="444" y="0"/>
                  <a:pt x="96" y="0"/>
                </a:cubicBezTo>
                <a:lnTo>
                  <a:pt x="80" y="16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>
            <a:off x="9281794" y="5160011"/>
            <a:ext cx="304800" cy="774699"/>
          </a:xfrm>
          <a:custGeom>
            <a:avLst/>
            <a:gdLst>
              <a:gd name="connsiteX0" fmla="*/ 1066 w 1065"/>
              <a:gd name="connsiteY0" fmla="*/ 0 h 2698"/>
              <a:gd name="connsiteX1" fmla="*/ 1 w 1065"/>
              <a:gd name="connsiteY1" fmla="*/ 1804 h 2698"/>
              <a:gd name="connsiteX2" fmla="*/ 623 w 1065"/>
              <a:gd name="connsiteY2" fmla="*/ 2698 h 2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" h="2699">
                <a:moveTo>
                  <a:pt x="1066" y="0"/>
                </a:moveTo>
                <a:cubicBezTo>
                  <a:pt x="600" y="0"/>
                  <a:pt x="33" y="926"/>
                  <a:pt x="1" y="1804"/>
                </a:cubicBezTo>
                <a:cubicBezTo>
                  <a:pt x="-15" y="2378"/>
                  <a:pt x="256" y="2714"/>
                  <a:pt x="623" y="2698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>
            <a:off x="10091421" y="5516881"/>
            <a:ext cx="192406" cy="189865"/>
          </a:xfrm>
          <a:custGeom>
            <a:avLst/>
            <a:gdLst>
              <a:gd name="connsiteX0" fmla="*/ 670 w 670"/>
              <a:gd name="connsiteY0" fmla="*/ 1 h 655"/>
              <a:gd name="connsiteX1" fmla="*/ 0 w 670"/>
              <a:gd name="connsiteY1" fmla="*/ 656 h 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0" h="656">
                <a:moveTo>
                  <a:pt x="670" y="1"/>
                </a:moveTo>
                <a:cubicBezTo>
                  <a:pt x="447" y="-16"/>
                  <a:pt x="16" y="240"/>
                  <a:pt x="0" y="656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10256520" y="5515611"/>
            <a:ext cx="174625" cy="423545"/>
          </a:xfrm>
          <a:custGeom>
            <a:avLst/>
            <a:gdLst>
              <a:gd name="connsiteX0" fmla="*/ 0 w 610"/>
              <a:gd name="connsiteY0" fmla="*/ 1469 h 1470"/>
              <a:gd name="connsiteX1" fmla="*/ 605 w 610"/>
              <a:gd name="connsiteY1" fmla="*/ 702 h 1470"/>
              <a:gd name="connsiteX2" fmla="*/ 96 w 610"/>
              <a:gd name="connsiteY2" fmla="*/ 0 h 1470"/>
              <a:gd name="connsiteX3" fmla="*/ 80 w 610"/>
              <a:gd name="connsiteY3" fmla="*/ 16 h 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" h="1470">
                <a:moveTo>
                  <a:pt x="0" y="1469"/>
                </a:moveTo>
                <a:cubicBezTo>
                  <a:pt x="352" y="1501"/>
                  <a:pt x="653" y="1005"/>
                  <a:pt x="605" y="702"/>
                </a:cubicBezTo>
                <a:cubicBezTo>
                  <a:pt x="636" y="415"/>
                  <a:pt x="444" y="0"/>
                  <a:pt x="96" y="0"/>
                </a:cubicBezTo>
                <a:lnTo>
                  <a:pt x="80" y="16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10078085" y="5165091"/>
            <a:ext cx="304800" cy="774699"/>
          </a:xfrm>
          <a:custGeom>
            <a:avLst/>
            <a:gdLst>
              <a:gd name="connsiteX0" fmla="*/ 1066 w 1065"/>
              <a:gd name="connsiteY0" fmla="*/ 0 h 2698"/>
              <a:gd name="connsiteX1" fmla="*/ 1 w 1065"/>
              <a:gd name="connsiteY1" fmla="*/ 1804 h 2698"/>
              <a:gd name="connsiteX2" fmla="*/ 623 w 1065"/>
              <a:gd name="connsiteY2" fmla="*/ 2698 h 2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6" h="2699">
                <a:moveTo>
                  <a:pt x="1066" y="0"/>
                </a:moveTo>
                <a:cubicBezTo>
                  <a:pt x="600" y="0"/>
                  <a:pt x="33" y="926"/>
                  <a:pt x="1" y="1804"/>
                </a:cubicBezTo>
                <a:cubicBezTo>
                  <a:pt x="-15" y="2378"/>
                  <a:pt x="256" y="2714"/>
                  <a:pt x="623" y="2698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29" grpId="0" animBg="1"/>
      <p:bldP spid="30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7705" y="1762760"/>
            <a:ext cx="64738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906386" y="1280795"/>
            <a:ext cx="4218306" cy="1397000"/>
            <a:chOff x="13313" y="1489"/>
            <a:chExt cx="6643" cy="2200"/>
          </a:xfrm>
        </p:grpSpPr>
        <p:sp>
          <p:nvSpPr>
            <p:cNvPr id="2" name="AutoShape 27"/>
            <p:cNvSpPr>
              <a:spLocks noChangeArrowheads="1"/>
            </p:cNvSpPr>
            <p:nvPr/>
          </p:nvSpPr>
          <p:spPr bwMode="auto">
            <a:xfrm>
              <a:off x="13313" y="2147"/>
              <a:ext cx="4112" cy="936"/>
            </a:xfrm>
            <a:prstGeom prst="wedgeRoundRectCallout">
              <a:avLst>
                <a:gd name="adj1" fmla="val 62670"/>
                <a:gd name="adj2" fmla="val -3643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图上有几个人？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7966" y="1489"/>
              <a:ext cx="1990" cy="2200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7769861" y="4114165"/>
            <a:ext cx="3814445" cy="594360"/>
          </a:xfrm>
          <a:prstGeom prst="roundRect">
            <a:avLst/>
          </a:prstGeom>
          <a:noFill/>
          <a:ln w="19050">
            <a:solidFill>
              <a:srgbClr val="EA34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8470267" y="5129530"/>
            <a:ext cx="2380614" cy="842010"/>
            <a:chOff x="11475" y="6643"/>
            <a:chExt cx="3967" cy="1326"/>
          </a:xfrm>
        </p:grpSpPr>
        <p:sp>
          <p:nvSpPr>
            <p:cNvPr id="37" name="矩形 36"/>
            <p:cNvSpPr/>
            <p:nvPr/>
          </p:nvSpPr>
          <p:spPr>
            <a:xfrm>
              <a:off x="14102" y="6653"/>
              <a:ext cx="671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12766" y="6653"/>
              <a:ext cx="671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1485" y="6655"/>
              <a:ext cx="3953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1485" y="7959"/>
              <a:ext cx="3953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1481" y="7307"/>
              <a:ext cx="1263" cy="0"/>
            </a:xfrm>
            <a:prstGeom prst="line">
              <a:avLst/>
            </a:prstGeom>
            <a:ln w="12700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2770" y="7307"/>
              <a:ext cx="2673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11475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12770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3437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14104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4771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15438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8543926" y="5064126"/>
            <a:ext cx="591185" cy="1015659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r>
              <a:rPr lang="en-US" altLang="zh-CN" sz="6000" b="1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7</a:t>
            </a:r>
            <a:endParaRPr lang="en-US" altLang="zh-CN" sz="6000" b="1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144635" y="2875282"/>
            <a:ext cx="2503805" cy="8375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356600" y="2885441"/>
            <a:ext cx="791211" cy="826135"/>
          </a:xfrm>
          <a:prstGeom prst="rect">
            <a:avLst/>
          </a:prstGeom>
        </p:spPr>
      </p:pic>
      <p:sp>
        <p:nvSpPr>
          <p:cNvPr id="29" name="椭圆 28"/>
          <p:cNvSpPr/>
          <p:nvPr/>
        </p:nvSpPr>
        <p:spPr>
          <a:xfrm>
            <a:off x="3138171" y="2885440"/>
            <a:ext cx="3669030" cy="139954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948181" y="4580891"/>
            <a:ext cx="953135" cy="139954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990601" y="3096260"/>
            <a:ext cx="953135" cy="139954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515226" y="2695576"/>
            <a:ext cx="841376" cy="1205865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7907020" y="4217036"/>
            <a:ext cx="2719070" cy="408305"/>
            <a:chOff x="12452" y="6641"/>
            <a:chExt cx="4282" cy="643"/>
          </a:xfrm>
        </p:grpSpPr>
        <p:sp>
          <p:nvSpPr>
            <p:cNvPr id="9" name="椭圆 8"/>
            <p:cNvSpPr/>
            <p:nvPr/>
          </p:nvSpPr>
          <p:spPr>
            <a:xfrm>
              <a:off x="1245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308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371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434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497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560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623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9256396" y="5187315"/>
            <a:ext cx="382270" cy="76200"/>
          </a:xfrm>
          <a:custGeom>
            <a:avLst/>
            <a:gdLst>
              <a:gd name="connsiteX0" fmla="*/ 0 w 1229"/>
              <a:gd name="connsiteY0" fmla="*/ 0 h 0"/>
              <a:gd name="connsiteX1" fmla="*/ 1229 w 122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9">
                <a:moveTo>
                  <a:pt x="0" y="0"/>
                </a:moveTo>
                <a:lnTo>
                  <a:pt x="1229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>
            <a:off x="9406890" y="5189220"/>
            <a:ext cx="233680" cy="762000"/>
          </a:xfrm>
          <a:custGeom>
            <a:avLst/>
            <a:gdLst>
              <a:gd name="connsiteX0" fmla="*/ 752 w 751"/>
              <a:gd name="connsiteY0" fmla="*/ 0 h 2491"/>
              <a:gd name="connsiteX1" fmla="*/ 2 w 751"/>
              <a:gd name="connsiteY1" fmla="*/ 2491 h 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2" h="2491">
                <a:moveTo>
                  <a:pt x="752" y="0"/>
                </a:moveTo>
                <a:cubicBezTo>
                  <a:pt x="401" y="591"/>
                  <a:pt x="-30" y="1884"/>
                  <a:pt x="2" y="2491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10062210" y="5193030"/>
            <a:ext cx="382270" cy="76200"/>
          </a:xfrm>
          <a:custGeom>
            <a:avLst/>
            <a:gdLst>
              <a:gd name="connsiteX0" fmla="*/ 0 w 1229"/>
              <a:gd name="connsiteY0" fmla="*/ 0 h 0"/>
              <a:gd name="connsiteX1" fmla="*/ 1229 w 122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9">
                <a:moveTo>
                  <a:pt x="0" y="0"/>
                </a:moveTo>
                <a:lnTo>
                  <a:pt x="1229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10212704" y="5194936"/>
            <a:ext cx="233680" cy="762000"/>
          </a:xfrm>
          <a:custGeom>
            <a:avLst/>
            <a:gdLst>
              <a:gd name="connsiteX0" fmla="*/ 752 w 751"/>
              <a:gd name="connsiteY0" fmla="*/ 0 h 2491"/>
              <a:gd name="connsiteX1" fmla="*/ 2 w 751"/>
              <a:gd name="connsiteY1" fmla="*/ 2491 h 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2" h="2491">
                <a:moveTo>
                  <a:pt x="752" y="0"/>
                </a:moveTo>
                <a:cubicBezTo>
                  <a:pt x="401" y="591"/>
                  <a:pt x="-30" y="1884"/>
                  <a:pt x="2" y="2491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29" grpId="0" animBg="1"/>
      <p:bldP spid="30" grpId="0" animBg="1"/>
      <p:bldP spid="3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7705" y="1762760"/>
            <a:ext cx="64738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603491" y="1280795"/>
            <a:ext cx="4521200" cy="1397000"/>
            <a:chOff x="12836" y="1489"/>
            <a:chExt cx="7120" cy="2200"/>
          </a:xfrm>
        </p:grpSpPr>
        <p:sp>
          <p:nvSpPr>
            <p:cNvPr id="2" name="AutoShape 27"/>
            <p:cNvSpPr>
              <a:spLocks noChangeArrowheads="1"/>
            </p:cNvSpPr>
            <p:nvPr/>
          </p:nvSpPr>
          <p:spPr bwMode="auto">
            <a:xfrm>
              <a:off x="12836" y="2147"/>
              <a:ext cx="4589" cy="936"/>
            </a:xfrm>
            <a:prstGeom prst="wedgeRoundRectCallout">
              <a:avLst>
                <a:gd name="adj1" fmla="val 61963"/>
                <a:gd name="adj2" fmla="val -3301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图上有几个套圈？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7966" y="1489"/>
              <a:ext cx="1990" cy="2200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7769861" y="4114165"/>
            <a:ext cx="3814445" cy="594360"/>
          </a:xfrm>
          <a:prstGeom prst="roundRect">
            <a:avLst/>
          </a:prstGeom>
          <a:noFill/>
          <a:ln w="19050">
            <a:solidFill>
              <a:srgbClr val="EA34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8470267" y="5129530"/>
            <a:ext cx="2380614" cy="842010"/>
            <a:chOff x="11475" y="6643"/>
            <a:chExt cx="3967" cy="1326"/>
          </a:xfrm>
        </p:grpSpPr>
        <p:sp>
          <p:nvSpPr>
            <p:cNvPr id="37" name="矩形 36"/>
            <p:cNvSpPr/>
            <p:nvPr/>
          </p:nvSpPr>
          <p:spPr>
            <a:xfrm>
              <a:off x="14102" y="6653"/>
              <a:ext cx="671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12766" y="6653"/>
              <a:ext cx="671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1485" y="6655"/>
              <a:ext cx="3953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1485" y="7959"/>
              <a:ext cx="3953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1481" y="7307"/>
              <a:ext cx="1263" cy="0"/>
            </a:xfrm>
            <a:prstGeom prst="line">
              <a:avLst/>
            </a:prstGeom>
            <a:ln w="12700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2770" y="7307"/>
              <a:ext cx="2673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11475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12770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3437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14104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4771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15438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8543926" y="5064126"/>
            <a:ext cx="591185" cy="1015659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r>
              <a:rPr lang="en-US" altLang="zh-CN" sz="6000" b="1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8</a:t>
            </a:r>
            <a:endParaRPr lang="en-US" altLang="zh-CN" sz="6000" b="1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907020" y="4217036"/>
            <a:ext cx="3119120" cy="408305"/>
            <a:chOff x="12452" y="6641"/>
            <a:chExt cx="4912" cy="643"/>
          </a:xfrm>
        </p:grpSpPr>
        <p:sp>
          <p:nvSpPr>
            <p:cNvPr id="9" name="椭圆 8"/>
            <p:cNvSpPr/>
            <p:nvPr/>
          </p:nvSpPr>
          <p:spPr>
            <a:xfrm>
              <a:off x="1245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308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371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434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497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560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623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686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649211" y="2981961"/>
            <a:ext cx="4011295" cy="645795"/>
            <a:chOff x="9270" y="674"/>
            <a:chExt cx="5032" cy="810"/>
          </a:xfrm>
        </p:grpSpPr>
        <p:pic>
          <p:nvPicPr>
            <p:cNvPr id="17" name="图片 16"/>
            <p:cNvPicPr/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270" y="674"/>
              <a:ext cx="777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图片 59"/>
            <p:cNvPicPr/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9878" y="674"/>
              <a:ext cx="777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图片 60"/>
            <p:cNvPicPr/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0486" y="674"/>
              <a:ext cx="777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图片 61"/>
            <p:cNvPicPr/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1094" y="674"/>
              <a:ext cx="777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图片 62"/>
            <p:cNvPicPr/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1702" y="674"/>
              <a:ext cx="777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图片 63"/>
            <p:cNvPicPr/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2310" y="674"/>
              <a:ext cx="777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图片 64"/>
            <p:cNvPicPr/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2918" y="674"/>
              <a:ext cx="777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图片 65"/>
            <p:cNvPicPr/>
            <p:nvPr/>
          </p:nvPicPr>
          <p:blipFill>
            <a:blip r:embed="rId4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13526" y="674"/>
              <a:ext cx="777" cy="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8" name="任意多边形 67"/>
          <p:cNvSpPr/>
          <p:nvPr/>
        </p:nvSpPr>
        <p:spPr>
          <a:xfrm>
            <a:off x="9261476" y="5321935"/>
            <a:ext cx="371475" cy="419736"/>
          </a:xfrm>
          <a:custGeom>
            <a:avLst/>
            <a:gdLst>
              <a:gd name="connsiteX0" fmla="*/ 0 w 1228"/>
              <a:gd name="connsiteY0" fmla="*/ 1388 h 1388"/>
              <a:gd name="connsiteX1" fmla="*/ 606 w 1228"/>
              <a:gd name="connsiteY1" fmla="*/ 655 h 1388"/>
              <a:gd name="connsiteX2" fmla="*/ 1228 w 1228"/>
              <a:gd name="connsiteY2" fmla="*/ 0 h 1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8" h="1388">
                <a:moveTo>
                  <a:pt x="0" y="1388"/>
                </a:moveTo>
                <a:cubicBezTo>
                  <a:pt x="-6" y="1149"/>
                  <a:pt x="256" y="735"/>
                  <a:pt x="606" y="655"/>
                </a:cubicBezTo>
                <a:cubicBezTo>
                  <a:pt x="1022" y="575"/>
                  <a:pt x="1213" y="304"/>
                  <a:pt x="1228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9281161" y="5163185"/>
            <a:ext cx="349250" cy="191770"/>
          </a:xfrm>
          <a:custGeom>
            <a:avLst/>
            <a:gdLst>
              <a:gd name="connsiteX0" fmla="*/ 1152 w 1152"/>
              <a:gd name="connsiteY0" fmla="*/ 422 h 632"/>
              <a:gd name="connsiteX1" fmla="*/ 593 w 1152"/>
              <a:gd name="connsiteY1" fmla="*/ 6 h 632"/>
              <a:gd name="connsiteX2" fmla="*/ 2 w 1152"/>
              <a:gd name="connsiteY2" fmla="*/ 632 h 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2" h="632">
                <a:moveTo>
                  <a:pt x="1152" y="422"/>
                </a:moveTo>
                <a:cubicBezTo>
                  <a:pt x="1168" y="182"/>
                  <a:pt x="881" y="-41"/>
                  <a:pt x="593" y="6"/>
                </a:cubicBezTo>
                <a:cubicBezTo>
                  <a:pt x="354" y="-25"/>
                  <a:pt x="-29" y="249"/>
                  <a:pt x="2" y="63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9281160" y="5347336"/>
            <a:ext cx="362585" cy="420370"/>
          </a:xfrm>
          <a:custGeom>
            <a:avLst/>
            <a:gdLst>
              <a:gd name="connsiteX0" fmla="*/ 0 w 1199"/>
              <a:gd name="connsiteY0" fmla="*/ 0 h 1388"/>
              <a:gd name="connsiteX1" fmla="*/ 591 w 1199"/>
              <a:gd name="connsiteY1" fmla="*/ 638 h 1388"/>
              <a:gd name="connsiteX2" fmla="*/ 1198 w 1199"/>
              <a:gd name="connsiteY2" fmla="*/ 1388 h 1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9" h="1388">
                <a:moveTo>
                  <a:pt x="0" y="0"/>
                </a:moveTo>
                <a:cubicBezTo>
                  <a:pt x="-16" y="289"/>
                  <a:pt x="368" y="577"/>
                  <a:pt x="591" y="638"/>
                </a:cubicBezTo>
                <a:cubicBezTo>
                  <a:pt x="926" y="706"/>
                  <a:pt x="1214" y="1073"/>
                  <a:pt x="1198" y="1388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9265287" y="5736590"/>
            <a:ext cx="377825" cy="213360"/>
          </a:xfrm>
          <a:custGeom>
            <a:avLst/>
            <a:gdLst>
              <a:gd name="connsiteX0" fmla="*/ 1247 w 1247"/>
              <a:gd name="connsiteY0" fmla="*/ 39 h 703"/>
              <a:gd name="connsiteX1" fmla="*/ 640 w 1247"/>
              <a:gd name="connsiteY1" fmla="*/ 699 h 703"/>
              <a:gd name="connsiteX2" fmla="*/ 0 w 1247"/>
              <a:gd name="connsiteY2" fmla="*/ 0 h 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7" h="703">
                <a:moveTo>
                  <a:pt x="1247" y="39"/>
                </a:moveTo>
                <a:cubicBezTo>
                  <a:pt x="1247" y="393"/>
                  <a:pt x="944" y="706"/>
                  <a:pt x="640" y="699"/>
                </a:cubicBezTo>
                <a:cubicBezTo>
                  <a:pt x="336" y="749"/>
                  <a:pt x="0" y="353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10057766" y="5325110"/>
            <a:ext cx="371475" cy="419736"/>
          </a:xfrm>
          <a:custGeom>
            <a:avLst/>
            <a:gdLst>
              <a:gd name="connsiteX0" fmla="*/ 0 w 1228"/>
              <a:gd name="connsiteY0" fmla="*/ 1388 h 1388"/>
              <a:gd name="connsiteX1" fmla="*/ 606 w 1228"/>
              <a:gd name="connsiteY1" fmla="*/ 655 h 1388"/>
              <a:gd name="connsiteX2" fmla="*/ 1228 w 1228"/>
              <a:gd name="connsiteY2" fmla="*/ 0 h 1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8" h="1388">
                <a:moveTo>
                  <a:pt x="0" y="1388"/>
                </a:moveTo>
                <a:cubicBezTo>
                  <a:pt x="-6" y="1149"/>
                  <a:pt x="256" y="735"/>
                  <a:pt x="606" y="655"/>
                </a:cubicBezTo>
                <a:cubicBezTo>
                  <a:pt x="1022" y="575"/>
                  <a:pt x="1213" y="304"/>
                  <a:pt x="1228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10077449" y="5166360"/>
            <a:ext cx="349250" cy="191770"/>
          </a:xfrm>
          <a:custGeom>
            <a:avLst/>
            <a:gdLst>
              <a:gd name="connsiteX0" fmla="*/ 1152 w 1152"/>
              <a:gd name="connsiteY0" fmla="*/ 422 h 632"/>
              <a:gd name="connsiteX1" fmla="*/ 593 w 1152"/>
              <a:gd name="connsiteY1" fmla="*/ 6 h 632"/>
              <a:gd name="connsiteX2" fmla="*/ 2 w 1152"/>
              <a:gd name="connsiteY2" fmla="*/ 632 h 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2" h="632">
                <a:moveTo>
                  <a:pt x="1152" y="422"/>
                </a:moveTo>
                <a:cubicBezTo>
                  <a:pt x="1168" y="182"/>
                  <a:pt x="881" y="-41"/>
                  <a:pt x="593" y="6"/>
                </a:cubicBezTo>
                <a:cubicBezTo>
                  <a:pt x="354" y="-25"/>
                  <a:pt x="-29" y="249"/>
                  <a:pt x="2" y="632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10077451" y="5350511"/>
            <a:ext cx="362585" cy="420370"/>
          </a:xfrm>
          <a:custGeom>
            <a:avLst/>
            <a:gdLst>
              <a:gd name="connsiteX0" fmla="*/ 0 w 1199"/>
              <a:gd name="connsiteY0" fmla="*/ 0 h 1388"/>
              <a:gd name="connsiteX1" fmla="*/ 591 w 1199"/>
              <a:gd name="connsiteY1" fmla="*/ 638 h 1388"/>
              <a:gd name="connsiteX2" fmla="*/ 1198 w 1199"/>
              <a:gd name="connsiteY2" fmla="*/ 1388 h 1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9" h="1388">
                <a:moveTo>
                  <a:pt x="0" y="0"/>
                </a:moveTo>
                <a:cubicBezTo>
                  <a:pt x="-16" y="289"/>
                  <a:pt x="368" y="577"/>
                  <a:pt x="591" y="638"/>
                </a:cubicBezTo>
                <a:cubicBezTo>
                  <a:pt x="926" y="706"/>
                  <a:pt x="1214" y="1073"/>
                  <a:pt x="1198" y="1388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10061576" y="5739765"/>
            <a:ext cx="377825" cy="213360"/>
          </a:xfrm>
          <a:custGeom>
            <a:avLst/>
            <a:gdLst>
              <a:gd name="connsiteX0" fmla="*/ 1247 w 1247"/>
              <a:gd name="connsiteY0" fmla="*/ 39 h 703"/>
              <a:gd name="connsiteX1" fmla="*/ 640 w 1247"/>
              <a:gd name="connsiteY1" fmla="*/ 699 h 703"/>
              <a:gd name="connsiteX2" fmla="*/ 0 w 1247"/>
              <a:gd name="connsiteY2" fmla="*/ 0 h 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7" h="703">
                <a:moveTo>
                  <a:pt x="1247" y="39"/>
                </a:moveTo>
                <a:cubicBezTo>
                  <a:pt x="1247" y="393"/>
                  <a:pt x="944" y="706"/>
                  <a:pt x="640" y="699"/>
                </a:cubicBezTo>
                <a:cubicBezTo>
                  <a:pt x="336" y="749"/>
                  <a:pt x="0" y="353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4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7705" y="1762760"/>
            <a:ext cx="64738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664451" y="1280795"/>
            <a:ext cx="4460240" cy="1397000"/>
            <a:chOff x="12932" y="1489"/>
            <a:chExt cx="7024" cy="2200"/>
          </a:xfrm>
        </p:grpSpPr>
        <p:sp>
          <p:nvSpPr>
            <p:cNvPr id="2" name="AutoShape 27"/>
            <p:cNvSpPr>
              <a:spLocks noChangeArrowheads="1"/>
            </p:cNvSpPr>
            <p:nvPr/>
          </p:nvSpPr>
          <p:spPr bwMode="auto">
            <a:xfrm>
              <a:off x="12932" y="1971"/>
              <a:ext cx="4440" cy="1542"/>
            </a:xfrm>
            <a:prstGeom prst="wedgeRoundRectCallout">
              <a:avLst>
                <a:gd name="adj1" fmla="val 61959"/>
                <a:gd name="adj2" fmla="val -2989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图上有几个长颈鹿套桩？</a:t>
              </a:r>
              <a:endPara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7966" y="1489"/>
              <a:ext cx="1990" cy="2200"/>
            </a:xfrm>
            <a:prstGeom prst="rect">
              <a:avLst/>
            </a:prstGeom>
          </p:spPr>
        </p:pic>
      </p:grpSp>
      <p:sp>
        <p:nvSpPr>
          <p:cNvPr id="8" name="圆角矩形 7"/>
          <p:cNvSpPr/>
          <p:nvPr/>
        </p:nvSpPr>
        <p:spPr>
          <a:xfrm>
            <a:off x="7769861" y="4114165"/>
            <a:ext cx="3814445" cy="594360"/>
          </a:xfrm>
          <a:prstGeom prst="roundRect">
            <a:avLst/>
          </a:prstGeom>
          <a:noFill/>
          <a:ln w="19050">
            <a:solidFill>
              <a:srgbClr val="EA349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8470267" y="5129530"/>
            <a:ext cx="2380614" cy="842010"/>
            <a:chOff x="11475" y="6643"/>
            <a:chExt cx="3967" cy="1326"/>
          </a:xfrm>
        </p:grpSpPr>
        <p:sp>
          <p:nvSpPr>
            <p:cNvPr id="37" name="矩形 36"/>
            <p:cNvSpPr/>
            <p:nvPr/>
          </p:nvSpPr>
          <p:spPr>
            <a:xfrm>
              <a:off x="14102" y="6653"/>
              <a:ext cx="671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12766" y="6653"/>
              <a:ext cx="671" cy="1316"/>
            </a:xfrm>
            <a:prstGeom prst="rect">
              <a:avLst/>
            </a:prstGeom>
            <a:solidFill>
              <a:srgbClr val="F5B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1485" y="6655"/>
              <a:ext cx="3953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1485" y="7959"/>
              <a:ext cx="3953" cy="0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1481" y="7307"/>
              <a:ext cx="1263" cy="0"/>
            </a:xfrm>
            <a:prstGeom prst="line">
              <a:avLst/>
            </a:prstGeom>
            <a:ln w="12700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2770" y="7307"/>
              <a:ext cx="2673" cy="0"/>
            </a:xfrm>
            <a:prstGeom prst="line">
              <a:avLst/>
            </a:prstGeom>
            <a:ln w="12700">
              <a:solidFill>
                <a:srgbClr val="EA349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11475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12770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13437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>
              <a:off x="14104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14771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>
              <a:off x="15438" y="6643"/>
              <a:ext cx="0" cy="1305"/>
            </a:xfrm>
            <a:prstGeom prst="line">
              <a:avLst/>
            </a:prstGeom>
            <a:ln w="15875">
              <a:solidFill>
                <a:srgbClr val="EA34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8543926" y="5064126"/>
            <a:ext cx="591185" cy="1015659"/>
          </a:xfrm>
          <a:prstGeom prst="rect">
            <a:avLst/>
          </a:prstGeom>
          <a:noFill/>
        </p:spPr>
        <p:txBody>
          <a:bodyPr wrap="square" lIns="91435" tIns="45718" rIns="91435" bIns="45718" rtlCol="0" anchor="t">
            <a:spAutoFit/>
          </a:bodyPr>
          <a:lstStyle/>
          <a:p>
            <a:r>
              <a:rPr lang="en-US" altLang="zh-CN" sz="6000" b="1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9</a:t>
            </a:r>
            <a:endParaRPr lang="en-US" altLang="zh-CN" sz="6000" b="1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907021" y="4217035"/>
            <a:ext cx="3519170" cy="407670"/>
            <a:chOff x="12452" y="6641"/>
            <a:chExt cx="5542" cy="642"/>
          </a:xfrm>
        </p:grpSpPr>
        <p:sp>
          <p:nvSpPr>
            <p:cNvPr id="9" name="椭圆 8"/>
            <p:cNvSpPr/>
            <p:nvPr/>
          </p:nvSpPr>
          <p:spPr>
            <a:xfrm>
              <a:off x="1245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308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371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434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497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560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623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686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17492" y="6641"/>
              <a:ext cx="502" cy="643"/>
            </a:xfrm>
            <a:prstGeom prst="ellipse">
              <a:avLst/>
            </a:prstGeom>
            <a:solidFill>
              <a:srgbClr val="FF5C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691120" y="2891790"/>
            <a:ext cx="4042410" cy="999490"/>
            <a:chOff x="12112" y="4554"/>
            <a:chExt cx="6366" cy="157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2112" y="4554"/>
              <a:ext cx="647" cy="1575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2827" y="4554"/>
              <a:ext cx="647" cy="157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3542" y="4554"/>
              <a:ext cx="647" cy="1575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4257" y="4554"/>
              <a:ext cx="647" cy="1575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4972" y="4554"/>
              <a:ext cx="647" cy="1575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5687" y="4554"/>
              <a:ext cx="647" cy="1575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6402" y="4554"/>
              <a:ext cx="647" cy="1575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7117" y="4554"/>
              <a:ext cx="647" cy="1575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7832" y="4554"/>
              <a:ext cx="647" cy="1575"/>
            </a:xfrm>
            <a:prstGeom prst="rect">
              <a:avLst/>
            </a:prstGeom>
          </p:spPr>
        </p:pic>
      </p:grpSp>
      <p:sp>
        <p:nvSpPr>
          <p:cNvPr id="56" name="任意多边形 55"/>
          <p:cNvSpPr/>
          <p:nvPr/>
        </p:nvSpPr>
        <p:spPr>
          <a:xfrm>
            <a:off x="9448800" y="5159375"/>
            <a:ext cx="182880" cy="327025"/>
          </a:xfrm>
          <a:custGeom>
            <a:avLst/>
            <a:gdLst>
              <a:gd name="connsiteX0" fmla="*/ 508 w 606"/>
              <a:gd name="connsiteY0" fmla="*/ 1079 h 1079"/>
              <a:gd name="connsiteX1" fmla="*/ 0 w 606"/>
              <a:gd name="connsiteY1" fmla="*/ 0 h 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6" h="1079">
                <a:moveTo>
                  <a:pt x="508" y="1079"/>
                </a:moveTo>
                <a:cubicBezTo>
                  <a:pt x="795" y="474"/>
                  <a:pt x="399" y="-16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9272270" y="5160646"/>
            <a:ext cx="197485" cy="401319"/>
          </a:xfrm>
          <a:custGeom>
            <a:avLst/>
            <a:gdLst>
              <a:gd name="connsiteX0" fmla="*/ 654 w 654"/>
              <a:gd name="connsiteY0" fmla="*/ 0 h 1325"/>
              <a:gd name="connsiteX1" fmla="*/ 0 w 654"/>
              <a:gd name="connsiteY1" fmla="*/ 750 h 1325"/>
              <a:gd name="connsiteX2" fmla="*/ 622 w 654"/>
              <a:gd name="connsiteY2" fmla="*/ 1325 h 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4" h="1325">
                <a:moveTo>
                  <a:pt x="654" y="0"/>
                </a:moveTo>
                <a:cubicBezTo>
                  <a:pt x="223" y="0"/>
                  <a:pt x="0" y="352"/>
                  <a:pt x="0" y="750"/>
                </a:cubicBezTo>
                <a:cubicBezTo>
                  <a:pt x="0" y="1168"/>
                  <a:pt x="367" y="1327"/>
                  <a:pt x="622" y="1325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9449436" y="5464175"/>
            <a:ext cx="175260" cy="96520"/>
          </a:xfrm>
          <a:custGeom>
            <a:avLst/>
            <a:gdLst>
              <a:gd name="connsiteX0" fmla="*/ 0 w 575"/>
              <a:gd name="connsiteY0" fmla="*/ 315 h 315"/>
              <a:gd name="connsiteX1" fmla="*/ 575 w 575"/>
              <a:gd name="connsiteY1" fmla="*/ 0 h 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5" h="315">
                <a:moveTo>
                  <a:pt x="0" y="315"/>
                </a:moveTo>
                <a:cubicBezTo>
                  <a:pt x="288" y="302"/>
                  <a:pt x="352" y="222"/>
                  <a:pt x="575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9391651" y="5452745"/>
            <a:ext cx="226695" cy="517525"/>
          </a:xfrm>
          <a:custGeom>
            <a:avLst/>
            <a:gdLst>
              <a:gd name="connsiteX0" fmla="*/ 750 w 750"/>
              <a:gd name="connsiteY0" fmla="*/ 0 h 1704"/>
              <a:gd name="connsiteX1" fmla="*/ 0 w 750"/>
              <a:gd name="connsiteY1" fmla="*/ 1704 h 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0" h="1704">
                <a:moveTo>
                  <a:pt x="750" y="0"/>
                </a:moveTo>
                <a:lnTo>
                  <a:pt x="0" y="1704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10245725" y="5156835"/>
            <a:ext cx="182880" cy="327025"/>
          </a:xfrm>
          <a:custGeom>
            <a:avLst/>
            <a:gdLst>
              <a:gd name="connsiteX0" fmla="*/ 508 w 606"/>
              <a:gd name="connsiteY0" fmla="*/ 1079 h 1079"/>
              <a:gd name="connsiteX1" fmla="*/ 0 w 606"/>
              <a:gd name="connsiteY1" fmla="*/ 0 h 1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06" h="1079">
                <a:moveTo>
                  <a:pt x="508" y="1079"/>
                </a:moveTo>
                <a:cubicBezTo>
                  <a:pt x="795" y="474"/>
                  <a:pt x="399" y="-16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10069196" y="5158106"/>
            <a:ext cx="197485" cy="401319"/>
          </a:xfrm>
          <a:custGeom>
            <a:avLst/>
            <a:gdLst>
              <a:gd name="connsiteX0" fmla="*/ 654 w 654"/>
              <a:gd name="connsiteY0" fmla="*/ 0 h 1325"/>
              <a:gd name="connsiteX1" fmla="*/ 0 w 654"/>
              <a:gd name="connsiteY1" fmla="*/ 750 h 1325"/>
              <a:gd name="connsiteX2" fmla="*/ 622 w 654"/>
              <a:gd name="connsiteY2" fmla="*/ 1325 h 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4" h="1325">
                <a:moveTo>
                  <a:pt x="654" y="0"/>
                </a:moveTo>
                <a:cubicBezTo>
                  <a:pt x="223" y="0"/>
                  <a:pt x="0" y="352"/>
                  <a:pt x="0" y="750"/>
                </a:cubicBezTo>
                <a:cubicBezTo>
                  <a:pt x="0" y="1168"/>
                  <a:pt x="367" y="1327"/>
                  <a:pt x="622" y="1325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>
            <a:off x="10246360" y="5461635"/>
            <a:ext cx="175260" cy="96520"/>
          </a:xfrm>
          <a:custGeom>
            <a:avLst/>
            <a:gdLst>
              <a:gd name="connsiteX0" fmla="*/ 0 w 575"/>
              <a:gd name="connsiteY0" fmla="*/ 315 h 315"/>
              <a:gd name="connsiteX1" fmla="*/ 575 w 575"/>
              <a:gd name="connsiteY1" fmla="*/ 0 h 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5" h="315">
                <a:moveTo>
                  <a:pt x="0" y="315"/>
                </a:moveTo>
                <a:cubicBezTo>
                  <a:pt x="288" y="302"/>
                  <a:pt x="352" y="222"/>
                  <a:pt x="575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10188576" y="5450206"/>
            <a:ext cx="226695" cy="517525"/>
          </a:xfrm>
          <a:custGeom>
            <a:avLst/>
            <a:gdLst>
              <a:gd name="connsiteX0" fmla="*/ 750 w 750"/>
              <a:gd name="connsiteY0" fmla="*/ 0 h 1704"/>
              <a:gd name="connsiteX1" fmla="*/ 0 w 750"/>
              <a:gd name="connsiteY1" fmla="*/ 1704 h 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50" h="1704">
                <a:moveTo>
                  <a:pt x="750" y="0"/>
                </a:moveTo>
                <a:lnTo>
                  <a:pt x="0" y="1704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56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8648" y="1819911"/>
            <a:ext cx="2505804" cy="646327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en-US" altLang="zh-CN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6～9</a:t>
            </a:r>
            <a:r>
              <a:rPr lang="zh-CN" altLang="en-US" sz="36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的顺序</a:t>
            </a:r>
            <a:endParaRPr lang="zh-CN" altLang="en-US" sz="36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6425" y="3269615"/>
            <a:ext cx="8848726" cy="11620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tags/tag1.xml><?xml version="1.0" encoding="utf-8"?>
<p:tagLst xmlns:p="http://schemas.openxmlformats.org/presentationml/2006/main">
  <p:tag name="KSO_WM_UNIT_PLACING_PICTURE_USER_VIEWPORT" val="{&quot;height&quot;:6995,&quot;width&quot;:10195}"/>
</p:tagLst>
</file>

<file path=ppt/tags/tag2.xml><?xml version="1.0" encoding="utf-8"?>
<p:tagLst xmlns:p="http://schemas.openxmlformats.org/presentationml/2006/main">
  <p:tag name="KSO_WM_UNIT_PLACING_PICTURE_USER_VIEWPORT" val="{&quot;height&quot;:2013,&quot;width&quot;:2110}"/>
</p:tagLst>
</file>

<file path=ppt/tags/tag3.xml><?xml version="1.0" encoding="utf-8"?>
<p:tagLst xmlns:p="http://schemas.openxmlformats.org/presentationml/2006/main">
  <p:tag name="KSO_WM_UNIT_PLACING_PICTURE_USER_VIEWPORT" val="{&quot;height&quot;:6995,&quot;width&quot;:10195}"/>
</p:tagLst>
</file>

<file path=ppt/tags/tag4.xml><?xml version="1.0" encoding="utf-8"?>
<p:tagLst xmlns:p="http://schemas.openxmlformats.org/presentationml/2006/main">
  <p:tag name="KSO_WM_UNIT_PLACING_PICTURE_USER_VIEWPORT" val="{&quot;height&quot;:6995,&quot;width&quot;:10195}"/>
</p:tagLst>
</file>

<file path=ppt/tags/tag5.xml><?xml version="1.0" encoding="utf-8"?>
<p:tagLst xmlns:p="http://schemas.openxmlformats.org/presentationml/2006/main">
  <p:tag name="KSO_WM_UNIT_PLACING_PICTURE_USER_VIEWPORT" val="{&quot;height&quot;:6995,&quot;width&quot;:10195}"/>
</p:tagLst>
</file>

<file path=ppt/tags/tag6.xml><?xml version="1.0" encoding="utf-8"?>
<p:tagLst xmlns:p="http://schemas.openxmlformats.org/presentationml/2006/main">
  <p:tag name="KSO_WM_UNIT_PLACING_PICTURE_USER_VIEWPORT" val="{&quot;height&quot;:6995,&quot;width&quot;:10195}"/>
</p:tagLst>
</file>

<file path=ppt/tags/tag7.xml><?xml version="1.0" encoding="utf-8"?>
<p:tagLst xmlns:p="http://schemas.openxmlformats.org/presentationml/2006/main">
  <p:tag name="KSO_WM_UNIT_TABLE_BEAUTIFY" val="smartTable{a13d918f-e1b5-4cc9-9590-da6c2399a103}"/>
</p:tagLst>
</file>

<file path=ppt/tags/tag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442</Words>
  <Application>WPS 演示</Application>
  <PresentationFormat>自定义</PresentationFormat>
  <Paragraphs>139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楷体</vt:lpstr>
      <vt:lpstr>楷体_GB2312</vt:lpstr>
      <vt:lpstr>新宋体</vt:lpstr>
      <vt:lpstr>Calibri Light</vt:lpstr>
      <vt:lpstr>Calibri Light</vt:lpstr>
      <vt:lpstr>黑体</vt:lpstr>
      <vt:lpstr>Arial</vt:lpstr>
      <vt:lpstr>Arial Unicode MS</vt:lpstr>
      <vt:lpstr>Calibri</vt:lpstr>
      <vt:lpstr>第一PPT模板网-WWW.1PPT.COM</vt:lpstr>
      <vt:lpstr>第五单元   认识10以内的数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2022-07-23T11:17:00Z</cp:lastPrinted>
  <dcterms:created xsi:type="dcterms:W3CDTF">2022-07-23T11:17:00Z</dcterms:created>
  <dcterms:modified xsi:type="dcterms:W3CDTF">2023-11-02T08:31:52Z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6EB51B5AFD49407D9D04E0A55CAE2081_12</vt:lpwstr>
  </property>
  <property fmtid="{D5CDD505-2E9C-101B-9397-08002B2CF9AE}" pid="3" name="KSOProductBuildVer">
    <vt:lpwstr>2052-12.1.0.15712</vt:lpwstr>
  </property>
</Properties>
</file>