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363" r:id="rId3"/>
    <p:sldId id="364" r:id="rId4"/>
    <p:sldId id="365" r:id="rId5"/>
    <p:sldId id="299" r:id="rId6"/>
    <p:sldId id="354" r:id="rId7"/>
    <p:sldId id="353" r:id="rId8"/>
    <p:sldId id="367" r:id="rId9"/>
    <p:sldId id="368" r:id="rId10"/>
    <p:sldId id="369" r:id="rId12"/>
    <p:sldId id="349" r:id="rId13"/>
    <p:sldId id="370" r:id="rId14"/>
    <p:sldId id="348" r:id="rId15"/>
    <p:sldId id="313" r:id="rId16"/>
  </p:sldIdLst>
  <p:sldSz cx="12601575" cy="7092950"/>
  <p:notesSz cx="6858000" cy="9144000"/>
  <p:custDataLst>
    <p:tags r:id="rId20"/>
  </p:custDataLst>
  <p:defaultTextStyle>
    <a:defPPr>
      <a:defRPr lang="zh-CN"/>
    </a:defPPr>
    <a:lvl1pPr marL="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6" userDrawn="1">
          <p15:clr>
            <a:srgbClr val="A4A3A4"/>
          </p15:clr>
        </p15:guide>
        <p15:guide id="2" pos="39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-1224" y="-594"/>
      </p:cViewPr>
      <p:guideLst>
        <p:guide orient="horz" pos="2156"/>
        <p:guide pos="396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5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8975" y="1143000"/>
            <a:ext cx="54800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8975" y="1143000"/>
            <a:ext cx="54800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18003" y="377634"/>
            <a:ext cx="2717215" cy="60109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66359" y="377634"/>
            <a:ext cx="7994124" cy="60109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9794" y="1768314"/>
            <a:ext cx="10868858" cy="2950470"/>
          </a:xfrm>
        </p:spPr>
        <p:txBody>
          <a:bodyPr anchor="b"/>
          <a:lstStyle>
            <a:lvl1pPr>
              <a:defRPr sz="6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9794" y="4746695"/>
            <a:ext cx="10868858" cy="1551582"/>
          </a:xfrm>
        </p:spPr>
        <p:txBody>
          <a:bodyPr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724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455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41795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18903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36347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283591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30835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378142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66358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79549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377634"/>
            <a:ext cx="10868858" cy="137097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8000" y="1738758"/>
            <a:ext cx="5331056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68000" y="2590897"/>
            <a:ext cx="5331056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379548" y="1738758"/>
            <a:ext cx="5357311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379548" y="2590897"/>
            <a:ext cx="5357311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 marL="0" indent="0">
              <a:buNone/>
              <a:defRPr sz="3300"/>
            </a:lvl1pPr>
            <a:lvl2pPr marL="472440" indent="0">
              <a:buNone/>
              <a:defRPr sz="3000"/>
            </a:lvl2pPr>
            <a:lvl3pPr marL="945515" indent="0">
              <a:buNone/>
              <a:defRPr sz="2500"/>
            </a:lvl3pPr>
            <a:lvl4pPr marL="1417955" indent="0">
              <a:buNone/>
              <a:defRPr sz="2100"/>
            </a:lvl4pPr>
            <a:lvl5pPr marL="1890395" indent="0">
              <a:buNone/>
              <a:defRPr sz="2100"/>
            </a:lvl5pPr>
            <a:lvl6pPr marL="2363470" indent="0">
              <a:buNone/>
              <a:defRPr sz="2100"/>
            </a:lvl6pPr>
            <a:lvl7pPr marL="2835910" indent="0">
              <a:buNone/>
              <a:defRPr sz="2100"/>
            </a:lvl7pPr>
            <a:lvl8pPr marL="3308350" indent="0">
              <a:buNone/>
              <a:defRPr sz="2100"/>
            </a:lvl8pPr>
            <a:lvl9pPr marL="3781425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66359" y="377634"/>
            <a:ext cx="10868858" cy="1370976"/>
          </a:xfrm>
          <a:prstGeom prst="rect">
            <a:avLst/>
          </a:prstGeom>
        </p:spPr>
        <p:txBody>
          <a:bodyPr vert="horz" lIns="94525" tIns="47263" rIns="94525" bIns="47263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6359" y="1888169"/>
            <a:ext cx="10868858" cy="4500412"/>
          </a:xfrm>
          <a:prstGeom prst="rect">
            <a:avLst/>
          </a:prstGeom>
        </p:spPr>
        <p:txBody>
          <a:bodyPr vert="horz" lIns="94525" tIns="47263" rIns="94525" bIns="47263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66358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74272" y="6574114"/>
            <a:ext cx="4253032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99863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6"/>
            <a:ext cx="9526" cy="9524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45515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220" indent="-236220" algn="l" defTabSz="945515" rtl="0" eaLnBrk="1" latinLnBrk="0" hangingPunct="1">
        <a:lnSpc>
          <a:spcPct val="90000"/>
        </a:lnSpc>
        <a:spcBef>
          <a:spcPts val="103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929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8173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5417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2725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9969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07213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54520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01764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7244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4551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1795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9039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6347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3591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0835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8142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tags" Target="../tags/tag2.xml"/><Relationship Id="rId4" Type="http://schemas.openxmlformats.org/officeDocument/2006/relationships/tags" Target="../tags/tag1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496385"/>
            <a:ext cx="12601575" cy="1237615"/>
          </a:xfrm>
        </p:spPr>
        <p:txBody>
          <a:bodyPr lIns="94525" tIns="47263" rIns="94525" bIns="47263">
            <a:normAutofit/>
          </a:bodyPr>
          <a:lstStyle/>
          <a:p>
            <a:pPr algn="ctr"/>
            <a:r>
              <a:rPr lang="zh-CN" altLang="en-US" sz="4400" b="1" dirty="0">
                <a:solidFill>
                  <a:schemeClr val="accent2"/>
                </a:solidFill>
              </a:rPr>
              <a:t>第七单元   分与合</a:t>
            </a:r>
            <a:endParaRPr lang="zh-CN" altLang="en-US" sz="4400" b="1" dirty="0">
              <a:solidFill>
                <a:schemeClr val="accent2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167691" y="3087090"/>
            <a:ext cx="6188710" cy="857250"/>
          </a:xfrm>
        </p:spPr>
        <p:txBody>
          <a:bodyPr lIns="94525" tIns="47263" rIns="94525" bIns="47263">
            <a:normAutofit/>
          </a:bodyPr>
          <a:lstStyle/>
          <a:p>
            <a:pPr marL="0" indent="0" algn="ctr">
              <a:buNone/>
            </a:pPr>
            <a:r>
              <a:rPr lang="zh-CN" altLang="en-US" sz="5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2～</a:t>
            </a:r>
            <a:r>
              <a:rPr lang="zh-CN" altLang="en-US" sz="5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5各数的</a:t>
            </a:r>
            <a:r>
              <a:rPr lang="zh-CN" altLang="en-US" sz="5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分与合</a:t>
            </a:r>
            <a:endParaRPr lang="zh-CN" altLang="en-US" sz="54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494916" y="2893060"/>
            <a:ext cx="1965325" cy="1041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2" name="Picture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793866" y="2901315"/>
            <a:ext cx="3046094" cy="1041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/>
        </p:nvSpPr>
        <p:spPr>
          <a:xfrm>
            <a:off x="1016689" y="857595"/>
            <a:ext cx="2862581" cy="723271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随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堂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测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411606" y="2032637"/>
            <a:ext cx="3582035" cy="55399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000" b="1">
                <a:latin typeface="Arial" panose="020B0604020202020204" pitchFamily="34" charset="0"/>
                <a:ea typeface="楷体_GB2312" panose="02010600030101010101" pitchFamily="49" charset="-122"/>
              </a:rPr>
              <a:t>1</a:t>
            </a:r>
            <a:r>
              <a:rPr lang="en-US" altLang="zh-CN" sz="3000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</a:rPr>
              <a:t>摆一摆，填一填。</a:t>
            </a:r>
            <a:r>
              <a:rPr lang="en-US" altLang="zh-CN" sz="3000" b="1"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zh-CN" altLang="en-US" sz="30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2983230" y="4977131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3758566" y="4977131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2920367" y="4044950"/>
            <a:ext cx="1301115" cy="1487805"/>
            <a:chOff x="4599" y="6370"/>
            <a:chExt cx="2049" cy="2343"/>
          </a:xfrm>
        </p:grpSpPr>
        <p:sp>
          <p:nvSpPr>
            <p:cNvPr id="63" name="文本框 62"/>
            <p:cNvSpPr txBox="1"/>
            <p:nvPr/>
          </p:nvSpPr>
          <p:spPr>
            <a:xfrm>
              <a:off x="5280" y="6370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2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5046" y="7139"/>
              <a:ext cx="1142" cy="750"/>
              <a:chOff x="3160" y="8839"/>
              <a:chExt cx="1142" cy="750"/>
            </a:xfrm>
          </p:grpSpPr>
          <p:cxnSp>
            <p:nvCxnSpPr>
              <p:cNvPr id="65" name="直接连接符 64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矩形 69"/>
            <p:cNvSpPr/>
            <p:nvPr/>
          </p:nvSpPr>
          <p:spPr>
            <a:xfrm>
              <a:off x="5817" y="7882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4599" y="7882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6591936" y="4977131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367270" y="4977131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6529071" y="4044950"/>
            <a:ext cx="1301115" cy="1487805"/>
            <a:chOff x="10282" y="6370"/>
            <a:chExt cx="2049" cy="2343"/>
          </a:xfrm>
        </p:grpSpPr>
        <p:sp>
          <p:nvSpPr>
            <p:cNvPr id="18" name="文本框 17"/>
            <p:cNvSpPr txBox="1"/>
            <p:nvPr/>
          </p:nvSpPr>
          <p:spPr>
            <a:xfrm>
              <a:off x="10963" y="6370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3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10729" y="7139"/>
              <a:ext cx="1142" cy="750"/>
              <a:chOff x="3160" y="8839"/>
              <a:chExt cx="1142" cy="750"/>
            </a:xfrm>
          </p:grpSpPr>
          <p:cxnSp>
            <p:nvCxnSpPr>
              <p:cNvPr id="20" name="直接连接符 19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矩形 23"/>
            <p:cNvSpPr/>
            <p:nvPr/>
          </p:nvSpPr>
          <p:spPr>
            <a:xfrm>
              <a:off x="11500" y="7882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10282" y="7882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8442326" y="4977131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9217661" y="4977131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8300086" y="4044950"/>
            <a:ext cx="1459866" cy="1595120"/>
            <a:chOff x="13071" y="6370"/>
            <a:chExt cx="2299" cy="2512"/>
          </a:xfrm>
        </p:grpSpPr>
        <p:sp>
          <p:nvSpPr>
            <p:cNvPr id="39" name="文本框 38"/>
            <p:cNvSpPr txBox="1"/>
            <p:nvPr/>
          </p:nvSpPr>
          <p:spPr>
            <a:xfrm>
              <a:off x="13877" y="6370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3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13643" y="7139"/>
              <a:ext cx="1142" cy="750"/>
              <a:chOff x="3160" y="8839"/>
              <a:chExt cx="1142" cy="750"/>
            </a:xfrm>
          </p:grpSpPr>
          <p:cxnSp>
            <p:nvCxnSpPr>
              <p:cNvPr id="41" name="直接连接符 40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矩形 44"/>
            <p:cNvSpPr/>
            <p:nvPr/>
          </p:nvSpPr>
          <p:spPr>
            <a:xfrm>
              <a:off x="14414" y="7882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13196" y="7882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>
              <a:off x="13071" y="6416"/>
              <a:ext cx="2299" cy="2466"/>
            </a:xfrm>
            <a:prstGeom prst="rect">
              <a:avLst/>
            </a:prstGeom>
            <a:noFill/>
            <a:ln w="19050">
              <a:solidFill>
                <a:srgbClr val="E54DC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22" grpId="0"/>
      <p:bldP spid="23" grpId="0"/>
      <p:bldP spid="43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/>
        </p:nvGrpSpPr>
        <p:grpSpPr>
          <a:xfrm>
            <a:off x="2516505" y="1602105"/>
            <a:ext cx="6374130" cy="2087880"/>
            <a:chOff x="3963" y="2523"/>
            <a:chExt cx="10038" cy="3288"/>
          </a:xfrm>
        </p:grpSpPr>
        <p:pic>
          <p:nvPicPr>
            <p:cNvPr id="20498" name="Picture 4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63" y="2523"/>
              <a:ext cx="10038" cy="328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3" name="文本框 62"/>
            <p:cNvSpPr txBox="1"/>
            <p:nvPr/>
          </p:nvSpPr>
          <p:spPr>
            <a:xfrm>
              <a:off x="6812" y="3571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 b="1">
                  <a:latin typeface="楷体" panose="02010609060101010101" charset="-122"/>
                  <a:ea typeface="楷体" panose="02010609060101010101" charset="-122"/>
                </a:rPr>
                <a:t>4</a:t>
              </a:r>
              <a:endParaRPr lang="en-US" sz="32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8828" y="3288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 b="1">
                  <a:latin typeface="楷体" panose="02010609060101010101" charset="-122"/>
                  <a:ea typeface="楷体" panose="02010609060101010101" charset="-122"/>
                </a:rPr>
                <a:t>1</a:t>
              </a:r>
              <a:endParaRPr lang="en-US" sz="32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828" y="4207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 b="1">
                  <a:latin typeface="楷体" panose="02010609060101010101" charset="-122"/>
                  <a:ea typeface="楷体" panose="02010609060101010101" charset="-122"/>
                </a:rPr>
                <a:t>3</a:t>
              </a:r>
              <a:endParaRPr lang="en-US" sz="32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0752" y="4207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 b="1">
                  <a:latin typeface="楷体" panose="02010609060101010101" charset="-122"/>
                  <a:ea typeface="楷体" panose="02010609060101010101" charset="-122"/>
                </a:rPr>
                <a:t>2</a:t>
              </a:r>
              <a:endParaRPr lang="en-US" sz="32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2652" y="3288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 b="1">
                  <a:latin typeface="楷体" panose="02010609060101010101" charset="-122"/>
                  <a:ea typeface="楷体" panose="02010609060101010101" charset="-122"/>
                </a:rPr>
                <a:t>3</a:t>
              </a:r>
              <a:endParaRPr lang="en-US" sz="32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589531" y="3882390"/>
            <a:ext cx="7416800" cy="2120900"/>
            <a:chOff x="4078" y="6114"/>
            <a:chExt cx="11680" cy="3340"/>
          </a:xfrm>
        </p:grpSpPr>
        <p:pic>
          <p:nvPicPr>
            <p:cNvPr id="20492" name="Picture 5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78" y="6114"/>
              <a:ext cx="11680" cy="334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4" name="文本框 33"/>
            <p:cNvSpPr txBox="1"/>
            <p:nvPr/>
          </p:nvSpPr>
          <p:spPr>
            <a:xfrm>
              <a:off x="6827" y="7248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 b="1">
                  <a:latin typeface="楷体" panose="02010609060101010101" charset="-122"/>
                  <a:ea typeface="楷体" panose="02010609060101010101" charset="-122"/>
                </a:rPr>
                <a:t>5</a:t>
              </a:r>
              <a:endParaRPr lang="en-US" sz="32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843" y="6965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 b="1">
                  <a:latin typeface="楷体" panose="02010609060101010101" charset="-122"/>
                  <a:ea typeface="楷体" panose="02010609060101010101" charset="-122"/>
                </a:rPr>
                <a:t>1</a:t>
              </a:r>
              <a:endParaRPr lang="en-US" sz="32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0767" y="7884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 b="1">
                  <a:latin typeface="楷体" panose="02010609060101010101" charset="-122"/>
                  <a:ea typeface="楷体" panose="02010609060101010101" charset="-122"/>
                </a:rPr>
                <a:t>3</a:t>
              </a:r>
              <a:endParaRPr lang="en-US" sz="32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2667" y="6965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 b="1">
                  <a:latin typeface="楷体" panose="02010609060101010101" charset="-122"/>
                  <a:ea typeface="楷体" panose="02010609060101010101" charset="-122"/>
                </a:rPr>
                <a:t>3</a:t>
              </a:r>
              <a:endParaRPr lang="en-US" sz="32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4540" y="7884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 b="1">
                  <a:latin typeface="楷体" panose="02010609060101010101" charset="-122"/>
                  <a:ea typeface="楷体" panose="02010609060101010101" charset="-122"/>
                </a:rPr>
                <a:t>1</a:t>
              </a:r>
              <a:endParaRPr lang="en-US" sz="32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037591" y="1325880"/>
            <a:ext cx="70104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anose="02010600030101010101" pitchFamily="49" charset="-122"/>
              </a:rPr>
              <a:t>2. 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827521" y="2087880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034021" y="2671445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615305" y="5006341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837046" y="4422775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8043545" y="5006341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232900" y="4422775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4" grpId="0"/>
      <p:bldP spid="36" grpId="0"/>
      <p:bldP spid="45" grpId="0"/>
      <p:bldP spid="48" grpId="0"/>
      <p:bldP spid="4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66751" y="2139950"/>
            <a:ext cx="11661140" cy="3651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037591" y="1325880"/>
            <a:ext cx="3497581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anose="02010600030101010101" pitchFamily="49" charset="-122"/>
              </a:rPr>
              <a:t>3.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sym typeface="+mn-ea"/>
              </a:rPr>
              <a:t>照样子接着画。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846696" y="2301876"/>
            <a:ext cx="1814829" cy="699135"/>
            <a:chOff x="8876" y="3625"/>
            <a:chExt cx="2858" cy="1101"/>
          </a:xfrm>
        </p:grpSpPr>
        <p:sp>
          <p:nvSpPr>
            <p:cNvPr id="2" name="矩形 1"/>
            <p:cNvSpPr/>
            <p:nvPr/>
          </p:nvSpPr>
          <p:spPr>
            <a:xfrm>
              <a:off x="8876" y="4198"/>
              <a:ext cx="542" cy="52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10019" y="4198"/>
              <a:ext cx="542" cy="52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1192" y="3625"/>
              <a:ext cx="542" cy="110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512811" y="3668394"/>
            <a:ext cx="3366135" cy="708660"/>
            <a:chOff x="1815" y="5761"/>
            <a:chExt cx="5301" cy="1116"/>
          </a:xfrm>
        </p:grpSpPr>
        <p:sp>
          <p:nvSpPr>
            <p:cNvPr id="5" name="椭圆 4"/>
            <p:cNvSpPr/>
            <p:nvPr/>
          </p:nvSpPr>
          <p:spPr>
            <a:xfrm>
              <a:off x="3404" y="5761"/>
              <a:ext cx="1117" cy="111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815" y="5761"/>
              <a:ext cx="1117" cy="111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4993" y="5761"/>
              <a:ext cx="1117" cy="111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6606" y="6308"/>
              <a:ext cx="510" cy="51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983345" y="5019675"/>
            <a:ext cx="2804161" cy="671830"/>
            <a:chOff x="1950" y="7920"/>
            <a:chExt cx="4416" cy="1058"/>
          </a:xfrm>
        </p:grpSpPr>
        <p:sp>
          <p:nvSpPr>
            <p:cNvPr id="9" name="等腰三角形 8"/>
            <p:cNvSpPr/>
            <p:nvPr/>
          </p:nvSpPr>
          <p:spPr>
            <a:xfrm>
              <a:off x="1950" y="8449"/>
              <a:ext cx="624" cy="529"/>
            </a:xfrm>
            <a:prstGeom prst="triangl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2780" y="8449"/>
              <a:ext cx="624" cy="529"/>
            </a:xfrm>
            <a:prstGeom prst="triangl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3623" y="7920"/>
              <a:ext cx="1262" cy="1058"/>
            </a:xfrm>
            <a:prstGeom prst="triangl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等腰三角形 12"/>
            <p:cNvSpPr/>
            <p:nvPr/>
          </p:nvSpPr>
          <p:spPr>
            <a:xfrm>
              <a:off x="5104" y="7920"/>
              <a:ext cx="1262" cy="1058"/>
            </a:xfrm>
            <a:prstGeom prst="triangl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0062211" y="2301876"/>
            <a:ext cx="1814829" cy="699135"/>
            <a:chOff x="8876" y="3625"/>
            <a:chExt cx="2858" cy="1101"/>
          </a:xfrm>
        </p:grpSpPr>
        <p:sp>
          <p:nvSpPr>
            <p:cNvPr id="18" name="矩形 17"/>
            <p:cNvSpPr/>
            <p:nvPr/>
          </p:nvSpPr>
          <p:spPr>
            <a:xfrm>
              <a:off x="8876" y="4198"/>
              <a:ext cx="542" cy="52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10019" y="4198"/>
              <a:ext cx="542" cy="52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1192" y="3625"/>
              <a:ext cx="542" cy="110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/>
        </p:nvSpPr>
        <p:spPr>
          <a:xfrm>
            <a:off x="2499997" y="3098800"/>
            <a:ext cx="5649594" cy="565785"/>
          </a:xfrm>
          <a:prstGeom prst="rect">
            <a:avLst/>
          </a:prstGeom>
          <a:noFill/>
          <a:ln w="9525">
            <a:noFill/>
          </a:ln>
        </p:spPr>
        <p:txBody>
          <a:bodyPr lIns="91435" tIns="45718" rIns="91435" bIns="45718"/>
          <a:lstStyle/>
          <a:p>
            <a:pPr marL="342900" indent="-342900">
              <a:spcBef>
                <a:spcPct val="20000"/>
              </a:spcBef>
            </a:pPr>
            <a:r>
              <a:rPr lang="zh-CN" altLang="en-US" sz="3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完成练习册本课时的习题。</a:t>
            </a:r>
            <a:endParaRPr lang="zh-CN" altLang="en-US" sz="32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80464" y="1127831"/>
            <a:ext cx="2862581" cy="723271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课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后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作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业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64641" y="2195196"/>
            <a:ext cx="9450070" cy="216982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1.理解分与合的意义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2.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探索并掌握</a:t>
            </a: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2～5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各数的分与合，加深对</a:t>
            </a: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2～5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各数的理解。</a:t>
            </a:r>
            <a:endParaRPr lang="en-US" altLang="zh-CN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" name="文本框 2"/>
          <p:cNvSpPr txBox="1"/>
          <p:nvPr/>
        </p:nvSpPr>
        <p:spPr>
          <a:xfrm>
            <a:off x="1831341" y="4755515"/>
            <a:ext cx="4321810" cy="2172941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重点：</a:t>
            </a:r>
            <a:endParaRPr lang="zh-CN" altLang="en-US" sz="3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掌握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2～5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各数的分与合</a:t>
            </a:r>
            <a:r>
              <a:rPr sz="300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17265" y="1537336"/>
            <a:ext cx="513334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学习目标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4100830" y="4092576"/>
            <a:ext cx="396621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学习重难点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568441" y="4758056"/>
            <a:ext cx="4416584" cy="1477323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难点：</a:t>
            </a:r>
            <a:endParaRPr lang="zh-CN" altLang="en-US" sz="3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理解数的分与合的意义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5" grpId="0"/>
      <p:bldP spid="7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/>
          <p:cNvSpPr/>
          <p:nvPr/>
        </p:nvSpPr>
        <p:spPr>
          <a:xfrm>
            <a:off x="4975433" y="823596"/>
            <a:ext cx="2650074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情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境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导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入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57400" y="2166620"/>
            <a:ext cx="8216899" cy="1384990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妈妈买了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个小蛋糕，让明明和聪聪一起吃，他们要怎么分呢？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754245" y="4186556"/>
            <a:ext cx="3343910" cy="1407160"/>
            <a:chOff x="7487" y="6593"/>
            <a:chExt cx="5266" cy="2216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487" y="6593"/>
              <a:ext cx="1885" cy="2216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869" y="6593"/>
              <a:ext cx="1885" cy="2216"/>
            </a:xfrm>
            <a:prstGeom prst="rect">
              <a:avLst/>
            </a:prstGeom>
          </p:spPr>
        </p:pic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圆角矩形 65"/>
          <p:cNvSpPr/>
          <p:nvPr/>
        </p:nvSpPr>
        <p:spPr>
          <a:xfrm>
            <a:off x="1368274" y="2746384"/>
            <a:ext cx="3125337" cy="2156346"/>
          </a:xfrm>
          <a:prstGeom prst="roundRect">
            <a:avLst/>
          </a:prstGeom>
          <a:noFill/>
          <a:ln w="2540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4737583" y="2772419"/>
            <a:ext cx="3125337" cy="2156346"/>
          </a:xfrm>
          <a:prstGeom prst="roundRect">
            <a:avLst/>
          </a:prstGeom>
          <a:noFill/>
          <a:ln w="2540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8152614" y="2772419"/>
            <a:ext cx="3125337" cy="2156346"/>
          </a:xfrm>
          <a:prstGeom prst="roundRect">
            <a:avLst/>
          </a:prstGeom>
          <a:noFill/>
          <a:ln w="2540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pic>
        <p:nvPicPr>
          <p:cNvPr id="57" name="Picture 7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615776" y="4204689"/>
            <a:ext cx="1116900" cy="511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904191" y="4204689"/>
            <a:ext cx="1116900" cy="511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865062" y="4204689"/>
            <a:ext cx="1116900" cy="511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475682" y="4204689"/>
            <a:ext cx="1116900" cy="511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428441" y="4204689"/>
            <a:ext cx="1116900" cy="511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073987" y="4204689"/>
            <a:ext cx="1116900" cy="511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542539" y="3104223"/>
            <a:ext cx="469325" cy="43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263899" y="3104223"/>
            <a:ext cx="469325" cy="43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985258" y="3104223"/>
            <a:ext cx="469325" cy="43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701538" y="3104223"/>
            <a:ext cx="469325" cy="43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0516358" y="3104223"/>
            <a:ext cx="469325" cy="43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836273" y="3104223"/>
            <a:ext cx="469325" cy="43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156189" y="3104223"/>
            <a:ext cx="469325" cy="43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476103" y="3104223"/>
            <a:ext cx="469325" cy="43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124189" y="3104223"/>
            <a:ext cx="469325" cy="43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428863" y="3104223"/>
            <a:ext cx="469325" cy="43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733538" y="3104223"/>
            <a:ext cx="469325" cy="43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038213" y="3104223"/>
            <a:ext cx="469325" cy="43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矩形 28"/>
          <p:cNvSpPr/>
          <p:nvPr/>
        </p:nvSpPr>
        <p:spPr>
          <a:xfrm>
            <a:off x="914742" y="967741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5294632" y="1273810"/>
            <a:ext cx="6688455" cy="1535430"/>
            <a:chOff x="8338" y="2006"/>
            <a:chExt cx="10533" cy="2418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989" y="2006"/>
              <a:ext cx="1882" cy="2418"/>
            </a:xfrm>
            <a:prstGeom prst="rect">
              <a:avLst/>
            </a:prstGeom>
          </p:spPr>
        </p:pic>
        <p:grpSp>
          <p:nvGrpSpPr>
            <p:cNvPr id="40" name="组合 39"/>
            <p:cNvGrpSpPr/>
            <p:nvPr/>
          </p:nvGrpSpPr>
          <p:grpSpPr>
            <a:xfrm>
              <a:off x="8338" y="2058"/>
              <a:ext cx="7816" cy="1922"/>
              <a:chOff x="5866" y="62"/>
              <a:chExt cx="7816" cy="1922"/>
            </a:xfrm>
          </p:grpSpPr>
          <p:sp>
            <p:nvSpPr>
              <p:cNvPr id="30" name="AutoShape 27"/>
              <p:cNvSpPr>
                <a:spLocks noChangeArrowheads="1"/>
              </p:cNvSpPr>
              <p:nvPr/>
            </p:nvSpPr>
            <p:spPr bwMode="auto">
              <a:xfrm>
                <a:off x="5866" y="62"/>
                <a:ext cx="7816" cy="1922"/>
              </a:xfrm>
              <a:prstGeom prst="wedgeRoundRectCallout">
                <a:avLst>
                  <a:gd name="adj1" fmla="val 64329"/>
                  <a:gd name="adj2" fmla="val -13007"/>
                  <a:gd name="adj3" fmla="val 16667"/>
                </a:avLst>
              </a:prstGeom>
              <a:solidFill>
                <a:srgbClr val="FFFFFF"/>
              </a:solidFill>
              <a:ln w="19050">
                <a:solidFill>
                  <a:srgbClr val="3399FF"/>
                </a:solidFill>
                <a:miter lim="800000"/>
              </a:ln>
            </p:spPr>
            <p:txBody>
              <a:bodyPr anchor="ctr" anchorCtr="0"/>
              <a:lstStyle/>
              <a:p>
                <a:pPr fontAlgn="auto">
                  <a:lnSpc>
                    <a:spcPct val="130000"/>
                  </a:lnSpc>
                </a:pPr>
                <a:r>
                  <a:rPr lang="zh-CN" altLang="en-US" sz="2800">
                    <a:latin typeface="楷体" panose="02010609060101010101" charset="-122"/>
                    <a:ea typeface="楷体" panose="02010609060101010101" charset="-122"/>
                    <a:cs typeface="楷体_GB2312" panose="02010600030101010101" pitchFamily="49" charset="-122"/>
                    <a:sym typeface="+mn-ea"/>
                  </a:rPr>
                  <a:t>把</a:t>
                </a:r>
                <a:r>
                  <a:rPr lang="en-US" altLang="zh-CN" sz="2800">
                    <a:latin typeface="楷体" panose="02010609060101010101" charset="-122"/>
                    <a:ea typeface="楷体" panose="02010609060101010101" charset="-122"/>
                    <a:cs typeface="楷体_GB2312" panose="02010600030101010101" pitchFamily="49" charset="-122"/>
                    <a:sym typeface="+mn-ea"/>
                  </a:rPr>
                  <a:t>         </a:t>
                </a:r>
                <a:r>
                  <a:rPr lang="zh-CN" altLang="en-US" sz="2800">
                    <a:latin typeface="楷体" panose="02010609060101010101" charset="-122"/>
                    <a:ea typeface="楷体" panose="02010609060101010101" charset="-122"/>
                    <a:cs typeface="楷体_GB2312" panose="02010600030101010101" pitchFamily="49" charset="-122"/>
                    <a:sym typeface="+mn-ea"/>
                  </a:rPr>
                  <a:t>放在</a:t>
                </a:r>
                <a:endParaRPr lang="en-US" altLang="zh-CN" sz="280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endParaRPr>
              </a:p>
              <a:p>
                <a:pPr fontAlgn="auto">
                  <a:lnSpc>
                    <a:spcPct val="130000"/>
                  </a:lnSpc>
                </a:pPr>
                <a:r>
                  <a:rPr lang="zh-CN" altLang="en-US" sz="2800">
                    <a:latin typeface="楷体" panose="02010609060101010101" charset="-122"/>
                    <a:ea typeface="楷体" panose="02010609060101010101" charset="-122"/>
                    <a:cs typeface="楷体_GB2312" panose="02010600030101010101" pitchFamily="49" charset="-122"/>
                    <a:sym typeface="+mn-ea"/>
                  </a:rPr>
                  <a:t>里，可以怎样放？</a:t>
                </a:r>
                <a:endParaRPr lang="zh-CN" altLang="en-US" sz="280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endParaRPr>
              </a:p>
            </p:txBody>
          </p:sp>
          <p:grpSp>
            <p:nvGrpSpPr>
              <p:cNvPr id="35" name="组合 34"/>
              <p:cNvGrpSpPr/>
              <p:nvPr/>
            </p:nvGrpSpPr>
            <p:grpSpPr>
              <a:xfrm>
                <a:off x="6765" y="366"/>
                <a:ext cx="2299" cy="560"/>
                <a:chOff x="6683" y="2595"/>
                <a:chExt cx="2299" cy="560"/>
              </a:xfrm>
            </p:grpSpPr>
            <p:pic>
              <p:nvPicPr>
                <p:cNvPr id="31" name="Picture 6"/>
                <p:cNvPicPr>
                  <a:picLocks noChangeAspect="1"/>
                </p:cNvPicPr>
                <p:nvPr>
                  <p:custDataLst>
                    <p:tags r:id="rId4"/>
                  </p:custDataLst>
                </p:nvPr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7258" y="2595"/>
                  <a:ext cx="575" cy="56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32" name="Picture 6"/>
                <p:cNvPicPr>
                  <a:picLocks noChangeAspect="1"/>
                </p:cNvPicPr>
                <p:nvPr>
                  <p:custDataLst>
                    <p:tags r:id="rId5"/>
                  </p:custDataLst>
                </p:nvPr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7833" y="2595"/>
                  <a:ext cx="575" cy="56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33" name="Picture 6"/>
                <p:cNvPicPr>
                  <a:picLocks noChangeAspect="1"/>
                </p:cNvPicPr>
                <p:nvPr>
                  <p:custDataLst>
                    <p:tags r:id="rId6"/>
                  </p:custDataLst>
                </p:nvPr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6683" y="2595"/>
                  <a:ext cx="575" cy="56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34" name="Picture 6"/>
                <p:cNvPicPr>
                  <a:picLocks noChangeAspect="1"/>
                </p:cNvPicPr>
                <p:nvPr>
                  <p:custDataLst>
                    <p:tags r:id="rId7"/>
                  </p:custDataLst>
                </p:nvPr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8408" y="2595"/>
                  <a:ext cx="575" cy="56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  <p:grpSp>
            <p:nvGrpSpPr>
              <p:cNvPr id="39" name="组合 38"/>
              <p:cNvGrpSpPr/>
              <p:nvPr/>
            </p:nvGrpSpPr>
            <p:grpSpPr>
              <a:xfrm>
                <a:off x="10367" y="246"/>
                <a:ext cx="3000" cy="680"/>
                <a:chOff x="5866" y="3178"/>
                <a:chExt cx="3000" cy="680"/>
              </a:xfrm>
            </p:grpSpPr>
            <p:pic>
              <p:nvPicPr>
                <p:cNvPr id="36" name="Picture 7"/>
                <p:cNvPicPr>
                  <a:picLocks noChangeAspect="1"/>
                </p:cNvPicPr>
                <p:nvPr/>
              </p:nvPicPr>
              <p:blipFill>
                <a:blip r:embed="rId1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5866" y="3178"/>
                  <a:ext cx="1500" cy="68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37" name="Picture 7"/>
                <p:cNvPicPr>
                  <a:picLocks noChangeAspect="1"/>
                </p:cNvPicPr>
                <p:nvPr/>
              </p:nvPicPr>
              <p:blipFill>
                <a:blip r:embed="rId1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7366" y="3178"/>
                  <a:ext cx="1500" cy="68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</p:grpSp>
      </p:grpSp>
      <p:sp>
        <p:nvSpPr>
          <p:cNvPr id="42" name="文本框 41"/>
          <p:cNvSpPr txBox="1"/>
          <p:nvPr/>
        </p:nvSpPr>
        <p:spPr>
          <a:xfrm>
            <a:off x="2652396" y="5043806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2503805" y="5532121"/>
            <a:ext cx="725169" cy="476249"/>
            <a:chOff x="3160" y="8839"/>
            <a:chExt cx="1142" cy="750"/>
          </a:xfrm>
        </p:grpSpPr>
        <p:cxnSp>
          <p:nvCxnSpPr>
            <p:cNvPr id="44" name="直接连接符 43"/>
            <p:cNvCxnSpPr/>
            <p:nvPr/>
          </p:nvCxnSpPr>
          <p:spPr>
            <a:xfrm flipH="1">
              <a:off x="3160" y="8839"/>
              <a:ext cx="479" cy="75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3824" y="8839"/>
              <a:ext cx="479" cy="75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文本框 45"/>
          <p:cNvSpPr txBox="1"/>
          <p:nvPr/>
        </p:nvSpPr>
        <p:spPr>
          <a:xfrm>
            <a:off x="2282825" y="5975986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048636" y="5975986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010911" y="5043806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5862321" y="5532121"/>
            <a:ext cx="725169" cy="476249"/>
            <a:chOff x="3160" y="8839"/>
            <a:chExt cx="1142" cy="750"/>
          </a:xfrm>
        </p:grpSpPr>
        <p:cxnSp>
          <p:nvCxnSpPr>
            <p:cNvPr id="51" name="直接连接符 50"/>
            <p:cNvCxnSpPr/>
            <p:nvPr/>
          </p:nvCxnSpPr>
          <p:spPr>
            <a:xfrm flipH="1">
              <a:off x="3160" y="8839"/>
              <a:ext cx="479" cy="75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3824" y="8839"/>
              <a:ext cx="479" cy="75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文本框 52"/>
          <p:cNvSpPr txBox="1"/>
          <p:nvPr/>
        </p:nvSpPr>
        <p:spPr>
          <a:xfrm>
            <a:off x="5641341" y="5975986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407151" y="5975986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6351271" y="6008370"/>
            <a:ext cx="527685" cy="527685"/>
          </a:xfrm>
          <a:prstGeom prst="rect">
            <a:avLst/>
          </a:prstGeom>
          <a:noFill/>
          <a:ln w="19050">
            <a:solidFill>
              <a:srgbClr val="E54D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68" name="文本框 67"/>
          <p:cNvSpPr txBox="1"/>
          <p:nvPr/>
        </p:nvSpPr>
        <p:spPr>
          <a:xfrm>
            <a:off x="9237981" y="5980431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0013316" y="5980431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9175118" y="5048250"/>
            <a:ext cx="1301115" cy="1487805"/>
            <a:chOff x="14449" y="7950"/>
            <a:chExt cx="2049" cy="2343"/>
          </a:xfrm>
        </p:grpSpPr>
        <p:sp>
          <p:nvSpPr>
            <p:cNvPr id="63" name="文本框 62"/>
            <p:cNvSpPr txBox="1"/>
            <p:nvPr/>
          </p:nvSpPr>
          <p:spPr>
            <a:xfrm>
              <a:off x="15130" y="7950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4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14896" y="8719"/>
              <a:ext cx="1142" cy="750"/>
              <a:chOff x="3160" y="8839"/>
              <a:chExt cx="1142" cy="750"/>
            </a:xfrm>
          </p:grpSpPr>
          <p:cxnSp>
            <p:nvCxnSpPr>
              <p:cNvPr id="65" name="直接连接符 64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矩形 69"/>
            <p:cNvSpPr/>
            <p:nvPr/>
          </p:nvSpPr>
          <p:spPr>
            <a:xfrm>
              <a:off x="15667" y="9462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14449" y="9462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97069E-06 -4.11656E-06 L 0.02462 0.14339" pathEditMode="relative" rAng="0" ptsTypes="AA">
                                      <p:cBhvr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0" y="7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03905E-05 -8.95255E-05 L 0.0600151 0.149329" pathEditMode="relative" rAng="0" ptsTypes="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03905E-05 -8.95255E-05 L 0.0188461 0.145031" pathEditMode="relative" rAng="0" ptsTypes="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03905E-05 -8.95255E-05 L -0.0195011 0.145031" pathEditMode="relative" rAng="0" ptsTypes="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03905E-05 -8.95255E-05 L 0.0184429 0.145031" pathEditMode="relative" rAng="0" ptsTypes="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55858 0.0042077 L -0.0182414 0.146464" pathEditMode="relative" rAng="0" ptsTypes="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" y="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03905E-05 -8.95255E-05 L 0.0182918 0.143688" pathEditMode="relative" rAng="0" ptsTypes="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211 0.0042077 L -0.0207609 0.145031" pathEditMode="relative" rAng="0" ptsTypes="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" y="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03905E-05 -8.95255E-05 L 0.00629882 0.147896" pathEditMode="relative" rAng="0" ptsTypes="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03905E-05 -8.95255E-05 L -0.0267574 0.145031" pathEditMode="relative" rAng="0" ptsTypes="">
                                      <p:cBhvr>
                                        <p:cTn id="8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03905E-05 -8.95255E-05 L -0.064651 0.150761" pathEditMode="relative" rAng="0" ptsTypes="">
                                      <p:cBhvr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03905E-05 -8.95255E-05 L -0.0244898 0.145031" pathEditMode="relative" rAng="0" ptsTypes="">
                                      <p:cBhvr>
                                        <p:cTn id="9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" y="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6" grpId="0"/>
      <p:bldP spid="47" grpId="0"/>
      <p:bldP spid="48" grpId="0"/>
      <p:bldP spid="53" grpId="0"/>
      <p:bldP spid="54" grpId="0"/>
      <p:bldP spid="58" grpId="0" animBg="1"/>
      <p:bldP spid="68" grpId="0"/>
      <p:bldP spid="6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文本框 3"/>
          <p:cNvSpPr txBox="1"/>
          <p:nvPr/>
        </p:nvSpPr>
        <p:spPr>
          <a:xfrm>
            <a:off x="1913236" y="5024508"/>
            <a:ext cx="2113585" cy="52321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ctr" fontAlgn="ctr"/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合成4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4" name="文本框 3"/>
          <p:cNvSpPr txBox="1"/>
          <p:nvPr/>
        </p:nvSpPr>
        <p:spPr>
          <a:xfrm>
            <a:off x="5314430" y="5024508"/>
            <a:ext cx="2113585" cy="52321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ctr" fontAlgn="ctr"/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合成4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5" name="文本框 3"/>
          <p:cNvSpPr txBox="1"/>
          <p:nvPr/>
        </p:nvSpPr>
        <p:spPr>
          <a:xfrm>
            <a:off x="8736501" y="5024508"/>
            <a:ext cx="2113585" cy="52321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ctr" fontAlgn="ctr"/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合成4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9460230" y="1356360"/>
            <a:ext cx="1332865" cy="1601470"/>
          </a:xfrm>
          <a:prstGeom prst="rect">
            <a:avLst/>
          </a:prstGeom>
        </p:spPr>
      </p:pic>
      <p:sp>
        <p:nvSpPr>
          <p:cNvPr id="13" name="AutoShape 27"/>
          <p:cNvSpPr>
            <a:spLocks noChangeArrowheads="1"/>
          </p:cNvSpPr>
          <p:nvPr/>
        </p:nvSpPr>
        <p:spPr bwMode="auto">
          <a:xfrm>
            <a:off x="5045711" y="1568451"/>
            <a:ext cx="4015105" cy="727710"/>
          </a:xfrm>
          <a:prstGeom prst="wedgeRoundRectCallout">
            <a:avLst>
              <a:gd name="adj1" fmla="val 62699"/>
              <a:gd name="adj2" fmla="val -14572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 lIns="91435" tIns="45718" rIns="91435" bIns="45718"/>
          <a:lstStyle/>
          <a:p>
            <a:pPr fontAlgn="auto">
              <a:lnSpc>
                <a:spcPct val="130000"/>
              </a:lnSpc>
            </a:pP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你知道几和几合成4吗？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_GB2312" panose="02010600030101010101" pitchFamily="49" charset="-122"/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368425" y="3058161"/>
            <a:ext cx="3125470" cy="1629410"/>
            <a:chOff x="2155" y="4816"/>
            <a:chExt cx="4922" cy="2566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463" y="5472"/>
              <a:ext cx="4580" cy="1652"/>
            </a:xfrm>
            <a:prstGeom prst="rect">
              <a:avLst/>
            </a:prstGeom>
          </p:spPr>
        </p:pic>
        <p:sp>
          <p:nvSpPr>
            <p:cNvPr id="66" name="圆角矩形 65"/>
            <p:cNvSpPr/>
            <p:nvPr/>
          </p:nvSpPr>
          <p:spPr>
            <a:xfrm>
              <a:off x="2155" y="4816"/>
              <a:ext cx="4922" cy="2566"/>
            </a:xfrm>
            <a:prstGeom prst="roundRect">
              <a:avLst/>
            </a:prstGeom>
            <a:noFill/>
            <a:ln w="25400"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737737" y="3084196"/>
            <a:ext cx="3127375" cy="1629410"/>
            <a:chOff x="7461" y="4857"/>
            <a:chExt cx="4925" cy="256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682" y="5555"/>
              <a:ext cx="4704" cy="1485"/>
            </a:xfrm>
            <a:prstGeom prst="rect">
              <a:avLst/>
            </a:prstGeom>
          </p:spPr>
        </p:pic>
        <p:sp>
          <p:nvSpPr>
            <p:cNvPr id="8" name="圆角矩形 7"/>
            <p:cNvSpPr/>
            <p:nvPr/>
          </p:nvSpPr>
          <p:spPr>
            <a:xfrm>
              <a:off x="7461" y="4857"/>
              <a:ext cx="4922" cy="2566"/>
            </a:xfrm>
            <a:prstGeom prst="roundRect">
              <a:avLst/>
            </a:prstGeom>
            <a:noFill/>
            <a:ln w="25400"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152765" y="3084196"/>
            <a:ext cx="3125470" cy="1629410"/>
            <a:chOff x="12839" y="4857"/>
            <a:chExt cx="4922" cy="256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2920" y="5551"/>
              <a:ext cx="4704" cy="1388"/>
            </a:xfrm>
            <a:prstGeom prst="rect">
              <a:avLst/>
            </a:prstGeom>
          </p:spPr>
        </p:pic>
        <p:sp>
          <p:nvSpPr>
            <p:cNvPr id="9" name="圆角矩形 8"/>
            <p:cNvSpPr/>
            <p:nvPr/>
          </p:nvSpPr>
          <p:spPr>
            <a:xfrm>
              <a:off x="12839" y="4857"/>
              <a:ext cx="4922" cy="2566"/>
            </a:xfrm>
            <a:prstGeom prst="roundRect">
              <a:avLst/>
            </a:prstGeom>
            <a:noFill/>
            <a:ln w="25400"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矩形 28"/>
          <p:cNvSpPr/>
          <p:nvPr/>
        </p:nvSpPr>
        <p:spPr>
          <a:xfrm>
            <a:off x="914742" y="967741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95251" y="1049656"/>
            <a:ext cx="1766819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试一试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099" name="Picture 5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103755" y="2732405"/>
            <a:ext cx="4259580" cy="33540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2" name="文本框 41"/>
          <p:cNvSpPr txBox="1"/>
          <p:nvPr/>
        </p:nvSpPr>
        <p:spPr>
          <a:xfrm>
            <a:off x="7295515" y="3094356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7118351" y="3582670"/>
            <a:ext cx="725169" cy="476249"/>
            <a:chOff x="3160" y="8839"/>
            <a:chExt cx="1142" cy="750"/>
          </a:xfrm>
        </p:grpSpPr>
        <p:cxnSp>
          <p:nvCxnSpPr>
            <p:cNvPr id="44" name="直接连接符 43"/>
            <p:cNvCxnSpPr/>
            <p:nvPr/>
          </p:nvCxnSpPr>
          <p:spPr>
            <a:xfrm flipH="1">
              <a:off x="3160" y="8839"/>
              <a:ext cx="479" cy="75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3824" y="8839"/>
              <a:ext cx="479" cy="75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文本框 45"/>
          <p:cNvSpPr txBox="1"/>
          <p:nvPr/>
        </p:nvSpPr>
        <p:spPr>
          <a:xfrm>
            <a:off x="6897371" y="4026536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663181" y="4026536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017760" y="3094356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840595" y="3582670"/>
            <a:ext cx="725169" cy="476249"/>
            <a:chOff x="3160" y="8839"/>
            <a:chExt cx="1142" cy="750"/>
          </a:xfrm>
        </p:grpSpPr>
        <p:cxnSp>
          <p:nvCxnSpPr>
            <p:cNvPr id="6" name="直接连接符 5"/>
            <p:cNvCxnSpPr/>
            <p:nvPr/>
          </p:nvCxnSpPr>
          <p:spPr>
            <a:xfrm flipH="1">
              <a:off x="3160" y="8839"/>
              <a:ext cx="479" cy="75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3824" y="8839"/>
              <a:ext cx="479" cy="75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/>
          <p:nvPr/>
        </p:nvSpPr>
        <p:spPr>
          <a:xfrm>
            <a:off x="9619616" y="4026536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385426" y="4026536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3"/>
          <p:cNvSpPr txBox="1"/>
          <p:nvPr/>
        </p:nvSpPr>
        <p:spPr>
          <a:xfrm>
            <a:off x="6495396" y="4958468"/>
            <a:ext cx="2113585" cy="52321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ctr" fontAlgn="ctr"/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en-US" altLang="zh-CN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合成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28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3"/>
          <p:cNvSpPr txBox="1"/>
          <p:nvPr/>
        </p:nvSpPr>
        <p:spPr>
          <a:xfrm>
            <a:off x="9197322" y="4958468"/>
            <a:ext cx="2113585" cy="52321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ctr" fontAlgn="ctr"/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合成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28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TextBox 7"/>
          <p:cNvSpPr txBox="1">
            <a:spLocks noChangeArrowheads="1"/>
          </p:cNvSpPr>
          <p:nvPr/>
        </p:nvSpPr>
        <p:spPr bwMode="auto">
          <a:xfrm>
            <a:off x="1466851" y="1814196"/>
            <a:ext cx="6133465" cy="784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</a:rPr>
              <a:t>5可以分成几和几？几和几合成5？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475471" y="3094355"/>
            <a:ext cx="1459864" cy="1515110"/>
          </a:xfrm>
          <a:prstGeom prst="rect">
            <a:avLst/>
          </a:prstGeom>
          <a:noFill/>
          <a:ln w="19050">
            <a:solidFill>
              <a:srgbClr val="E54DCA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6" grpId="0"/>
      <p:bldP spid="47" grpId="0"/>
      <p:bldP spid="4" grpId="0"/>
      <p:bldP spid="8" grpId="0"/>
      <p:bldP spid="9" grpId="0"/>
      <p:bldP spid="13" grpId="0"/>
      <p:bldP spid="20" grpId="0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文本框 67"/>
          <p:cNvSpPr txBox="1"/>
          <p:nvPr/>
        </p:nvSpPr>
        <p:spPr>
          <a:xfrm>
            <a:off x="6887845" y="4036061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7663181" y="4036061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95251" y="1049656"/>
            <a:ext cx="1766819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试一试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1466851" y="1814196"/>
            <a:ext cx="6133465" cy="784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000">
                <a:latin typeface="楷体" panose="02010609060101010101" charset="-122"/>
                <a:ea typeface="楷体" panose="02010609060101010101" charset="-122"/>
              </a:rPr>
              <a:t>5可以分成几和几？几和几合成5？</a:t>
            </a:r>
            <a:endParaRPr lang="zh-CN" altLang="en-US" sz="300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099" name="Picture 5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304" r="-12834"/>
          <a:stretch>
            <a:fillRect/>
          </a:stretch>
        </p:blipFill>
        <p:spPr>
          <a:xfrm>
            <a:off x="1887220" y="2632710"/>
            <a:ext cx="4259580" cy="33540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文本框 3"/>
          <p:cNvSpPr txBox="1"/>
          <p:nvPr/>
        </p:nvSpPr>
        <p:spPr>
          <a:xfrm>
            <a:off x="6495396" y="4967992"/>
            <a:ext cx="2113585" cy="52321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ctr" fontAlgn="ctr"/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合成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28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3"/>
          <p:cNvSpPr txBox="1"/>
          <p:nvPr/>
        </p:nvSpPr>
        <p:spPr>
          <a:xfrm>
            <a:off x="9197322" y="4967992"/>
            <a:ext cx="2113585" cy="52321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ctr" fontAlgn="ctr"/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合成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28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6823712" y="3103880"/>
            <a:ext cx="1301115" cy="1487805"/>
            <a:chOff x="10746" y="4888"/>
            <a:chExt cx="2049" cy="2343"/>
          </a:xfrm>
        </p:grpSpPr>
        <p:sp>
          <p:nvSpPr>
            <p:cNvPr id="63" name="文本框 62"/>
            <p:cNvSpPr txBox="1"/>
            <p:nvPr/>
          </p:nvSpPr>
          <p:spPr>
            <a:xfrm>
              <a:off x="11474" y="4888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5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11195" y="5657"/>
              <a:ext cx="1142" cy="750"/>
              <a:chOff x="3160" y="8839"/>
              <a:chExt cx="1142" cy="750"/>
            </a:xfrm>
          </p:grpSpPr>
          <p:cxnSp>
            <p:nvCxnSpPr>
              <p:cNvPr id="65" name="直接连接符 64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矩形 69"/>
            <p:cNvSpPr/>
            <p:nvPr/>
          </p:nvSpPr>
          <p:spPr>
            <a:xfrm>
              <a:off x="1196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10746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9553576" y="4036061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328910" y="4036061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9384031" y="3103881"/>
            <a:ext cx="1459866" cy="1555750"/>
            <a:chOff x="14778" y="4888"/>
            <a:chExt cx="2299" cy="2450"/>
          </a:xfrm>
        </p:grpSpPr>
        <p:sp>
          <p:nvSpPr>
            <p:cNvPr id="12" name="文本框 11"/>
            <p:cNvSpPr txBox="1"/>
            <p:nvPr/>
          </p:nvSpPr>
          <p:spPr>
            <a:xfrm>
              <a:off x="15672" y="4888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5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15393" y="5657"/>
              <a:ext cx="1142" cy="750"/>
              <a:chOff x="3160" y="8839"/>
              <a:chExt cx="1142" cy="750"/>
            </a:xfrm>
          </p:grpSpPr>
          <p:cxnSp>
            <p:nvCxnSpPr>
              <p:cNvPr id="15" name="直接连接符 14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矩形 18"/>
            <p:cNvSpPr/>
            <p:nvPr/>
          </p:nvSpPr>
          <p:spPr>
            <a:xfrm>
              <a:off x="16162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1494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14778" y="4952"/>
              <a:ext cx="2299" cy="2386"/>
            </a:xfrm>
            <a:prstGeom prst="rect">
              <a:avLst/>
            </a:prstGeom>
            <a:noFill/>
            <a:ln w="19050">
              <a:solidFill>
                <a:srgbClr val="E54DC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13" grpId="0"/>
      <p:bldP spid="20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48586" y="1968501"/>
            <a:ext cx="5640070" cy="78482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sz="3000" dirty="0">
                <a:latin typeface="楷体" panose="02010609060101010101" charset="-122"/>
                <a:ea typeface="楷体" panose="02010609060101010101" charset="-122"/>
              </a:rPr>
              <a:t>2可以分成1和1；1和1合成2。</a:t>
            </a:r>
            <a:endParaRPr sz="30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38674" y="756920"/>
            <a:ext cx="2047345" cy="923326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</a:t>
            </a:r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结</a:t>
            </a:r>
            <a:endParaRPr lang="zh-CN" alt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椭圆 1"/>
          <p:cNvSpPr/>
          <p:nvPr/>
        </p:nvSpPr>
        <p:spPr>
          <a:xfrm>
            <a:off x="2303781" y="2299971"/>
            <a:ext cx="273685" cy="273685"/>
          </a:xfrm>
          <a:prstGeom prst="ellipse">
            <a:avLst/>
          </a:prstGeom>
          <a:solidFill>
            <a:srgbClr val="FF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5133343" y="2724785"/>
            <a:ext cx="1297305" cy="1459865"/>
            <a:chOff x="8084" y="4291"/>
            <a:chExt cx="2043" cy="2299"/>
          </a:xfrm>
        </p:grpSpPr>
        <p:sp>
          <p:nvSpPr>
            <p:cNvPr id="42" name="文本框 41"/>
            <p:cNvSpPr txBox="1"/>
            <p:nvPr/>
          </p:nvSpPr>
          <p:spPr>
            <a:xfrm>
              <a:off x="8711" y="4291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2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8432" y="5060"/>
              <a:ext cx="1142" cy="750"/>
              <a:chOff x="3160" y="8839"/>
              <a:chExt cx="1142" cy="750"/>
            </a:xfrm>
          </p:grpSpPr>
          <p:cxnSp>
            <p:nvCxnSpPr>
              <p:cNvPr id="44" name="直接连接符 43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" name="文本框 45"/>
            <p:cNvSpPr txBox="1"/>
            <p:nvPr/>
          </p:nvSpPr>
          <p:spPr>
            <a:xfrm>
              <a:off x="8084" y="5669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1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9320" y="5669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1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352927" y="5038090"/>
            <a:ext cx="1297305" cy="1459865"/>
            <a:chOff x="6855" y="7934"/>
            <a:chExt cx="2043" cy="2299"/>
          </a:xfrm>
        </p:grpSpPr>
        <p:sp>
          <p:nvSpPr>
            <p:cNvPr id="4" name="文本框 3"/>
            <p:cNvSpPr txBox="1"/>
            <p:nvPr/>
          </p:nvSpPr>
          <p:spPr>
            <a:xfrm>
              <a:off x="7482" y="7934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3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7203" y="8703"/>
              <a:ext cx="1142" cy="750"/>
              <a:chOff x="3160" y="8839"/>
              <a:chExt cx="1142" cy="750"/>
            </a:xfrm>
          </p:grpSpPr>
          <p:cxnSp>
            <p:nvCxnSpPr>
              <p:cNvPr id="15" name="直接连接符 14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文本框 16"/>
            <p:cNvSpPr txBox="1"/>
            <p:nvPr/>
          </p:nvSpPr>
          <p:spPr>
            <a:xfrm>
              <a:off x="6855" y="9312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1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091" y="9312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2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19" name="TextBox 5"/>
          <p:cNvSpPr txBox="1"/>
          <p:nvPr/>
        </p:nvSpPr>
        <p:spPr>
          <a:xfrm>
            <a:off x="2648585" y="4248785"/>
            <a:ext cx="7654925" cy="78482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sz="3000" dirty="0">
                <a:latin typeface="楷体" panose="02010609060101010101" charset="-122"/>
                <a:ea typeface="楷体" panose="02010609060101010101" charset="-122"/>
              </a:rPr>
              <a:t>3可以分成1和2，2和1；1和2，2和1合成3。</a:t>
            </a:r>
            <a:endParaRPr sz="30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2303781" y="4580256"/>
            <a:ext cx="273685" cy="273685"/>
          </a:xfrm>
          <a:prstGeom prst="ellipse">
            <a:avLst/>
          </a:prstGeom>
          <a:solidFill>
            <a:srgbClr val="FF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6495417" y="5038090"/>
            <a:ext cx="1459866" cy="1527810"/>
            <a:chOff x="10229" y="7934"/>
            <a:chExt cx="2299" cy="2406"/>
          </a:xfrm>
        </p:grpSpPr>
        <p:grpSp>
          <p:nvGrpSpPr>
            <p:cNvPr id="30" name="组合 29"/>
            <p:cNvGrpSpPr/>
            <p:nvPr/>
          </p:nvGrpSpPr>
          <p:grpSpPr>
            <a:xfrm>
              <a:off x="10440" y="7934"/>
              <a:ext cx="2088" cy="2299"/>
              <a:chOff x="10440" y="7934"/>
              <a:chExt cx="2088" cy="2299"/>
            </a:xfrm>
          </p:grpSpPr>
          <p:sp>
            <p:nvSpPr>
              <p:cNvPr id="24" name="文本框 23"/>
              <p:cNvSpPr txBox="1"/>
              <p:nvPr/>
            </p:nvSpPr>
            <p:spPr>
              <a:xfrm>
                <a:off x="11067" y="7934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3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25" name="组合 24"/>
              <p:cNvGrpSpPr/>
              <p:nvPr/>
            </p:nvGrpSpPr>
            <p:grpSpPr>
              <a:xfrm>
                <a:off x="10788" y="8703"/>
                <a:ext cx="1142" cy="750"/>
                <a:chOff x="3160" y="8839"/>
                <a:chExt cx="1142" cy="750"/>
              </a:xfrm>
            </p:grpSpPr>
            <p:cxnSp>
              <p:nvCxnSpPr>
                <p:cNvPr id="26" name="直接连接符 25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接连接符 26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文本框 27"/>
              <p:cNvSpPr txBox="1"/>
              <p:nvPr/>
            </p:nvSpPr>
            <p:spPr>
              <a:xfrm>
                <a:off x="10440" y="9312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2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11721" y="9312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1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10229" y="7954"/>
              <a:ext cx="2299" cy="2386"/>
            </a:xfrm>
            <a:prstGeom prst="rect">
              <a:avLst/>
            </a:prstGeom>
            <a:noFill/>
            <a:ln w="19050">
              <a:solidFill>
                <a:srgbClr val="E54DC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19" grpId="0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40256" y="1968501"/>
            <a:ext cx="5507989" cy="147732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sz="3000" dirty="0">
                <a:latin typeface="楷体" panose="02010609060101010101" charset="-122"/>
                <a:ea typeface="楷体" panose="02010609060101010101" charset="-122"/>
              </a:rPr>
              <a:t>4可以分成1和3，3和1，2和2；</a:t>
            </a:r>
            <a:endParaRPr sz="3000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sz="3000" dirty="0">
                <a:latin typeface="楷体" panose="02010609060101010101" charset="-122"/>
                <a:ea typeface="楷体" panose="02010609060101010101" charset="-122"/>
              </a:rPr>
              <a:t>1和3，3和1，2和2合成4。</a:t>
            </a:r>
            <a:endParaRPr sz="30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38674" y="756920"/>
            <a:ext cx="2047345" cy="923326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</a:t>
            </a:r>
            <a:r>
              <a:rPr lang="zh-CN" altLang="en-US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结</a:t>
            </a:r>
            <a:endParaRPr lang="zh-CN" altLang="en-US" sz="54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椭圆 1"/>
          <p:cNvSpPr/>
          <p:nvPr/>
        </p:nvSpPr>
        <p:spPr>
          <a:xfrm>
            <a:off x="1695450" y="2299971"/>
            <a:ext cx="273685" cy="273685"/>
          </a:xfrm>
          <a:prstGeom prst="ellipse">
            <a:avLst/>
          </a:prstGeom>
          <a:solidFill>
            <a:srgbClr val="FF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7316471" y="2037715"/>
            <a:ext cx="1278255" cy="1459865"/>
            <a:chOff x="11730" y="3128"/>
            <a:chExt cx="2013" cy="2299"/>
          </a:xfrm>
        </p:grpSpPr>
        <p:sp>
          <p:nvSpPr>
            <p:cNvPr id="42" name="文本框 41"/>
            <p:cNvSpPr txBox="1"/>
            <p:nvPr/>
          </p:nvSpPr>
          <p:spPr>
            <a:xfrm>
              <a:off x="12357" y="3128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4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12078" y="3897"/>
              <a:ext cx="1142" cy="750"/>
              <a:chOff x="3160" y="8839"/>
              <a:chExt cx="1142" cy="750"/>
            </a:xfrm>
          </p:grpSpPr>
          <p:cxnSp>
            <p:nvCxnSpPr>
              <p:cNvPr id="44" name="直接连接符 43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" name="文本框 45"/>
            <p:cNvSpPr txBox="1"/>
            <p:nvPr/>
          </p:nvSpPr>
          <p:spPr>
            <a:xfrm>
              <a:off x="11730" y="4506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1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2936" y="4506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3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19" name="TextBox 5"/>
          <p:cNvSpPr txBox="1"/>
          <p:nvPr/>
        </p:nvSpPr>
        <p:spPr>
          <a:xfrm>
            <a:off x="2040256" y="3762376"/>
            <a:ext cx="7654925" cy="147732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sz="3000" dirty="0">
                <a:latin typeface="楷体" panose="02010609060101010101" charset="-122"/>
                <a:ea typeface="楷体" panose="02010609060101010101" charset="-122"/>
              </a:rPr>
              <a:t>5可以分成1和4，4和1，2和3，3和2；</a:t>
            </a:r>
            <a:endParaRPr sz="3000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sz="3000" dirty="0">
                <a:latin typeface="楷体" panose="02010609060101010101" charset="-122"/>
                <a:ea typeface="楷体" panose="02010609060101010101" charset="-122"/>
              </a:rPr>
              <a:t>1和4，4和1，2和3，3和2合成5。</a:t>
            </a:r>
            <a:endParaRPr sz="30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695450" y="4093846"/>
            <a:ext cx="273685" cy="273685"/>
          </a:xfrm>
          <a:prstGeom prst="ellipse">
            <a:avLst/>
          </a:prstGeom>
          <a:solidFill>
            <a:srgbClr val="FF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10363835" y="2037715"/>
            <a:ext cx="1278255" cy="1459865"/>
            <a:chOff x="11730" y="3128"/>
            <a:chExt cx="2013" cy="2299"/>
          </a:xfrm>
        </p:grpSpPr>
        <p:sp>
          <p:nvSpPr>
            <p:cNvPr id="30" name="文本框 29"/>
            <p:cNvSpPr txBox="1"/>
            <p:nvPr/>
          </p:nvSpPr>
          <p:spPr>
            <a:xfrm>
              <a:off x="12357" y="3128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4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12078" y="3897"/>
              <a:ext cx="1142" cy="750"/>
              <a:chOff x="3160" y="8839"/>
              <a:chExt cx="1142" cy="750"/>
            </a:xfrm>
          </p:grpSpPr>
          <p:cxnSp>
            <p:nvCxnSpPr>
              <p:cNvPr id="32" name="直接连接符 31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文本框 33"/>
            <p:cNvSpPr txBox="1"/>
            <p:nvPr/>
          </p:nvSpPr>
          <p:spPr>
            <a:xfrm>
              <a:off x="11730" y="4506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2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2936" y="4506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2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134996" y="5235576"/>
            <a:ext cx="1278255" cy="1459865"/>
            <a:chOff x="11730" y="3128"/>
            <a:chExt cx="2013" cy="2299"/>
          </a:xfrm>
        </p:grpSpPr>
        <p:sp>
          <p:nvSpPr>
            <p:cNvPr id="37" name="文本框 36"/>
            <p:cNvSpPr txBox="1"/>
            <p:nvPr/>
          </p:nvSpPr>
          <p:spPr>
            <a:xfrm>
              <a:off x="12357" y="3128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5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12078" y="3897"/>
              <a:ext cx="1142" cy="750"/>
              <a:chOff x="3160" y="8839"/>
              <a:chExt cx="1142" cy="750"/>
            </a:xfrm>
          </p:grpSpPr>
          <p:cxnSp>
            <p:nvCxnSpPr>
              <p:cNvPr id="39" name="直接连接符 38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文本框 40"/>
            <p:cNvSpPr txBox="1"/>
            <p:nvPr/>
          </p:nvSpPr>
          <p:spPr>
            <a:xfrm>
              <a:off x="11730" y="4506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1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2936" y="4506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4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433185" y="5235576"/>
            <a:ext cx="1278255" cy="1459865"/>
            <a:chOff x="11730" y="3128"/>
            <a:chExt cx="2013" cy="2299"/>
          </a:xfrm>
        </p:grpSpPr>
        <p:sp>
          <p:nvSpPr>
            <p:cNvPr id="58" name="文本框 57"/>
            <p:cNvSpPr txBox="1"/>
            <p:nvPr/>
          </p:nvSpPr>
          <p:spPr>
            <a:xfrm>
              <a:off x="12357" y="3128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5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12078" y="3897"/>
              <a:ext cx="1142" cy="750"/>
              <a:chOff x="3160" y="8839"/>
              <a:chExt cx="1142" cy="750"/>
            </a:xfrm>
          </p:grpSpPr>
          <p:cxnSp>
            <p:nvCxnSpPr>
              <p:cNvPr id="60" name="直接连接符 59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文本框 61"/>
            <p:cNvSpPr txBox="1"/>
            <p:nvPr/>
          </p:nvSpPr>
          <p:spPr>
            <a:xfrm>
              <a:off x="11730" y="4506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2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12936" y="4506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3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8694422" y="1987550"/>
            <a:ext cx="1459866" cy="1515110"/>
            <a:chOff x="13692" y="3130"/>
            <a:chExt cx="2299" cy="2386"/>
          </a:xfrm>
        </p:grpSpPr>
        <p:grpSp>
          <p:nvGrpSpPr>
            <p:cNvPr id="9" name="组合 8"/>
            <p:cNvGrpSpPr/>
            <p:nvPr/>
          </p:nvGrpSpPr>
          <p:grpSpPr>
            <a:xfrm>
              <a:off x="13906" y="3209"/>
              <a:ext cx="2043" cy="2299"/>
              <a:chOff x="11730" y="3128"/>
              <a:chExt cx="2043" cy="2299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12357" y="3128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4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11" name="组合 10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" name="文本框 13"/>
              <p:cNvSpPr txBox="1"/>
              <p:nvPr/>
            </p:nvSpPr>
            <p:spPr>
              <a:xfrm>
                <a:off x="11730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3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12966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1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sp>
          <p:nvSpPr>
            <p:cNvPr id="71" name="矩形 70"/>
            <p:cNvSpPr/>
            <p:nvPr/>
          </p:nvSpPr>
          <p:spPr>
            <a:xfrm>
              <a:off x="13692" y="3130"/>
              <a:ext cx="2299" cy="2386"/>
            </a:xfrm>
            <a:prstGeom prst="rect">
              <a:avLst/>
            </a:prstGeom>
            <a:noFill/>
            <a:ln w="19050">
              <a:solidFill>
                <a:srgbClr val="E54DC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602482" y="5204460"/>
            <a:ext cx="1459866" cy="1515110"/>
            <a:chOff x="7248" y="8196"/>
            <a:chExt cx="2299" cy="2386"/>
          </a:xfrm>
        </p:grpSpPr>
        <p:grpSp>
          <p:nvGrpSpPr>
            <p:cNvPr id="49" name="组合 48"/>
            <p:cNvGrpSpPr/>
            <p:nvPr/>
          </p:nvGrpSpPr>
          <p:grpSpPr>
            <a:xfrm>
              <a:off x="7534" y="8245"/>
              <a:ext cx="2013" cy="2299"/>
              <a:chOff x="11730" y="3128"/>
              <a:chExt cx="2013" cy="2299"/>
            </a:xfrm>
          </p:grpSpPr>
          <p:sp>
            <p:nvSpPr>
              <p:cNvPr id="50" name="文本框 49"/>
              <p:cNvSpPr txBox="1"/>
              <p:nvPr/>
            </p:nvSpPr>
            <p:spPr>
              <a:xfrm>
                <a:off x="12357" y="3128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5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51" name="组合 50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52" name="直接连接符 51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直接连接符 52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4" name="文本框 53"/>
              <p:cNvSpPr txBox="1"/>
              <p:nvPr/>
            </p:nvSpPr>
            <p:spPr>
              <a:xfrm>
                <a:off x="11730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4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12936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1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sp>
          <p:nvSpPr>
            <p:cNvPr id="72" name="矩形 71"/>
            <p:cNvSpPr/>
            <p:nvPr/>
          </p:nvSpPr>
          <p:spPr>
            <a:xfrm>
              <a:off x="7248" y="8196"/>
              <a:ext cx="2299" cy="2386"/>
            </a:xfrm>
            <a:prstGeom prst="rect">
              <a:avLst/>
            </a:prstGeom>
            <a:noFill/>
            <a:ln w="19050">
              <a:solidFill>
                <a:srgbClr val="E54DC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7959091" y="5204460"/>
            <a:ext cx="1459866" cy="1515110"/>
            <a:chOff x="12534" y="8196"/>
            <a:chExt cx="2299" cy="2386"/>
          </a:xfrm>
        </p:grpSpPr>
        <p:grpSp>
          <p:nvGrpSpPr>
            <p:cNvPr id="64" name="组合 63"/>
            <p:cNvGrpSpPr/>
            <p:nvPr/>
          </p:nvGrpSpPr>
          <p:grpSpPr>
            <a:xfrm>
              <a:off x="12728" y="8245"/>
              <a:ext cx="2013" cy="2299"/>
              <a:chOff x="11730" y="3128"/>
              <a:chExt cx="2013" cy="2299"/>
            </a:xfrm>
          </p:grpSpPr>
          <p:sp>
            <p:nvSpPr>
              <p:cNvPr id="65" name="文本框 64"/>
              <p:cNvSpPr txBox="1"/>
              <p:nvPr/>
            </p:nvSpPr>
            <p:spPr>
              <a:xfrm>
                <a:off x="12357" y="3128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5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66" name="组合 65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67" name="直接连接符 66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直接连接符 67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9" name="文本框 68"/>
              <p:cNvSpPr txBox="1"/>
              <p:nvPr/>
            </p:nvSpPr>
            <p:spPr>
              <a:xfrm>
                <a:off x="11730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3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12936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2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sp>
          <p:nvSpPr>
            <p:cNvPr id="73" name="矩形 72"/>
            <p:cNvSpPr/>
            <p:nvPr/>
          </p:nvSpPr>
          <p:spPr>
            <a:xfrm>
              <a:off x="12534" y="8196"/>
              <a:ext cx="2299" cy="2386"/>
            </a:xfrm>
            <a:prstGeom prst="rect">
              <a:avLst/>
            </a:prstGeom>
            <a:noFill/>
            <a:ln w="19050">
              <a:solidFill>
                <a:srgbClr val="E54DC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19" grpId="0"/>
      <p:bldP spid="22" grpId="0" animBg="1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560,&quot;width&quot;:575}"/>
</p:tagLst>
</file>

<file path=ppt/tags/tag2.xml><?xml version="1.0" encoding="utf-8"?>
<p:tagLst xmlns:p="http://schemas.openxmlformats.org/presentationml/2006/main">
  <p:tag name="KSO_WM_UNIT_PLACING_PICTURE_USER_VIEWPORT" val="{&quot;height&quot;:560,&quot;width&quot;:575}"/>
</p:tagLst>
</file>

<file path=ppt/tags/tag3.xml><?xml version="1.0" encoding="utf-8"?>
<p:tagLst xmlns:p="http://schemas.openxmlformats.org/presentationml/2006/main">
  <p:tag name="KSO_WM_UNIT_PLACING_PICTURE_USER_VIEWPORT" val="{&quot;height&quot;:560,&quot;width&quot;:575}"/>
</p:tagLst>
</file>

<file path=ppt/tags/tag4.xml><?xml version="1.0" encoding="utf-8"?>
<p:tagLst xmlns:p="http://schemas.openxmlformats.org/presentationml/2006/main">
  <p:tag name="KSO_WM_UNIT_PLACING_PICTURE_USER_VIEWPORT" val="{&quot;height&quot;:560,&quot;width&quot;:575}"/>
</p:tagLst>
</file>

<file path=ppt/tags/tag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kyMmExYzMyNGI2NDZkYjhmY2JmMGNiY2ZkOWFhOWY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499</Words>
  <Application>WPS 演示</Application>
  <PresentationFormat>自定义</PresentationFormat>
  <Paragraphs>230</Paragraphs>
  <Slides>13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楷体</vt:lpstr>
      <vt:lpstr>楷体_GB2312</vt:lpstr>
      <vt:lpstr>新宋体</vt:lpstr>
      <vt:lpstr>Calibri</vt:lpstr>
      <vt:lpstr>黑体</vt:lpstr>
      <vt:lpstr>Arial</vt:lpstr>
      <vt:lpstr>Calibri Light</vt:lpstr>
      <vt:lpstr>Arial Unicode MS</vt:lpstr>
      <vt:lpstr>第一PPT模板网-WWW.1PPT.COM</vt:lpstr>
      <vt:lpstr>第七单元   分与合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2022-07-23T11:44:00Z</cp:lastPrinted>
  <dcterms:created xsi:type="dcterms:W3CDTF">2022-07-23T11:44:00Z</dcterms:created>
  <dcterms:modified xsi:type="dcterms:W3CDTF">2023-11-02T08:33:26Z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366F73D61AEE4AF8AABCFD6E0DA4D991_12</vt:lpwstr>
  </property>
  <property fmtid="{D5CDD505-2E9C-101B-9397-08002B2CF9AE}" pid="3" name="KSOProductBuildVer">
    <vt:lpwstr>2052-12.1.0.15712</vt:lpwstr>
  </property>
</Properties>
</file>