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367" r:id="rId3"/>
    <p:sldId id="368" r:id="rId4"/>
    <p:sldId id="299" r:id="rId5"/>
    <p:sldId id="353" r:id="rId6"/>
    <p:sldId id="369" r:id="rId7"/>
    <p:sldId id="370" r:id="rId8"/>
    <p:sldId id="352" r:id="rId9"/>
    <p:sldId id="372" r:id="rId10"/>
    <p:sldId id="373" r:id="rId11"/>
    <p:sldId id="350" r:id="rId12"/>
    <p:sldId id="349" r:id="rId13"/>
    <p:sldId id="348" r:id="rId14"/>
    <p:sldId id="363" r:id="rId15"/>
    <p:sldId id="313" r:id="rId16"/>
  </p:sldIdLst>
  <p:sldSz cx="12601575" cy="7092950"/>
  <p:notesSz cx="6858000" cy="9144000"/>
  <p:custDataLst>
    <p:tags r:id="rId21"/>
  </p:custDataLst>
  <p:defaultTextStyle>
    <a:defPPr>
      <a:defRPr lang="zh-CN"/>
    </a:defPPr>
    <a:lvl1pPr marL="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2" pos="38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10" y="-360"/>
      </p:cViewPr>
      <p:guideLst>
        <p:guide orient="horz" pos="2208"/>
        <p:guide pos="381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2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8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5" y="1768313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5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9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7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9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7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4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4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29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31" tIns="47265" rIns="94531" bIns="4726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31" tIns="47265" rIns="94531" bIns="4726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1" y="1475316"/>
            <a:ext cx="12601576" cy="1237615"/>
          </a:xfrm>
        </p:spPr>
        <p:txBody>
          <a:bodyPr lIns="94531" tIns="47265" rIns="94531" bIns="47265">
            <a:normAutofit/>
          </a:bodyPr>
          <a:lstStyle/>
          <a:p>
            <a:pPr algn="ctr"/>
            <a:r>
              <a:rPr lang="zh-CN" sz="4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第七单元   分与合</a:t>
            </a:r>
            <a:endParaRPr lang="zh-CN" sz="4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-1" y="2998682"/>
            <a:ext cx="12601575" cy="857250"/>
          </a:xfrm>
        </p:spPr>
        <p:txBody>
          <a:bodyPr lIns="94531" tIns="47265" rIns="94531" bIns="47265">
            <a:noAutofit/>
          </a:bodyPr>
          <a:lstStyle/>
          <a:p>
            <a:pPr marL="0" indent="0" algn="ctr">
              <a:buNone/>
            </a:pPr>
            <a:r>
              <a:rPr lang="en-US" altLang="zh-CN" sz="6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6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6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6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的分与合</a:t>
            </a:r>
            <a:endParaRPr lang="zh-CN" altLang="en-US" sz="6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5"/>
          <p:cNvSpPr txBox="1"/>
          <p:nvPr/>
        </p:nvSpPr>
        <p:spPr>
          <a:xfrm>
            <a:off x="1866900" y="1431290"/>
            <a:ext cx="213042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smtClean="0"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000" smtClean="0">
                <a:latin typeface="楷体" panose="02010609060101010101" charset="-122"/>
                <a:ea typeface="楷体" panose="02010609060101010101" charset="-122"/>
              </a:rPr>
              <a:t>的分与合</a:t>
            </a:r>
            <a:endParaRPr lang="zh-CN" altLang="en-US" sz="300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522095" y="1753235"/>
            <a:ext cx="273685" cy="273685"/>
          </a:xfrm>
          <a:prstGeom prst="ellipse">
            <a:avLst/>
          </a:prstGeom>
          <a:solidFill>
            <a:srgbClr val="FF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2404745" y="2294890"/>
            <a:ext cx="1278255" cy="1458595"/>
            <a:chOff x="11730" y="3128"/>
            <a:chExt cx="2013" cy="2297"/>
          </a:xfrm>
        </p:grpSpPr>
        <p:sp>
          <p:nvSpPr>
            <p:cNvPr id="37" name="文本框 36"/>
            <p:cNvSpPr txBox="1"/>
            <p:nvPr/>
          </p:nvSpPr>
          <p:spPr>
            <a:xfrm>
              <a:off x="12357" y="312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39" name="直接连接符 38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/>
            <p:cNvSpPr txBox="1"/>
            <p:nvPr/>
          </p:nvSpPr>
          <p:spPr>
            <a:xfrm>
              <a:off x="11730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2936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702935" y="2294890"/>
            <a:ext cx="1278255" cy="1458595"/>
            <a:chOff x="11730" y="3128"/>
            <a:chExt cx="2013" cy="2297"/>
          </a:xfrm>
        </p:grpSpPr>
        <p:sp>
          <p:nvSpPr>
            <p:cNvPr id="58" name="文本框 57"/>
            <p:cNvSpPr txBox="1"/>
            <p:nvPr/>
          </p:nvSpPr>
          <p:spPr>
            <a:xfrm>
              <a:off x="12357" y="312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60" name="直接连接符 59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文本框 61"/>
            <p:cNvSpPr txBox="1"/>
            <p:nvPr/>
          </p:nvSpPr>
          <p:spPr>
            <a:xfrm>
              <a:off x="11730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2936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872230" y="2263775"/>
            <a:ext cx="1459230" cy="1515110"/>
            <a:chOff x="7248" y="8196"/>
            <a:chExt cx="2298" cy="2386"/>
          </a:xfrm>
        </p:grpSpPr>
        <p:grpSp>
          <p:nvGrpSpPr>
            <p:cNvPr id="49" name="组合 48"/>
            <p:cNvGrpSpPr/>
            <p:nvPr/>
          </p:nvGrpSpPr>
          <p:grpSpPr>
            <a:xfrm>
              <a:off x="7534" y="8245"/>
              <a:ext cx="2013" cy="2297"/>
              <a:chOff x="11730" y="3128"/>
              <a:chExt cx="2013" cy="2297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12357" y="3128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接连接符 52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文本框 53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sp>
          <p:nvSpPr>
            <p:cNvPr id="72" name="矩形 71"/>
            <p:cNvSpPr/>
            <p:nvPr/>
          </p:nvSpPr>
          <p:spPr>
            <a:xfrm>
              <a:off x="7248" y="8196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228840" y="2263775"/>
            <a:ext cx="1459230" cy="1515110"/>
            <a:chOff x="12534" y="8196"/>
            <a:chExt cx="2298" cy="2386"/>
          </a:xfrm>
        </p:grpSpPr>
        <p:grpSp>
          <p:nvGrpSpPr>
            <p:cNvPr id="64" name="组合 63"/>
            <p:cNvGrpSpPr/>
            <p:nvPr/>
          </p:nvGrpSpPr>
          <p:grpSpPr>
            <a:xfrm>
              <a:off x="12728" y="8245"/>
              <a:ext cx="2013" cy="2297"/>
              <a:chOff x="11730" y="3128"/>
              <a:chExt cx="2013" cy="2297"/>
            </a:xfrm>
          </p:grpSpPr>
          <p:sp>
            <p:nvSpPr>
              <p:cNvPr id="65" name="文本框 64"/>
              <p:cNvSpPr txBox="1"/>
              <p:nvPr/>
            </p:nvSpPr>
            <p:spPr>
              <a:xfrm>
                <a:off x="12357" y="3128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67" name="直接连接符 66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接连接符 67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文本框 68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sp>
          <p:nvSpPr>
            <p:cNvPr id="73" name="矩形 72"/>
            <p:cNvSpPr/>
            <p:nvPr/>
          </p:nvSpPr>
          <p:spPr>
            <a:xfrm>
              <a:off x="12534" y="8196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TextBox 5"/>
          <p:cNvSpPr txBox="1"/>
          <p:nvPr/>
        </p:nvSpPr>
        <p:spPr>
          <a:xfrm>
            <a:off x="1866900" y="3951605"/>
            <a:ext cx="213042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smtClean="0"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3000" smtClean="0">
                <a:latin typeface="楷体" panose="02010609060101010101" charset="-122"/>
                <a:ea typeface="楷体" panose="02010609060101010101" charset="-122"/>
              </a:rPr>
              <a:t>的分与合</a:t>
            </a:r>
            <a:endParaRPr lang="zh-CN" altLang="en-US" sz="300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522095" y="4273550"/>
            <a:ext cx="273685" cy="273685"/>
          </a:xfrm>
          <a:prstGeom prst="ellipse">
            <a:avLst/>
          </a:prstGeom>
          <a:solidFill>
            <a:srgbClr val="FF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533525" y="4815205"/>
            <a:ext cx="1278255" cy="1458595"/>
            <a:chOff x="11730" y="3128"/>
            <a:chExt cx="2013" cy="2297"/>
          </a:xfrm>
        </p:grpSpPr>
        <p:sp>
          <p:nvSpPr>
            <p:cNvPr id="8" name="文本框 7"/>
            <p:cNvSpPr txBox="1"/>
            <p:nvPr/>
          </p:nvSpPr>
          <p:spPr>
            <a:xfrm>
              <a:off x="12357" y="312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10" name="直接连接符 9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文本框 11"/>
            <p:cNvSpPr txBox="1"/>
            <p:nvPr/>
          </p:nvSpPr>
          <p:spPr>
            <a:xfrm>
              <a:off x="11730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2936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831715" y="4815205"/>
            <a:ext cx="1278255" cy="1458595"/>
            <a:chOff x="11730" y="3128"/>
            <a:chExt cx="2013" cy="2297"/>
          </a:xfrm>
        </p:grpSpPr>
        <p:sp>
          <p:nvSpPr>
            <p:cNvPr id="15" name="文本框 14"/>
            <p:cNvSpPr txBox="1"/>
            <p:nvPr/>
          </p:nvSpPr>
          <p:spPr>
            <a:xfrm>
              <a:off x="12357" y="312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17" name="直接连接符 16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/>
            <p:cNvSpPr txBox="1"/>
            <p:nvPr/>
          </p:nvSpPr>
          <p:spPr>
            <a:xfrm>
              <a:off x="11730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2936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001010" y="4784090"/>
            <a:ext cx="1459230" cy="1515110"/>
            <a:chOff x="7248" y="8196"/>
            <a:chExt cx="2298" cy="2386"/>
          </a:xfrm>
        </p:grpSpPr>
        <p:grpSp>
          <p:nvGrpSpPr>
            <p:cNvPr id="24" name="组合 23"/>
            <p:cNvGrpSpPr/>
            <p:nvPr/>
          </p:nvGrpSpPr>
          <p:grpSpPr>
            <a:xfrm>
              <a:off x="7534" y="8245"/>
              <a:ext cx="2013" cy="2297"/>
              <a:chOff x="11730" y="3128"/>
              <a:chExt cx="2013" cy="2297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12357" y="3128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27" name="直接连接符 26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文本框 28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7248" y="8196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357620" y="4784090"/>
            <a:ext cx="1459230" cy="1515110"/>
            <a:chOff x="12534" y="8196"/>
            <a:chExt cx="2298" cy="2386"/>
          </a:xfrm>
        </p:grpSpPr>
        <p:grpSp>
          <p:nvGrpSpPr>
            <p:cNvPr id="33" name="组合 32"/>
            <p:cNvGrpSpPr/>
            <p:nvPr/>
          </p:nvGrpSpPr>
          <p:grpSpPr>
            <a:xfrm>
              <a:off x="12728" y="8245"/>
              <a:ext cx="2013" cy="2297"/>
              <a:chOff x="11730" y="3128"/>
              <a:chExt cx="2013" cy="2297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12357" y="3128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35" name="组合 34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连接符 42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" name="文本框 43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12534" y="8196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矩形 46"/>
          <p:cNvSpPr/>
          <p:nvPr/>
        </p:nvSpPr>
        <p:spPr>
          <a:xfrm>
            <a:off x="5049521" y="756920"/>
            <a:ext cx="2025650" cy="922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9103360" y="2291715"/>
            <a:ext cx="1278255" cy="1458595"/>
            <a:chOff x="11730" y="3128"/>
            <a:chExt cx="2013" cy="2297"/>
          </a:xfrm>
        </p:grpSpPr>
        <p:sp>
          <p:nvSpPr>
            <p:cNvPr id="71" name="文本框 70"/>
            <p:cNvSpPr txBox="1"/>
            <p:nvPr/>
          </p:nvSpPr>
          <p:spPr>
            <a:xfrm>
              <a:off x="12357" y="312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77" name="直接连接符 76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文本框 78"/>
            <p:cNvSpPr txBox="1"/>
            <p:nvPr/>
          </p:nvSpPr>
          <p:spPr>
            <a:xfrm>
              <a:off x="11730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2936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200390" y="4815205"/>
            <a:ext cx="1278255" cy="1458595"/>
            <a:chOff x="11730" y="3128"/>
            <a:chExt cx="2013" cy="2297"/>
          </a:xfrm>
        </p:grpSpPr>
        <p:sp>
          <p:nvSpPr>
            <p:cNvPr id="82" name="文本框 81"/>
            <p:cNvSpPr txBox="1"/>
            <p:nvPr/>
          </p:nvSpPr>
          <p:spPr>
            <a:xfrm>
              <a:off x="12357" y="312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84" name="直接连接符 83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文本框 85"/>
            <p:cNvSpPr txBox="1"/>
            <p:nvPr/>
          </p:nvSpPr>
          <p:spPr>
            <a:xfrm>
              <a:off x="11730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2936" y="450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9726295" y="4784090"/>
            <a:ext cx="1459230" cy="1515110"/>
            <a:chOff x="12534" y="8196"/>
            <a:chExt cx="2298" cy="2386"/>
          </a:xfrm>
        </p:grpSpPr>
        <p:grpSp>
          <p:nvGrpSpPr>
            <p:cNvPr id="89" name="组合 88"/>
            <p:cNvGrpSpPr/>
            <p:nvPr/>
          </p:nvGrpSpPr>
          <p:grpSpPr>
            <a:xfrm>
              <a:off x="12728" y="8245"/>
              <a:ext cx="2013" cy="2297"/>
              <a:chOff x="11730" y="3128"/>
              <a:chExt cx="2013" cy="2297"/>
            </a:xfrm>
          </p:grpSpPr>
          <p:sp>
            <p:nvSpPr>
              <p:cNvPr id="90" name="文本框 89"/>
              <p:cNvSpPr txBox="1"/>
              <p:nvPr/>
            </p:nvSpPr>
            <p:spPr>
              <a:xfrm>
                <a:off x="12357" y="3128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91" name="组合 90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92" name="直接连接符 91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接连接符 92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文本框 93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sp>
          <p:nvSpPr>
            <p:cNvPr id="96" name="矩形 95"/>
            <p:cNvSpPr/>
            <p:nvPr/>
          </p:nvSpPr>
          <p:spPr>
            <a:xfrm>
              <a:off x="12534" y="8196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animBg="1"/>
      <p:bldP spid="3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/>
        </p:nvGrpSpPr>
        <p:grpSpPr>
          <a:xfrm>
            <a:off x="4131310" y="1905000"/>
            <a:ext cx="7012940" cy="1601470"/>
            <a:chOff x="5952" y="2136"/>
            <a:chExt cx="11044" cy="252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4898" y="2136"/>
              <a:ext cx="2099" cy="2522"/>
            </a:xfrm>
            <a:prstGeom prst="rect">
              <a:avLst/>
            </a:prstGeom>
          </p:spPr>
        </p:pic>
        <p:sp>
          <p:nvSpPr>
            <p:cNvPr id="13" name="AutoShape 27"/>
            <p:cNvSpPr>
              <a:spLocks noChangeArrowheads="1"/>
            </p:cNvSpPr>
            <p:nvPr/>
          </p:nvSpPr>
          <p:spPr bwMode="auto">
            <a:xfrm>
              <a:off x="5952" y="2470"/>
              <a:ext cx="8317" cy="1146"/>
            </a:xfrm>
            <a:prstGeom prst="wedgeRoundRectCallout">
              <a:avLst>
                <a:gd name="adj1" fmla="val 62699"/>
                <a:gd name="adj2" fmla="val -1457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哪两张卡片上的点数合起来是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6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？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</p:grp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29030" y="2203450"/>
            <a:ext cx="70104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pitchFamily="49" charset="-122"/>
              </a:rPr>
              <a:t>1. </a:t>
            </a:r>
            <a:endParaRPr lang="zh-CN" altLang="en-US" sz="32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16690" y="857595"/>
            <a:ext cx="286258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随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堂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小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测</a:t>
            </a:r>
            <a:endParaRPr lang="zh-CN" alt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2246630" y="3805555"/>
            <a:ext cx="7760335" cy="847725"/>
            <a:chOff x="2612" y="5400"/>
            <a:chExt cx="14731" cy="1609"/>
          </a:xfrm>
        </p:grpSpPr>
        <p:grpSp>
          <p:nvGrpSpPr>
            <p:cNvPr id="18" name="组合 17"/>
            <p:cNvGrpSpPr/>
            <p:nvPr/>
          </p:nvGrpSpPr>
          <p:grpSpPr>
            <a:xfrm rot="19320000">
              <a:off x="2612" y="5493"/>
              <a:ext cx="1516" cy="1516"/>
              <a:chOff x="5570" y="4826"/>
              <a:chExt cx="1516" cy="1516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5570" y="4826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6202" y="5458"/>
                <a:ext cx="253" cy="253"/>
              </a:xfrm>
              <a:prstGeom prst="ellipse">
                <a:avLst/>
              </a:prstGeom>
              <a:solidFill>
                <a:srgbClr val="E300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1200000">
              <a:off x="5255" y="5400"/>
              <a:ext cx="1516" cy="1516"/>
              <a:chOff x="7749" y="4828"/>
              <a:chExt cx="1516" cy="1516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7749" y="4828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8094" y="5174"/>
                <a:ext cx="827" cy="825"/>
                <a:chOff x="15671" y="5711"/>
                <a:chExt cx="827" cy="825"/>
              </a:xfrm>
            </p:grpSpPr>
            <p:sp>
              <p:nvSpPr>
                <p:cNvPr id="8" name="椭圆 7"/>
                <p:cNvSpPr/>
                <p:nvPr/>
              </p:nvSpPr>
              <p:spPr>
                <a:xfrm>
                  <a:off x="16246" y="5711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15671" y="6284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6245" y="6284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>
                  <a:off x="15671" y="5711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19560000">
              <a:off x="7898" y="5481"/>
              <a:ext cx="1516" cy="1516"/>
              <a:chOff x="9352" y="8955"/>
              <a:chExt cx="1516" cy="1516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9352" y="8955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9577" y="9165"/>
                <a:ext cx="1068" cy="1098"/>
                <a:chOff x="9561" y="9196"/>
                <a:chExt cx="1068" cy="1098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9969" y="9619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10377" y="9196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9561" y="10042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44" name="组合 43"/>
            <p:cNvGrpSpPr/>
            <p:nvPr/>
          </p:nvGrpSpPr>
          <p:grpSpPr>
            <a:xfrm rot="1560000">
              <a:off x="10541" y="5442"/>
              <a:ext cx="1516" cy="1516"/>
              <a:chOff x="2882" y="7726"/>
              <a:chExt cx="1516" cy="1516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2882" y="7726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3" name="组合 42"/>
              <p:cNvGrpSpPr/>
              <p:nvPr/>
            </p:nvGrpSpPr>
            <p:grpSpPr>
              <a:xfrm>
                <a:off x="3106" y="7936"/>
                <a:ext cx="1069" cy="1098"/>
                <a:chOff x="3106" y="7936"/>
                <a:chExt cx="1069" cy="1098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3515" y="8359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3923" y="7936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3107" y="8782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 flipH="1">
                  <a:off x="3106" y="7936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椭圆 41"/>
                <p:cNvSpPr/>
                <p:nvPr/>
              </p:nvSpPr>
              <p:spPr>
                <a:xfrm flipH="1">
                  <a:off x="3922" y="8782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3" name="组合 52"/>
            <p:cNvGrpSpPr/>
            <p:nvPr/>
          </p:nvGrpSpPr>
          <p:grpSpPr>
            <a:xfrm rot="19800000">
              <a:off x="13184" y="5464"/>
              <a:ext cx="1516" cy="1516"/>
              <a:chOff x="5850" y="7726"/>
              <a:chExt cx="1516" cy="1516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5850" y="7726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6482" y="8072"/>
                <a:ext cx="253" cy="826"/>
                <a:chOff x="15671" y="5711"/>
                <a:chExt cx="253" cy="826"/>
              </a:xfrm>
            </p:grpSpPr>
            <p:sp>
              <p:nvSpPr>
                <p:cNvPr id="50" name="椭圆 49"/>
                <p:cNvSpPr/>
                <p:nvPr/>
              </p:nvSpPr>
              <p:spPr>
                <a:xfrm>
                  <a:off x="15671" y="6284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15671" y="5711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60" name="组合 59"/>
            <p:cNvGrpSpPr/>
            <p:nvPr/>
          </p:nvGrpSpPr>
          <p:grpSpPr>
            <a:xfrm rot="2040000">
              <a:off x="15827" y="5481"/>
              <a:ext cx="1516" cy="1516"/>
              <a:chOff x="9352" y="8955"/>
              <a:chExt cx="1516" cy="151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9352" y="8955"/>
                <a:ext cx="1517" cy="1517"/>
              </a:xfrm>
              <a:prstGeom prst="rect">
                <a:avLst/>
              </a:prstGeom>
              <a:solidFill>
                <a:srgbClr val="FDEEF5"/>
              </a:solidFill>
              <a:ln w="25400">
                <a:solidFill>
                  <a:srgbClr val="E3007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2" name="组合 61"/>
              <p:cNvGrpSpPr/>
              <p:nvPr/>
            </p:nvGrpSpPr>
            <p:grpSpPr>
              <a:xfrm>
                <a:off x="9577" y="9165"/>
                <a:ext cx="1068" cy="1098"/>
                <a:chOff x="9561" y="9196"/>
                <a:chExt cx="1068" cy="1098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9969" y="9619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10377" y="9196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>
                  <a:off x="9561" y="10042"/>
                  <a:ext cx="253" cy="253"/>
                </a:xfrm>
                <a:prstGeom prst="ellipse">
                  <a:avLst/>
                </a:prstGeom>
                <a:solidFill>
                  <a:srgbClr val="E300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68" name="任意多边形 67"/>
          <p:cNvSpPr/>
          <p:nvPr/>
        </p:nvSpPr>
        <p:spPr>
          <a:xfrm>
            <a:off x="2581275" y="4819650"/>
            <a:ext cx="4331335" cy="507365"/>
          </a:xfrm>
          <a:custGeom>
            <a:avLst/>
            <a:gdLst>
              <a:gd name="connsiteX0" fmla="*/ 0 w 6690"/>
              <a:gd name="connsiteY0" fmla="*/ 175 h 1262"/>
              <a:gd name="connsiteX1" fmla="*/ 3385 w 6690"/>
              <a:gd name="connsiteY1" fmla="*/ 1261 h 1262"/>
              <a:gd name="connsiteX2" fmla="*/ 6690 w 6690"/>
              <a:gd name="connsiteY2" fmla="*/ 0 h 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0" h="1262">
                <a:moveTo>
                  <a:pt x="0" y="175"/>
                </a:moveTo>
                <a:cubicBezTo>
                  <a:pt x="702" y="622"/>
                  <a:pt x="2047" y="1296"/>
                  <a:pt x="3385" y="1261"/>
                </a:cubicBezTo>
                <a:cubicBezTo>
                  <a:pt x="4723" y="1226"/>
                  <a:pt x="6003" y="638"/>
                  <a:pt x="6690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 flipV="1">
            <a:off x="4126865" y="3363595"/>
            <a:ext cx="4044950" cy="385445"/>
          </a:xfrm>
          <a:custGeom>
            <a:avLst/>
            <a:gdLst>
              <a:gd name="connsiteX0" fmla="*/ 0 w 6370"/>
              <a:gd name="connsiteY0" fmla="*/ 0 h 1293"/>
              <a:gd name="connsiteX1" fmla="*/ 3049 w 6370"/>
              <a:gd name="connsiteY1" fmla="*/ 1293 h 1293"/>
              <a:gd name="connsiteX2" fmla="*/ 6370 w 6370"/>
              <a:gd name="connsiteY2" fmla="*/ 48 h 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0" h="1293">
                <a:moveTo>
                  <a:pt x="0" y="0"/>
                </a:moveTo>
                <a:cubicBezTo>
                  <a:pt x="686" y="479"/>
                  <a:pt x="1708" y="1277"/>
                  <a:pt x="3049" y="1293"/>
                </a:cubicBezTo>
                <a:cubicBezTo>
                  <a:pt x="4390" y="1309"/>
                  <a:pt x="5635" y="703"/>
                  <a:pt x="6370" y="48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5342255" y="4838700"/>
            <a:ext cx="4358005" cy="507365"/>
          </a:xfrm>
          <a:custGeom>
            <a:avLst/>
            <a:gdLst>
              <a:gd name="connsiteX0" fmla="*/ 0 w 6863"/>
              <a:gd name="connsiteY0" fmla="*/ 56 h 1262"/>
              <a:gd name="connsiteX1" fmla="*/ 3493 w 6863"/>
              <a:gd name="connsiteY1" fmla="*/ 1261 h 1262"/>
              <a:gd name="connsiteX2" fmla="*/ 6863 w 6863"/>
              <a:gd name="connsiteY2" fmla="*/ 0 h 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63" h="1262">
                <a:moveTo>
                  <a:pt x="0" y="56"/>
                </a:moveTo>
                <a:cubicBezTo>
                  <a:pt x="670" y="535"/>
                  <a:pt x="2129" y="1296"/>
                  <a:pt x="3493" y="1261"/>
                </a:cubicBezTo>
                <a:cubicBezTo>
                  <a:pt x="4857" y="1226"/>
                  <a:pt x="6163" y="638"/>
                  <a:pt x="6863" y="0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117113" y="3369922"/>
            <a:ext cx="1555207" cy="98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27948" y="3383220"/>
            <a:ext cx="1697886" cy="998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681311" y="3426153"/>
            <a:ext cx="1626546" cy="955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487686" y="3362919"/>
            <a:ext cx="1683618" cy="998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317259" y="3362663"/>
            <a:ext cx="1640814" cy="9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133165" y="3383569"/>
            <a:ext cx="1712154" cy="970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355215" y="1353185"/>
            <a:ext cx="1250950" cy="1882775"/>
          </a:xfrm>
          <a:prstGeom prst="rect">
            <a:avLst/>
          </a:prstGeom>
        </p:spPr>
      </p:pic>
      <p:sp>
        <p:nvSpPr>
          <p:cNvPr id="2" name="AutoShape 27"/>
          <p:cNvSpPr>
            <a:spLocks noChangeArrowheads="1"/>
          </p:cNvSpPr>
          <p:nvPr/>
        </p:nvSpPr>
        <p:spPr bwMode="auto">
          <a:xfrm>
            <a:off x="4131310" y="1684020"/>
            <a:ext cx="3577590" cy="727710"/>
          </a:xfrm>
          <a:prstGeom prst="wedgeRoundRectCallout">
            <a:avLst>
              <a:gd name="adj1" fmla="val -63134"/>
              <a:gd name="adj2" fmla="val -13176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pPr fontAlgn="auto">
              <a:lnSpc>
                <a:spcPct val="130000"/>
              </a:lnSpc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哪两</a:t>
            </a:r>
            <a:r>
              <a:rPr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个数合起来是7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？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29030" y="1473200"/>
            <a:ext cx="70104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pitchFamily="49" charset="-122"/>
              </a:rPr>
              <a:t>2. </a:t>
            </a:r>
            <a:endParaRPr lang="zh-CN" altLang="en-US" sz="32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8" name="任意多边形 67"/>
          <p:cNvSpPr/>
          <p:nvPr/>
        </p:nvSpPr>
        <p:spPr>
          <a:xfrm>
            <a:off x="1915160" y="4328160"/>
            <a:ext cx="3637915" cy="537210"/>
          </a:xfrm>
          <a:custGeom>
            <a:avLst/>
            <a:gdLst>
              <a:gd name="connsiteX0" fmla="*/ 0 w 5729"/>
              <a:gd name="connsiteY0" fmla="*/ 0 h 846"/>
              <a:gd name="connsiteX1" fmla="*/ 2746 w 5729"/>
              <a:gd name="connsiteY1" fmla="*/ 846 h 846"/>
              <a:gd name="connsiteX2" fmla="*/ 5729 w 5729"/>
              <a:gd name="connsiteY2" fmla="*/ 40 h 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29" h="845">
                <a:moveTo>
                  <a:pt x="0" y="0"/>
                </a:moveTo>
                <a:cubicBezTo>
                  <a:pt x="399" y="255"/>
                  <a:pt x="1677" y="846"/>
                  <a:pt x="2746" y="846"/>
                </a:cubicBezTo>
                <a:cubicBezTo>
                  <a:pt x="3815" y="846"/>
                  <a:pt x="5145" y="444"/>
                  <a:pt x="5729" y="40"/>
                </a:cubicBezTo>
              </a:path>
            </a:pathLst>
          </a:custGeom>
          <a:noFill/>
          <a:ln w="381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 flipV="1">
            <a:off x="3830955" y="3039745"/>
            <a:ext cx="7095490" cy="446405"/>
          </a:xfrm>
          <a:custGeom>
            <a:avLst/>
            <a:gdLst>
              <a:gd name="connsiteX0" fmla="*/ 0 w 6370"/>
              <a:gd name="connsiteY0" fmla="*/ 0 h 1293"/>
              <a:gd name="connsiteX1" fmla="*/ 3049 w 6370"/>
              <a:gd name="connsiteY1" fmla="*/ 1293 h 1293"/>
              <a:gd name="connsiteX2" fmla="*/ 6370 w 6370"/>
              <a:gd name="connsiteY2" fmla="*/ 48 h 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0" h="1293">
                <a:moveTo>
                  <a:pt x="0" y="0"/>
                </a:moveTo>
                <a:cubicBezTo>
                  <a:pt x="686" y="479"/>
                  <a:pt x="1708" y="1277"/>
                  <a:pt x="3049" y="1293"/>
                </a:cubicBezTo>
                <a:cubicBezTo>
                  <a:pt x="4390" y="1309"/>
                  <a:pt x="5635" y="703"/>
                  <a:pt x="6370" y="48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7327265" y="4328160"/>
            <a:ext cx="1934845" cy="386080"/>
          </a:xfrm>
          <a:custGeom>
            <a:avLst/>
            <a:gdLst>
              <a:gd name="connsiteX0" fmla="*/ 0 w 6863"/>
              <a:gd name="connsiteY0" fmla="*/ 56 h 1262"/>
              <a:gd name="connsiteX1" fmla="*/ 3493 w 6863"/>
              <a:gd name="connsiteY1" fmla="*/ 1261 h 1262"/>
              <a:gd name="connsiteX2" fmla="*/ 6863 w 6863"/>
              <a:gd name="connsiteY2" fmla="*/ 0 h 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63" h="1262">
                <a:moveTo>
                  <a:pt x="0" y="56"/>
                </a:moveTo>
                <a:cubicBezTo>
                  <a:pt x="670" y="535"/>
                  <a:pt x="2129" y="1296"/>
                  <a:pt x="3493" y="1261"/>
                </a:cubicBezTo>
                <a:cubicBezTo>
                  <a:pt x="4857" y="1226"/>
                  <a:pt x="6163" y="638"/>
                  <a:pt x="6863" y="0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412875" y="1477645"/>
            <a:ext cx="231203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pitchFamily="49" charset="-122"/>
              </a:rPr>
              <a:t>3.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填一填。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63900" y="391541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2488565" y="2945130"/>
            <a:ext cx="1238250" cy="1553845"/>
            <a:chOff x="3382" y="4096"/>
            <a:chExt cx="1950" cy="2447"/>
          </a:xfrm>
        </p:grpSpPr>
        <p:sp>
          <p:nvSpPr>
            <p:cNvPr id="7" name="文本框 6"/>
            <p:cNvSpPr txBox="1"/>
            <p:nvPr/>
          </p:nvSpPr>
          <p:spPr>
            <a:xfrm>
              <a:off x="3964" y="409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3382" y="5624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730" y="4925"/>
              <a:ext cx="1142" cy="750"/>
              <a:chOff x="3160" y="8839"/>
              <a:chExt cx="1142" cy="750"/>
            </a:xfrm>
          </p:grpSpPr>
          <p:cxnSp>
            <p:nvCxnSpPr>
              <p:cNvPr id="3" name="直接连接符 2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矩形 13"/>
            <p:cNvSpPr/>
            <p:nvPr/>
          </p:nvSpPr>
          <p:spPr>
            <a:xfrm>
              <a:off x="4501" y="5668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5165725" y="294513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2" name="组合 161"/>
          <p:cNvGrpSpPr/>
          <p:nvPr/>
        </p:nvGrpSpPr>
        <p:grpSpPr>
          <a:xfrm>
            <a:off x="4796155" y="2943860"/>
            <a:ext cx="1287780" cy="1555115"/>
            <a:chOff x="7016" y="3871"/>
            <a:chExt cx="2028" cy="2449"/>
          </a:xfrm>
        </p:grpSpPr>
        <p:sp>
          <p:nvSpPr>
            <p:cNvPr id="84" name="文本框 83"/>
            <p:cNvSpPr txBox="1"/>
            <p:nvPr/>
          </p:nvSpPr>
          <p:spPr>
            <a:xfrm>
              <a:off x="7016" y="5401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8237" y="5401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7364" y="4702"/>
              <a:ext cx="1142" cy="750"/>
              <a:chOff x="3160" y="8839"/>
              <a:chExt cx="1142" cy="750"/>
            </a:xfrm>
          </p:grpSpPr>
          <p:cxnSp>
            <p:nvCxnSpPr>
              <p:cNvPr id="88" name="直接连接符 8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矩形 91"/>
            <p:cNvSpPr/>
            <p:nvPr/>
          </p:nvSpPr>
          <p:spPr>
            <a:xfrm>
              <a:off x="7514" y="3871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722870" y="391541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947535" y="2945130"/>
            <a:ext cx="1238250" cy="1553845"/>
            <a:chOff x="3382" y="4096"/>
            <a:chExt cx="1950" cy="2447"/>
          </a:xfrm>
        </p:grpSpPr>
        <p:sp>
          <p:nvSpPr>
            <p:cNvPr id="17" name="文本框 16"/>
            <p:cNvSpPr txBox="1"/>
            <p:nvPr/>
          </p:nvSpPr>
          <p:spPr>
            <a:xfrm>
              <a:off x="3964" y="409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382" y="5624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730" y="4925"/>
              <a:ext cx="1142" cy="750"/>
              <a:chOff x="3160" y="8839"/>
              <a:chExt cx="1142" cy="750"/>
            </a:xfrm>
          </p:grpSpPr>
          <p:cxnSp>
            <p:nvCxnSpPr>
              <p:cNvPr id="20" name="直接连接符 19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矩形 21"/>
            <p:cNvSpPr/>
            <p:nvPr/>
          </p:nvSpPr>
          <p:spPr>
            <a:xfrm>
              <a:off x="4501" y="5668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9624695" y="294513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255125" y="2943860"/>
            <a:ext cx="1287780" cy="1555115"/>
            <a:chOff x="7016" y="3871"/>
            <a:chExt cx="2028" cy="2449"/>
          </a:xfrm>
        </p:grpSpPr>
        <p:sp>
          <p:nvSpPr>
            <p:cNvPr id="25" name="文本框 24"/>
            <p:cNvSpPr txBox="1"/>
            <p:nvPr/>
          </p:nvSpPr>
          <p:spPr>
            <a:xfrm>
              <a:off x="7016" y="5401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237" y="5401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364" y="4702"/>
              <a:ext cx="1142" cy="750"/>
              <a:chOff x="3160" y="8839"/>
              <a:chExt cx="1142" cy="750"/>
            </a:xfrm>
          </p:grpSpPr>
          <p:cxnSp>
            <p:nvCxnSpPr>
              <p:cNvPr id="28" name="直接连接符 2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矩形 29"/>
            <p:cNvSpPr/>
            <p:nvPr/>
          </p:nvSpPr>
          <p:spPr>
            <a:xfrm>
              <a:off x="7514" y="3871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6" grpId="0"/>
      <p:bldP spid="15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02865" y="2564765"/>
            <a:ext cx="6764655" cy="163893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完成课后习题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和练习三；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465" y="1127830"/>
            <a:ext cx="286258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课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后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作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业</a:t>
            </a:r>
            <a:endParaRPr lang="zh-CN" alt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12010" y="2195195"/>
            <a:ext cx="8293100" cy="143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经历6和7的分与合的探索过程，知道6和7各能分成哪两个数，哪两个数能合成6和7。</a:t>
            </a:r>
            <a:endParaRPr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2612390" y="4745355"/>
            <a:ext cx="7169785" cy="143256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9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理解并掌握</a:t>
            </a: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和</a:t>
            </a: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的分与合</a:t>
            </a:r>
            <a:r>
              <a:rPr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29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9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altLang="en-US"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在探究活动中体会</a:t>
            </a:r>
            <a:r>
              <a:rPr lang="en-US" altLang="zh-CN"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lang="zh-CN" altLang="en-US"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和</a:t>
            </a:r>
            <a:r>
              <a:rPr lang="en-US" altLang="zh-CN"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r>
              <a:rPr lang="zh-CN" altLang="en-US"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的分与合。</a:t>
            </a:r>
            <a:endParaRPr lang="zh-CN" altLang="en-US" sz="29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17265" y="1527810"/>
            <a:ext cx="5133340" cy="66294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100830" y="4082415"/>
            <a:ext cx="3966210" cy="66294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15548" y="823595"/>
            <a:ext cx="2569845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回</a:t>
            </a:r>
            <a:r>
              <a:rPr lang="en-US" alt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顾</a:t>
            </a:r>
            <a:r>
              <a:rPr lang="en-US" alt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复</a:t>
            </a:r>
            <a:r>
              <a:rPr lang="en-US" alt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习</a:t>
            </a:r>
            <a:endParaRPr lang="zh-CN" sz="4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8425" y="1497330"/>
            <a:ext cx="157988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sz="3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填一填。</a:t>
            </a:r>
            <a:endParaRPr lang="zh-CN" sz="30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22905" y="357124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2147570" y="2600960"/>
            <a:ext cx="1237615" cy="1553210"/>
            <a:chOff x="3382" y="4096"/>
            <a:chExt cx="1949" cy="2446"/>
          </a:xfrm>
        </p:grpSpPr>
        <p:sp>
          <p:nvSpPr>
            <p:cNvPr id="7" name="文本框 6"/>
            <p:cNvSpPr txBox="1"/>
            <p:nvPr/>
          </p:nvSpPr>
          <p:spPr>
            <a:xfrm>
              <a:off x="3964" y="4096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382" y="5624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730" y="4925"/>
              <a:ext cx="1142" cy="750"/>
              <a:chOff x="3160" y="8839"/>
              <a:chExt cx="1142" cy="750"/>
            </a:xfrm>
          </p:grpSpPr>
          <p:cxnSp>
            <p:nvCxnSpPr>
              <p:cNvPr id="9" name="直接连接符 8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矩形 10"/>
            <p:cNvSpPr/>
            <p:nvPr/>
          </p:nvSpPr>
          <p:spPr>
            <a:xfrm>
              <a:off x="4501" y="5668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4824730" y="260096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2" name="组合 161"/>
          <p:cNvGrpSpPr/>
          <p:nvPr/>
        </p:nvGrpSpPr>
        <p:grpSpPr>
          <a:xfrm>
            <a:off x="4455160" y="2599690"/>
            <a:ext cx="1287145" cy="1554480"/>
            <a:chOff x="7016" y="3871"/>
            <a:chExt cx="2027" cy="2448"/>
          </a:xfrm>
        </p:grpSpPr>
        <p:sp>
          <p:nvSpPr>
            <p:cNvPr id="84" name="文本框 83"/>
            <p:cNvSpPr txBox="1"/>
            <p:nvPr/>
          </p:nvSpPr>
          <p:spPr>
            <a:xfrm>
              <a:off x="7016" y="5401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8237" y="5401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7364" y="4702"/>
              <a:ext cx="1142" cy="750"/>
              <a:chOff x="3160" y="8839"/>
              <a:chExt cx="1142" cy="750"/>
            </a:xfrm>
          </p:grpSpPr>
          <p:cxnSp>
            <p:nvCxnSpPr>
              <p:cNvPr id="88" name="直接连接符 8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矩形 91"/>
            <p:cNvSpPr/>
            <p:nvPr/>
          </p:nvSpPr>
          <p:spPr>
            <a:xfrm>
              <a:off x="7514" y="3871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7538085" y="357124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7132320" y="260096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3" name="组合 162"/>
          <p:cNvGrpSpPr/>
          <p:nvPr/>
        </p:nvGrpSpPr>
        <p:grpSpPr>
          <a:xfrm>
            <a:off x="6762750" y="3127375"/>
            <a:ext cx="1238250" cy="1027430"/>
            <a:chOff x="10650" y="4702"/>
            <a:chExt cx="1950" cy="1618"/>
          </a:xfrm>
        </p:grpSpPr>
        <p:sp>
          <p:nvSpPr>
            <p:cNvPr id="94" name="文本框 93"/>
            <p:cNvSpPr txBox="1"/>
            <p:nvPr/>
          </p:nvSpPr>
          <p:spPr>
            <a:xfrm>
              <a:off x="10650" y="5401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10998" y="4702"/>
              <a:ext cx="1142" cy="750"/>
              <a:chOff x="3160" y="8839"/>
              <a:chExt cx="1142" cy="750"/>
            </a:xfrm>
          </p:grpSpPr>
          <p:cxnSp>
            <p:nvCxnSpPr>
              <p:cNvPr id="98" name="直接连接符 9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矩形 99"/>
            <p:cNvSpPr/>
            <p:nvPr/>
          </p:nvSpPr>
          <p:spPr>
            <a:xfrm>
              <a:off x="11769" y="5445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6" name="文本框 105"/>
          <p:cNvSpPr txBox="1"/>
          <p:nvPr/>
        </p:nvSpPr>
        <p:spPr>
          <a:xfrm>
            <a:off x="9439910" y="260096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9070340" y="2599690"/>
            <a:ext cx="1287145" cy="1554480"/>
            <a:chOff x="14284" y="3871"/>
            <a:chExt cx="2027" cy="2448"/>
          </a:xfrm>
        </p:grpSpPr>
        <p:sp>
          <p:nvSpPr>
            <p:cNvPr id="104" name="文本框 103"/>
            <p:cNvSpPr txBox="1"/>
            <p:nvPr/>
          </p:nvSpPr>
          <p:spPr>
            <a:xfrm>
              <a:off x="14284" y="5401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5505" y="5401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14632" y="4702"/>
              <a:ext cx="1142" cy="750"/>
              <a:chOff x="3160" y="8839"/>
              <a:chExt cx="1142" cy="750"/>
            </a:xfrm>
          </p:grpSpPr>
          <p:cxnSp>
            <p:nvCxnSpPr>
              <p:cNvPr id="108" name="直接连接符 10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矩形 111"/>
            <p:cNvSpPr/>
            <p:nvPr/>
          </p:nvSpPr>
          <p:spPr>
            <a:xfrm>
              <a:off x="14782" y="3871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3388360" y="564515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3309620" y="4674870"/>
            <a:ext cx="1365885" cy="1553210"/>
            <a:chOff x="5212" y="7139"/>
            <a:chExt cx="2151" cy="2446"/>
          </a:xfrm>
        </p:grpSpPr>
        <p:sp>
          <p:nvSpPr>
            <p:cNvPr id="115" name="文本框 114"/>
            <p:cNvSpPr txBox="1"/>
            <p:nvPr/>
          </p:nvSpPr>
          <p:spPr>
            <a:xfrm>
              <a:off x="6557" y="8667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5918" y="7139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5684" y="7968"/>
              <a:ext cx="1142" cy="750"/>
              <a:chOff x="3160" y="8839"/>
              <a:chExt cx="1142" cy="750"/>
            </a:xfrm>
          </p:grpSpPr>
          <p:cxnSp>
            <p:nvCxnSpPr>
              <p:cNvPr id="118" name="直接连接符 11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9" name="矩形 138"/>
            <p:cNvSpPr/>
            <p:nvPr/>
          </p:nvSpPr>
          <p:spPr>
            <a:xfrm>
              <a:off x="5212" y="8712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4" name="文本框 143"/>
          <p:cNvSpPr txBox="1"/>
          <p:nvPr/>
        </p:nvSpPr>
        <p:spPr>
          <a:xfrm>
            <a:off x="6061075" y="467487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5691505" y="4673600"/>
            <a:ext cx="1287145" cy="1554480"/>
            <a:chOff x="8963" y="7137"/>
            <a:chExt cx="2027" cy="2448"/>
          </a:xfrm>
        </p:grpSpPr>
        <p:sp>
          <p:nvSpPr>
            <p:cNvPr id="142" name="文本框 141"/>
            <p:cNvSpPr txBox="1"/>
            <p:nvPr/>
          </p:nvSpPr>
          <p:spPr>
            <a:xfrm>
              <a:off x="8963" y="8667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10184" y="8667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9311" y="7968"/>
              <a:ext cx="1142" cy="750"/>
              <a:chOff x="3160" y="8839"/>
              <a:chExt cx="1142" cy="750"/>
            </a:xfrm>
          </p:grpSpPr>
          <p:cxnSp>
            <p:nvCxnSpPr>
              <p:cNvPr id="146" name="直接连接符 145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矩形 148"/>
            <p:cNvSpPr/>
            <p:nvPr/>
          </p:nvSpPr>
          <p:spPr>
            <a:xfrm>
              <a:off x="9461" y="7137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3" name="文本框 152"/>
          <p:cNvSpPr txBox="1"/>
          <p:nvPr/>
        </p:nvSpPr>
        <p:spPr>
          <a:xfrm>
            <a:off x="8769985" y="564515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7994650" y="4674870"/>
            <a:ext cx="1237615" cy="1553210"/>
            <a:chOff x="12590" y="7139"/>
            <a:chExt cx="1949" cy="2446"/>
          </a:xfrm>
        </p:grpSpPr>
        <p:sp>
          <p:nvSpPr>
            <p:cNvPr id="152" name="文本框 151"/>
            <p:cNvSpPr txBox="1"/>
            <p:nvPr/>
          </p:nvSpPr>
          <p:spPr>
            <a:xfrm>
              <a:off x="12590" y="8667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13172" y="7139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55" name="组合 154"/>
            <p:cNvGrpSpPr/>
            <p:nvPr/>
          </p:nvGrpSpPr>
          <p:grpSpPr>
            <a:xfrm>
              <a:off x="12938" y="7968"/>
              <a:ext cx="1142" cy="750"/>
              <a:chOff x="3160" y="8839"/>
              <a:chExt cx="1142" cy="750"/>
            </a:xfrm>
          </p:grpSpPr>
          <p:cxnSp>
            <p:nvCxnSpPr>
              <p:cNvPr id="156" name="直接连接符 155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8" name="矩形 157"/>
            <p:cNvSpPr/>
            <p:nvPr/>
          </p:nvSpPr>
          <p:spPr>
            <a:xfrm>
              <a:off x="13709" y="8711"/>
              <a:ext cx="831" cy="8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6" grpId="0"/>
      <p:bldP spid="95" grpId="0"/>
      <p:bldP spid="106" grpId="0"/>
      <p:bldP spid="114" grpId="0"/>
      <p:bldP spid="144" grpId="0"/>
      <p:bldP spid="1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49325" y="967740"/>
            <a:ext cx="2225040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例题解读</a:t>
            </a:r>
            <a:endParaRPr lang="zh-CN" alt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115" name="Picture 4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685925" y="2261235"/>
            <a:ext cx="3705225" cy="35344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" name="文本框 41"/>
          <p:cNvSpPr txBox="1"/>
          <p:nvPr/>
        </p:nvSpPr>
        <p:spPr>
          <a:xfrm>
            <a:off x="6393180" y="380809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6235065" y="4315460"/>
            <a:ext cx="725170" cy="476250"/>
            <a:chOff x="3160" y="8839"/>
            <a:chExt cx="1142" cy="750"/>
          </a:xfrm>
        </p:grpSpPr>
        <p:cxnSp>
          <p:nvCxnSpPr>
            <p:cNvPr id="44" name="直接连接符 43"/>
            <p:cNvCxnSpPr/>
            <p:nvPr/>
          </p:nvCxnSpPr>
          <p:spPr>
            <a:xfrm flipH="1">
              <a:off x="3160" y="8839"/>
              <a:ext cx="479" cy="7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3824" y="8839"/>
              <a:ext cx="479" cy="7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45"/>
          <p:cNvSpPr txBox="1"/>
          <p:nvPr/>
        </p:nvSpPr>
        <p:spPr>
          <a:xfrm>
            <a:off x="6014085" y="475932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779895" y="475932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75930" y="476694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851265" y="476694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906385" y="3815715"/>
            <a:ext cx="1459865" cy="1574800"/>
            <a:chOff x="14778" y="4858"/>
            <a:chExt cx="2299" cy="2480"/>
          </a:xfrm>
        </p:grpSpPr>
        <p:sp>
          <p:nvSpPr>
            <p:cNvPr id="6" name="文本框 5"/>
            <p:cNvSpPr txBox="1"/>
            <p:nvPr/>
          </p:nvSpPr>
          <p:spPr>
            <a:xfrm>
              <a:off x="15672" y="485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5393" y="5657"/>
              <a:ext cx="1142" cy="750"/>
              <a:chOff x="3160" y="8839"/>
              <a:chExt cx="1142" cy="750"/>
            </a:xfrm>
          </p:grpSpPr>
          <p:cxnSp>
            <p:nvCxnSpPr>
              <p:cNvPr id="8" name="直接连接符 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矩形 18"/>
            <p:cNvSpPr/>
            <p:nvPr/>
          </p:nvSpPr>
          <p:spPr>
            <a:xfrm>
              <a:off x="16162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494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14778" y="4952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772025" y="1674495"/>
            <a:ext cx="7075805" cy="1665605"/>
            <a:chOff x="7515" y="2637"/>
            <a:chExt cx="11143" cy="2623"/>
          </a:xfrm>
        </p:grpSpPr>
        <p:sp>
          <p:nvSpPr>
            <p:cNvPr id="13" name="AutoShape 27"/>
            <p:cNvSpPr>
              <a:spLocks noChangeArrowheads="1"/>
            </p:cNvSpPr>
            <p:nvPr/>
          </p:nvSpPr>
          <p:spPr bwMode="auto">
            <a:xfrm>
              <a:off x="7515" y="2637"/>
              <a:ext cx="8436" cy="1146"/>
            </a:xfrm>
            <a:prstGeom prst="wedgeRoundRectCallout">
              <a:avLst>
                <a:gd name="adj1" fmla="val 56258"/>
                <a:gd name="adj2" fmla="val 5506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两只手拿6个气球，可以怎样拿？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214" y="2928"/>
              <a:ext cx="2445" cy="233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6" grpId="0"/>
      <p:bldP spid="47" grpId="0"/>
      <p:bldP spid="4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文本框 67"/>
          <p:cNvSpPr txBox="1"/>
          <p:nvPr/>
        </p:nvSpPr>
        <p:spPr>
          <a:xfrm>
            <a:off x="6012815" y="476694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788150" y="476694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948680" y="3834765"/>
            <a:ext cx="1301115" cy="1487805"/>
            <a:chOff x="10746" y="4888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11474" y="488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矩形 69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949325" y="967740"/>
            <a:ext cx="2225040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例题解读</a:t>
            </a:r>
            <a:endParaRPr lang="zh-CN" altLang="en-US" sz="4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75930" y="476694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851265" y="476694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906385" y="3815715"/>
            <a:ext cx="1459865" cy="1574800"/>
            <a:chOff x="14778" y="4858"/>
            <a:chExt cx="2299" cy="2480"/>
          </a:xfrm>
        </p:grpSpPr>
        <p:sp>
          <p:nvSpPr>
            <p:cNvPr id="6" name="文本框 5"/>
            <p:cNvSpPr txBox="1"/>
            <p:nvPr/>
          </p:nvSpPr>
          <p:spPr>
            <a:xfrm>
              <a:off x="15672" y="485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5393" y="5657"/>
              <a:ext cx="1142" cy="750"/>
              <a:chOff x="3160" y="8839"/>
              <a:chExt cx="1142" cy="750"/>
            </a:xfrm>
          </p:grpSpPr>
          <p:cxnSp>
            <p:nvCxnSpPr>
              <p:cNvPr id="8" name="直接连接符 7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矩形 18"/>
            <p:cNvSpPr/>
            <p:nvPr/>
          </p:nvSpPr>
          <p:spPr>
            <a:xfrm>
              <a:off x="16162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494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14778" y="4952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2" name="Picture 4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260475" y="2299970"/>
            <a:ext cx="4168140" cy="3221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AutoShape 27"/>
          <p:cNvSpPr>
            <a:spLocks noChangeArrowheads="1"/>
          </p:cNvSpPr>
          <p:nvPr/>
        </p:nvSpPr>
        <p:spPr bwMode="auto">
          <a:xfrm>
            <a:off x="4772025" y="1674495"/>
            <a:ext cx="5356860" cy="727710"/>
          </a:xfrm>
          <a:prstGeom prst="wedgeRoundRectCallout">
            <a:avLst>
              <a:gd name="adj1" fmla="val 56258"/>
              <a:gd name="adj2" fmla="val 55061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pPr fontAlgn="auto">
              <a:lnSpc>
                <a:spcPct val="13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两只手拿6个气球，可以怎样拿？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5890" y="1859280"/>
            <a:ext cx="1552575" cy="148145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4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文本框 67"/>
          <p:cNvSpPr txBox="1"/>
          <p:nvPr/>
        </p:nvSpPr>
        <p:spPr>
          <a:xfrm>
            <a:off x="6012815" y="474789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788150" y="4747895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948680" y="3815715"/>
            <a:ext cx="1301115" cy="1487805"/>
            <a:chOff x="10746" y="4888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11474" y="488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6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矩形 69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949325" y="967740"/>
            <a:ext cx="2225040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例题解读</a:t>
            </a:r>
            <a:endParaRPr lang="zh-CN" altLang="en-US" sz="4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116" name="Picture 4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0200" y="2434590"/>
            <a:ext cx="3194050" cy="30873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AutoShape 27"/>
          <p:cNvSpPr>
            <a:spLocks noChangeArrowheads="1"/>
          </p:cNvSpPr>
          <p:nvPr/>
        </p:nvSpPr>
        <p:spPr bwMode="auto">
          <a:xfrm>
            <a:off x="4772025" y="1674495"/>
            <a:ext cx="5356860" cy="727710"/>
          </a:xfrm>
          <a:prstGeom prst="wedgeRoundRectCallout">
            <a:avLst>
              <a:gd name="adj1" fmla="val 56258"/>
              <a:gd name="adj2" fmla="val 55061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pPr fontAlgn="auto">
              <a:lnSpc>
                <a:spcPct val="130000"/>
              </a:lnSpc>
            </a:pP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两只手拿6个气球，可以怎样拿？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5890" y="1859280"/>
            <a:ext cx="1552575" cy="148145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08075" y="1113790"/>
            <a:ext cx="1714500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试一试</a:t>
            </a:r>
            <a:endParaRPr lang="zh-CN" alt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6388" name="Picture 4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48130" y="1827530"/>
            <a:ext cx="5251450" cy="2667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" name="组合 13"/>
          <p:cNvGrpSpPr/>
          <p:nvPr/>
        </p:nvGrpSpPr>
        <p:grpSpPr>
          <a:xfrm>
            <a:off x="6883400" y="1654175"/>
            <a:ext cx="5245735" cy="2080895"/>
            <a:chOff x="10840" y="2605"/>
            <a:chExt cx="8261" cy="3277"/>
          </a:xfrm>
        </p:grpSpPr>
        <p:sp>
          <p:nvSpPr>
            <p:cNvPr id="13" name="AutoShape 27"/>
            <p:cNvSpPr>
              <a:spLocks noChangeArrowheads="1"/>
            </p:cNvSpPr>
            <p:nvPr/>
          </p:nvSpPr>
          <p:spPr bwMode="auto">
            <a:xfrm>
              <a:off x="10840" y="2605"/>
              <a:ext cx="5831" cy="2821"/>
            </a:xfrm>
            <a:prstGeom prst="wedgeRoundRectCallout">
              <a:avLst>
                <a:gd name="adj1" fmla="val 63656"/>
                <a:gd name="adj2" fmla="val -381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把7个</a:t>
              </a:r>
              <a:r>
                <a:rPr lang="en-US" altLang="zh-CN" sz="2800" spc="-300" dirty="0">
                  <a:solidFill>
                    <a:schemeClr val="tx1"/>
                  </a:solidFill>
                  <a:uFillTx/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   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分成两堆</a:t>
              </a:r>
              <a:r>
                <a:rPr lang="zh-CN" altLang="en-US" sz="2800" spc="-1000" dirty="0">
                  <a:solidFill>
                    <a:schemeClr val="tx1"/>
                  </a:solidFill>
                  <a:uFillTx/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，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有几种分法？先分一分，再填一填。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060" y="3260"/>
              <a:ext cx="2041" cy="2622"/>
            </a:xfrm>
            <a:prstGeom prst="rect">
              <a:avLst/>
            </a:prstGeom>
          </p:spPr>
        </p:pic>
        <p:pic>
          <p:nvPicPr>
            <p:cNvPr id="16391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14" y="2965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7" name="文本框 16"/>
          <p:cNvSpPr txBox="1"/>
          <p:nvPr/>
        </p:nvSpPr>
        <p:spPr>
          <a:xfrm>
            <a:off x="6965315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40650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901180" y="4777740"/>
            <a:ext cx="1301115" cy="1487805"/>
            <a:chOff x="10746" y="4888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11474" y="488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矩形 22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8689975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465310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20430" y="4758690"/>
            <a:ext cx="1459865" cy="1574800"/>
            <a:chOff x="14778" y="4858"/>
            <a:chExt cx="2299" cy="2480"/>
          </a:xfrm>
        </p:grpSpPr>
        <p:sp>
          <p:nvSpPr>
            <p:cNvPr id="28" name="文本框 27"/>
            <p:cNvSpPr txBox="1"/>
            <p:nvPr/>
          </p:nvSpPr>
          <p:spPr>
            <a:xfrm>
              <a:off x="15672" y="485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5393" y="5657"/>
              <a:ext cx="1142" cy="750"/>
              <a:chOff x="3160" y="8839"/>
              <a:chExt cx="1142" cy="750"/>
            </a:xfrm>
          </p:grpSpPr>
          <p:cxnSp>
            <p:nvCxnSpPr>
              <p:cNvPr id="30" name="直接连接符 29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矩形 31"/>
            <p:cNvSpPr/>
            <p:nvPr/>
          </p:nvSpPr>
          <p:spPr>
            <a:xfrm>
              <a:off x="16162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494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14778" y="4952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2522855" y="4958080"/>
            <a:ext cx="2208530" cy="1357630"/>
            <a:chOff x="3973" y="7808"/>
            <a:chExt cx="3478" cy="2138"/>
          </a:xfrm>
        </p:grpSpPr>
        <p:pic>
          <p:nvPicPr>
            <p:cNvPr id="86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73" y="8801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7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37" y="8558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8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79" y="8188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9" name="Picture 47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53" y="7808"/>
              <a:ext cx="456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0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79" y="8801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1" name="Picture 47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79" y="9462"/>
              <a:ext cx="456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9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37" y="9209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08075" y="1113790"/>
            <a:ext cx="1714500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试一试</a:t>
            </a:r>
            <a:endParaRPr lang="zh-CN" altLang="en-US" sz="4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6388" name="Picture 4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48130" y="1827530"/>
            <a:ext cx="5251450" cy="2667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" name="组合 13"/>
          <p:cNvGrpSpPr/>
          <p:nvPr/>
        </p:nvGrpSpPr>
        <p:grpSpPr>
          <a:xfrm>
            <a:off x="6883400" y="1654175"/>
            <a:ext cx="5245735" cy="2080895"/>
            <a:chOff x="10840" y="2605"/>
            <a:chExt cx="8261" cy="3277"/>
          </a:xfrm>
        </p:grpSpPr>
        <p:sp>
          <p:nvSpPr>
            <p:cNvPr id="13" name="AutoShape 27"/>
            <p:cNvSpPr>
              <a:spLocks noChangeArrowheads="1"/>
            </p:cNvSpPr>
            <p:nvPr/>
          </p:nvSpPr>
          <p:spPr bwMode="auto">
            <a:xfrm>
              <a:off x="10840" y="2605"/>
              <a:ext cx="5831" cy="2821"/>
            </a:xfrm>
            <a:prstGeom prst="wedgeRoundRectCallout">
              <a:avLst>
                <a:gd name="adj1" fmla="val 63656"/>
                <a:gd name="adj2" fmla="val -381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把7个</a:t>
              </a:r>
              <a:r>
                <a:rPr lang="en-US" altLang="zh-CN" sz="2800" spc="-300">
                  <a:solidFill>
                    <a:schemeClr val="tx1"/>
                  </a:solidFill>
                  <a:uFillTx/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   </a:t>
              </a:r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分成两堆</a:t>
              </a:r>
              <a:r>
                <a:rPr lang="zh-CN" altLang="en-US" sz="2800" spc="-1000">
                  <a:solidFill>
                    <a:schemeClr val="tx1"/>
                  </a:solidFill>
                  <a:uFillTx/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，</a:t>
              </a:r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有几种分法？先分一分，再填一填。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060" y="3260"/>
              <a:ext cx="2041" cy="2622"/>
            </a:xfrm>
            <a:prstGeom prst="rect">
              <a:avLst/>
            </a:prstGeom>
          </p:spPr>
        </p:pic>
        <p:pic>
          <p:nvPicPr>
            <p:cNvPr id="16391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14" y="2965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7" name="文本框 16"/>
          <p:cNvSpPr txBox="1"/>
          <p:nvPr/>
        </p:nvSpPr>
        <p:spPr>
          <a:xfrm>
            <a:off x="6965315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40650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901180" y="4777740"/>
            <a:ext cx="1301115" cy="1487805"/>
            <a:chOff x="10746" y="4888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11474" y="488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矩形 22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8689975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465310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20430" y="4758690"/>
            <a:ext cx="1459865" cy="1574800"/>
            <a:chOff x="14778" y="4858"/>
            <a:chExt cx="2299" cy="2480"/>
          </a:xfrm>
        </p:grpSpPr>
        <p:sp>
          <p:nvSpPr>
            <p:cNvPr id="28" name="文本框 27"/>
            <p:cNvSpPr txBox="1"/>
            <p:nvPr/>
          </p:nvSpPr>
          <p:spPr>
            <a:xfrm>
              <a:off x="15672" y="485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5393" y="5657"/>
              <a:ext cx="1142" cy="750"/>
              <a:chOff x="3160" y="8839"/>
              <a:chExt cx="1142" cy="750"/>
            </a:xfrm>
          </p:grpSpPr>
          <p:cxnSp>
            <p:nvCxnSpPr>
              <p:cNvPr id="30" name="直接连接符 29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矩形 31"/>
            <p:cNvSpPr/>
            <p:nvPr/>
          </p:nvSpPr>
          <p:spPr>
            <a:xfrm>
              <a:off x="16162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494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14778" y="4952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22855" y="5199380"/>
            <a:ext cx="2498090" cy="1004570"/>
            <a:chOff x="3973" y="8188"/>
            <a:chExt cx="3934" cy="1582"/>
          </a:xfrm>
        </p:grpSpPr>
        <p:pic>
          <p:nvPicPr>
            <p:cNvPr id="86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73" y="8801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7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81" y="8426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8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91" y="8188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9" name="Picture 47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51" y="8413"/>
              <a:ext cx="456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0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37" y="9043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1" name="Picture 47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95" y="9286"/>
              <a:ext cx="456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9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94" y="8737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08075" y="1113790"/>
            <a:ext cx="1714500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试一试</a:t>
            </a:r>
            <a:endParaRPr lang="zh-CN" altLang="en-US" sz="4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6388" name="Picture 4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48130" y="1827530"/>
            <a:ext cx="5251450" cy="2667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" name="组合 13"/>
          <p:cNvGrpSpPr/>
          <p:nvPr/>
        </p:nvGrpSpPr>
        <p:grpSpPr>
          <a:xfrm>
            <a:off x="6883400" y="1654175"/>
            <a:ext cx="5245735" cy="2080895"/>
            <a:chOff x="10840" y="2605"/>
            <a:chExt cx="8261" cy="3277"/>
          </a:xfrm>
        </p:grpSpPr>
        <p:sp>
          <p:nvSpPr>
            <p:cNvPr id="13" name="AutoShape 27"/>
            <p:cNvSpPr>
              <a:spLocks noChangeArrowheads="1"/>
            </p:cNvSpPr>
            <p:nvPr/>
          </p:nvSpPr>
          <p:spPr bwMode="auto">
            <a:xfrm>
              <a:off x="10840" y="2605"/>
              <a:ext cx="5831" cy="2821"/>
            </a:xfrm>
            <a:prstGeom prst="wedgeRoundRectCallout">
              <a:avLst>
                <a:gd name="adj1" fmla="val 63656"/>
                <a:gd name="adj2" fmla="val -381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把7个</a:t>
              </a:r>
              <a:r>
                <a:rPr lang="en-US" altLang="zh-CN" sz="2800" spc="-300">
                  <a:solidFill>
                    <a:schemeClr val="tx1"/>
                  </a:solidFill>
                  <a:uFillTx/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   </a:t>
              </a:r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分成两堆</a:t>
              </a:r>
              <a:r>
                <a:rPr lang="zh-CN" altLang="en-US" sz="2800" spc="-1000">
                  <a:solidFill>
                    <a:schemeClr val="tx1"/>
                  </a:solidFill>
                  <a:uFillTx/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，</a:t>
              </a:r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有几种分法？先分一分，再填一填。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060" y="3260"/>
              <a:ext cx="2041" cy="2622"/>
            </a:xfrm>
            <a:prstGeom prst="rect">
              <a:avLst/>
            </a:prstGeom>
          </p:spPr>
        </p:pic>
        <p:pic>
          <p:nvPicPr>
            <p:cNvPr id="16391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14" y="2965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7" name="文本框 16"/>
          <p:cNvSpPr txBox="1"/>
          <p:nvPr/>
        </p:nvSpPr>
        <p:spPr>
          <a:xfrm>
            <a:off x="6965315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40650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901180" y="4777740"/>
            <a:ext cx="1301115" cy="1487805"/>
            <a:chOff x="10746" y="4888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11474" y="488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矩形 22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8689975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465310" y="5709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20430" y="4758690"/>
            <a:ext cx="1459865" cy="1574800"/>
            <a:chOff x="14778" y="4858"/>
            <a:chExt cx="2299" cy="2480"/>
          </a:xfrm>
        </p:grpSpPr>
        <p:sp>
          <p:nvSpPr>
            <p:cNvPr id="28" name="文本框 27"/>
            <p:cNvSpPr txBox="1"/>
            <p:nvPr/>
          </p:nvSpPr>
          <p:spPr>
            <a:xfrm>
              <a:off x="15672" y="4858"/>
              <a:ext cx="807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5393" y="5657"/>
              <a:ext cx="1142" cy="750"/>
              <a:chOff x="3160" y="8839"/>
              <a:chExt cx="1142" cy="750"/>
            </a:xfrm>
          </p:grpSpPr>
          <p:cxnSp>
            <p:nvCxnSpPr>
              <p:cNvPr id="30" name="直接连接符 29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矩形 31"/>
            <p:cNvSpPr/>
            <p:nvPr/>
          </p:nvSpPr>
          <p:spPr>
            <a:xfrm>
              <a:off x="16162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494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14778" y="4952"/>
              <a:ext cx="2299" cy="2386"/>
            </a:xfrm>
            <a:prstGeom prst="rect">
              <a:avLst/>
            </a:prstGeom>
            <a:noFill/>
            <a:ln w="19050">
              <a:solidFill>
                <a:srgbClr val="E54DC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22855" y="5342255"/>
            <a:ext cx="2587625" cy="812800"/>
            <a:chOff x="3973" y="8413"/>
            <a:chExt cx="4075" cy="1280"/>
          </a:xfrm>
        </p:grpSpPr>
        <p:pic>
          <p:nvPicPr>
            <p:cNvPr id="86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73" y="8801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7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81" y="8426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8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27" y="9043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9" name="Picture 47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87" y="8507"/>
              <a:ext cx="456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0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09" y="9209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1" name="Picture 47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92" y="9209"/>
              <a:ext cx="456" cy="48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9" name="Picture 47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09" y="8413"/>
              <a:ext cx="472" cy="48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5" grpId="0"/>
      <p:bldP spid="2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457</Words>
  <Application>WPS 演示</Application>
  <PresentationFormat>自定义</PresentationFormat>
  <Paragraphs>262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楷体</vt:lpstr>
      <vt:lpstr>楷体_GB2312</vt:lpstr>
      <vt:lpstr>新宋体</vt:lpstr>
      <vt:lpstr>黑体</vt:lpstr>
      <vt:lpstr>Arial</vt:lpstr>
      <vt:lpstr>Arial Unicode MS</vt:lpstr>
      <vt:lpstr>Calibri</vt:lpstr>
      <vt:lpstr>Calibri Light</vt:lpstr>
      <vt:lpstr>第一PPT模板网-WWW.1PPT.COM</vt:lpstr>
      <vt:lpstr>第七单元   分与合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2022-07-23T11:44:00Z</cp:lastPrinted>
  <dcterms:created xsi:type="dcterms:W3CDTF">2022-07-23T11:44:00Z</dcterms:created>
  <dcterms:modified xsi:type="dcterms:W3CDTF">2023-11-02T08:34:17Z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A16502FCE3ED4B1DAB28F8E4093F20F2_12</vt:lpwstr>
  </property>
  <property fmtid="{D5CDD505-2E9C-101B-9397-08002B2CF9AE}" pid="3" name="KSOProductBuildVer">
    <vt:lpwstr>2052-12.1.0.15712</vt:lpwstr>
  </property>
</Properties>
</file>