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72" r:id="rId3"/>
    <p:sldId id="373" r:id="rId4"/>
    <p:sldId id="374" r:id="rId5"/>
    <p:sldId id="376" r:id="rId6"/>
    <p:sldId id="377" r:id="rId7"/>
    <p:sldId id="378" r:id="rId8"/>
    <p:sldId id="380" r:id="rId9"/>
    <p:sldId id="381" r:id="rId10"/>
    <p:sldId id="352" r:id="rId11"/>
    <p:sldId id="348" r:id="rId12"/>
    <p:sldId id="390" r:id="rId13"/>
    <p:sldId id="349" r:id="rId14"/>
    <p:sldId id="313" r:id="rId15"/>
  </p:sldIdLst>
  <p:sldSz cx="12601575" cy="7092950"/>
  <p:notesSz cx="6858000" cy="9144000"/>
  <p:custDataLst>
    <p:tags r:id="rId20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4" userDrawn="1">
          <p15:clr>
            <a:srgbClr val="A4A3A4"/>
          </p15:clr>
        </p15:guide>
        <p15:guide id="2" pos="38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312" y="-78"/>
      </p:cViewPr>
      <p:guideLst>
        <p:guide orient="horz" pos="2294"/>
        <p:guide pos="38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426211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1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第七单元   分与合</a:t>
            </a:r>
            <a:endParaRPr lang="zh-CN" altLang="en-US" sz="41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63358" y="2888615"/>
            <a:ext cx="6188710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lang="en-US" altLang="zh-CN" sz="6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6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6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6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的分与合</a:t>
            </a:r>
            <a:endParaRPr lang="zh-CN" altLang="en-US" sz="6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24"/>
          <p:cNvSpPr txBox="1">
            <a:spLocks noChangeArrowheads="1"/>
          </p:cNvSpPr>
          <p:nvPr/>
        </p:nvSpPr>
        <p:spPr bwMode="auto">
          <a:xfrm>
            <a:off x="4980251" y="2502574"/>
            <a:ext cx="327509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45" name="TextBox 24"/>
          <p:cNvSpPr txBox="1">
            <a:spLocks noChangeArrowheads="1"/>
          </p:cNvSpPr>
          <p:nvPr/>
        </p:nvSpPr>
        <p:spPr bwMode="auto">
          <a:xfrm>
            <a:off x="4980251" y="3032799"/>
            <a:ext cx="327509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46" name="TextBox 24"/>
          <p:cNvSpPr txBox="1">
            <a:spLocks noChangeArrowheads="1"/>
          </p:cNvSpPr>
          <p:nvPr/>
        </p:nvSpPr>
        <p:spPr bwMode="auto">
          <a:xfrm>
            <a:off x="4980251" y="3563023"/>
            <a:ext cx="327509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47" name="TextBox 24"/>
          <p:cNvSpPr txBox="1">
            <a:spLocks noChangeArrowheads="1"/>
          </p:cNvSpPr>
          <p:nvPr/>
        </p:nvSpPr>
        <p:spPr bwMode="auto">
          <a:xfrm>
            <a:off x="4980251" y="4093249"/>
            <a:ext cx="327509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48" name="TextBox 24"/>
          <p:cNvSpPr txBox="1">
            <a:spLocks noChangeArrowheads="1"/>
          </p:cNvSpPr>
          <p:nvPr/>
        </p:nvSpPr>
        <p:spPr bwMode="auto">
          <a:xfrm>
            <a:off x="4980251" y="4623473"/>
            <a:ext cx="327509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49" name="TextBox 24"/>
          <p:cNvSpPr txBox="1">
            <a:spLocks noChangeArrowheads="1"/>
          </p:cNvSpPr>
          <p:nvPr/>
        </p:nvSpPr>
        <p:spPr bwMode="auto">
          <a:xfrm>
            <a:off x="4980251" y="5153699"/>
            <a:ext cx="327509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8855" y="1922780"/>
            <a:ext cx="39814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24"/>
          <p:cNvSpPr txBox="1">
            <a:spLocks noChangeArrowheads="1"/>
          </p:cNvSpPr>
          <p:nvPr/>
        </p:nvSpPr>
        <p:spPr bwMode="auto">
          <a:xfrm>
            <a:off x="4980251" y="1972348"/>
            <a:ext cx="327509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1" y="1473200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charset="-122"/>
              </a:rPr>
              <a:t>2. 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8"/>
          <p:cNvSpPr>
            <a:spLocks noChangeArrowheads="1"/>
          </p:cNvSpPr>
          <p:nvPr/>
        </p:nvSpPr>
        <p:spPr bwMode="auto">
          <a:xfrm>
            <a:off x="6207760" y="2968625"/>
            <a:ext cx="5798185" cy="14773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一共有几层？每层各有几块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？哪两层的块数合起来是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887" y="3126106"/>
            <a:ext cx="594994" cy="561975"/>
          </a:xfrm>
          <a:prstGeom prst="rect">
            <a:avLst/>
          </a:prstGeom>
        </p:spPr>
      </p:pic>
      <p:sp>
        <p:nvSpPr>
          <p:cNvPr id="4" name="矩形 18"/>
          <p:cNvSpPr>
            <a:spLocks noChangeArrowheads="1"/>
          </p:cNvSpPr>
          <p:nvPr/>
        </p:nvSpPr>
        <p:spPr bwMode="auto">
          <a:xfrm>
            <a:off x="7294881" y="4676775"/>
            <a:ext cx="2202816" cy="7848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一共有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层。</a:t>
            </a:r>
            <a:endParaRPr lang="zh-CN" altLang="en-US" sz="3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2" name="任意多边形 91"/>
          <p:cNvSpPr/>
          <p:nvPr/>
        </p:nvSpPr>
        <p:spPr>
          <a:xfrm rot="16200000">
            <a:off x="4059555" y="3449956"/>
            <a:ext cx="3171190" cy="788035"/>
          </a:xfrm>
          <a:custGeom>
            <a:avLst/>
            <a:gdLst>
              <a:gd name="connsiteX0" fmla="*/ 0 w 6863"/>
              <a:gd name="connsiteY0" fmla="*/ 56 h 1262"/>
              <a:gd name="connsiteX1" fmla="*/ 3493 w 6863"/>
              <a:gd name="connsiteY1" fmla="*/ 1261 h 1262"/>
              <a:gd name="connsiteX2" fmla="*/ 6863 w 6863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63" h="1262">
                <a:moveTo>
                  <a:pt x="0" y="56"/>
                </a:moveTo>
                <a:cubicBezTo>
                  <a:pt x="670" y="535"/>
                  <a:pt x="2129" y="1296"/>
                  <a:pt x="3493" y="1261"/>
                </a:cubicBezTo>
                <a:cubicBezTo>
                  <a:pt x="4857" y="1226"/>
                  <a:pt x="6163" y="638"/>
                  <a:pt x="6863" y="0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6200000">
            <a:off x="4497070" y="3573146"/>
            <a:ext cx="2126615" cy="580390"/>
          </a:xfrm>
          <a:custGeom>
            <a:avLst/>
            <a:gdLst>
              <a:gd name="connsiteX0" fmla="*/ 0 w 6863"/>
              <a:gd name="connsiteY0" fmla="*/ 56 h 1262"/>
              <a:gd name="connsiteX1" fmla="*/ 3493 w 6863"/>
              <a:gd name="connsiteY1" fmla="*/ 1261 h 1262"/>
              <a:gd name="connsiteX2" fmla="*/ 6863 w 6863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63" h="1262">
                <a:moveTo>
                  <a:pt x="0" y="56"/>
                </a:moveTo>
                <a:cubicBezTo>
                  <a:pt x="670" y="535"/>
                  <a:pt x="2129" y="1296"/>
                  <a:pt x="3493" y="1261"/>
                </a:cubicBezTo>
                <a:cubicBezTo>
                  <a:pt x="4857" y="1226"/>
                  <a:pt x="6163" y="638"/>
                  <a:pt x="6863" y="0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6200000">
            <a:off x="4886326" y="3686175"/>
            <a:ext cx="1059815" cy="293370"/>
          </a:xfrm>
          <a:custGeom>
            <a:avLst/>
            <a:gdLst>
              <a:gd name="connsiteX0" fmla="*/ 0 w 6863"/>
              <a:gd name="connsiteY0" fmla="*/ 56 h 1262"/>
              <a:gd name="connsiteX1" fmla="*/ 3493 w 6863"/>
              <a:gd name="connsiteY1" fmla="*/ 1261 h 1262"/>
              <a:gd name="connsiteX2" fmla="*/ 6863 w 6863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63" h="1262">
                <a:moveTo>
                  <a:pt x="0" y="56"/>
                </a:moveTo>
                <a:cubicBezTo>
                  <a:pt x="670" y="535"/>
                  <a:pt x="2129" y="1296"/>
                  <a:pt x="3493" y="1261"/>
                </a:cubicBezTo>
                <a:cubicBezTo>
                  <a:pt x="4857" y="1226"/>
                  <a:pt x="6163" y="638"/>
                  <a:pt x="6863" y="0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51" grpId="0"/>
      <p:bldP spid="4" grpId="0"/>
      <p:bldP spid="92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0" y="1473200"/>
            <a:ext cx="4604385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charset="-122"/>
              </a:rPr>
              <a:t>3.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哪两个数合起来是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8" name="任意多边形 67"/>
          <p:cNvSpPr/>
          <p:nvPr/>
        </p:nvSpPr>
        <p:spPr>
          <a:xfrm>
            <a:off x="1478915" y="4214495"/>
            <a:ext cx="8195310" cy="814070"/>
          </a:xfrm>
          <a:custGeom>
            <a:avLst/>
            <a:gdLst>
              <a:gd name="connsiteX0" fmla="*/ 0 w 5729"/>
              <a:gd name="connsiteY0" fmla="*/ 0 h 846"/>
              <a:gd name="connsiteX1" fmla="*/ 2746 w 5729"/>
              <a:gd name="connsiteY1" fmla="*/ 846 h 846"/>
              <a:gd name="connsiteX2" fmla="*/ 5729 w 5729"/>
              <a:gd name="connsiteY2" fmla="*/ 40 h 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29" h="845">
                <a:moveTo>
                  <a:pt x="0" y="0"/>
                </a:moveTo>
                <a:cubicBezTo>
                  <a:pt x="399" y="255"/>
                  <a:pt x="1677" y="846"/>
                  <a:pt x="2746" y="846"/>
                </a:cubicBezTo>
                <a:cubicBezTo>
                  <a:pt x="3815" y="846"/>
                  <a:pt x="5145" y="444"/>
                  <a:pt x="5729" y="40"/>
                </a:cubicBezTo>
              </a:path>
            </a:pathLst>
          </a:custGeom>
          <a:noFill/>
          <a:ln w="381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flipV="1">
            <a:off x="2919730" y="2894966"/>
            <a:ext cx="5389880" cy="614045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4201161" y="4214495"/>
            <a:ext cx="1360169" cy="386080"/>
          </a:xfrm>
          <a:custGeom>
            <a:avLst/>
            <a:gdLst>
              <a:gd name="connsiteX0" fmla="*/ 0 w 6863"/>
              <a:gd name="connsiteY0" fmla="*/ 56 h 1262"/>
              <a:gd name="connsiteX1" fmla="*/ 3493 w 6863"/>
              <a:gd name="connsiteY1" fmla="*/ 1261 h 1262"/>
              <a:gd name="connsiteX2" fmla="*/ 6863 w 6863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63" h="1262">
                <a:moveTo>
                  <a:pt x="0" y="56"/>
                </a:moveTo>
                <a:cubicBezTo>
                  <a:pt x="670" y="535"/>
                  <a:pt x="2129" y="1296"/>
                  <a:pt x="3493" y="1261"/>
                </a:cubicBezTo>
                <a:cubicBezTo>
                  <a:pt x="4857" y="1226"/>
                  <a:pt x="6163" y="638"/>
                  <a:pt x="6863" y="0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913766" y="3509011"/>
            <a:ext cx="10753724" cy="765175"/>
            <a:chOff x="1439" y="8069"/>
            <a:chExt cx="16935" cy="120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39" y="8069"/>
              <a:ext cx="2004" cy="1205"/>
            </a:xfrm>
            <a:prstGeom prst="rect">
              <a:avLst/>
            </a:prstGeom>
          </p:spPr>
        </p:pic>
        <p:sp>
          <p:nvSpPr>
            <p:cNvPr id="44" name="TextBox 24"/>
            <p:cNvSpPr txBox="1">
              <a:spLocks noChangeArrowheads="1"/>
            </p:cNvSpPr>
            <p:nvPr/>
          </p:nvSpPr>
          <p:spPr bwMode="auto">
            <a:xfrm>
              <a:off x="2153" y="8164"/>
              <a:ext cx="516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3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72" y="8069"/>
              <a:ext cx="2004" cy="120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05" y="8069"/>
              <a:ext cx="2004" cy="120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38" y="8069"/>
              <a:ext cx="2004" cy="12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71" y="8069"/>
              <a:ext cx="2004" cy="120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104" y="8069"/>
              <a:ext cx="2004" cy="120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37" y="8069"/>
              <a:ext cx="2004" cy="120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370" y="8069"/>
              <a:ext cx="2004" cy="1205"/>
            </a:xfrm>
            <a:prstGeom prst="rect">
              <a:avLst/>
            </a:prstGeom>
          </p:spPr>
        </p:pic>
        <p:sp>
          <p:nvSpPr>
            <p:cNvPr id="11" name="TextBox 24"/>
            <p:cNvSpPr txBox="1">
              <a:spLocks noChangeArrowheads="1"/>
            </p:cNvSpPr>
            <p:nvPr/>
          </p:nvSpPr>
          <p:spPr bwMode="auto">
            <a:xfrm>
              <a:off x="4291" y="816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5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12" name="TextBox 24"/>
            <p:cNvSpPr txBox="1">
              <a:spLocks noChangeArrowheads="1"/>
            </p:cNvSpPr>
            <p:nvPr/>
          </p:nvSpPr>
          <p:spPr bwMode="auto">
            <a:xfrm>
              <a:off x="6428" y="816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1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14" name="TextBox 24"/>
            <p:cNvSpPr txBox="1">
              <a:spLocks noChangeArrowheads="1"/>
            </p:cNvSpPr>
            <p:nvPr/>
          </p:nvSpPr>
          <p:spPr bwMode="auto">
            <a:xfrm>
              <a:off x="8565" y="816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8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>
              <a:off x="10702" y="816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7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>
              <a:off x="12839" y="816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4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17" name="TextBox 24"/>
            <p:cNvSpPr txBox="1">
              <a:spLocks noChangeArrowheads="1"/>
            </p:cNvSpPr>
            <p:nvPr/>
          </p:nvSpPr>
          <p:spPr bwMode="auto">
            <a:xfrm>
              <a:off x="14976" y="816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6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18" name="TextBox 24"/>
            <p:cNvSpPr txBox="1">
              <a:spLocks noChangeArrowheads="1"/>
            </p:cNvSpPr>
            <p:nvPr/>
          </p:nvSpPr>
          <p:spPr bwMode="auto">
            <a:xfrm>
              <a:off x="17113" y="816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2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</p:grpSp>
      <p:sp>
        <p:nvSpPr>
          <p:cNvPr id="155" name="任意多边形 154"/>
          <p:cNvSpPr/>
          <p:nvPr/>
        </p:nvSpPr>
        <p:spPr>
          <a:xfrm flipV="1">
            <a:off x="6985635" y="3035300"/>
            <a:ext cx="4057651" cy="473710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1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460296" y="2964817"/>
            <a:ext cx="9703005" cy="1273175"/>
            <a:chOff x="2082" y="6682"/>
            <a:chExt cx="15280" cy="2005"/>
          </a:xfrm>
        </p:grpSpPr>
        <p:pic>
          <p:nvPicPr>
            <p:cNvPr id="21507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77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35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93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51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09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967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825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683" y="6682"/>
              <a:ext cx="1679" cy="19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" name="TextBox 24"/>
            <p:cNvSpPr txBox="1">
              <a:spLocks noChangeArrowheads="1"/>
            </p:cNvSpPr>
            <p:nvPr/>
          </p:nvSpPr>
          <p:spPr bwMode="auto">
            <a:xfrm>
              <a:off x="2082" y="7209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9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19" name="TextBox 24"/>
            <p:cNvSpPr txBox="1">
              <a:spLocks noChangeArrowheads="1"/>
            </p:cNvSpPr>
            <p:nvPr/>
          </p:nvSpPr>
          <p:spPr bwMode="auto">
            <a:xfrm>
              <a:off x="3387" y="684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2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20" name="TextBox 24"/>
            <p:cNvSpPr txBox="1">
              <a:spLocks noChangeArrowheads="1"/>
            </p:cNvSpPr>
            <p:nvPr/>
          </p:nvSpPr>
          <p:spPr bwMode="auto">
            <a:xfrm>
              <a:off x="5241" y="684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8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24"/>
            <p:cNvSpPr txBox="1">
              <a:spLocks noChangeArrowheads="1"/>
            </p:cNvSpPr>
            <p:nvPr/>
          </p:nvSpPr>
          <p:spPr bwMode="auto">
            <a:xfrm>
              <a:off x="8949" y="684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7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24" name="TextBox 24"/>
            <p:cNvSpPr txBox="1">
              <a:spLocks noChangeArrowheads="1"/>
            </p:cNvSpPr>
            <p:nvPr/>
          </p:nvSpPr>
          <p:spPr bwMode="auto">
            <a:xfrm>
              <a:off x="12657" y="6844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1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24"/>
            <p:cNvSpPr txBox="1">
              <a:spLocks noChangeArrowheads="1"/>
            </p:cNvSpPr>
            <p:nvPr/>
          </p:nvSpPr>
          <p:spPr bwMode="auto">
            <a:xfrm>
              <a:off x="3387" y="7669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7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30" name="TextBox 24"/>
            <p:cNvSpPr txBox="1">
              <a:spLocks noChangeArrowheads="1"/>
            </p:cNvSpPr>
            <p:nvPr/>
          </p:nvSpPr>
          <p:spPr bwMode="auto">
            <a:xfrm>
              <a:off x="7095" y="7669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5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32" name="TextBox 24"/>
            <p:cNvSpPr txBox="1">
              <a:spLocks noChangeArrowheads="1"/>
            </p:cNvSpPr>
            <p:nvPr/>
          </p:nvSpPr>
          <p:spPr bwMode="auto">
            <a:xfrm>
              <a:off x="10803" y="7669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4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24"/>
            <p:cNvSpPr txBox="1">
              <a:spLocks noChangeArrowheads="1"/>
            </p:cNvSpPr>
            <p:nvPr/>
          </p:nvSpPr>
          <p:spPr bwMode="auto">
            <a:xfrm>
              <a:off x="14511" y="7669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3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  <p:sp>
          <p:nvSpPr>
            <p:cNvPr id="35" name="TextBox 24"/>
            <p:cNvSpPr txBox="1">
              <a:spLocks noChangeArrowheads="1"/>
            </p:cNvSpPr>
            <p:nvPr/>
          </p:nvSpPr>
          <p:spPr bwMode="auto">
            <a:xfrm>
              <a:off x="16365" y="7669"/>
              <a:ext cx="515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cs typeface="Arial" panose="020B0604020202020204" pitchFamily="34" charset="0"/>
                </a:rPr>
                <a:t>6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4643551" y="3067724"/>
            <a:ext cx="327025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6998132" y="3067724"/>
            <a:ext cx="327025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9352711" y="3067724"/>
            <a:ext cx="327025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>
            <a:spLocks noChangeArrowheads="1"/>
          </p:cNvSpPr>
          <p:nvPr/>
        </p:nvSpPr>
        <p:spPr bwMode="auto">
          <a:xfrm>
            <a:off x="10530002" y="3067724"/>
            <a:ext cx="327025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3466261" y="3591599"/>
            <a:ext cx="327025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31" name="TextBox 24"/>
          <p:cNvSpPr txBox="1">
            <a:spLocks noChangeArrowheads="1"/>
          </p:cNvSpPr>
          <p:nvPr/>
        </p:nvSpPr>
        <p:spPr bwMode="auto">
          <a:xfrm>
            <a:off x="5820841" y="3591599"/>
            <a:ext cx="327025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33" name="TextBox 24"/>
          <p:cNvSpPr txBox="1">
            <a:spLocks noChangeArrowheads="1"/>
          </p:cNvSpPr>
          <p:nvPr/>
        </p:nvSpPr>
        <p:spPr bwMode="auto">
          <a:xfrm>
            <a:off x="8175421" y="3591599"/>
            <a:ext cx="327025" cy="6463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8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1" y="163258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charset="-122"/>
              </a:rPr>
              <a:t>4.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  <p:bldP spid="27" grpId="0"/>
      <p:bldP spid="29" grpId="0"/>
      <p:bldP spid="31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602867" y="2564765"/>
            <a:ext cx="6764655" cy="1638935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完成课后习题</a:t>
            </a:r>
            <a:r>
              <a:rPr 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7～9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和练习三；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83129" y="2093596"/>
            <a:ext cx="7725410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通过探索实践，理解并掌握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的分与合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能够有序的列举出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的分与合。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004060" y="4420870"/>
            <a:ext cx="8558530" cy="2172941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通过实践探索、合作交流,得出8、9的组成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掌握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并能有规律的列举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8、9的分与合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426211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3757931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8426" y="1497331"/>
            <a:ext cx="157988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</a:rPr>
              <a:t>填一填。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2905" y="357124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2147572" y="2600959"/>
            <a:ext cx="1238249" cy="1555115"/>
            <a:chOff x="3382" y="4096"/>
            <a:chExt cx="1950" cy="2449"/>
          </a:xfrm>
        </p:grpSpPr>
        <p:sp>
          <p:nvSpPr>
            <p:cNvPr id="7" name="文本框 6"/>
            <p:cNvSpPr txBox="1"/>
            <p:nvPr/>
          </p:nvSpPr>
          <p:spPr>
            <a:xfrm>
              <a:off x="3964" y="409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82" y="5624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30" y="4925"/>
              <a:ext cx="1142" cy="750"/>
              <a:chOff x="3160" y="8839"/>
              <a:chExt cx="1142" cy="750"/>
            </a:xfrm>
          </p:grpSpPr>
          <p:cxnSp>
            <p:nvCxnSpPr>
              <p:cNvPr id="9" name="直接连接符 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矩形 10"/>
            <p:cNvSpPr/>
            <p:nvPr/>
          </p:nvSpPr>
          <p:spPr>
            <a:xfrm>
              <a:off x="4501" y="5668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4824730" y="260096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2" name="组合 161"/>
          <p:cNvGrpSpPr/>
          <p:nvPr/>
        </p:nvGrpSpPr>
        <p:grpSpPr>
          <a:xfrm>
            <a:off x="4455160" y="2599691"/>
            <a:ext cx="1287781" cy="1556385"/>
            <a:chOff x="7016" y="3871"/>
            <a:chExt cx="2028" cy="2451"/>
          </a:xfrm>
        </p:grpSpPr>
        <p:sp>
          <p:nvSpPr>
            <p:cNvPr id="84" name="文本框 83"/>
            <p:cNvSpPr txBox="1"/>
            <p:nvPr/>
          </p:nvSpPr>
          <p:spPr>
            <a:xfrm>
              <a:off x="7016" y="5401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237" y="5401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7364" y="4702"/>
              <a:ext cx="1142" cy="750"/>
              <a:chOff x="3160" y="8839"/>
              <a:chExt cx="1142" cy="750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矩形 91"/>
            <p:cNvSpPr/>
            <p:nvPr/>
          </p:nvSpPr>
          <p:spPr>
            <a:xfrm>
              <a:off x="7514" y="387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文本框 93"/>
          <p:cNvSpPr txBox="1"/>
          <p:nvPr/>
        </p:nvSpPr>
        <p:spPr>
          <a:xfrm>
            <a:off x="6762750" y="357124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13222" y="2600959"/>
            <a:ext cx="1337310" cy="1555115"/>
            <a:chOff x="10572" y="4096"/>
            <a:chExt cx="2106" cy="2449"/>
          </a:xfrm>
        </p:grpSpPr>
        <p:sp>
          <p:nvSpPr>
            <p:cNvPr id="95" name="文本框 94"/>
            <p:cNvSpPr txBox="1"/>
            <p:nvPr/>
          </p:nvSpPr>
          <p:spPr>
            <a:xfrm>
              <a:off x="11871" y="5624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1232" y="409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10998" y="4925"/>
              <a:ext cx="1142" cy="750"/>
              <a:chOff x="3160" y="8839"/>
              <a:chExt cx="1142" cy="750"/>
            </a:xfrm>
          </p:grpSpPr>
          <p:cxnSp>
            <p:nvCxnSpPr>
              <p:cNvPr id="98" name="直接连接符 9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矩形 99"/>
            <p:cNvSpPr/>
            <p:nvPr/>
          </p:nvSpPr>
          <p:spPr>
            <a:xfrm>
              <a:off x="10572" y="5668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9439911" y="260096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9070339" y="2599691"/>
            <a:ext cx="1287781" cy="1556385"/>
            <a:chOff x="14284" y="3871"/>
            <a:chExt cx="2028" cy="2451"/>
          </a:xfrm>
        </p:grpSpPr>
        <p:sp>
          <p:nvSpPr>
            <p:cNvPr id="104" name="文本框 103"/>
            <p:cNvSpPr txBox="1"/>
            <p:nvPr/>
          </p:nvSpPr>
          <p:spPr>
            <a:xfrm>
              <a:off x="14284" y="5401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5505" y="5401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14632" y="4702"/>
              <a:ext cx="1142" cy="750"/>
              <a:chOff x="3160" y="8839"/>
              <a:chExt cx="1142" cy="750"/>
            </a:xfrm>
          </p:grpSpPr>
          <p:cxnSp>
            <p:nvCxnSpPr>
              <p:cNvPr id="108" name="直接连接符 10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矩形 111"/>
            <p:cNvSpPr/>
            <p:nvPr/>
          </p:nvSpPr>
          <p:spPr>
            <a:xfrm>
              <a:off x="14782" y="387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3388360" y="564515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3309620" y="4674869"/>
            <a:ext cx="1366520" cy="1555115"/>
            <a:chOff x="5212" y="7139"/>
            <a:chExt cx="2152" cy="2449"/>
          </a:xfrm>
        </p:grpSpPr>
        <p:sp>
          <p:nvSpPr>
            <p:cNvPr id="115" name="文本框 114"/>
            <p:cNvSpPr txBox="1"/>
            <p:nvPr/>
          </p:nvSpPr>
          <p:spPr>
            <a:xfrm>
              <a:off x="6557" y="8667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918" y="7139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5684" y="7968"/>
              <a:ext cx="1142" cy="750"/>
              <a:chOff x="3160" y="8839"/>
              <a:chExt cx="1142" cy="750"/>
            </a:xfrm>
          </p:grpSpPr>
          <p:cxnSp>
            <p:nvCxnSpPr>
              <p:cNvPr id="118" name="直接连接符 11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矩形 138"/>
            <p:cNvSpPr/>
            <p:nvPr/>
          </p:nvSpPr>
          <p:spPr>
            <a:xfrm>
              <a:off x="5212" y="8712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4" name="文本框 143"/>
          <p:cNvSpPr txBox="1"/>
          <p:nvPr/>
        </p:nvSpPr>
        <p:spPr>
          <a:xfrm>
            <a:off x="6061075" y="467487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5691504" y="4673601"/>
            <a:ext cx="1287781" cy="1556385"/>
            <a:chOff x="8963" y="7137"/>
            <a:chExt cx="2028" cy="2451"/>
          </a:xfrm>
        </p:grpSpPr>
        <p:sp>
          <p:nvSpPr>
            <p:cNvPr id="142" name="文本框 141"/>
            <p:cNvSpPr txBox="1"/>
            <p:nvPr/>
          </p:nvSpPr>
          <p:spPr>
            <a:xfrm>
              <a:off x="8963" y="8667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10184" y="8667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9311" y="7968"/>
              <a:ext cx="1142" cy="750"/>
              <a:chOff x="3160" y="8839"/>
              <a:chExt cx="1142" cy="750"/>
            </a:xfrm>
          </p:grpSpPr>
          <p:cxnSp>
            <p:nvCxnSpPr>
              <p:cNvPr id="146" name="直接连接符 145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矩形 148"/>
            <p:cNvSpPr/>
            <p:nvPr/>
          </p:nvSpPr>
          <p:spPr>
            <a:xfrm>
              <a:off x="9461" y="7137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3" name="文本框 152"/>
          <p:cNvSpPr txBox="1"/>
          <p:nvPr/>
        </p:nvSpPr>
        <p:spPr>
          <a:xfrm>
            <a:off x="8769985" y="564515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7994651" y="4674869"/>
            <a:ext cx="1238249" cy="1555115"/>
            <a:chOff x="12590" y="7139"/>
            <a:chExt cx="1950" cy="2449"/>
          </a:xfrm>
        </p:grpSpPr>
        <p:sp>
          <p:nvSpPr>
            <p:cNvPr id="152" name="文本框 151"/>
            <p:cNvSpPr txBox="1"/>
            <p:nvPr/>
          </p:nvSpPr>
          <p:spPr>
            <a:xfrm>
              <a:off x="12590" y="8667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13172" y="7139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55" name="组合 154"/>
            <p:cNvGrpSpPr/>
            <p:nvPr/>
          </p:nvGrpSpPr>
          <p:grpSpPr>
            <a:xfrm>
              <a:off x="12938" y="7968"/>
              <a:ext cx="1142" cy="750"/>
              <a:chOff x="3160" y="8839"/>
              <a:chExt cx="1142" cy="750"/>
            </a:xfrm>
          </p:grpSpPr>
          <p:cxnSp>
            <p:nvCxnSpPr>
              <p:cNvPr id="156" name="直接连接符 155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8" name="矩形 157"/>
            <p:cNvSpPr/>
            <p:nvPr/>
          </p:nvSpPr>
          <p:spPr>
            <a:xfrm>
              <a:off x="13709" y="871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6" grpId="0"/>
      <p:bldP spid="94" grpId="0"/>
      <p:bldP spid="106" grpId="0"/>
      <p:bldP spid="114" grpId="0"/>
      <p:bldP spid="144" grpId="0"/>
      <p:bldP spid="1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组合 7"/>
          <p:cNvGrpSpPr/>
          <p:nvPr/>
        </p:nvGrpSpPr>
        <p:grpSpPr>
          <a:xfrm>
            <a:off x="1355409" y="1978978"/>
            <a:ext cx="5687060" cy="738664"/>
            <a:chOff x="571472" y="714362"/>
            <a:chExt cx="5687100" cy="553232"/>
          </a:xfrm>
        </p:grpSpPr>
        <p:sp>
          <p:nvSpPr>
            <p:cNvPr id="11331" name="TextBox 14"/>
            <p:cNvSpPr txBox="1">
              <a:spLocks noChangeArrowheads="1"/>
            </p:cNvSpPr>
            <p:nvPr/>
          </p:nvSpPr>
          <p:spPr bwMode="auto">
            <a:xfrm>
              <a:off x="571472" y="714362"/>
              <a:ext cx="5687100" cy="553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8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可以分成几和几？用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分一分。</a:t>
              </a:r>
              <a:endParaRPr lang="zh-CN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5428" name="Picture 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97956" y="871784"/>
              <a:ext cx="549279" cy="35146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116" y="3986531"/>
            <a:ext cx="4555490" cy="1925955"/>
          </a:xfrm>
          <a:prstGeom prst="rect">
            <a:avLst/>
          </a:prstGeom>
        </p:spPr>
      </p:pic>
      <p:sp>
        <p:nvSpPr>
          <p:cNvPr id="13" name="AutoShape 27"/>
          <p:cNvSpPr>
            <a:spLocks noChangeArrowheads="1"/>
          </p:cNvSpPr>
          <p:nvPr/>
        </p:nvSpPr>
        <p:spPr bwMode="auto">
          <a:xfrm>
            <a:off x="1983741" y="3286760"/>
            <a:ext cx="2781935" cy="565150"/>
          </a:xfrm>
          <a:prstGeom prst="wedgeRoundRectCallout">
            <a:avLst>
              <a:gd name="adj1" fmla="val -33405"/>
              <a:gd name="adj2" fmla="val 95955"/>
              <a:gd name="adj3" fmla="val 16667"/>
            </a:avLst>
          </a:prstGeom>
          <a:solidFill>
            <a:srgbClr val="FFD1E8"/>
          </a:solidFill>
          <a:ln w="19050">
            <a:solidFill>
              <a:srgbClr val="FF83C3"/>
            </a:solidFill>
            <a:miter lim="800000"/>
          </a:ln>
        </p:spPr>
        <p:txBody>
          <a:bodyPr lIns="91435" tIns="45718" rIns="91435" bIns="45718"/>
          <a:lstStyle/>
          <a:p>
            <a:pPr fontAlgn="auto">
              <a:lnSpc>
                <a:spcPct val="10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8可以分成1和7。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1935" y="3986530"/>
            <a:ext cx="4567556" cy="1934845"/>
          </a:xfrm>
          <a:prstGeom prst="rect">
            <a:avLst/>
          </a:prstGeom>
        </p:spPr>
      </p:pic>
      <p:sp>
        <p:nvSpPr>
          <p:cNvPr id="4" name="AutoShape 27"/>
          <p:cNvSpPr>
            <a:spLocks noChangeArrowheads="1"/>
          </p:cNvSpPr>
          <p:nvPr/>
        </p:nvSpPr>
        <p:spPr bwMode="auto">
          <a:xfrm>
            <a:off x="7467601" y="3286760"/>
            <a:ext cx="2781935" cy="565150"/>
          </a:xfrm>
          <a:prstGeom prst="wedgeRoundRectCallout">
            <a:avLst>
              <a:gd name="adj1" fmla="val -33405"/>
              <a:gd name="adj2" fmla="val 95955"/>
              <a:gd name="adj3" fmla="val 16667"/>
            </a:avLst>
          </a:prstGeom>
          <a:solidFill>
            <a:srgbClr val="DAE3F3"/>
          </a:solidFill>
          <a:ln w="19050">
            <a:solidFill>
              <a:srgbClr val="9CAFC3"/>
            </a:solidFill>
            <a:miter lim="800000"/>
          </a:ln>
        </p:spPr>
        <p:txBody>
          <a:bodyPr lIns="91435" tIns="45718" rIns="91435" bIns="45718"/>
          <a:lstStyle/>
          <a:p>
            <a:pPr fontAlgn="auto">
              <a:lnSpc>
                <a:spcPct val="10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8可以分成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2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和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6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428116" y="2165986"/>
            <a:ext cx="1216660" cy="1664335"/>
          </a:xfrm>
          <a:prstGeom prst="rect">
            <a:avLst/>
          </a:prstGeom>
        </p:spPr>
      </p:pic>
      <p:sp>
        <p:nvSpPr>
          <p:cNvPr id="11" name="AutoShape 27"/>
          <p:cNvSpPr>
            <a:spLocks noChangeArrowheads="1"/>
          </p:cNvSpPr>
          <p:nvPr/>
        </p:nvSpPr>
        <p:spPr bwMode="auto">
          <a:xfrm>
            <a:off x="2906396" y="2009140"/>
            <a:ext cx="3608704" cy="727710"/>
          </a:xfrm>
          <a:prstGeom prst="wedgeRoundRectCallout">
            <a:avLst>
              <a:gd name="adj1" fmla="val -60047"/>
              <a:gd name="adj2" fmla="val 45287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pPr fontAlgn="auto">
              <a:lnSpc>
                <a:spcPct val="13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按顺序填出分的结果。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  <a:cs typeface="楷体_GB2312" panose="02010600030101010101" charset="-122"/>
              <a:sym typeface="+mn-ea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194050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969386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129915" y="3041016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229860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05196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65725" y="3041016"/>
            <a:ext cx="1301115" cy="1487805"/>
            <a:chOff x="10746" y="4888"/>
            <a:chExt cx="2049" cy="2343"/>
          </a:xfrm>
        </p:grpSpPr>
        <p:sp>
          <p:nvSpPr>
            <p:cNvPr id="12" name="文本框 11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矩形 16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265671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041005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201536" y="3041016"/>
            <a:ext cx="1301115" cy="1487805"/>
            <a:chOff x="10746" y="4888"/>
            <a:chExt cx="2049" cy="2343"/>
          </a:xfrm>
        </p:grpSpPr>
        <p:sp>
          <p:nvSpPr>
            <p:cNvPr id="23" name="文本框 22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25" name="直接连接符 2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矩形 26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9301481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076815" y="3973195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9237346" y="3041016"/>
            <a:ext cx="1301115" cy="1487805"/>
            <a:chOff x="10746" y="4888"/>
            <a:chExt cx="2049" cy="2343"/>
          </a:xfrm>
        </p:grpSpPr>
        <p:sp>
          <p:nvSpPr>
            <p:cNvPr id="33" name="文本框 32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35" name="直接连接符 3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矩形 36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194050" y="58375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969386" y="58375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29915" y="4905376"/>
            <a:ext cx="1301115" cy="1487805"/>
            <a:chOff x="10746" y="4888"/>
            <a:chExt cx="2049" cy="2343"/>
          </a:xfrm>
        </p:grpSpPr>
        <p:sp>
          <p:nvSpPr>
            <p:cNvPr id="46" name="文本框 45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48" name="直接连接符 4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矩形 4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5229860" y="58375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005196" y="58375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5165725" y="4905376"/>
            <a:ext cx="1301115" cy="1487805"/>
            <a:chOff x="10746" y="4888"/>
            <a:chExt cx="2049" cy="2343"/>
          </a:xfrm>
        </p:grpSpPr>
        <p:sp>
          <p:nvSpPr>
            <p:cNvPr id="55" name="文本框 54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57" name="直接连接符 56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矩形 58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7265671" y="58375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041005" y="58375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201536" y="4905376"/>
            <a:ext cx="1301115" cy="1487805"/>
            <a:chOff x="10746" y="4888"/>
            <a:chExt cx="2049" cy="2343"/>
          </a:xfrm>
        </p:grpSpPr>
        <p:sp>
          <p:nvSpPr>
            <p:cNvPr id="72" name="文本框 71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74" name="直接连接符 73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矩形 75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254876" y="1991361"/>
            <a:ext cx="5019676" cy="1632585"/>
            <a:chOff x="11425" y="3136"/>
            <a:chExt cx="7905" cy="2571"/>
          </a:xfrm>
        </p:grpSpPr>
        <p:sp>
          <p:nvSpPr>
            <p:cNvPr id="110" name="AutoShape 27"/>
            <p:cNvSpPr>
              <a:spLocks noChangeArrowheads="1"/>
            </p:cNvSpPr>
            <p:nvPr/>
          </p:nvSpPr>
          <p:spPr bwMode="auto">
            <a:xfrm>
              <a:off x="11425" y="3136"/>
              <a:ext cx="4925" cy="1146"/>
            </a:xfrm>
            <a:prstGeom prst="wedgeRoundRectCallout">
              <a:avLst>
                <a:gd name="adj1" fmla="val 67015"/>
                <a:gd name="adj2" fmla="val 45287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charset="-122"/>
                  <a:sym typeface="+mn-ea"/>
                </a:rPr>
                <a:t>你还能想到什么？</a:t>
              </a:r>
              <a:endPara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endParaRPr>
            </a:p>
          </p:txBody>
        </p:sp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220" y="3695"/>
              <a:ext cx="2110" cy="2013"/>
            </a:xfrm>
            <a:prstGeom prst="rect">
              <a:avLst/>
            </a:prstGeom>
          </p:spPr>
        </p:pic>
      </p:grpSp>
      <p:cxnSp>
        <p:nvCxnSpPr>
          <p:cNvPr id="79" name="直接箭头连接符 78"/>
          <p:cNvCxnSpPr/>
          <p:nvPr/>
        </p:nvCxnSpPr>
        <p:spPr>
          <a:xfrm flipH="1">
            <a:off x="3776345" y="4653281"/>
            <a:ext cx="0" cy="35496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/>
          <p:nvPr/>
        </p:nvCxnSpPr>
        <p:spPr>
          <a:xfrm flipH="1">
            <a:off x="5815331" y="4653281"/>
            <a:ext cx="0" cy="35496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 flipH="1">
            <a:off x="7851140" y="4653281"/>
            <a:ext cx="0" cy="35496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8" grpId="0"/>
      <p:bldP spid="69" grpId="0"/>
      <p:bldP spid="7" grpId="0"/>
      <p:bldP spid="8" grpId="0"/>
      <p:bldP spid="19" grpId="0"/>
      <p:bldP spid="20" grpId="0"/>
      <p:bldP spid="30" grpId="0"/>
      <p:bldP spid="31" grpId="0"/>
      <p:bldP spid="43" grpId="0"/>
      <p:bldP spid="44" grpId="0"/>
      <p:bldP spid="52" grpId="0"/>
      <p:bldP spid="53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178436" y="967741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208146" y="380492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983480" y="380492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144011" y="2872741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08146" y="55327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83480" y="55327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144011" y="4600575"/>
            <a:ext cx="1301115" cy="1487805"/>
            <a:chOff x="10746" y="4888"/>
            <a:chExt cx="2049" cy="2343"/>
          </a:xfrm>
        </p:grpSpPr>
        <p:sp>
          <p:nvSpPr>
            <p:cNvPr id="12" name="文本框 11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矩形 16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9395461" y="380492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170795" y="3804921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31326" y="2872741"/>
            <a:ext cx="1301115" cy="1487805"/>
            <a:chOff x="10746" y="4888"/>
            <a:chExt cx="2049" cy="2343"/>
          </a:xfrm>
        </p:grpSpPr>
        <p:sp>
          <p:nvSpPr>
            <p:cNvPr id="23" name="文本框 22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25" name="直接连接符 2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矩形 26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9402445" y="55327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177781" y="5532756"/>
            <a:ext cx="51244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9338310" y="4600575"/>
            <a:ext cx="1301115" cy="1487805"/>
            <a:chOff x="10746" y="4888"/>
            <a:chExt cx="2049" cy="2343"/>
          </a:xfrm>
        </p:grpSpPr>
        <p:sp>
          <p:nvSpPr>
            <p:cNvPr id="33" name="文本框 32"/>
            <p:cNvSpPr txBox="1"/>
            <p:nvPr/>
          </p:nvSpPr>
          <p:spPr>
            <a:xfrm>
              <a:off x="11474" y="4888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35" name="直接连接符 3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矩形 36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55726" y="1908176"/>
            <a:ext cx="7754620" cy="806450"/>
            <a:chOff x="2135" y="3005"/>
            <a:chExt cx="12212" cy="1270"/>
          </a:xfrm>
        </p:grpSpPr>
        <p:sp>
          <p:nvSpPr>
            <p:cNvPr id="11331" name="TextBox 14"/>
            <p:cNvSpPr txBox="1">
              <a:spLocks noChangeArrowheads="1"/>
            </p:cNvSpPr>
            <p:nvPr/>
          </p:nvSpPr>
          <p:spPr bwMode="auto">
            <a:xfrm>
              <a:off x="2135" y="3005"/>
              <a:ext cx="12212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先把9根  </a:t>
              </a:r>
              <a:r>
                <a:rPr sz="2800" dirty="0" err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有次序地分成两堆，再填一填</a:t>
              </a:r>
              <a:r>
                <a:rPr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  <a:endParaRPr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4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306" y="3153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564006" y="3340735"/>
            <a:ext cx="2061211" cy="712470"/>
            <a:chOff x="2463" y="5261"/>
            <a:chExt cx="3246" cy="1122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2463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3503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3761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019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277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535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5309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793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5051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1564006" y="4987925"/>
            <a:ext cx="2061211" cy="712470"/>
            <a:chOff x="2463" y="7855"/>
            <a:chExt cx="3246" cy="1122"/>
          </a:xfrm>
        </p:grpSpPr>
        <p:pic>
          <p:nvPicPr>
            <p:cNvPr id="81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2463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2712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3761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019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277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535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5309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4793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5051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9"/>
          <p:cNvGrpSpPr/>
          <p:nvPr/>
        </p:nvGrpSpPr>
        <p:grpSpPr>
          <a:xfrm>
            <a:off x="6667500" y="3340735"/>
            <a:ext cx="2061211" cy="712470"/>
            <a:chOff x="10500" y="5261"/>
            <a:chExt cx="3246" cy="1122"/>
          </a:xfrm>
        </p:grpSpPr>
        <p:pic>
          <p:nvPicPr>
            <p:cNvPr id="92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0500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0764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1022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2056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2314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2572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3346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2830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3088" y="5261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6667500" y="4987925"/>
            <a:ext cx="2061211" cy="712470"/>
            <a:chOff x="10500" y="7855"/>
            <a:chExt cx="3246" cy="1122"/>
          </a:xfrm>
        </p:grpSpPr>
        <p:pic>
          <p:nvPicPr>
            <p:cNvPr id="101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0500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0749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1022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1280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2314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2572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3346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2830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Picture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360000">
              <a:off x="13088" y="7855"/>
              <a:ext cx="400" cy="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0" name="AutoShape 27"/>
          <p:cNvSpPr>
            <a:spLocks noChangeArrowheads="1"/>
          </p:cNvSpPr>
          <p:nvPr/>
        </p:nvSpPr>
        <p:spPr bwMode="auto">
          <a:xfrm>
            <a:off x="6383021" y="1089026"/>
            <a:ext cx="3127375" cy="727710"/>
          </a:xfrm>
          <a:prstGeom prst="wedgeRoundRectCallout">
            <a:avLst>
              <a:gd name="adj1" fmla="val 67015"/>
              <a:gd name="adj2" fmla="val 45287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pPr fontAlgn="auto">
              <a:lnSpc>
                <a:spcPct val="13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charset="-122"/>
                <a:sym typeface="+mn-ea"/>
              </a:rPr>
              <a:t>你还能想到什么？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  <a:cs typeface="楷体_GB2312" panose="02010600030101010101" charset="-122"/>
              <a:sym typeface="+mn-ea"/>
            </a:endParaRPr>
          </a:p>
        </p:txBody>
      </p:sp>
      <p:pic>
        <p:nvPicPr>
          <p:cNvPr id="111" name="图片 1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38081" y="1339215"/>
            <a:ext cx="1139190" cy="166497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" grpId="0"/>
      <p:bldP spid="8" grpId="0"/>
      <p:bldP spid="19" grpId="0"/>
      <p:bldP spid="20" grpId="0"/>
      <p:bldP spid="30" grpId="0"/>
      <p:bldP spid="31" grpId="0"/>
      <p:bldP spid="1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5"/>
          <p:cNvSpPr txBox="1"/>
          <p:nvPr/>
        </p:nvSpPr>
        <p:spPr>
          <a:xfrm>
            <a:off x="1866901" y="1715135"/>
            <a:ext cx="2130426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的分与合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522096" y="2037082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68270" y="2720340"/>
            <a:ext cx="7229476" cy="3416935"/>
            <a:chOff x="4202" y="4284"/>
            <a:chExt cx="11385" cy="5381"/>
          </a:xfrm>
        </p:grpSpPr>
        <p:grpSp>
          <p:nvGrpSpPr>
            <p:cNvPr id="36" name="组合 35"/>
            <p:cNvGrpSpPr/>
            <p:nvPr/>
          </p:nvGrpSpPr>
          <p:grpSpPr>
            <a:xfrm>
              <a:off x="4202" y="4284"/>
              <a:ext cx="2013" cy="2299"/>
              <a:chOff x="11730" y="3128"/>
              <a:chExt cx="2013" cy="2299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39" name="直接连接符 38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文本框 40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10450" y="4284"/>
              <a:ext cx="2013" cy="2299"/>
              <a:chOff x="11730" y="3128"/>
              <a:chExt cx="2013" cy="2299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60" name="直接连接符 59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文本框 61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7326" y="4284"/>
              <a:ext cx="2013" cy="2299"/>
              <a:chOff x="11730" y="3128"/>
              <a:chExt cx="2013" cy="2299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文本框 53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13574" y="4284"/>
              <a:ext cx="2013" cy="2299"/>
              <a:chOff x="11730" y="3128"/>
              <a:chExt cx="2013" cy="2299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67" name="直接连接符 66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文本框 68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4202" y="7366"/>
              <a:ext cx="2013" cy="2299"/>
              <a:chOff x="11730" y="3128"/>
              <a:chExt cx="2013" cy="2299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97" name="直接连接符 96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文本框 98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10450" y="7366"/>
              <a:ext cx="2013" cy="2299"/>
              <a:chOff x="11730" y="3128"/>
              <a:chExt cx="2013" cy="2299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103" name="组合 102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104" name="直接连接符 103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接连接符 104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6" name="文本框 105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7326" y="7366"/>
              <a:ext cx="2013" cy="2299"/>
              <a:chOff x="11730" y="3128"/>
              <a:chExt cx="2013" cy="2299"/>
            </a:xfrm>
          </p:grpSpPr>
          <p:sp>
            <p:nvSpPr>
              <p:cNvPr id="109" name="文本框 108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111" name="直接连接符 110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接连接符 111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" name="文本框 112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5"/>
          <p:cNvSpPr txBox="1"/>
          <p:nvPr/>
        </p:nvSpPr>
        <p:spPr>
          <a:xfrm>
            <a:off x="1866901" y="1715135"/>
            <a:ext cx="2130426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</a:rPr>
              <a:t>的分与合</a:t>
            </a:r>
            <a:endParaRPr lang="zh-CN" altLang="en-US" sz="3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522096" y="2037082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68270" y="2720340"/>
            <a:ext cx="7229476" cy="3416935"/>
            <a:chOff x="4202" y="4284"/>
            <a:chExt cx="11385" cy="5381"/>
          </a:xfrm>
        </p:grpSpPr>
        <p:grpSp>
          <p:nvGrpSpPr>
            <p:cNvPr id="36" name="组合 35"/>
            <p:cNvGrpSpPr/>
            <p:nvPr/>
          </p:nvGrpSpPr>
          <p:grpSpPr>
            <a:xfrm>
              <a:off x="4202" y="4284"/>
              <a:ext cx="2013" cy="2299"/>
              <a:chOff x="11730" y="3128"/>
              <a:chExt cx="2013" cy="2299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39" name="直接连接符 38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文本框 40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10450" y="4284"/>
              <a:ext cx="2013" cy="2299"/>
              <a:chOff x="11730" y="3128"/>
              <a:chExt cx="2013" cy="2299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60" name="直接连接符 59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文本框 61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7326" y="4284"/>
              <a:ext cx="2013" cy="2299"/>
              <a:chOff x="11730" y="3128"/>
              <a:chExt cx="2013" cy="2299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文本框 53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13574" y="4284"/>
              <a:ext cx="2013" cy="2299"/>
              <a:chOff x="11730" y="3128"/>
              <a:chExt cx="2013" cy="2299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67" name="直接连接符 66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文本框 68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4202" y="7366"/>
              <a:ext cx="2013" cy="2299"/>
              <a:chOff x="11730" y="3128"/>
              <a:chExt cx="2013" cy="2299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97" name="直接连接符 96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文本框 98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10450" y="7366"/>
              <a:ext cx="2013" cy="2299"/>
              <a:chOff x="11730" y="3128"/>
              <a:chExt cx="2013" cy="2299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103" name="组合 102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104" name="直接连接符 103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接连接符 104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6" name="文本框 105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7326" y="7366"/>
              <a:ext cx="2013" cy="2299"/>
              <a:chOff x="11730" y="3128"/>
              <a:chExt cx="2013" cy="2299"/>
            </a:xfrm>
          </p:grpSpPr>
          <p:sp>
            <p:nvSpPr>
              <p:cNvPr id="109" name="文本框 108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111" name="直接连接符 110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接连接符 111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" name="文本框 112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13574" y="7366"/>
              <a:ext cx="2013" cy="2299"/>
              <a:chOff x="11730" y="3128"/>
              <a:chExt cx="2013" cy="2299"/>
            </a:xfrm>
          </p:grpSpPr>
          <p:sp>
            <p:nvSpPr>
              <p:cNvPr id="116" name="文本框 115"/>
              <p:cNvSpPr txBox="1"/>
              <p:nvPr/>
            </p:nvSpPr>
            <p:spPr>
              <a:xfrm>
                <a:off x="12357" y="3128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117" name="组合 116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118" name="直接连接符 117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直接连接符 118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0" name="文本框 119"/>
              <p:cNvSpPr txBox="1"/>
              <p:nvPr/>
            </p:nvSpPr>
            <p:spPr>
              <a:xfrm>
                <a:off x="11730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12936" y="4506"/>
                <a:ext cx="807" cy="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任意多边形 89"/>
          <p:cNvSpPr/>
          <p:nvPr/>
        </p:nvSpPr>
        <p:spPr>
          <a:xfrm>
            <a:off x="1838960" y="4806316"/>
            <a:ext cx="3976370" cy="416305"/>
          </a:xfrm>
          <a:custGeom>
            <a:avLst/>
            <a:gdLst>
              <a:gd name="connsiteX0" fmla="*/ 0 w 6262"/>
              <a:gd name="connsiteY0" fmla="*/ 0 h 655"/>
              <a:gd name="connsiteX1" fmla="*/ 3079 w 6262"/>
              <a:gd name="connsiteY1" fmla="*/ 655 h 655"/>
              <a:gd name="connsiteX2" fmla="*/ 6262 w 6262"/>
              <a:gd name="connsiteY2" fmla="*/ 30 h 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2" h="656">
                <a:moveTo>
                  <a:pt x="0" y="0"/>
                </a:moveTo>
                <a:cubicBezTo>
                  <a:pt x="660" y="236"/>
                  <a:pt x="1820" y="674"/>
                  <a:pt x="3079" y="655"/>
                </a:cubicBezTo>
                <a:cubicBezTo>
                  <a:pt x="4337" y="637"/>
                  <a:pt x="5616" y="368"/>
                  <a:pt x="6262" y="30"/>
                </a:cubicBezTo>
              </a:path>
            </a:pathLst>
          </a:custGeom>
          <a:noFill/>
          <a:ln w="381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 flipV="1">
            <a:off x="3301365" y="3354071"/>
            <a:ext cx="3716020" cy="385445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>
            <a:off x="4551046" y="4582795"/>
            <a:ext cx="6385560" cy="1042035"/>
          </a:xfrm>
          <a:custGeom>
            <a:avLst/>
            <a:gdLst>
              <a:gd name="connsiteX0" fmla="*/ 0 w 6863"/>
              <a:gd name="connsiteY0" fmla="*/ 56 h 1262"/>
              <a:gd name="connsiteX1" fmla="*/ 3493 w 6863"/>
              <a:gd name="connsiteY1" fmla="*/ 1261 h 1262"/>
              <a:gd name="connsiteX2" fmla="*/ 6863 w 6863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63" h="1262">
                <a:moveTo>
                  <a:pt x="0" y="56"/>
                </a:moveTo>
                <a:cubicBezTo>
                  <a:pt x="670" y="535"/>
                  <a:pt x="2129" y="1296"/>
                  <a:pt x="3493" y="1261"/>
                </a:cubicBezTo>
                <a:cubicBezTo>
                  <a:pt x="4857" y="1226"/>
                  <a:pt x="6163" y="638"/>
                  <a:pt x="6863" y="0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412875" y="2081531"/>
            <a:ext cx="645287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charset="-122"/>
              </a:rPr>
              <a:t>1.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哪两张卡片上的点数合起来是8？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44" name="组合 143"/>
          <p:cNvGrpSpPr/>
          <p:nvPr/>
        </p:nvGrpSpPr>
        <p:grpSpPr>
          <a:xfrm>
            <a:off x="1544955" y="3767456"/>
            <a:ext cx="9679305" cy="831215"/>
            <a:chOff x="1247" y="5940"/>
            <a:chExt cx="16070" cy="1380"/>
          </a:xfrm>
        </p:grpSpPr>
        <p:grpSp>
          <p:nvGrpSpPr>
            <p:cNvPr id="31" name="组合 30"/>
            <p:cNvGrpSpPr/>
            <p:nvPr/>
          </p:nvGrpSpPr>
          <p:grpSpPr>
            <a:xfrm rot="900000">
              <a:off x="5479" y="5956"/>
              <a:ext cx="1258" cy="1258"/>
              <a:chOff x="5570" y="4826"/>
              <a:chExt cx="1516" cy="1516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5570" y="4826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6202" y="5458"/>
                <a:ext cx="253" cy="253"/>
              </a:xfrm>
              <a:prstGeom prst="ellipse">
                <a:avLst/>
              </a:prstGeom>
              <a:solidFill>
                <a:srgbClr val="E300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 rot="1200000">
              <a:off x="3363" y="5992"/>
              <a:ext cx="1258" cy="1258"/>
              <a:chOff x="7749" y="4828"/>
              <a:chExt cx="1516" cy="1516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7749" y="4828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8094" y="5174"/>
                <a:ext cx="827" cy="825"/>
                <a:chOff x="15671" y="5711"/>
                <a:chExt cx="827" cy="825"/>
              </a:xfrm>
            </p:grpSpPr>
            <p:sp>
              <p:nvSpPr>
                <p:cNvPr id="45" name="椭圆 44"/>
                <p:cNvSpPr/>
                <p:nvPr/>
              </p:nvSpPr>
              <p:spPr>
                <a:xfrm>
                  <a:off x="16246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>
                  <a:off x="15671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16245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15671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5" name="组合 54"/>
            <p:cNvGrpSpPr/>
            <p:nvPr/>
          </p:nvGrpSpPr>
          <p:grpSpPr>
            <a:xfrm rot="1860000">
              <a:off x="7595" y="6049"/>
              <a:ext cx="1258" cy="1258"/>
              <a:chOff x="9352" y="8955"/>
              <a:chExt cx="1516" cy="151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9352" y="8955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9577" y="9165"/>
                <a:ext cx="1068" cy="1098"/>
                <a:chOff x="9561" y="9196"/>
                <a:chExt cx="1068" cy="1098"/>
              </a:xfrm>
            </p:grpSpPr>
            <p:sp>
              <p:nvSpPr>
                <p:cNvPr id="58" name="椭圆 57"/>
                <p:cNvSpPr/>
                <p:nvPr/>
              </p:nvSpPr>
              <p:spPr>
                <a:xfrm>
                  <a:off x="9969" y="9619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10377" y="9196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>
                  <a:off x="9561" y="10042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79" name="组合 78"/>
            <p:cNvGrpSpPr/>
            <p:nvPr/>
          </p:nvGrpSpPr>
          <p:grpSpPr>
            <a:xfrm rot="19800000">
              <a:off x="13943" y="6045"/>
              <a:ext cx="1258" cy="1258"/>
              <a:chOff x="5850" y="7726"/>
              <a:chExt cx="1516" cy="1516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5850" y="7726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6482" y="8072"/>
                <a:ext cx="253" cy="826"/>
                <a:chOff x="15671" y="5711"/>
                <a:chExt cx="253" cy="826"/>
              </a:xfrm>
            </p:grpSpPr>
            <p:sp>
              <p:nvSpPr>
                <p:cNvPr id="82" name="椭圆 81"/>
                <p:cNvSpPr/>
                <p:nvPr/>
              </p:nvSpPr>
              <p:spPr>
                <a:xfrm>
                  <a:off x="15671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>
                  <a:off x="15671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94" name="组合 93"/>
            <p:cNvGrpSpPr/>
            <p:nvPr/>
          </p:nvGrpSpPr>
          <p:grpSpPr>
            <a:xfrm rot="19860000">
              <a:off x="1247" y="6041"/>
              <a:ext cx="1258" cy="1258"/>
              <a:chOff x="2882" y="7726"/>
              <a:chExt cx="1516" cy="1516"/>
            </a:xfrm>
          </p:grpSpPr>
          <p:sp>
            <p:nvSpPr>
              <p:cNvPr id="95" name="矩形 94"/>
              <p:cNvSpPr/>
              <p:nvPr/>
            </p:nvSpPr>
            <p:spPr>
              <a:xfrm>
                <a:off x="2882" y="7726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6" name="组合 95"/>
              <p:cNvGrpSpPr/>
              <p:nvPr/>
            </p:nvGrpSpPr>
            <p:grpSpPr>
              <a:xfrm>
                <a:off x="3106" y="7936"/>
                <a:ext cx="1069" cy="1098"/>
                <a:chOff x="3106" y="7936"/>
                <a:chExt cx="1069" cy="1098"/>
              </a:xfrm>
            </p:grpSpPr>
            <p:sp>
              <p:nvSpPr>
                <p:cNvPr id="97" name="椭圆 96"/>
                <p:cNvSpPr/>
                <p:nvPr/>
              </p:nvSpPr>
              <p:spPr>
                <a:xfrm>
                  <a:off x="3515" y="8359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>
                  <a:off x="3923" y="7936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椭圆 98"/>
                <p:cNvSpPr/>
                <p:nvPr/>
              </p:nvSpPr>
              <p:spPr>
                <a:xfrm>
                  <a:off x="3107" y="8782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椭圆 99"/>
                <p:cNvSpPr/>
                <p:nvPr/>
              </p:nvSpPr>
              <p:spPr>
                <a:xfrm flipH="1">
                  <a:off x="3106" y="7936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 flipH="1">
                  <a:off x="3922" y="8782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2" name="组合 101"/>
            <p:cNvGrpSpPr/>
            <p:nvPr/>
          </p:nvGrpSpPr>
          <p:grpSpPr>
            <a:xfrm rot="1200000">
              <a:off x="9711" y="5992"/>
              <a:ext cx="1258" cy="1258"/>
              <a:chOff x="7749" y="4828"/>
              <a:chExt cx="1516" cy="1516"/>
            </a:xfrm>
          </p:grpSpPr>
          <p:sp>
            <p:nvSpPr>
              <p:cNvPr id="103" name="矩形 102"/>
              <p:cNvSpPr/>
              <p:nvPr/>
            </p:nvSpPr>
            <p:spPr>
              <a:xfrm>
                <a:off x="7749" y="4828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>
                <a:off x="8094" y="5174"/>
                <a:ext cx="827" cy="825"/>
                <a:chOff x="15671" y="5711"/>
                <a:chExt cx="827" cy="825"/>
              </a:xfrm>
            </p:grpSpPr>
            <p:sp>
              <p:nvSpPr>
                <p:cNvPr id="105" name="椭圆 104"/>
                <p:cNvSpPr/>
                <p:nvPr/>
              </p:nvSpPr>
              <p:spPr>
                <a:xfrm>
                  <a:off x="16246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>
                  <a:off x="15671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16245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>
                  <a:off x="15671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21" name="组合 120"/>
            <p:cNvGrpSpPr/>
            <p:nvPr/>
          </p:nvGrpSpPr>
          <p:grpSpPr>
            <a:xfrm rot="19500000">
              <a:off x="11827" y="6062"/>
              <a:ext cx="1258" cy="1258"/>
              <a:chOff x="12454" y="3827"/>
              <a:chExt cx="1258" cy="1258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12454" y="3827"/>
                <a:ext cx="1259" cy="1259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0" name="组合 119"/>
              <p:cNvGrpSpPr/>
              <p:nvPr/>
            </p:nvGrpSpPr>
            <p:grpSpPr>
              <a:xfrm>
                <a:off x="12685" y="4001"/>
                <a:ext cx="798" cy="912"/>
                <a:chOff x="12684" y="4001"/>
                <a:chExt cx="798" cy="912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12684" y="4350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>
                  <a:off x="13272" y="4001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12684" y="4703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 flipH="1">
                  <a:off x="12684" y="4001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 flipH="1">
                  <a:off x="13272" y="4703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9" name="椭圆 118"/>
                <p:cNvSpPr/>
                <p:nvPr/>
              </p:nvSpPr>
              <p:spPr>
                <a:xfrm>
                  <a:off x="13272" y="4350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34" name="组合 133"/>
            <p:cNvGrpSpPr/>
            <p:nvPr/>
          </p:nvGrpSpPr>
          <p:grpSpPr>
            <a:xfrm rot="15420000">
              <a:off x="16059" y="5940"/>
              <a:ext cx="1258" cy="1258"/>
              <a:chOff x="14457" y="4620"/>
              <a:chExt cx="1258" cy="1258"/>
            </a:xfrm>
          </p:grpSpPr>
          <p:sp>
            <p:nvSpPr>
              <p:cNvPr id="135" name="矩形 134"/>
              <p:cNvSpPr/>
              <p:nvPr/>
            </p:nvSpPr>
            <p:spPr>
              <a:xfrm>
                <a:off x="14457" y="4620"/>
                <a:ext cx="1259" cy="1259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6" name="组合 135"/>
              <p:cNvGrpSpPr/>
              <p:nvPr/>
            </p:nvGrpSpPr>
            <p:grpSpPr>
              <a:xfrm>
                <a:off x="14688" y="4794"/>
                <a:ext cx="798" cy="912"/>
                <a:chOff x="14688" y="4794"/>
                <a:chExt cx="798" cy="912"/>
              </a:xfrm>
            </p:grpSpPr>
            <p:sp>
              <p:nvSpPr>
                <p:cNvPr id="137" name="椭圆 136"/>
                <p:cNvSpPr/>
                <p:nvPr/>
              </p:nvSpPr>
              <p:spPr>
                <a:xfrm>
                  <a:off x="14688" y="5143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" name="椭圆 137"/>
                <p:cNvSpPr/>
                <p:nvPr/>
              </p:nvSpPr>
              <p:spPr>
                <a:xfrm>
                  <a:off x="15276" y="4794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" name="椭圆 138"/>
                <p:cNvSpPr/>
                <p:nvPr/>
              </p:nvSpPr>
              <p:spPr>
                <a:xfrm>
                  <a:off x="14688" y="5496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 flipH="1">
                  <a:off x="14688" y="4794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椭圆 140"/>
                <p:cNvSpPr/>
                <p:nvPr/>
              </p:nvSpPr>
              <p:spPr>
                <a:xfrm flipH="1">
                  <a:off x="15276" y="5496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2" name="椭圆 141"/>
                <p:cNvSpPr/>
                <p:nvPr/>
              </p:nvSpPr>
              <p:spPr>
                <a:xfrm>
                  <a:off x="15276" y="5143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3" name="椭圆 142"/>
                <p:cNvSpPr/>
                <p:nvPr/>
              </p:nvSpPr>
              <p:spPr>
                <a:xfrm flipH="1">
                  <a:off x="14981" y="4989"/>
                  <a:ext cx="210" cy="210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155" name="任意多边形 154"/>
          <p:cNvSpPr/>
          <p:nvPr/>
        </p:nvSpPr>
        <p:spPr>
          <a:xfrm flipV="1">
            <a:off x="8232776" y="3305811"/>
            <a:ext cx="1323974" cy="385445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155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WPS 演示</Application>
  <PresentationFormat>自定义</PresentationFormat>
  <Paragraphs>327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楷体</vt:lpstr>
      <vt:lpstr>Calibri</vt:lpstr>
      <vt:lpstr>楷体_GB2312</vt:lpstr>
      <vt:lpstr>新宋体</vt:lpstr>
      <vt:lpstr>黑体</vt:lpstr>
      <vt:lpstr>Arial</vt:lpstr>
      <vt:lpstr>Arial Unicode MS</vt:lpstr>
      <vt:lpstr>Calibri Light</vt:lpstr>
      <vt:lpstr>第一PPT模板网-WWW.1PPT.COM</vt:lpstr>
      <vt:lpstr>第七单元   分与合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2022-07-23T11:44:00Z</cp:lastPrinted>
  <dcterms:created xsi:type="dcterms:W3CDTF">2022-07-23T11:44:00Z</dcterms:created>
  <dcterms:modified xsi:type="dcterms:W3CDTF">2023-11-02T08:35:14Z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285CB1AD129E4AE4B760C6D3712EDA1F_12</vt:lpwstr>
  </property>
  <property fmtid="{D5CDD505-2E9C-101B-9397-08002B2CF9AE}" pid="3" name="KSOProductBuildVer">
    <vt:lpwstr>2052-12.1.0.15712</vt:lpwstr>
  </property>
</Properties>
</file>