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379" r:id="rId3"/>
    <p:sldId id="380" r:id="rId4"/>
    <p:sldId id="381" r:id="rId5"/>
    <p:sldId id="353" r:id="rId6"/>
    <p:sldId id="382" r:id="rId7"/>
    <p:sldId id="349" r:id="rId8"/>
    <p:sldId id="347" r:id="rId9"/>
    <p:sldId id="365" r:id="rId10"/>
    <p:sldId id="313" r:id="rId11"/>
  </p:sldIdLst>
  <p:sldSz cx="12601575" cy="7092950"/>
  <p:notesSz cx="6858000" cy="9144000"/>
  <p:custDataLst>
    <p:tags r:id="rId16"/>
  </p:custDataLst>
  <p:defaultTextStyle>
    <a:defPPr>
      <a:defRPr lang="zh-CN"/>
    </a:defPPr>
    <a:lvl1pPr marL="0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11" userDrawn="1">
          <p15:clr>
            <a:srgbClr val="A4A3A4"/>
          </p15:clr>
        </p15:guide>
        <p15:guide id="2" pos="39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810" y="-360"/>
      </p:cViewPr>
      <p:guideLst>
        <p:guide orient="horz" pos="2011"/>
        <p:guide pos="39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2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8002" y="377634"/>
            <a:ext cx="2717215" cy="60109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66358" y="377634"/>
            <a:ext cx="7994124" cy="60109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9795" y="1768313"/>
            <a:ext cx="10868858" cy="2950470"/>
          </a:xfrm>
        </p:spPr>
        <p:txBody>
          <a:bodyPr anchor="b"/>
          <a:lstStyle>
            <a:lvl1pPr>
              <a:defRPr sz="6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9795" y="4746695"/>
            <a:ext cx="10868858" cy="1551582"/>
          </a:xfrm>
        </p:spPr>
        <p:txBody>
          <a:bodyPr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724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4551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4179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18903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36347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28359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30835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37814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66358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79548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377634"/>
            <a:ext cx="10868858" cy="137097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8000" y="1738758"/>
            <a:ext cx="5331056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9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68000" y="2590897"/>
            <a:ext cx="5331056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379547" y="1738758"/>
            <a:ext cx="5357311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9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379547" y="2590897"/>
            <a:ext cx="5357311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57311" y="1021254"/>
            <a:ext cx="6379547" cy="5040592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57311" y="1021254"/>
            <a:ext cx="6379547" cy="5040592"/>
          </a:xfrm>
        </p:spPr>
        <p:txBody>
          <a:bodyPr/>
          <a:lstStyle>
            <a:lvl1pPr marL="0" indent="0">
              <a:buNone/>
              <a:defRPr sz="3300"/>
            </a:lvl1pPr>
            <a:lvl2pPr marL="472440" indent="0">
              <a:buNone/>
              <a:defRPr sz="2900"/>
            </a:lvl2pPr>
            <a:lvl3pPr marL="945515" indent="0">
              <a:buNone/>
              <a:defRPr sz="2500"/>
            </a:lvl3pPr>
            <a:lvl4pPr marL="1417955" indent="0">
              <a:buNone/>
              <a:defRPr sz="2100"/>
            </a:lvl4pPr>
            <a:lvl5pPr marL="1890395" indent="0">
              <a:buNone/>
              <a:defRPr sz="2100"/>
            </a:lvl5pPr>
            <a:lvl6pPr marL="2363470" indent="0">
              <a:buNone/>
              <a:defRPr sz="2100"/>
            </a:lvl6pPr>
            <a:lvl7pPr marL="2835910" indent="0">
              <a:buNone/>
              <a:defRPr sz="2100"/>
            </a:lvl7pPr>
            <a:lvl8pPr marL="3308350" indent="0">
              <a:buNone/>
              <a:defRPr sz="2100"/>
            </a:lvl8pPr>
            <a:lvl9pPr marL="3781425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66359" y="377634"/>
            <a:ext cx="10868858" cy="1370976"/>
          </a:xfrm>
          <a:prstGeom prst="rect">
            <a:avLst/>
          </a:prstGeom>
        </p:spPr>
        <p:txBody>
          <a:bodyPr vert="horz" lIns="94531" tIns="47265" rIns="94531" bIns="47265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6359" y="1888169"/>
            <a:ext cx="10868858" cy="4500412"/>
          </a:xfrm>
          <a:prstGeom prst="rect">
            <a:avLst/>
          </a:prstGeom>
        </p:spPr>
        <p:txBody>
          <a:bodyPr vert="horz" lIns="94531" tIns="47265" rIns="94531" bIns="47265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66358" y="6574114"/>
            <a:ext cx="2835354" cy="377634"/>
          </a:xfrm>
          <a:prstGeom prst="rect">
            <a:avLst/>
          </a:prstGeom>
        </p:spPr>
        <p:txBody>
          <a:bodyPr vert="horz" lIns="94531" tIns="47265" rIns="94531" bIns="4726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74272" y="6574114"/>
            <a:ext cx="4253032" cy="377634"/>
          </a:xfrm>
          <a:prstGeom prst="rect">
            <a:avLst/>
          </a:prstGeom>
        </p:spPr>
        <p:txBody>
          <a:bodyPr vert="horz" lIns="94531" tIns="47265" rIns="94531" bIns="4726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99863" y="6574114"/>
            <a:ext cx="2835354" cy="377634"/>
          </a:xfrm>
          <a:prstGeom prst="rect">
            <a:avLst/>
          </a:prstGeom>
        </p:spPr>
        <p:txBody>
          <a:bodyPr vert="horz" lIns="94531" tIns="47265" rIns="94531" bIns="4726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45515" rtl="0" eaLnBrk="1" latinLnBrk="0" hangingPunct="1">
        <a:lnSpc>
          <a:spcPct val="90000"/>
        </a:lnSpc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220" indent="-236220" algn="l" defTabSz="945515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0929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8173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5417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2725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9969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13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4520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1764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2440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45515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17955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90395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63470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35910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08350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81425" algn="l" defTabSz="94551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10.png"/><Relationship Id="rId7" Type="http://schemas.openxmlformats.org/officeDocument/2006/relationships/tags" Target="../tags/tag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-1" y="1378083"/>
            <a:ext cx="12601575" cy="1237615"/>
          </a:xfrm>
        </p:spPr>
        <p:txBody>
          <a:bodyPr lIns="94531" tIns="47265" rIns="94531" bIns="47265">
            <a:normAutofit/>
          </a:bodyPr>
          <a:lstStyle/>
          <a:p>
            <a:pPr algn="ctr"/>
            <a:r>
              <a:rPr lang="zh-CN" sz="4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第七单元   分与合</a:t>
            </a:r>
            <a:endParaRPr lang="zh-CN" sz="4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-1" y="2787015"/>
            <a:ext cx="12601575" cy="857250"/>
          </a:xfrm>
        </p:spPr>
        <p:txBody>
          <a:bodyPr lIns="94531" tIns="47265" rIns="94531" bIns="47265">
            <a:noAutofit/>
          </a:bodyPr>
          <a:lstStyle/>
          <a:p>
            <a:pPr marL="0" indent="0" algn="ctr">
              <a:buNone/>
            </a:pPr>
            <a:r>
              <a:rPr lang="en-US" sz="7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7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的分与合</a:t>
            </a:r>
            <a:endParaRPr lang="zh-CN" altLang="en-US" sz="72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80310" y="2093595"/>
            <a:ext cx="7725410" cy="1430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1.</a:t>
            </a:r>
            <a:r>
              <a:rPr lang="zh-CN" alt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通过探索实践，</a:t>
            </a: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理解并掌握</a:t>
            </a:r>
            <a:r>
              <a:rPr 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10</a:t>
            </a:r>
            <a:r>
              <a:rPr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的分与合</a:t>
            </a: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sz="2900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2.</a:t>
            </a:r>
            <a:r>
              <a:rPr lang="zh-CN" alt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能够有序的列举出</a:t>
            </a:r>
            <a:r>
              <a:rPr 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10</a:t>
            </a:r>
            <a:r>
              <a:rPr lang="zh-CN" alt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的分与合。</a:t>
            </a:r>
            <a:endParaRPr lang="zh-CN" altLang="en-US" sz="2900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2479675" y="4718050"/>
            <a:ext cx="3321050" cy="143256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9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重点：</a:t>
            </a:r>
            <a:endParaRPr lang="zh-CN" altLang="en-US" sz="29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掌握</a:t>
            </a:r>
            <a:r>
              <a:rPr lang="en-US" altLang="zh-CN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10</a:t>
            </a:r>
            <a:r>
              <a:rPr lang="zh-CN" altLang="en-US" sz="29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r>
              <a:rPr sz="2900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分与合</a:t>
            </a:r>
            <a:r>
              <a:rPr sz="29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2900" dirty="0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17265" y="1426210"/>
            <a:ext cx="5133340" cy="66294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学习目标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4100830" y="3757930"/>
            <a:ext cx="3966210" cy="66294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学习重难点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092825" y="4718050"/>
            <a:ext cx="4516755" cy="1432560"/>
          </a:xfrm>
          <a:prstGeom prst="rect">
            <a:avLst/>
          </a:prstGeom>
          <a:noFill/>
        </p:spPr>
        <p:txBody>
          <a:bodyPr wrap="square" lIns="94531" tIns="47265" rIns="94531" bIns="47265" rtlCol="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9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难点：</a:t>
            </a:r>
            <a:endParaRPr lang="zh-CN" altLang="en-US" sz="29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sz="2900" dirty="0">
                <a:latin typeface="楷体" panose="02010609060101010101" charset="-122"/>
                <a:ea typeface="楷体" panose="02010609060101010101" charset="-122"/>
                <a:sym typeface="+mn-ea"/>
              </a:rPr>
              <a:t>能有序的列举</a:t>
            </a:r>
            <a:r>
              <a:rPr lang="en-US" sz="2900" dirty="0">
                <a:latin typeface="楷体" panose="02010609060101010101" charset="-122"/>
                <a:ea typeface="楷体" panose="02010609060101010101" charset="-122"/>
                <a:sym typeface="+mn-ea"/>
              </a:rPr>
              <a:t>10</a:t>
            </a:r>
            <a:r>
              <a:rPr sz="2900" dirty="0">
                <a:latin typeface="楷体" panose="02010609060101010101" charset="-122"/>
                <a:ea typeface="楷体" panose="02010609060101010101" charset="-122"/>
                <a:sym typeface="+mn-ea"/>
              </a:rPr>
              <a:t>的分与合</a:t>
            </a:r>
            <a:r>
              <a:rPr lang="zh-CN" altLang="en-US" sz="29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2900" dirty="0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5" grpId="0"/>
      <p:bldP spid="7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015548" y="823595"/>
            <a:ext cx="2569845" cy="70675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回</a:t>
            </a:r>
            <a:r>
              <a:rPr lang="en-US" altLang="zh-CN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zh-CN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顾</a:t>
            </a:r>
            <a:r>
              <a:rPr lang="en-US" altLang="zh-CN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zh-CN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复</a:t>
            </a:r>
            <a:r>
              <a:rPr lang="en-US" altLang="zh-CN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zh-CN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习</a:t>
            </a:r>
            <a:endParaRPr lang="zh-CN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26820" y="1365885"/>
            <a:ext cx="1579880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sz="30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填一填。</a:t>
            </a:r>
            <a:endParaRPr lang="zh-CN" sz="30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483360" y="4080510"/>
            <a:ext cx="975296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张卡片有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颗</a:t>
            </a:r>
            <a:r>
              <a:rPr lang="zh-CN" altLang="en-US" sz="3000" dirty="0">
                <a:solidFill>
                  <a:srgbClr val="9CD8DD"/>
                </a:solidFill>
                <a:latin typeface="仿宋" panose="02010609060101010101" charset="-122"/>
                <a:ea typeface="仿宋" panose="02010609060101010101" charset="-122"/>
              </a:rPr>
              <a:t>★</a:t>
            </a:r>
            <a:r>
              <a:rPr lang="zh-CN" altLang="en-US" sz="30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，第</a:t>
            </a:r>
            <a:r>
              <a:rPr lang="en-US" altLang="zh-CN" sz="30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30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张和第（</a:t>
            </a:r>
            <a:r>
              <a:rPr lang="en-US" altLang="zh-CN" sz="30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0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）张合起来是</a:t>
            </a:r>
            <a:r>
              <a:rPr lang="en-US" altLang="zh-CN" sz="30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</a:t>
            </a:r>
            <a:r>
              <a:rPr lang="zh-CN" altLang="en-US" sz="30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颗</a:t>
            </a:r>
            <a:r>
              <a:rPr lang="zh-CN" altLang="en-US" sz="3000" dirty="0">
                <a:solidFill>
                  <a:srgbClr val="9CD8DD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★</a:t>
            </a:r>
            <a:r>
              <a:rPr lang="zh-CN" altLang="en-US" sz="30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，第（</a:t>
            </a:r>
            <a:r>
              <a:rPr lang="en-US" altLang="zh-CN" sz="30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30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）张和第（</a:t>
            </a:r>
            <a:r>
              <a:rPr lang="en-US" altLang="zh-CN" sz="30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30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）张合起来是</a:t>
            </a:r>
            <a:r>
              <a:rPr lang="en-US" altLang="zh-CN" sz="30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</a:t>
            </a:r>
            <a:r>
              <a:rPr lang="zh-CN" altLang="en-US" sz="30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颗</a:t>
            </a:r>
            <a:r>
              <a:rPr lang="zh-CN" altLang="en-US" sz="3000" dirty="0">
                <a:solidFill>
                  <a:srgbClr val="9CD8DD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★</a:t>
            </a:r>
            <a:r>
              <a:rPr lang="zh-CN" altLang="en-US" sz="30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00835" y="2626995"/>
            <a:ext cx="9517380" cy="157861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7176135" y="4231005"/>
            <a:ext cx="6838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4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872355" y="4917440"/>
            <a:ext cx="6838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3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412365" y="4917440"/>
            <a:ext cx="6838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1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872355" y="5381625"/>
            <a:ext cx="6838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4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412365" y="5381625"/>
            <a:ext cx="6838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2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872355" y="5886450"/>
            <a:ext cx="6838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7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412365" y="5886450"/>
            <a:ext cx="6838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5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872355" y="6302375"/>
            <a:ext cx="6838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8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412365" y="6302375"/>
            <a:ext cx="6838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6</a:t>
            </a:r>
            <a:endParaRPr lang="en-US" altLang="zh-CN" sz="3200">
              <a:solidFill>
                <a:srgbClr val="FF0000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981200" y="2113280"/>
            <a:ext cx="455295" cy="582930"/>
            <a:chOff x="4180" y="1504"/>
            <a:chExt cx="717" cy="918"/>
          </a:xfrm>
        </p:grpSpPr>
        <p:sp>
          <p:nvSpPr>
            <p:cNvPr id="25" name="椭圆 24"/>
            <p:cNvSpPr/>
            <p:nvPr/>
          </p:nvSpPr>
          <p:spPr>
            <a:xfrm>
              <a:off x="4180" y="1605"/>
              <a:ext cx="717" cy="717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Text Box 6"/>
            <p:cNvSpPr txBox="1">
              <a:spLocks noChangeArrowheads="1"/>
            </p:cNvSpPr>
            <p:nvPr/>
          </p:nvSpPr>
          <p:spPr bwMode="auto">
            <a:xfrm>
              <a:off x="4217" y="1504"/>
              <a:ext cx="680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1</a:t>
              </a:r>
              <a:endParaRPr lang="en-US" altLang="zh-CN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161665" y="2113280"/>
            <a:ext cx="7595235" cy="582930"/>
            <a:chOff x="4979" y="3328"/>
            <a:chExt cx="11961" cy="918"/>
          </a:xfrm>
        </p:grpSpPr>
        <p:grpSp>
          <p:nvGrpSpPr>
            <p:cNvPr id="27" name="组合 26"/>
            <p:cNvGrpSpPr/>
            <p:nvPr/>
          </p:nvGrpSpPr>
          <p:grpSpPr>
            <a:xfrm>
              <a:off x="10586" y="3328"/>
              <a:ext cx="747" cy="919"/>
              <a:chOff x="4180" y="1504"/>
              <a:chExt cx="747" cy="919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Text Box 6"/>
              <p:cNvSpPr txBox="1">
                <a:spLocks noChangeArrowheads="1"/>
              </p:cNvSpPr>
              <p:nvPr/>
            </p:nvSpPr>
            <p:spPr bwMode="auto">
              <a:xfrm>
                <a:off x="4247" y="1504"/>
                <a:ext cx="680" cy="9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5</a:t>
                </a:r>
                <a:endParaRPr lang="en-US" altLang="zh-CN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4979" y="3328"/>
              <a:ext cx="732" cy="919"/>
              <a:chOff x="4180" y="1519"/>
              <a:chExt cx="732" cy="919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Text Box 6"/>
              <p:cNvSpPr txBox="1">
                <a:spLocks noChangeArrowheads="1"/>
              </p:cNvSpPr>
              <p:nvPr/>
            </p:nvSpPr>
            <p:spPr bwMode="auto">
              <a:xfrm>
                <a:off x="4232" y="1519"/>
                <a:ext cx="680" cy="9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2</a:t>
                </a:r>
                <a:endParaRPr lang="en-US" altLang="zh-CN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6853" y="3328"/>
              <a:ext cx="732" cy="919"/>
              <a:chOff x="4180" y="1519"/>
              <a:chExt cx="732" cy="919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Text Box 6"/>
              <p:cNvSpPr txBox="1">
                <a:spLocks noChangeArrowheads="1"/>
              </p:cNvSpPr>
              <p:nvPr/>
            </p:nvSpPr>
            <p:spPr bwMode="auto">
              <a:xfrm>
                <a:off x="4232" y="1519"/>
                <a:ext cx="680" cy="9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3</a:t>
                </a:r>
                <a:endParaRPr lang="en-US" altLang="zh-CN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8727" y="3328"/>
              <a:ext cx="717" cy="919"/>
              <a:chOff x="4180" y="1504"/>
              <a:chExt cx="717" cy="919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Text Box 6"/>
              <p:cNvSpPr txBox="1">
                <a:spLocks noChangeArrowheads="1"/>
              </p:cNvSpPr>
              <p:nvPr/>
            </p:nvSpPr>
            <p:spPr bwMode="auto">
              <a:xfrm>
                <a:off x="4217" y="1504"/>
                <a:ext cx="680" cy="9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4</a:t>
                </a:r>
                <a:endParaRPr lang="en-US" altLang="zh-CN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12475" y="3328"/>
              <a:ext cx="717" cy="919"/>
              <a:chOff x="4180" y="1504"/>
              <a:chExt cx="717" cy="919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Text Box 6"/>
              <p:cNvSpPr txBox="1">
                <a:spLocks noChangeArrowheads="1"/>
              </p:cNvSpPr>
              <p:nvPr/>
            </p:nvSpPr>
            <p:spPr bwMode="auto">
              <a:xfrm>
                <a:off x="4217" y="1504"/>
                <a:ext cx="680" cy="9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6</a:t>
                </a:r>
                <a:endParaRPr lang="en-US" altLang="zh-CN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14334" y="3328"/>
              <a:ext cx="732" cy="919"/>
              <a:chOff x="4180" y="1519"/>
              <a:chExt cx="732" cy="919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Text Box 6"/>
              <p:cNvSpPr txBox="1">
                <a:spLocks noChangeArrowheads="1"/>
              </p:cNvSpPr>
              <p:nvPr/>
            </p:nvSpPr>
            <p:spPr bwMode="auto">
              <a:xfrm>
                <a:off x="4232" y="1519"/>
                <a:ext cx="680" cy="9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7</a:t>
                </a:r>
                <a:endParaRPr lang="en-US" altLang="zh-CN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16208" y="3328"/>
              <a:ext cx="732" cy="919"/>
              <a:chOff x="4180" y="1519"/>
              <a:chExt cx="732" cy="919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Text Box 6"/>
              <p:cNvSpPr txBox="1">
                <a:spLocks noChangeArrowheads="1"/>
              </p:cNvSpPr>
              <p:nvPr/>
            </p:nvSpPr>
            <p:spPr bwMode="auto">
              <a:xfrm>
                <a:off x="4232" y="1519"/>
                <a:ext cx="680" cy="9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8</a:t>
                </a:r>
                <a:endParaRPr lang="en-US" altLang="zh-CN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1491615" y="2504440"/>
            <a:ext cx="5149850" cy="2379980"/>
            <a:chOff x="2349" y="3944"/>
            <a:chExt cx="8110" cy="3748"/>
          </a:xfrm>
        </p:grpSpPr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50" y="6490"/>
              <a:ext cx="8109" cy="1203"/>
            </a:xfrm>
            <a:prstGeom prst="rect">
              <a:avLst/>
            </a:prstGeom>
          </p:spPr>
        </p:pic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49" y="5639"/>
              <a:ext cx="8109" cy="1153"/>
            </a:xfrm>
            <a:prstGeom prst="rect">
              <a:avLst/>
            </a:prstGeom>
          </p:spPr>
        </p:pic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49" y="4695"/>
              <a:ext cx="8109" cy="1203"/>
            </a:xfrm>
            <a:prstGeom prst="rect">
              <a:avLst/>
            </a:prstGeom>
          </p:spPr>
        </p:pic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63" y="3944"/>
              <a:ext cx="8096" cy="1203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14145" y="1967865"/>
            <a:ext cx="5321935" cy="7366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9550" y="2524125"/>
            <a:ext cx="5209540" cy="70929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89075" y="2998470"/>
            <a:ext cx="5169535" cy="7092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0025" y="3566160"/>
            <a:ext cx="5189220" cy="76390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7490" y="4147185"/>
            <a:ext cx="5123815" cy="738505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949325" y="967740"/>
            <a:ext cx="2225040" cy="70675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例题解读</a:t>
            </a:r>
            <a:endParaRPr lang="zh-CN" altLang="en-US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1838325" y="596392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2613660" y="596392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774190" y="5031740"/>
            <a:ext cx="1301115" cy="1487805"/>
            <a:chOff x="10746" y="4888"/>
            <a:chExt cx="2049" cy="2343"/>
          </a:xfrm>
        </p:grpSpPr>
        <p:sp>
          <p:nvSpPr>
            <p:cNvPr id="63" name="文本框 62"/>
            <p:cNvSpPr txBox="1"/>
            <p:nvPr/>
          </p:nvSpPr>
          <p:spPr>
            <a:xfrm>
              <a:off x="11279" y="4888"/>
              <a:ext cx="994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10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11195" y="5657"/>
              <a:ext cx="1142" cy="750"/>
              <a:chOff x="3160" y="8839"/>
              <a:chExt cx="1142" cy="750"/>
            </a:xfrm>
          </p:grpSpPr>
          <p:cxnSp>
            <p:nvCxnSpPr>
              <p:cNvPr id="65" name="直接连接符 64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矩形 69"/>
            <p:cNvSpPr/>
            <p:nvPr/>
          </p:nvSpPr>
          <p:spPr>
            <a:xfrm>
              <a:off x="1196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10746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874135" y="596392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649470" y="596392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810000" y="5031740"/>
            <a:ext cx="1301115" cy="1487805"/>
            <a:chOff x="10746" y="4888"/>
            <a:chExt cx="2049" cy="2343"/>
          </a:xfrm>
        </p:grpSpPr>
        <p:sp>
          <p:nvSpPr>
            <p:cNvPr id="13" name="文本框 12"/>
            <p:cNvSpPr txBox="1"/>
            <p:nvPr/>
          </p:nvSpPr>
          <p:spPr>
            <a:xfrm>
              <a:off x="11294" y="4888"/>
              <a:ext cx="105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10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1195" y="5657"/>
              <a:ext cx="1142" cy="750"/>
              <a:chOff x="3160" y="8839"/>
              <a:chExt cx="1142" cy="750"/>
            </a:xfrm>
          </p:grpSpPr>
          <p:cxnSp>
            <p:nvCxnSpPr>
              <p:cNvPr id="15" name="直接连接符 14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矩形 17"/>
            <p:cNvSpPr/>
            <p:nvPr/>
          </p:nvSpPr>
          <p:spPr>
            <a:xfrm>
              <a:off x="1196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746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5909945" y="596392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685280" y="596392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845810" y="5031740"/>
            <a:ext cx="1301115" cy="1487805"/>
            <a:chOff x="10746" y="4888"/>
            <a:chExt cx="2049" cy="2343"/>
          </a:xfrm>
        </p:grpSpPr>
        <p:sp>
          <p:nvSpPr>
            <p:cNvPr id="25" name="文本框 24"/>
            <p:cNvSpPr txBox="1"/>
            <p:nvPr/>
          </p:nvSpPr>
          <p:spPr>
            <a:xfrm>
              <a:off x="11279" y="4888"/>
              <a:ext cx="976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10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11195" y="5657"/>
              <a:ext cx="1142" cy="750"/>
              <a:chOff x="3160" y="8839"/>
              <a:chExt cx="1142" cy="750"/>
            </a:xfrm>
          </p:grpSpPr>
          <p:cxnSp>
            <p:nvCxnSpPr>
              <p:cNvPr id="27" name="直接连接符 26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矩形 29"/>
            <p:cNvSpPr/>
            <p:nvPr/>
          </p:nvSpPr>
          <p:spPr>
            <a:xfrm>
              <a:off x="1196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10746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7945755" y="596392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721090" y="596392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7881620" y="5031740"/>
            <a:ext cx="1301115" cy="1487805"/>
            <a:chOff x="10746" y="4888"/>
            <a:chExt cx="2049" cy="2343"/>
          </a:xfrm>
        </p:grpSpPr>
        <p:sp>
          <p:nvSpPr>
            <p:cNvPr id="35" name="文本框 34"/>
            <p:cNvSpPr txBox="1"/>
            <p:nvPr/>
          </p:nvSpPr>
          <p:spPr>
            <a:xfrm>
              <a:off x="11279" y="4888"/>
              <a:ext cx="994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10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1195" y="5657"/>
              <a:ext cx="1142" cy="750"/>
              <a:chOff x="3160" y="8839"/>
              <a:chExt cx="1142" cy="750"/>
            </a:xfrm>
          </p:grpSpPr>
          <p:cxnSp>
            <p:nvCxnSpPr>
              <p:cNvPr id="37" name="直接连接符 36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矩形 38"/>
            <p:cNvSpPr/>
            <p:nvPr/>
          </p:nvSpPr>
          <p:spPr>
            <a:xfrm>
              <a:off x="1196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10746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9932670" y="596392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0708005" y="5963920"/>
            <a:ext cx="5124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9868535" y="5031740"/>
            <a:ext cx="1301115" cy="1487805"/>
            <a:chOff x="10746" y="4888"/>
            <a:chExt cx="2049" cy="2343"/>
          </a:xfrm>
        </p:grpSpPr>
        <p:sp>
          <p:nvSpPr>
            <p:cNvPr id="44" name="文本框 43"/>
            <p:cNvSpPr txBox="1"/>
            <p:nvPr/>
          </p:nvSpPr>
          <p:spPr>
            <a:xfrm>
              <a:off x="11294" y="4888"/>
              <a:ext cx="1134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10</a:t>
              </a:r>
              <a:endParaRPr 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11195" y="5657"/>
              <a:ext cx="1142" cy="750"/>
              <a:chOff x="3160" y="8839"/>
              <a:chExt cx="1142" cy="750"/>
            </a:xfrm>
          </p:grpSpPr>
          <p:cxnSp>
            <p:nvCxnSpPr>
              <p:cNvPr id="46" name="直接连接符 45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矩形 47"/>
            <p:cNvSpPr/>
            <p:nvPr/>
          </p:nvSpPr>
          <p:spPr>
            <a:xfrm>
              <a:off x="11964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10746" y="6400"/>
              <a:ext cx="831" cy="831"/>
            </a:xfrm>
            <a:prstGeom prst="rect">
              <a:avLst/>
            </a:prstGeom>
            <a:noFill/>
            <a:ln w="19050">
              <a:solidFill>
                <a:srgbClr val="E54D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581265" y="1674495"/>
            <a:ext cx="4064000" cy="3038475"/>
            <a:chOff x="11939" y="2637"/>
            <a:chExt cx="6400" cy="4785"/>
          </a:xfrm>
        </p:grpSpPr>
        <p:pic>
          <p:nvPicPr>
            <p:cNvPr id="16" name="图片 15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269" y="4760"/>
              <a:ext cx="2071" cy="2662"/>
            </a:xfrm>
            <a:prstGeom prst="rect">
              <a:avLst/>
            </a:prstGeom>
          </p:spPr>
        </p:pic>
        <p:sp>
          <p:nvSpPr>
            <p:cNvPr id="110" name="AutoShape 27"/>
            <p:cNvSpPr>
              <a:spLocks noChangeArrowheads="1"/>
            </p:cNvSpPr>
            <p:nvPr/>
          </p:nvSpPr>
          <p:spPr bwMode="auto">
            <a:xfrm>
              <a:off x="11939" y="2637"/>
              <a:ext cx="5194" cy="2059"/>
            </a:xfrm>
            <a:prstGeom prst="wedgeRoundRectCallout">
              <a:avLst>
                <a:gd name="adj1" fmla="val 41182"/>
                <a:gd name="adj2" fmla="val 77100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fontAlgn="auto">
                <a:lnSpc>
                  <a:spcPct val="130000"/>
                </a:lnSpc>
              </a:pP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你能有次序地涂一涂、分一分吗？</a:t>
              </a:r>
              <a:endParaRPr lang="zh-CN" altLang="en-US" sz="2800" dirty="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4" grpId="0"/>
      <p:bldP spid="11" grpId="0"/>
      <p:bldP spid="21" grpId="0"/>
      <p:bldP spid="23" grpId="0"/>
      <p:bldP spid="32" grpId="0"/>
      <p:bldP spid="33" grpId="0"/>
      <p:bldP spid="41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5"/>
          <p:cNvSpPr txBox="1"/>
          <p:nvPr/>
        </p:nvSpPr>
        <p:spPr>
          <a:xfrm>
            <a:off x="1866900" y="1715135"/>
            <a:ext cx="213042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000" smtClean="0">
                <a:latin typeface="楷体" panose="02010609060101010101" charset="-122"/>
                <a:ea typeface="楷体" panose="02010609060101010101" charset="-122"/>
              </a:rPr>
              <a:t>10</a:t>
            </a:r>
            <a:r>
              <a:rPr lang="zh-CN" altLang="en-US" sz="3000" smtClean="0">
                <a:latin typeface="楷体" panose="02010609060101010101" charset="-122"/>
                <a:ea typeface="楷体" panose="02010609060101010101" charset="-122"/>
              </a:rPr>
              <a:t>的分与合</a:t>
            </a:r>
            <a:endParaRPr lang="zh-CN" altLang="en-US" sz="3000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522095" y="2037080"/>
            <a:ext cx="273685" cy="273685"/>
          </a:xfrm>
          <a:prstGeom prst="ellipse">
            <a:avLst/>
          </a:prstGeom>
          <a:solidFill>
            <a:srgbClr val="FF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5049521" y="756920"/>
            <a:ext cx="2025650" cy="9220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小</a:t>
            </a:r>
            <a:r>
              <a:rPr lang="en-US" altLang="zh-CN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  </a:t>
            </a:r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结</a:t>
            </a:r>
            <a:endParaRPr lang="zh-CN" altLang="en-US" sz="54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2321560" y="2817495"/>
            <a:ext cx="8150860" cy="3447415"/>
            <a:chOff x="3656" y="4437"/>
            <a:chExt cx="12836" cy="5429"/>
          </a:xfrm>
        </p:grpSpPr>
        <p:grpSp>
          <p:nvGrpSpPr>
            <p:cNvPr id="36" name="组合 35"/>
            <p:cNvGrpSpPr/>
            <p:nvPr/>
          </p:nvGrpSpPr>
          <p:grpSpPr>
            <a:xfrm>
              <a:off x="3656" y="4437"/>
              <a:ext cx="2013" cy="2297"/>
              <a:chOff x="11730" y="3128"/>
              <a:chExt cx="2013" cy="2297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12155" y="3128"/>
                <a:ext cx="108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10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38" name="组合 37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39" name="直接连接符 38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直接连接符 39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文本框 40"/>
              <p:cNvSpPr txBox="1"/>
              <p:nvPr/>
            </p:nvSpPr>
            <p:spPr>
              <a:xfrm>
                <a:off x="11730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1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12936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9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6362" y="4437"/>
              <a:ext cx="2013" cy="2297"/>
              <a:chOff x="11730" y="3128"/>
              <a:chExt cx="2013" cy="2297"/>
            </a:xfrm>
          </p:grpSpPr>
          <p:sp>
            <p:nvSpPr>
              <p:cNvPr id="5" name="文本框 4"/>
              <p:cNvSpPr txBox="1"/>
              <p:nvPr/>
            </p:nvSpPr>
            <p:spPr>
              <a:xfrm>
                <a:off x="12155" y="3128"/>
                <a:ext cx="108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10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8" name="组合 7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9" name="直接连接符 8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文本框 10"/>
              <p:cNvSpPr txBox="1"/>
              <p:nvPr/>
            </p:nvSpPr>
            <p:spPr>
              <a:xfrm>
                <a:off x="11730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2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12936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8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9068" y="4437"/>
              <a:ext cx="2013" cy="2297"/>
              <a:chOff x="11730" y="3128"/>
              <a:chExt cx="2013" cy="2297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12155" y="3128"/>
                <a:ext cx="108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10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15" name="组合 14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16" name="直接连接符 15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文本框 17"/>
              <p:cNvSpPr txBox="1"/>
              <p:nvPr/>
            </p:nvSpPr>
            <p:spPr>
              <a:xfrm>
                <a:off x="11730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3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12936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7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11774" y="4437"/>
              <a:ext cx="2013" cy="2297"/>
              <a:chOff x="11730" y="3128"/>
              <a:chExt cx="2013" cy="2297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12155" y="3128"/>
                <a:ext cx="108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10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25" name="直接连接符 24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" name="文本框 26"/>
              <p:cNvSpPr txBox="1"/>
              <p:nvPr/>
            </p:nvSpPr>
            <p:spPr>
              <a:xfrm>
                <a:off x="11730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4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12936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6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14480" y="4437"/>
              <a:ext cx="2013" cy="2297"/>
              <a:chOff x="11730" y="3128"/>
              <a:chExt cx="2013" cy="2297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12155" y="3128"/>
                <a:ext cx="108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10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31" name="组合 30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32" name="直接连接符 31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" name="文本框 33"/>
              <p:cNvSpPr txBox="1"/>
              <p:nvPr/>
            </p:nvSpPr>
            <p:spPr>
              <a:xfrm>
                <a:off x="11730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5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12936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5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3656" y="7570"/>
              <a:ext cx="2013" cy="2297"/>
              <a:chOff x="11730" y="3128"/>
              <a:chExt cx="2013" cy="2297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12155" y="3128"/>
                <a:ext cx="108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10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44" name="组合 43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45" name="直接连接符 44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直接连接符 45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6" name="文本框 55"/>
              <p:cNvSpPr txBox="1"/>
              <p:nvPr/>
            </p:nvSpPr>
            <p:spPr>
              <a:xfrm>
                <a:off x="11730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9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71" name="文本框 70"/>
              <p:cNvSpPr txBox="1"/>
              <p:nvPr/>
            </p:nvSpPr>
            <p:spPr>
              <a:xfrm>
                <a:off x="12936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1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>
              <a:off x="6362" y="7570"/>
              <a:ext cx="2013" cy="2297"/>
              <a:chOff x="11730" y="3128"/>
              <a:chExt cx="2013" cy="2297"/>
            </a:xfrm>
          </p:grpSpPr>
          <p:sp>
            <p:nvSpPr>
              <p:cNvPr id="73" name="文本框 72"/>
              <p:cNvSpPr txBox="1"/>
              <p:nvPr/>
            </p:nvSpPr>
            <p:spPr>
              <a:xfrm>
                <a:off x="12155" y="3128"/>
                <a:ext cx="108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10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74" name="组合 73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75" name="直接连接符 74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直接连接符 75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7" name="文本框 76"/>
              <p:cNvSpPr txBox="1"/>
              <p:nvPr/>
            </p:nvSpPr>
            <p:spPr>
              <a:xfrm>
                <a:off x="11730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8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78" name="文本框 77"/>
              <p:cNvSpPr txBox="1"/>
              <p:nvPr/>
            </p:nvSpPr>
            <p:spPr>
              <a:xfrm>
                <a:off x="12936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2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>
              <a:off x="9068" y="7570"/>
              <a:ext cx="2013" cy="2297"/>
              <a:chOff x="11730" y="3128"/>
              <a:chExt cx="2013" cy="2297"/>
            </a:xfrm>
          </p:grpSpPr>
          <p:sp>
            <p:nvSpPr>
              <p:cNvPr id="80" name="文本框 79"/>
              <p:cNvSpPr txBox="1"/>
              <p:nvPr/>
            </p:nvSpPr>
            <p:spPr>
              <a:xfrm>
                <a:off x="12155" y="3128"/>
                <a:ext cx="108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10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81" name="组合 80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82" name="直接连接符 81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直接连接符 82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4" name="文本框 83"/>
              <p:cNvSpPr txBox="1"/>
              <p:nvPr/>
            </p:nvSpPr>
            <p:spPr>
              <a:xfrm>
                <a:off x="11730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7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85" name="文本框 84"/>
              <p:cNvSpPr txBox="1"/>
              <p:nvPr/>
            </p:nvSpPr>
            <p:spPr>
              <a:xfrm>
                <a:off x="12936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3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11774" y="7570"/>
              <a:ext cx="2013" cy="2297"/>
              <a:chOff x="11730" y="3128"/>
              <a:chExt cx="2013" cy="2297"/>
            </a:xfrm>
          </p:grpSpPr>
          <p:sp>
            <p:nvSpPr>
              <p:cNvPr id="87" name="文本框 86"/>
              <p:cNvSpPr txBox="1"/>
              <p:nvPr/>
            </p:nvSpPr>
            <p:spPr>
              <a:xfrm>
                <a:off x="12155" y="3128"/>
                <a:ext cx="108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10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88" name="组合 87"/>
              <p:cNvGrpSpPr/>
              <p:nvPr/>
            </p:nvGrpSpPr>
            <p:grpSpPr>
              <a:xfrm>
                <a:off x="12078" y="3897"/>
                <a:ext cx="1142" cy="750"/>
                <a:chOff x="3160" y="8839"/>
                <a:chExt cx="1142" cy="750"/>
              </a:xfrm>
            </p:grpSpPr>
            <p:cxnSp>
              <p:nvCxnSpPr>
                <p:cNvPr id="89" name="直接连接符 88"/>
                <p:cNvCxnSpPr/>
                <p:nvPr/>
              </p:nvCxnSpPr>
              <p:spPr>
                <a:xfrm flipH="1">
                  <a:off x="3160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直接连接符 89"/>
                <p:cNvCxnSpPr/>
                <p:nvPr/>
              </p:nvCxnSpPr>
              <p:spPr>
                <a:xfrm>
                  <a:off x="3824" y="8839"/>
                  <a:ext cx="479" cy="75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1" name="文本框 90"/>
              <p:cNvSpPr txBox="1"/>
              <p:nvPr/>
            </p:nvSpPr>
            <p:spPr>
              <a:xfrm>
                <a:off x="11730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6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92" name="文本框 91"/>
              <p:cNvSpPr txBox="1"/>
              <p:nvPr/>
            </p:nvSpPr>
            <p:spPr>
              <a:xfrm>
                <a:off x="12936" y="4506"/>
                <a:ext cx="807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3200">
                    <a:solidFill>
                      <a:schemeClr val="tx1"/>
                    </a:solidFill>
                    <a:latin typeface="楷体" panose="02010609060101010101" charset="-122"/>
                    <a:ea typeface="楷体" panose="02010609060101010101" charset="-122"/>
                  </a:rPr>
                  <a:t>4</a:t>
                </a:r>
                <a:endParaRPr lang="en-US" sz="32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197610" y="3918585"/>
            <a:ext cx="10748010" cy="1249045"/>
            <a:chOff x="1982" y="6171"/>
            <a:chExt cx="16926" cy="1967"/>
          </a:xfrm>
        </p:grpSpPr>
        <p:pic>
          <p:nvPicPr>
            <p:cNvPr id="12" name="Picture 12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605"/>
            <a:stretch>
              <a:fillRect/>
            </a:stretch>
          </p:blipFill>
          <p:spPr bwMode="auto">
            <a:xfrm>
              <a:off x="17262" y="6252"/>
              <a:ext cx="1646" cy="1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12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998" r="10373"/>
            <a:stretch>
              <a:fillRect/>
            </a:stretch>
          </p:blipFill>
          <p:spPr bwMode="auto">
            <a:xfrm>
              <a:off x="15559" y="6190"/>
              <a:ext cx="1512" cy="1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12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2233"/>
            <a:stretch>
              <a:fillRect/>
            </a:stretch>
          </p:blipFill>
          <p:spPr bwMode="auto">
            <a:xfrm>
              <a:off x="1982" y="6227"/>
              <a:ext cx="1360" cy="1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12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77" r="81131"/>
            <a:stretch>
              <a:fillRect/>
            </a:stretch>
          </p:blipFill>
          <p:spPr bwMode="auto">
            <a:xfrm>
              <a:off x="3516" y="6227"/>
              <a:ext cx="1662" cy="1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2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69" r="72502"/>
            <a:stretch>
              <a:fillRect/>
            </a:stretch>
          </p:blipFill>
          <p:spPr bwMode="auto">
            <a:xfrm>
              <a:off x="5265" y="6221"/>
              <a:ext cx="1512" cy="1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2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62" r="62148"/>
            <a:stretch>
              <a:fillRect/>
            </a:stretch>
          </p:blipFill>
          <p:spPr bwMode="auto">
            <a:xfrm>
              <a:off x="6761" y="6196"/>
              <a:ext cx="1662" cy="1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2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578" r="51793"/>
            <a:stretch>
              <a:fillRect/>
            </a:stretch>
          </p:blipFill>
          <p:spPr bwMode="auto">
            <a:xfrm>
              <a:off x="8547" y="6171"/>
              <a:ext cx="1512" cy="1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2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EF9FB"/>
                </a:clrFrom>
                <a:clrTo>
                  <a:srgbClr val="FEF9FB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71" r="40575"/>
            <a:stretch>
              <a:fillRect/>
            </a:stretch>
          </p:blipFill>
          <p:spPr bwMode="auto">
            <a:xfrm>
              <a:off x="10134" y="6221"/>
              <a:ext cx="1814" cy="1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2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425" r="31946"/>
            <a:stretch>
              <a:fillRect/>
            </a:stretch>
          </p:blipFill>
          <p:spPr bwMode="auto">
            <a:xfrm>
              <a:off x="12048" y="6284"/>
              <a:ext cx="1512" cy="1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2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780" r="20728"/>
            <a:stretch>
              <a:fillRect/>
            </a:stretch>
          </p:blipFill>
          <p:spPr bwMode="auto">
            <a:xfrm>
              <a:off x="13795" y="6191"/>
              <a:ext cx="1662" cy="1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3" name="矩形 92"/>
          <p:cNvSpPr/>
          <p:nvPr/>
        </p:nvSpPr>
        <p:spPr>
          <a:xfrm>
            <a:off x="1016690" y="857595"/>
            <a:ext cx="2862580" cy="7067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随</a:t>
            </a:r>
            <a:r>
              <a:rPr lang="en-US" altLang="zh-CN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zh-CN" alt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堂</a:t>
            </a:r>
            <a:r>
              <a:rPr lang="en-US" altLang="zh-CN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zh-CN" alt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小</a:t>
            </a:r>
            <a:r>
              <a:rPr lang="en-US" altLang="zh-CN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zh-CN" alt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测</a:t>
            </a:r>
            <a:endParaRPr lang="zh-CN" altLang="en-US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1920240" y="1730375"/>
            <a:ext cx="5394325" cy="1875155"/>
            <a:chOff x="2470" y="1861"/>
            <a:chExt cx="8495" cy="2953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470" y="2292"/>
              <a:ext cx="2099" cy="2522"/>
            </a:xfrm>
            <a:prstGeom prst="rect">
              <a:avLst/>
            </a:prstGeom>
          </p:spPr>
        </p:pic>
        <p:sp>
          <p:nvSpPr>
            <p:cNvPr id="13" name="AutoShape 27"/>
            <p:cNvSpPr>
              <a:spLocks noChangeArrowheads="1"/>
            </p:cNvSpPr>
            <p:nvPr/>
          </p:nvSpPr>
          <p:spPr bwMode="auto">
            <a:xfrm>
              <a:off x="5170" y="1861"/>
              <a:ext cx="5795" cy="1146"/>
            </a:xfrm>
            <a:prstGeom prst="wedgeRoundRectCallout">
              <a:avLst>
                <a:gd name="adj1" fmla="val -61837"/>
                <a:gd name="adj2" fmla="val 45375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fontAlgn="auto">
                <a:lnSpc>
                  <a:spcPct val="130000"/>
                </a:lnSpc>
              </a:pP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哪</a:t>
              </a:r>
              <a:r>
                <a:rPr lang="zh-CN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两个数合起来是</a:t>
              </a:r>
              <a:r>
                <a:rPr lang="en-US" altLang="zh-CN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10</a:t>
              </a: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？</a:t>
              </a:r>
              <a:endParaRPr lang="zh-CN" altLang="en-US" sz="2800" dirty="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endParaRPr>
            </a:p>
          </p:txBody>
        </p:sp>
      </p:grpSp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129030" y="2203450"/>
            <a:ext cx="70104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1. </a:t>
            </a:r>
            <a:endParaRPr lang="zh-CN" altLang="en-US" sz="320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0" name="任意多边形 89"/>
          <p:cNvSpPr/>
          <p:nvPr/>
        </p:nvSpPr>
        <p:spPr>
          <a:xfrm>
            <a:off x="1666240" y="4886960"/>
            <a:ext cx="4189730" cy="416560"/>
          </a:xfrm>
          <a:custGeom>
            <a:avLst/>
            <a:gdLst>
              <a:gd name="connsiteX0" fmla="*/ 0 w 6262"/>
              <a:gd name="connsiteY0" fmla="*/ 0 h 655"/>
              <a:gd name="connsiteX1" fmla="*/ 3079 w 6262"/>
              <a:gd name="connsiteY1" fmla="*/ 655 h 655"/>
              <a:gd name="connsiteX2" fmla="*/ 6262 w 6262"/>
              <a:gd name="connsiteY2" fmla="*/ 30 h 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62" h="656">
                <a:moveTo>
                  <a:pt x="0" y="0"/>
                </a:moveTo>
                <a:cubicBezTo>
                  <a:pt x="660" y="236"/>
                  <a:pt x="1820" y="674"/>
                  <a:pt x="3079" y="655"/>
                </a:cubicBezTo>
                <a:cubicBezTo>
                  <a:pt x="4337" y="637"/>
                  <a:pt x="5616" y="368"/>
                  <a:pt x="6262" y="30"/>
                </a:cubicBezTo>
              </a:path>
            </a:pathLst>
          </a:custGeom>
          <a:noFill/>
          <a:ln w="38100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任意多边形 90"/>
          <p:cNvSpPr/>
          <p:nvPr/>
        </p:nvSpPr>
        <p:spPr>
          <a:xfrm flipV="1">
            <a:off x="2901950" y="3078480"/>
            <a:ext cx="8510905" cy="912495"/>
          </a:xfrm>
          <a:custGeom>
            <a:avLst/>
            <a:gdLst>
              <a:gd name="connsiteX0" fmla="*/ 0 w 6370"/>
              <a:gd name="connsiteY0" fmla="*/ 0 h 1293"/>
              <a:gd name="connsiteX1" fmla="*/ 3049 w 6370"/>
              <a:gd name="connsiteY1" fmla="*/ 1293 h 1293"/>
              <a:gd name="connsiteX2" fmla="*/ 6370 w 6370"/>
              <a:gd name="connsiteY2" fmla="*/ 48 h 1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70" h="1293">
                <a:moveTo>
                  <a:pt x="0" y="0"/>
                </a:moveTo>
                <a:cubicBezTo>
                  <a:pt x="686" y="479"/>
                  <a:pt x="1708" y="1277"/>
                  <a:pt x="3049" y="1293"/>
                </a:cubicBezTo>
                <a:cubicBezTo>
                  <a:pt x="4390" y="1309"/>
                  <a:pt x="5635" y="703"/>
                  <a:pt x="6370" y="48"/>
                </a:cubicBezTo>
              </a:path>
            </a:pathLst>
          </a:custGeom>
          <a:noFill/>
          <a:ln w="38100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任意多边形 91"/>
          <p:cNvSpPr/>
          <p:nvPr/>
        </p:nvSpPr>
        <p:spPr>
          <a:xfrm>
            <a:off x="3701415" y="4860290"/>
            <a:ext cx="4398010" cy="542821"/>
          </a:xfrm>
          <a:custGeom>
            <a:avLst/>
            <a:gdLst>
              <a:gd name="connsiteX0" fmla="*/ 0 w 6926"/>
              <a:gd name="connsiteY0" fmla="*/ 0 h 854"/>
              <a:gd name="connsiteX1" fmla="*/ 3478 w 6926"/>
              <a:gd name="connsiteY1" fmla="*/ 854 h 854"/>
              <a:gd name="connsiteX2" fmla="*/ 6926 w 6926"/>
              <a:gd name="connsiteY2" fmla="*/ 72 h 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6" h="855">
                <a:moveTo>
                  <a:pt x="0" y="0"/>
                </a:moveTo>
                <a:cubicBezTo>
                  <a:pt x="680" y="338"/>
                  <a:pt x="2093" y="879"/>
                  <a:pt x="3478" y="854"/>
                </a:cubicBezTo>
                <a:cubicBezTo>
                  <a:pt x="4863" y="830"/>
                  <a:pt x="6215" y="522"/>
                  <a:pt x="6926" y="72"/>
                </a:cubicBezTo>
              </a:path>
            </a:pathLst>
          </a:custGeom>
          <a:noFill/>
          <a:ln w="38100" cmpd="sng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5" name="任意多边形 154"/>
          <p:cNvSpPr/>
          <p:nvPr/>
        </p:nvSpPr>
        <p:spPr>
          <a:xfrm flipV="1">
            <a:off x="4812665" y="3606165"/>
            <a:ext cx="5450205" cy="384810"/>
          </a:xfrm>
          <a:custGeom>
            <a:avLst/>
            <a:gdLst>
              <a:gd name="connsiteX0" fmla="*/ 0 w 6370"/>
              <a:gd name="connsiteY0" fmla="*/ 0 h 1293"/>
              <a:gd name="connsiteX1" fmla="*/ 3049 w 6370"/>
              <a:gd name="connsiteY1" fmla="*/ 1293 h 1293"/>
              <a:gd name="connsiteX2" fmla="*/ 6370 w 6370"/>
              <a:gd name="connsiteY2" fmla="*/ 48 h 1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70" h="1293">
                <a:moveTo>
                  <a:pt x="0" y="0"/>
                </a:moveTo>
                <a:cubicBezTo>
                  <a:pt x="686" y="479"/>
                  <a:pt x="1708" y="1277"/>
                  <a:pt x="3049" y="1293"/>
                </a:cubicBezTo>
                <a:cubicBezTo>
                  <a:pt x="4390" y="1309"/>
                  <a:pt x="5635" y="703"/>
                  <a:pt x="6370" y="48"/>
                </a:cubicBezTo>
              </a:path>
            </a:pathLst>
          </a:custGeom>
          <a:noFill/>
          <a:ln w="38100" cmpd="sng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6931025" y="4886960"/>
            <a:ext cx="2296795" cy="349885"/>
          </a:xfrm>
          <a:custGeom>
            <a:avLst/>
            <a:gdLst>
              <a:gd name="connsiteX0" fmla="*/ 0 w 6926"/>
              <a:gd name="connsiteY0" fmla="*/ 0 h 854"/>
              <a:gd name="connsiteX1" fmla="*/ 3478 w 6926"/>
              <a:gd name="connsiteY1" fmla="*/ 854 h 854"/>
              <a:gd name="connsiteX2" fmla="*/ 6926 w 6926"/>
              <a:gd name="connsiteY2" fmla="*/ 72 h 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6" h="855">
                <a:moveTo>
                  <a:pt x="0" y="0"/>
                </a:moveTo>
                <a:cubicBezTo>
                  <a:pt x="680" y="338"/>
                  <a:pt x="2093" y="879"/>
                  <a:pt x="3478" y="854"/>
                </a:cubicBezTo>
                <a:cubicBezTo>
                  <a:pt x="4863" y="830"/>
                  <a:pt x="6215" y="522"/>
                  <a:pt x="6926" y="72"/>
                </a:cubicBezTo>
              </a:path>
            </a:pathLst>
          </a:custGeom>
          <a:noFill/>
          <a:ln w="38100" cmpd="sng">
            <a:solidFill>
              <a:srgbClr val="C4A5C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2" grpId="0" animBg="1"/>
      <p:bldP spid="155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15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95095" y="2743200"/>
            <a:ext cx="9849485" cy="29648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圆角矩形标注 23"/>
          <p:cNvSpPr/>
          <p:nvPr/>
        </p:nvSpPr>
        <p:spPr>
          <a:xfrm>
            <a:off x="2901315" y="2575560"/>
            <a:ext cx="2766695" cy="575945"/>
          </a:xfrm>
          <a:prstGeom prst="wedgeRoundRectCallout">
            <a:avLst>
              <a:gd name="adj1" fmla="val -59938"/>
              <a:gd name="adj2" fmla="val 55071"/>
              <a:gd name="adj3" fmla="val 16667"/>
            </a:avLst>
          </a:prstGeom>
          <a:solidFill>
            <a:srgbClr val="FFF0D1"/>
          </a:solidFill>
          <a:ln w="12700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 anchorCtr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2800" i="0" u="none" strike="noStrike" kern="1200" cap="none" spc="0" normalizeH="0" baseline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_GB2312" pitchFamily="49" charset="-122"/>
              </a:rPr>
              <a:t>谁是3的好朋友？</a:t>
            </a:r>
            <a:endParaRPr kumimoji="0" lang="zh-CN" sz="2800" i="0" u="none" strike="noStrike" kern="1200" cap="none" spc="0" normalizeH="0" baseline="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_GB2312" pitchFamily="49" charset="-122"/>
            </a:endParaRPr>
          </a:p>
        </p:txBody>
      </p:sp>
      <p:sp>
        <p:nvSpPr>
          <p:cNvPr id="3" name="圆角矩形标注 2"/>
          <p:cNvSpPr/>
          <p:nvPr/>
        </p:nvSpPr>
        <p:spPr>
          <a:xfrm>
            <a:off x="7214235" y="2743200"/>
            <a:ext cx="2585085" cy="575945"/>
          </a:xfrm>
          <a:prstGeom prst="wedgeRoundRectCallout">
            <a:avLst>
              <a:gd name="adj1" fmla="val 57688"/>
              <a:gd name="adj2" fmla="val 56835"/>
              <a:gd name="adj3" fmla="val 16667"/>
            </a:avLst>
          </a:prstGeom>
          <a:solidFill>
            <a:srgbClr val="FFF0D1"/>
          </a:solidFill>
          <a:ln w="12700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 anchorCtr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_GB2312" pitchFamily="49" charset="-122"/>
              </a:rPr>
              <a:t>7</a:t>
            </a:r>
            <a:r>
              <a:rPr kumimoji="0" lang="zh-CN" sz="2800" i="0" u="none" strike="noStrike" kern="1200" cap="none" spc="0" normalizeH="0" baseline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_GB2312" pitchFamily="49" charset="-122"/>
              </a:rPr>
              <a:t>是3的好朋友</a:t>
            </a:r>
            <a:r>
              <a:rPr kumimoji="0" lang="en-US" altLang="zh-CN" sz="2800" i="0" u="none" strike="noStrike" kern="1200" cap="none" spc="0" normalizeH="0" baseline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_GB2312" pitchFamily="49" charset="-122"/>
              </a:rPr>
              <a:t>!</a:t>
            </a:r>
            <a:endParaRPr kumimoji="0" lang="en-US" altLang="zh-CN" sz="2800" i="0" u="none" strike="noStrike" kern="1200" cap="none" spc="0" normalizeH="0" baseline="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_GB2312" pitchFamily="49" charset="-122"/>
            </a:endParaRPr>
          </a:p>
        </p:txBody>
      </p:sp>
      <p:sp>
        <p:nvSpPr>
          <p:cNvPr id="4" name="椭圆 3"/>
          <p:cNvSpPr/>
          <p:nvPr/>
        </p:nvSpPr>
        <p:spPr>
          <a:xfrm rot="1680000">
            <a:off x="3373755" y="3627120"/>
            <a:ext cx="760730" cy="90233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 rot="21420000">
            <a:off x="8107045" y="3607435"/>
            <a:ext cx="760730" cy="90233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rot="1680000">
            <a:off x="4027170" y="4400550"/>
            <a:ext cx="760730" cy="90233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rot="1680000">
            <a:off x="4631690" y="3348355"/>
            <a:ext cx="760730" cy="90233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rot="1020000">
            <a:off x="6076315" y="4575810"/>
            <a:ext cx="760730" cy="90233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 rot="18900000">
            <a:off x="6715760" y="3380740"/>
            <a:ext cx="760730" cy="90233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 rot="1200000">
            <a:off x="5507990" y="3742690"/>
            <a:ext cx="760730" cy="90233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rot="1680000">
            <a:off x="7485380" y="4250055"/>
            <a:ext cx="760730" cy="90233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242060" y="1500505"/>
            <a:ext cx="893381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2. 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合起来是10的两个数是好朋友。你能找一找吗？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9" grpId="0" animBg="1"/>
      <p:bldP spid="10" grpId="0" animBg="1"/>
      <p:bldP spid="10" grpId="1" animBg="1"/>
      <p:bldP spid="11" grpId="0" animBg="1"/>
      <p:bldP spid="1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30580" y="2492375"/>
            <a:ext cx="11278870" cy="2230120"/>
            <a:chOff x="1308" y="3925"/>
            <a:chExt cx="17762" cy="3512"/>
          </a:xfrm>
        </p:grpSpPr>
        <p:pic>
          <p:nvPicPr>
            <p:cNvPr id="16397" name="Picture 54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08" y="3925"/>
              <a:ext cx="17763" cy="351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31" name="TextBox 37"/>
            <p:cNvSpPr txBox="1">
              <a:spLocks noChangeArrowheads="1"/>
            </p:cNvSpPr>
            <p:nvPr/>
          </p:nvSpPr>
          <p:spPr bwMode="auto">
            <a:xfrm>
              <a:off x="5236" y="4871"/>
              <a:ext cx="78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lvl="0" algn="l" eaLnBrk="1" hangingPunct="1">
                <a:buClrTx/>
                <a:buSzTx/>
                <a:buFontTx/>
              </a:pPr>
              <a:r>
                <a:rPr lang="en-US" sz="3200" b="1">
                  <a:latin typeface="楷体" panose="02010609060101010101" charset="-122"/>
                  <a:ea typeface="楷体" panose="02010609060101010101" charset="-122"/>
                  <a:sym typeface="+mn-ea"/>
                </a:rPr>
                <a:t>8</a:t>
              </a:r>
              <a:endParaRPr lang="en-US" sz="3200" b="1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9232" name="TextBox 37"/>
            <p:cNvSpPr txBox="1">
              <a:spLocks noChangeArrowheads="1"/>
            </p:cNvSpPr>
            <p:nvPr/>
          </p:nvSpPr>
          <p:spPr bwMode="auto">
            <a:xfrm>
              <a:off x="5236" y="5814"/>
              <a:ext cx="78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lvl="0" algn="l" eaLnBrk="1" hangingPunct="1">
                <a:buClrTx/>
                <a:buSzTx/>
                <a:buFontTx/>
              </a:pPr>
              <a:r>
                <a:rPr lang="en-US" sz="3200" b="1">
                  <a:latin typeface="楷体" panose="02010609060101010101" charset="-122"/>
                  <a:ea typeface="楷体" panose="02010609060101010101" charset="-122"/>
                  <a:sym typeface="+mn-ea"/>
                </a:rPr>
                <a:t>2</a:t>
              </a:r>
              <a:endParaRPr lang="en-US" sz="3200" b="1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9233" name="TextBox 37"/>
            <p:cNvSpPr txBox="1">
              <a:spLocks noChangeArrowheads="1"/>
            </p:cNvSpPr>
            <p:nvPr/>
          </p:nvSpPr>
          <p:spPr bwMode="auto">
            <a:xfrm>
              <a:off x="6798" y="5814"/>
              <a:ext cx="78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lvl="0" algn="l" eaLnBrk="1" hangingPunct="1">
                <a:buClrTx/>
                <a:buSzTx/>
                <a:buFontTx/>
              </a:pPr>
              <a:r>
                <a:rPr lang="en-US" sz="3200" b="1">
                  <a:latin typeface="楷体" panose="02010609060101010101" charset="-122"/>
                  <a:ea typeface="楷体" panose="02010609060101010101" charset="-122"/>
                  <a:sym typeface="+mn-ea"/>
                </a:rPr>
                <a:t>7</a:t>
              </a:r>
              <a:endParaRPr lang="en-US" sz="3200" b="1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9234" name="TextBox 37"/>
            <p:cNvSpPr txBox="1">
              <a:spLocks noChangeArrowheads="1"/>
            </p:cNvSpPr>
            <p:nvPr/>
          </p:nvSpPr>
          <p:spPr bwMode="auto">
            <a:xfrm>
              <a:off x="8390" y="5814"/>
              <a:ext cx="78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lvl="0" algn="l" eaLnBrk="1" hangingPunct="1">
                <a:buClrTx/>
                <a:buSzTx/>
                <a:buFontTx/>
              </a:pPr>
              <a:r>
                <a:rPr lang="en-US" sz="3200" b="1">
                  <a:latin typeface="楷体" panose="02010609060101010101" charset="-122"/>
                  <a:ea typeface="楷体" panose="02010609060101010101" charset="-122"/>
                  <a:sym typeface="+mn-ea"/>
                </a:rPr>
                <a:t>9</a:t>
              </a:r>
              <a:endParaRPr lang="en-US" sz="3200" b="1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9235" name="TextBox 37"/>
            <p:cNvSpPr txBox="1">
              <a:spLocks noChangeArrowheads="1"/>
            </p:cNvSpPr>
            <p:nvPr/>
          </p:nvSpPr>
          <p:spPr bwMode="auto">
            <a:xfrm>
              <a:off x="9921" y="4871"/>
              <a:ext cx="78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lvl="0" algn="l" eaLnBrk="1" hangingPunct="1">
                <a:buClrTx/>
                <a:buSzTx/>
                <a:buFontTx/>
              </a:pPr>
              <a:r>
                <a:rPr lang="en-US" sz="3200" b="1">
                  <a:latin typeface="楷体" panose="02010609060101010101" charset="-122"/>
                  <a:ea typeface="楷体" panose="02010609060101010101" charset="-122"/>
                  <a:sym typeface="+mn-ea"/>
                </a:rPr>
                <a:t>6</a:t>
              </a:r>
              <a:endParaRPr lang="en-US" sz="3200" b="1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9236" name="TextBox 37"/>
            <p:cNvSpPr txBox="1">
              <a:spLocks noChangeArrowheads="1"/>
            </p:cNvSpPr>
            <p:nvPr/>
          </p:nvSpPr>
          <p:spPr bwMode="auto">
            <a:xfrm>
              <a:off x="11596" y="5814"/>
              <a:ext cx="78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lvl="0" algn="l" eaLnBrk="1" hangingPunct="1">
                <a:buClrTx/>
                <a:buSzTx/>
                <a:buFontTx/>
              </a:pPr>
              <a:r>
                <a:rPr lang="en-US" sz="3200" b="1">
                  <a:latin typeface="楷体" panose="02010609060101010101" charset="-122"/>
                  <a:ea typeface="楷体" panose="02010609060101010101" charset="-122"/>
                  <a:sym typeface="+mn-ea"/>
                </a:rPr>
                <a:t>5</a:t>
              </a:r>
              <a:endParaRPr lang="en-US" sz="3200" b="1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9237" name="TextBox 37"/>
            <p:cNvSpPr txBox="1">
              <a:spLocks noChangeArrowheads="1"/>
            </p:cNvSpPr>
            <p:nvPr/>
          </p:nvSpPr>
          <p:spPr bwMode="auto">
            <a:xfrm>
              <a:off x="13167" y="4871"/>
              <a:ext cx="78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lvl="0" algn="l" eaLnBrk="1" hangingPunct="1">
                <a:buClrTx/>
                <a:buSzTx/>
                <a:buFontTx/>
              </a:pPr>
              <a:r>
                <a:rPr lang="en-US" sz="3200" b="1">
                  <a:latin typeface="楷体" panose="02010609060101010101" charset="-122"/>
                  <a:ea typeface="楷体" panose="02010609060101010101" charset="-122"/>
                  <a:sym typeface="+mn-ea"/>
                </a:rPr>
                <a:t>2</a:t>
              </a:r>
              <a:endParaRPr lang="en-US" sz="3200" b="1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9238" name="TextBox 37"/>
            <p:cNvSpPr txBox="1">
              <a:spLocks noChangeArrowheads="1"/>
            </p:cNvSpPr>
            <p:nvPr/>
          </p:nvSpPr>
          <p:spPr bwMode="auto">
            <a:xfrm>
              <a:off x="14734" y="4871"/>
              <a:ext cx="78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lvl="0" algn="l" eaLnBrk="1" hangingPunct="1">
                <a:buClrTx/>
                <a:buSzTx/>
                <a:buFontTx/>
              </a:pPr>
              <a:r>
                <a:rPr lang="en-US" sz="3200" b="1">
                  <a:latin typeface="楷体" panose="02010609060101010101" charset="-122"/>
                  <a:ea typeface="楷体" panose="02010609060101010101" charset="-122"/>
                  <a:sym typeface="+mn-ea"/>
                </a:rPr>
                <a:t>4</a:t>
              </a:r>
              <a:endParaRPr lang="en-US" sz="3200" b="1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9239" name="TextBox 37"/>
            <p:cNvSpPr txBox="1">
              <a:spLocks noChangeArrowheads="1"/>
            </p:cNvSpPr>
            <p:nvPr/>
          </p:nvSpPr>
          <p:spPr bwMode="auto">
            <a:xfrm>
              <a:off x="16326" y="5814"/>
              <a:ext cx="78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lvl="0" algn="l" eaLnBrk="1" hangingPunct="1">
                <a:buClrTx/>
                <a:buSzTx/>
                <a:buFontTx/>
              </a:pPr>
              <a:r>
                <a:rPr lang="en-US" sz="3200" b="1">
                  <a:latin typeface="楷体" panose="02010609060101010101" charset="-122"/>
                  <a:ea typeface="楷体" panose="02010609060101010101" charset="-122"/>
                  <a:sym typeface="+mn-ea"/>
                </a:rPr>
                <a:t>3</a:t>
              </a:r>
              <a:endParaRPr lang="en-US" sz="3200" b="1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9240" name="TextBox 37"/>
            <p:cNvSpPr txBox="1">
              <a:spLocks noChangeArrowheads="1"/>
            </p:cNvSpPr>
            <p:nvPr/>
          </p:nvSpPr>
          <p:spPr bwMode="auto">
            <a:xfrm>
              <a:off x="17963" y="5814"/>
              <a:ext cx="780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lvl="0" algn="l" eaLnBrk="1" hangingPunct="1">
                <a:buClrTx/>
                <a:buSzTx/>
                <a:buFontTx/>
              </a:pPr>
              <a:r>
                <a:rPr lang="en-US" sz="3200" b="1">
                  <a:latin typeface="楷体" panose="02010609060101010101" charset="-122"/>
                  <a:ea typeface="楷体" panose="02010609060101010101" charset="-122"/>
                  <a:sym typeface="+mn-ea"/>
                </a:rPr>
                <a:t>1</a:t>
              </a:r>
              <a:endParaRPr lang="en-US" sz="3200" b="1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3375" y="5176"/>
              <a:ext cx="1092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 b="1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10</a:t>
              </a:r>
              <a:endParaRPr lang="en-US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4" name="TextBox 37"/>
          <p:cNvSpPr txBox="1">
            <a:spLocks noChangeArrowheads="1"/>
          </p:cNvSpPr>
          <p:nvPr/>
        </p:nvSpPr>
        <p:spPr bwMode="auto">
          <a:xfrm>
            <a:off x="4319905" y="3093085"/>
            <a:ext cx="4711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lvl="0" algn="l" eaLnBrk="1" hangingPunct="1">
              <a:buClrTx/>
              <a:buSzTx/>
              <a:buFontTx/>
            </a:pPr>
            <a:r>
              <a:rPr 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TextBox 37"/>
          <p:cNvSpPr txBox="1">
            <a:spLocks noChangeArrowheads="1"/>
          </p:cNvSpPr>
          <p:nvPr/>
        </p:nvSpPr>
        <p:spPr bwMode="auto">
          <a:xfrm>
            <a:off x="5309870" y="3093085"/>
            <a:ext cx="4711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lvl="0" algn="l" eaLnBrk="1" hangingPunct="1">
              <a:buClrTx/>
              <a:buSzTx/>
              <a:buFontTx/>
            </a:pPr>
            <a:r>
              <a:rPr 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endParaRPr 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TextBox 37"/>
          <p:cNvSpPr txBox="1">
            <a:spLocks noChangeArrowheads="1"/>
          </p:cNvSpPr>
          <p:nvPr/>
        </p:nvSpPr>
        <p:spPr bwMode="auto">
          <a:xfrm>
            <a:off x="6338570" y="3691890"/>
            <a:ext cx="4711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lvl="0" algn="l" eaLnBrk="1" hangingPunct="1">
              <a:buClrTx/>
              <a:buSzTx/>
              <a:buFontTx/>
            </a:pPr>
            <a:r>
              <a:rPr 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endParaRPr 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TextBox 37"/>
          <p:cNvSpPr txBox="1">
            <a:spLocks noChangeArrowheads="1"/>
          </p:cNvSpPr>
          <p:nvPr/>
        </p:nvSpPr>
        <p:spPr bwMode="auto">
          <a:xfrm>
            <a:off x="7352030" y="3093085"/>
            <a:ext cx="4711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lvl="0" algn="l" eaLnBrk="1" hangingPunct="1">
              <a:buClrTx/>
              <a:buSzTx/>
              <a:buFontTx/>
            </a:pPr>
            <a:r>
              <a:rPr 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5</a:t>
            </a:r>
            <a:endParaRPr 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8" name="TextBox 37"/>
          <p:cNvSpPr txBox="1">
            <a:spLocks noChangeArrowheads="1"/>
          </p:cNvSpPr>
          <p:nvPr/>
        </p:nvSpPr>
        <p:spPr bwMode="auto">
          <a:xfrm>
            <a:off x="8393430" y="3691890"/>
            <a:ext cx="4711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lvl="0" algn="l" eaLnBrk="1" hangingPunct="1">
              <a:buClrTx/>
              <a:buSzTx/>
              <a:buFontTx/>
            </a:pPr>
            <a:r>
              <a:rPr 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8</a:t>
            </a:r>
            <a:endParaRPr 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9" name="TextBox 37"/>
          <p:cNvSpPr txBox="1">
            <a:spLocks noChangeArrowheads="1"/>
          </p:cNvSpPr>
          <p:nvPr/>
        </p:nvSpPr>
        <p:spPr bwMode="auto">
          <a:xfrm>
            <a:off x="9361170" y="3691890"/>
            <a:ext cx="4711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lvl="0" algn="l" eaLnBrk="1" hangingPunct="1">
              <a:buClrTx/>
              <a:buSzTx/>
              <a:buFontTx/>
            </a:pPr>
            <a:r>
              <a:rPr 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endParaRPr 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0" name="TextBox 37"/>
          <p:cNvSpPr txBox="1">
            <a:spLocks noChangeArrowheads="1"/>
          </p:cNvSpPr>
          <p:nvPr/>
        </p:nvSpPr>
        <p:spPr bwMode="auto">
          <a:xfrm>
            <a:off x="10389235" y="3093085"/>
            <a:ext cx="4711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lvl="0" algn="l" eaLnBrk="1" hangingPunct="1">
              <a:buClrTx/>
              <a:buSzTx/>
              <a:buFontTx/>
            </a:pPr>
            <a:r>
              <a:rPr 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7</a:t>
            </a:r>
            <a:endParaRPr 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1" name="TextBox 37"/>
          <p:cNvSpPr txBox="1">
            <a:spLocks noChangeArrowheads="1"/>
          </p:cNvSpPr>
          <p:nvPr/>
        </p:nvSpPr>
        <p:spPr bwMode="auto">
          <a:xfrm>
            <a:off x="11407775" y="3093085"/>
            <a:ext cx="4711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lvl="0" algn="l" eaLnBrk="1" hangingPunct="1">
              <a:buClrTx/>
              <a:buSzTx/>
              <a:buFontTx/>
            </a:pPr>
            <a:r>
              <a:rPr 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endParaRPr 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129030" y="1757045"/>
            <a:ext cx="70104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3. </a:t>
            </a:r>
            <a:endParaRPr lang="zh-CN" altLang="en-US" sz="320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/>
        </p:nvSpPr>
        <p:spPr>
          <a:xfrm>
            <a:off x="2602865" y="2564765"/>
            <a:ext cx="6764655" cy="163893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完成课后习题练习四；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完成练习册本课时的习题。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80465" y="1127830"/>
            <a:ext cx="2862580" cy="7067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课</a:t>
            </a:r>
            <a:r>
              <a:rPr lang="en-US" altLang="zh-CN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zh-CN" alt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后</a:t>
            </a:r>
            <a:r>
              <a:rPr lang="en-US" altLang="zh-CN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zh-CN" alt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作</a:t>
            </a:r>
            <a:r>
              <a:rPr lang="en-US" altLang="zh-CN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zh-CN" altLang="en-US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业</a:t>
            </a:r>
            <a:endParaRPr lang="zh-CN" altLang="en-US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ransition>
    <p:dissolve/>
  </p:transition>
</p:sld>
</file>

<file path=ppt/tags/tag1.xml><?xml version="1.0" encoding="utf-8"?>
<p:tagLst xmlns:p="http://schemas.openxmlformats.org/presentationml/2006/main">
  <p:tag name="KSO_WM_UNIT_PLACING_PICTURE_USER_VIEWPORT" val="{&quot;height&quot;:3362,&quot;width&quot;:2617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375</Words>
  <Application>WPS 演示</Application>
  <PresentationFormat>自定义</PresentationFormat>
  <Paragraphs>206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楷体</vt:lpstr>
      <vt:lpstr>仿宋</vt:lpstr>
      <vt:lpstr>楷体_GB2312</vt:lpstr>
      <vt:lpstr>新宋体</vt:lpstr>
      <vt:lpstr>Calibri</vt:lpstr>
      <vt:lpstr>黑体</vt:lpstr>
      <vt:lpstr>Arial Unicode MS</vt:lpstr>
      <vt:lpstr>Calibri Light</vt:lpstr>
      <vt:lpstr>第一PPT模板网-WWW.1PPT.COM</vt:lpstr>
      <vt:lpstr>第七单元   分与合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2022-07-23T11:44:00Z</cp:lastPrinted>
  <dcterms:created xsi:type="dcterms:W3CDTF">2022-07-23T11:44:00Z</dcterms:created>
  <dcterms:modified xsi:type="dcterms:W3CDTF">2023-11-02T08:36:00Z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1E9F73533AC44039853C8E0BAB211C09_12</vt:lpwstr>
  </property>
  <property fmtid="{D5CDD505-2E9C-101B-9397-08002B2CF9AE}" pid="3" name="KSOProductBuildVer">
    <vt:lpwstr>2052-12.1.0.15712</vt:lpwstr>
  </property>
</Properties>
</file>