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370" r:id="rId3"/>
    <p:sldId id="371" r:id="rId4"/>
    <p:sldId id="372" r:id="rId5"/>
    <p:sldId id="353" r:id="rId6"/>
    <p:sldId id="373" r:id="rId7"/>
    <p:sldId id="374" r:id="rId8"/>
    <p:sldId id="375" r:id="rId9"/>
    <p:sldId id="385" r:id="rId10"/>
    <p:sldId id="365" r:id="rId11"/>
    <p:sldId id="347" r:id="rId12"/>
    <p:sldId id="386" r:id="rId13"/>
    <p:sldId id="313" r:id="rId14"/>
  </p:sldIdLst>
  <p:sldSz cx="12601575" cy="7092950"/>
  <p:notesSz cx="6858000" cy="9144000"/>
  <p:custDataLst>
    <p:tags r:id="rId19"/>
  </p:custDataLst>
  <p:defaultTextStyle>
    <a:defPPr>
      <a:defRPr lang="zh-CN"/>
    </a:defPPr>
    <a:lvl1pPr marL="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 userDrawn="1">
          <p15:clr>
            <a:srgbClr val="A4A3A4"/>
          </p15:clr>
        </p15:guide>
        <p15:guide id="2" pos="40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810" y="-360"/>
      </p:cViewPr>
      <p:guideLst>
        <p:guide orient="horz" pos="2155"/>
        <p:guide pos="401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2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3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9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4" y="1768314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4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9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8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8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30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25" tIns="47263" rIns="94525" bIns="4726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25" tIns="47263" rIns="94525" bIns="4726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6"/>
            <a:ext cx="9526" cy="952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tags" Target="../tags/tag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406960"/>
            <a:ext cx="12601575" cy="1237615"/>
          </a:xfrm>
        </p:spPr>
        <p:txBody>
          <a:bodyPr lIns="94525" tIns="47263" rIns="94525" bIns="47263">
            <a:normAutofit/>
          </a:bodyPr>
          <a:lstStyle/>
          <a:p>
            <a:pPr algn="ctr"/>
            <a:r>
              <a:rPr lang="zh-CN" altLang="en-US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第八单元   </a:t>
            </a:r>
            <a:r>
              <a:rPr lang="en-US" altLang="zh-CN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以内的加法和减法</a:t>
            </a:r>
            <a:endParaRPr lang="zh-CN" altLang="en-US" sz="3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2854749"/>
            <a:ext cx="12601575" cy="857250"/>
          </a:xfrm>
        </p:spPr>
        <p:txBody>
          <a:bodyPr lIns="94525" tIns="47263" rIns="94525" bIns="47263">
            <a:noAutofit/>
          </a:bodyPr>
          <a:lstStyle/>
          <a:p>
            <a:pPr marL="0" indent="0" algn="ctr">
              <a:buNone/>
            </a:pPr>
            <a:r>
              <a:rPr sz="73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5以内的</a:t>
            </a:r>
            <a:r>
              <a:rPr lang="zh-CN" altLang="en-US" sz="73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</a:t>
            </a:r>
            <a:r>
              <a:rPr sz="73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</a:t>
            </a:r>
            <a:endParaRPr sz="73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8"/>
          <p:cNvSpPr>
            <a:spLocks noChangeArrowheads="1"/>
          </p:cNvSpPr>
          <p:nvPr/>
        </p:nvSpPr>
        <p:spPr bwMode="auto">
          <a:xfrm>
            <a:off x="1242061" y="1500506"/>
            <a:ext cx="44221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itchFamily="49" charset="-122"/>
              </a:rPr>
              <a:t>2. 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先画线，再填得数。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41830" y="2830831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45815" y="283083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422016" y="283083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40985" y="2830831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44970" y="283083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821171" y="283083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30616" y="2802255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134600" y="2802255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0210800" y="280225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935856" y="3900805"/>
            <a:ext cx="2729230" cy="486410"/>
            <a:chOff x="7662" y="6143"/>
            <a:chExt cx="4298" cy="766"/>
          </a:xfrm>
        </p:grpSpPr>
        <p:sp>
          <p:nvSpPr>
            <p:cNvPr id="18" name="椭圆 17"/>
            <p:cNvSpPr/>
            <p:nvPr/>
          </p:nvSpPr>
          <p:spPr>
            <a:xfrm>
              <a:off x="9428" y="6143"/>
              <a:ext cx="767" cy="767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311" y="6143"/>
              <a:ext cx="767" cy="767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194" y="6143"/>
              <a:ext cx="767" cy="767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7662" y="6143"/>
              <a:ext cx="767" cy="767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8545" y="6143"/>
              <a:ext cx="767" cy="767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438515" y="3901440"/>
            <a:ext cx="2729230" cy="486410"/>
            <a:chOff x="7662" y="6143"/>
            <a:chExt cx="4298" cy="766"/>
          </a:xfrm>
        </p:grpSpPr>
        <p:sp>
          <p:nvSpPr>
            <p:cNvPr id="52" name="椭圆 51"/>
            <p:cNvSpPr/>
            <p:nvPr/>
          </p:nvSpPr>
          <p:spPr>
            <a:xfrm>
              <a:off x="9428" y="6143"/>
              <a:ext cx="767" cy="767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0311" y="6143"/>
              <a:ext cx="767" cy="767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11194" y="6143"/>
              <a:ext cx="767" cy="767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7662" y="6143"/>
              <a:ext cx="767" cy="767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8545" y="6143"/>
              <a:ext cx="767" cy="767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888491" y="3890646"/>
            <a:ext cx="2173605" cy="497840"/>
            <a:chOff x="2974" y="6127"/>
            <a:chExt cx="3423" cy="784"/>
          </a:xfrm>
        </p:grpSpPr>
        <p:grpSp>
          <p:nvGrpSpPr>
            <p:cNvPr id="57" name="组合 56"/>
            <p:cNvGrpSpPr/>
            <p:nvPr/>
          </p:nvGrpSpPr>
          <p:grpSpPr>
            <a:xfrm>
              <a:off x="2974" y="6145"/>
              <a:ext cx="3416" cy="767"/>
              <a:chOff x="7662" y="6143"/>
              <a:chExt cx="3416" cy="767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9428" y="6143"/>
                <a:ext cx="767" cy="767"/>
              </a:xfrm>
              <a:prstGeom prst="ellipse">
                <a:avLst/>
              </a:prstGeom>
              <a:no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10311" y="6143"/>
                <a:ext cx="767" cy="767"/>
              </a:xfrm>
              <a:prstGeom prst="ellipse">
                <a:avLst/>
              </a:prstGeom>
              <a:no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7662" y="6143"/>
                <a:ext cx="767" cy="767"/>
              </a:xfrm>
              <a:prstGeom prst="ellipse">
                <a:avLst/>
              </a:prstGeom>
              <a:no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8545" y="6143"/>
                <a:ext cx="767" cy="767"/>
              </a:xfrm>
              <a:prstGeom prst="ellipse">
                <a:avLst/>
              </a:prstGeom>
              <a:noFill/>
              <a:ln w="190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3" name="直接连接符 62"/>
            <p:cNvCxnSpPr/>
            <p:nvPr/>
          </p:nvCxnSpPr>
          <p:spPr>
            <a:xfrm>
              <a:off x="3849" y="6127"/>
              <a:ext cx="783" cy="783"/>
            </a:xfrm>
            <a:prstGeom prst="line">
              <a:avLst/>
            </a:prstGeom>
            <a:ln w="19050">
              <a:solidFill>
                <a:srgbClr val="D02E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4736" y="6127"/>
              <a:ext cx="783" cy="783"/>
            </a:xfrm>
            <a:prstGeom prst="line">
              <a:avLst/>
            </a:prstGeom>
            <a:ln w="19050">
              <a:solidFill>
                <a:srgbClr val="D02E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5615" y="6127"/>
              <a:ext cx="783" cy="783"/>
            </a:xfrm>
            <a:prstGeom prst="line">
              <a:avLst/>
            </a:prstGeom>
            <a:ln w="19050">
              <a:solidFill>
                <a:srgbClr val="D02E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组合 74"/>
          <p:cNvGrpSpPr/>
          <p:nvPr/>
        </p:nvGrpSpPr>
        <p:grpSpPr>
          <a:xfrm>
            <a:off x="6052185" y="3890646"/>
            <a:ext cx="1623061" cy="496570"/>
            <a:chOff x="9531" y="6127"/>
            <a:chExt cx="2556" cy="782"/>
          </a:xfrm>
        </p:grpSpPr>
        <p:cxnSp>
          <p:nvCxnSpPr>
            <p:cNvPr id="67" name="直接连接符 66"/>
            <p:cNvCxnSpPr/>
            <p:nvPr/>
          </p:nvCxnSpPr>
          <p:spPr>
            <a:xfrm>
              <a:off x="9531" y="6127"/>
              <a:ext cx="783" cy="783"/>
            </a:xfrm>
            <a:prstGeom prst="line">
              <a:avLst/>
            </a:prstGeom>
            <a:ln w="19050">
              <a:solidFill>
                <a:srgbClr val="D02E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10418" y="6127"/>
              <a:ext cx="783" cy="783"/>
            </a:xfrm>
            <a:prstGeom prst="line">
              <a:avLst/>
            </a:prstGeom>
            <a:ln w="19050">
              <a:solidFill>
                <a:srgbClr val="D02E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1305" y="6127"/>
              <a:ext cx="783" cy="783"/>
            </a:xfrm>
            <a:prstGeom prst="line">
              <a:avLst/>
            </a:prstGeom>
            <a:ln w="19050">
              <a:solidFill>
                <a:srgbClr val="D02E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组合 73"/>
          <p:cNvGrpSpPr/>
          <p:nvPr/>
        </p:nvGrpSpPr>
        <p:grpSpPr>
          <a:xfrm>
            <a:off x="8994141" y="3890646"/>
            <a:ext cx="2186304" cy="496570"/>
            <a:chOff x="14164" y="6127"/>
            <a:chExt cx="3443" cy="782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14164" y="6127"/>
              <a:ext cx="783" cy="783"/>
            </a:xfrm>
            <a:prstGeom prst="line">
              <a:avLst/>
            </a:prstGeom>
            <a:ln w="19050">
              <a:solidFill>
                <a:srgbClr val="D02E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15051" y="6127"/>
              <a:ext cx="783" cy="783"/>
            </a:xfrm>
            <a:prstGeom prst="line">
              <a:avLst/>
            </a:prstGeom>
            <a:ln w="19050">
              <a:solidFill>
                <a:srgbClr val="D02E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>
              <a:off x="15938" y="6127"/>
              <a:ext cx="783" cy="783"/>
            </a:xfrm>
            <a:prstGeom prst="line">
              <a:avLst/>
            </a:prstGeom>
            <a:ln w="19050">
              <a:solidFill>
                <a:srgbClr val="D02E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16825" y="6127"/>
              <a:ext cx="783" cy="783"/>
            </a:xfrm>
            <a:prstGeom prst="line">
              <a:avLst/>
            </a:prstGeom>
            <a:ln w="19050">
              <a:solidFill>
                <a:srgbClr val="D02E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8"/>
          <p:cNvSpPr>
            <a:spLocks noChangeArrowheads="1"/>
          </p:cNvSpPr>
          <p:nvPr/>
        </p:nvSpPr>
        <p:spPr bwMode="auto">
          <a:xfrm>
            <a:off x="1242061" y="1500506"/>
            <a:ext cx="44221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itchFamily="49" charset="-122"/>
              </a:rPr>
              <a:t>3. 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想一想，填一填。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41830" y="2830831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45815" y="283083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422016" y="283083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40985" y="2830831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44970" y="283083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821171" y="283083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30616" y="2802255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134600" y="2802255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0210800" y="280225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41830" y="4184650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345815" y="4184650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422016" y="4184650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40985" y="4184650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744970" y="4184650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821171" y="4184650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730616" y="4156076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4600" y="4156076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0210800" y="415607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12" grpId="0"/>
      <p:bldP spid="14" grpId="0"/>
      <p:bldP spid="17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/>
        </p:nvSpPr>
        <p:spPr>
          <a:xfrm>
            <a:off x="2602867" y="2564765"/>
            <a:ext cx="6764655" cy="1638935"/>
          </a:xfrm>
          <a:prstGeom prst="rect">
            <a:avLst/>
          </a:prstGeom>
          <a:noFill/>
          <a:ln w="9525">
            <a:noFill/>
          </a:ln>
        </p:spPr>
        <p:txBody>
          <a:bodyPr lIns="91435" tIns="45718" rIns="91435" bIns="45718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完成课后习题4、5、6；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完成练习册本课时的习题。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80464" y="1127831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课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后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作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业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52221" y="2093596"/>
            <a:ext cx="10468610" cy="216982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在实际情境中初步认识减法，理解减法的含义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正确计算5以内的减法，领悟算法，能用减法解决简单的问题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1736726" y="4506596"/>
            <a:ext cx="9540240" cy="1480444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重点：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掌握减法的计算方法，能正确计算5以内的减法。</a:t>
            </a:r>
            <a:endParaRPr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难点：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正确理解减法的含义。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17265" y="1435736"/>
            <a:ext cx="513334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4100830" y="3843656"/>
            <a:ext cx="396621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文本框 64"/>
          <p:cNvSpPr txBox="1"/>
          <p:nvPr/>
        </p:nvSpPr>
        <p:spPr>
          <a:xfrm>
            <a:off x="1226185" y="1694815"/>
            <a:ext cx="3333751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</a:rPr>
              <a:t>算一算，比一比。</a:t>
            </a:r>
            <a:endParaRPr lang="zh-CN" altLang="en-US" sz="30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975433" y="823596"/>
            <a:ext cx="2650074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回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顾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复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习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910591" y="2945130"/>
            <a:ext cx="2405379" cy="1742440"/>
            <a:chOff x="2433" y="4638"/>
            <a:chExt cx="3788" cy="2744"/>
          </a:xfrm>
        </p:grpSpPr>
        <p:sp>
          <p:nvSpPr>
            <p:cNvPr id="56" name="圆角矩形 55"/>
            <p:cNvSpPr/>
            <p:nvPr/>
          </p:nvSpPr>
          <p:spPr>
            <a:xfrm>
              <a:off x="2433" y="4638"/>
              <a:ext cx="3788" cy="2744"/>
            </a:xfrm>
            <a:prstGeom prst="roundRect">
              <a:avLst/>
            </a:prstGeom>
            <a:solidFill>
              <a:srgbClr val="E6F0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821" y="4842"/>
              <a:ext cx="245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853" y="4842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822" y="6243"/>
              <a:ext cx="245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4854" y="6243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503806" y="3074671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504441" y="396430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3713481" y="2945130"/>
            <a:ext cx="2405379" cy="1742440"/>
            <a:chOff x="2433" y="4638"/>
            <a:chExt cx="3788" cy="2744"/>
          </a:xfrm>
        </p:grpSpPr>
        <p:sp>
          <p:nvSpPr>
            <p:cNvPr id="83" name="圆角矩形 82"/>
            <p:cNvSpPr/>
            <p:nvPr/>
          </p:nvSpPr>
          <p:spPr>
            <a:xfrm>
              <a:off x="2433" y="4638"/>
              <a:ext cx="3788" cy="2744"/>
            </a:xfrm>
            <a:prstGeom prst="roundRect">
              <a:avLst/>
            </a:prstGeom>
            <a:solidFill>
              <a:srgbClr val="E6F0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2821" y="4842"/>
              <a:ext cx="245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853" y="4842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2822" y="6243"/>
              <a:ext cx="245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4854" y="6243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88" name="文本框 87"/>
          <p:cNvSpPr txBox="1"/>
          <p:nvPr/>
        </p:nvSpPr>
        <p:spPr>
          <a:xfrm>
            <a:off x="5306696" y="3074671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5307331" y="396430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6516371" y="2945130"/>
            <a:ext cx="2405379" cy="1742440"/>
            <a:chOff x="2433" y="4638"/>
            <a:chExt cx="3788" cy="2744"/>
          </a:xfrm>
        </p:grpSpPr>
        <p:sp>
          <p:nvSpPr>
            <p:cNvPr id="92" name="圆角矩形 91"/>
            <p:cNvSpPr/>
            <p:nvPr/>
          </p:nvSpPr>
          <p:spPr>
            <a:xfrm>
              <a:off x="2433" y="4638"/>
              <a:ext cx="3788" cy="2744"/>
            </a:xfrm>
            <a:prstGeom prst="roundRect">
              <a:avLst/>
            </a:prstGeom>
            <a:solidFill>
              <a:srgbClr val="E6F0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2821" y="4842"/>
              <a:ext cx="245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4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4853" y="4842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2822" y="6243"/>
              <a:ext cx="245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4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4854" y="6243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97" name="文本框 96"/>
          <p:cNvSpPr txBox="1"/>
          <p:nvPr/>
        </p:nvSpPr>
        <p:spPr>
          <a:xfrm>
            <a:off x="8109586" y="3074671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8110221" y="396430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9319260" y="2910841"/>
            <a:ext cx="2405379" cy="1742440"/>
            <a:chOff x="2433" y="4638"/>
            <a:chExt cx="3788" cy="2744"/>
          </a:xfrm>
        </p:grpSpPr>
        <p:sp>
          <p:nvSpPr>
            <p:cNvPr id="101" name="圆角矩形 100"/>
            <p:cNvSpPr/>
            <p:nvPr/>
          </p:nvSpPr>
          <p:spPr>
            <a:xfrm>
              <a:off x="2433" y="4638"/>
              <a:ext cx="3788" cy="2744"/>
            </a:xfrm>
            <a:prstGeom prst="roundRect">
              <a:avLst/>
            </a:prstGeom>
            <a:solidFill>
              <a:srgbClr val="E6F0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2821" y="4842"/>
              <a:ext cx="245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>
              <a:off x="4853" y="4842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2822" y="6243"/>
              <a:ext cx="245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+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4854" y="6243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106" name="文本框 105"/>
          <p:cNvSpPr txBox="1"/>
          <p:nvPr/>
        </p:nvSpPr>
        <p:spPr>
          <a:xfrm>
            <a:off x="10912475" y="3040380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10913111" y="393001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10" grpId="0"/>
      <p:bldP spid="55" grpId="0"/>
      <p:bldP spid="88" grpId="0"/>
      <p:bldP spid="89" grpId="0"/>
      <p:bldP spid="97" grpId="0"/>
      <p:bldP spid="98" grpId="0"/>
      <p:bldP spid="106" grpId="0"/>
      <p:bldP spid="10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800225" y="1906271"/>
            <a:ext cx="4371975" cy="27171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1597" y="1899285"/>
            <a:ext cx="4562474" cy="272415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694055" y="4745990"/>
            <a:ext cx="4022725" cy="1788160"/>
            <a:chOff x="1093" y="7474"/>
            <a:chExt cx="6335" cy="2816"/>
          </a:xfrm>
        </p:grpSpPr>
        <p:pic>
          <p:nvPicPr>
            <p:cNvPr id="134" name="图片 133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093" y="8074"/>
              <a:ext cx="2267" cy="2217"/>
            </a:xfrm>
            <a:prstGeom prst="rect">
              <a:avLst/>
            </a:prstGeom>
          </p:spPr>
        </p:pic>
        <p:sp>
          <p:nvSpPr>
            <p:cNvPr id="110" name="AutoShape 27"/>
            <p:cNvSpPr>
              <a:spLocks noChangeArrowheads="1"/>
            </p:cNvSpPr>
            <p:nvPr/>
          </p:nvSpPr>
          <p:spPr bwMode="auto">
            <a:xfrm>
              <a:off x="4068" y="7474"/>
              <a:ext cx="3360" cy="2646"/>
            </a:xfrm>
            <a:prstGeom prst="wedgeRoundRectCallout">
              <a:avLst>
                <a:gd name="adj1" fmla="val -70922"/>
                <a:gd name="adj2" fmla="val -4554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 anchorCtr="0"/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一共有</a:t>
              </a: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5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人，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endParaRPr>
            </a:p>
            <a:p>
              <a:pPr fontAlgn="auto">
                <a:lnSpc>
                  <a:spcPct val="130000"/>
                </a:lnSpc>
              </a:pP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endParaRPr>
            </a:p>
            <a:p>
              <a:pPr fontAlgn="auto">
                <a:lnSpc>
                  <a:spcPct val="130000"/>
                </a:lnSpc>
              </a:pP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361305" y="484568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96915" y="484568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-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06185" y="484568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815456" y="484568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=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24725" y="484568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627857" y="5419726"/>
            <a:ext cx="738654" cy="542290"/>
          </a:xfrm>
          <a:prstGeom prst="rect">
            <a:avLst/>
          </a:prstGeom>
          <a:noFill/>
        </p:spPr>
        <p:txBody>
          <a:bodyPr vert="eaVert" wrap="square" lIns="91435" tIns="45718" rIns="91435" bIns="45718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…</a:t>
            </a:r>
            <a:endParaRPr lang="zh-CN" altLang="en-US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528946" y="5922011"/>
            <a:ext cx="1246504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减号</a:t>
            </a:r>
            <a:endParaRPr lang="zh-CN" alt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879081" y="5490846"/>
            <a:ext cx="362902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读作：5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减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2等于3。</a:t>
            </a:r>
            <a:endParaRPr lang="en-US" altLang="zh-CN" sz="32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701290" y="5325111"/>
            <a:ext cx="1800483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走了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2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人，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_GB2312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701290" y="5847081"/>
            <a:ext cx="1800483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还有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3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人。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_GB2312" pitchFamily="49" charset="-122"/>
              <a:sym typeface="+mn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579235" y="1674495"/>
            <a:ext cx="1926590" cy="1743710"/>
          </a:xfrm>
          <a:prstGeom prst="ellipse">
            <a:avLst/>
          </a:prstGeom>
          <a:noFill/>
          <a:ln w="158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582661" y="1674495"/>
            <a:ext cx="2046605" cy="2706370"/>
          </a:xfrm>
          <a:prstGeom prst="ellipse">
            <a:avLst/>
          </a:prstGeom>
          <a:noFill/>
          <a:ln w="158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3" grpId="0"/>
      <p:bldP spid="14" grpId="0"/>
      <p:bldP spid="22" grpId="0"/>
      <p:bldP spid="23" grpId="0"/>
      <p:bldP spid="24" grpId="0"/>
      <p:bldP spid="6" grpId="0"/>
      <p:bldP spid="12" grpId="0"/>
      <p:bldP spid="2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34999" y="1292226"/>
            <a:ext cx="2004065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试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一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试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82845" y="5353050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86829" y="5353050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463031" y="5353050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05026" y="2656841"/>
            <a:ext cx="8303260" cy="230187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158231" y="1477646"/>
            <a:ext cx="5787390" cy="2222500"/>
            <a:chOff x="9698" y="2327"/>
            <a:chExt cx="9114" cy="3500"/>
          </a:xfrm>
        </p:grpSpPr>
        <p:sp>
          <p:nvSpPr>
            <p:cNvPr id="110" name="AutoShape 27"/>
            <p:cNvSpPr>
              <a:spLocks noChangeArrowheads="1"/>
            </p:cNvSpPr>
            <p:nvPr/>
          </p:nvSpPr>
          <p:spPr bwMode="auto">
            <a:xfrm>
              <a:off x="9698" y="2327"/>
              <a:ext cx="8163" cy="1134"/>
            </a:xfrm>
            <a:prstGeom prst="wedgeRoundRectCallout">
              <a:avLst>
                <a:gd name="adj1" fmla="val 38337"/>
                <a:gd name="adj2" fmla="val 112698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fontAlgn="auto">
                <a:lnSpc>
                  <a:spcPct val="130000"/>
                </a:lnSpc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一共有</a:t>
              </a: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3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人，走了</a:t>
              </a: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1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人，还剩</a:t>
              </a: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2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人。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6744" y="3461"/>
              <a:ext cx="2068" cy="2366"/>
            </a:xfrm>
            <a:prstGeom prst="rect">
              <a:avLst/>
            </a:prstGeom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02436" y="1929765"/>
            <a:ext cx="9479280" cy="156965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减法表示从整体里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去掉一部分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，即求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剩下多少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时，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用减法计算。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559426" y="3824606"/>
            <a:ext cx="2399030" cy="646430"/>
            <a:chOff x="8755" y="6023"/>
            <a:chExt cx="3778" cy="1018"/>
          </a:xfrm>
        </p:grpSpPr>
        <p:sp>
          <p:nvSpPr>
            <p:cNvPr id="4" name="文本框 3"/>
            <p:cNvSpPr txBox="1"/>
            <p:nvPr/>
          </p:nvSpPr>
          <p:spPr>
            <a:xfrm>
              <a:off x="8755" y="6023"/>
              <a:ext cx="686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5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441" y="6023"/>
              <a:ext cx="686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-</a:t>
              </a:r>
              <a:endPara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0243" y="6023"/>
              <a:ext cx="686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1045" y="6023"/>
              <a:ext cx="686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=</a:t>
              </a:r>
              <a:endPara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1847" y="6023"/>
              <a:ext cx="686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4145915" y="5655311"/>
            <a:ext cx="362902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3200" dirty="0" err="1">
                <a:latin typeface="楷体" panose="02010609060101010101" charset="-122"/>
                <a:ea typeface="楷体" panose="02010609060101010101" charset="-122"/>
              </a:rPr>
              <a:t>读作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： 5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减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2等于3。</a:t>
            </a:r>
            <a:endParaRPr lang="en-US" altLang="zh-CN" sz="32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29306" y="3824605"/>
            <a:ext cx="217106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减法算式：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19626" y="4366260"/>
            <a:ext cx="738654" cy="542290"/>
          </a:xfrm>
          <a:prstGeom prst="rect">
            <a:avLst/>
          </a:prstGeom>
          <a:noFill/>
        </p:spPr>
        <p:txBody>
          <a:bodyPr vert="eaVert" wrap="square" lIns="91435" tIns="45718" rIns="91435" bIns="45718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…</a:t>
            </a:r>
            <a:endParaRPr lang="zh-CN" altLang="en-US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720716" y="4868546"/>
            <a:ext cx="1246504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减号</a:t>
            </a:r>
            <a:endParaRPr lang="zh-CN" altLang="en-US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4" grpId="0"/>
      <p:bldP spid="10" grpId="0"/>
      <p:bldP spid="12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02435" y="1682115"/>
            <a:ext cx="3975100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减法的计算方法：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53285" y="3232785"/>
            <a:ext cx="2148840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 点数法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553836" y="2792093"/>
            <a:ext cx="455295" cy="584835"/>
            <a:chOff x="4180" y="1504"/>
            <a:chExt cx="717" cy="921"/>
          </a:xfrm>
        </p:grpSpPr>
        <p:sp>
          <p:nvSpPr>
            <p:cNvPr id="25" name="椭圆 24"/>
            <p:cNvSpPr/>
            <p:nvPr/>
          </p:nvSpPr>
          <p:spPr>
            <a:xfrm>
              <a:off x="4180" y="1605"/>
              <a:ext cx="717" cy="717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Text Box 6"/>
            <p:cNvSpPr txBox="1">
              <a:spLocks noChangeArrowheads="1"/>
            </p:cNvSpPr>
            <p:nvPr/>
          </p:nvSpPr>
          <p:spPr bwMode="auto">
            <a:xfrm>
              <a:off x="4217" y="1504"/>
              <a:ext cx="680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258049" y="2792096"/>
            <a:ext cx="464820" cy="584835"/>
            <a:chOff x="4180" y="1519"/>
            <a:chExt cx="732" cy="921"/>
          </a:xfrm>
        </p:grpSpPr>
        <p:sp>
          <p:nvSpPr>
            <p:cNvPr id="31" name="椭圆 30"/>
            <p:cNvSpPr/>
            <p:nvPr/>
          </p:nvSpPr>
          <p:spPr>
            <a:xfrm>
              <a:off x="4180" y="1605"/>
              <a:ext cx="717" cy="717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Text Box 6"/>
            <p:cNvSpPr txBox="1">
              <a:spLocks noChangeArrowheads="1"/>
            </p:cNvSpPr>
            <p:nvPr/>
          </p:nvSpPr>
          <p:spPr bwMode="auto">
            <a:xfrm>
              <a:off x="4232" y="1519"/>
              <a:ext cx="680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971790" y="2792096"/>
            <a:ext cx="464820" cy="584835"/>
            <a:chOff x="4180" y="1519"/>
            <a:chExt cx="732" cy="921"/>
          </a:xfrm>
        </p:grpSpPr>
        <p:sp>
          <p:nvSpPr>
            <p:cNvPr id="34" name="椭圆 33"/>
            <p:cNvSpPr/>
            <p:nvPr/>
          </p:nvSpPr>
          <p:spPr>
            <a:xfrm>
              <a:off x="4180" y="1605"/>
              <a:ext cx="717" cy="717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Text Box 6"/>
            <p:cNvSpPr txBox="1">
              <a:spLocks noChangeArrowheads="1"/>
            </p:cNvSpPr>
            <p:nvPr/>
          </p:nvSpPr>
          <p:spPr bwMode="auto">
            <a:xfrm>
              <a:off x="4232" y="1519"/>
              <a:ext cx="680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6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0" name="右箭头 9"/>
          <p:cNvSpPr/>
          <p:nvPr/>
        </p:nvSpPr>
        <p:spPr>
          <a:xfrm>
            <a:off x="8640446" y="3572511"/>
            <a:ext cx="729615" cy="425450"/>
          </a:xfrm>
          <a:prstGeom prst="rightArrow">
            <a:avLst>
              <a:gd name="adj1" fmla="val 35522"/>
              <a:gd name="adj2" fmla="val 57164"/>
            </a:avLst>
          </a:prstGeom>
          <a:solidFill>
            <a:srgbClr val="7AC2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9503411" y="3283585"/>
            <a:ext cx="1378585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5-2=3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049520" y="4123687"/>
            <a:ext cx="3464559" cy="840104"/>
            <a:chOff x="4930" y="7035"/>
            <a:chExt cx="3390" cy="1323"/>
          </a:xfrm>
        </p:grpSpPr>
        <p:sp>
          <p:nvSpPr>
            <p:cNvPr id="12" name="右大括号 11"/>
            <p:cNvSpPr/>
            <p:nvPr/>
          </p:nvSpPr>
          <p:spPr>
            <a:xfrm rot="5400000">
              <a:off x="6451" y="5514"/>
              <a:ext cx="347" cy="3390"/>
            </a:xfrm>
            <a:prstGeom prst="rightBrace">
              <a:avLst>
                <a:gd name="adj1" fmla="val 49659"/>
                <a:gd name="adj2" fmla="val 50000"/>
              </a:avLst>
            </a:prstGeom>
            <a:ln w="15875">
              <a:solidFill>
                <a:srgbClr val="7AC2F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335" y="7122"/>
              <a:ext cx="824" cy="1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sz="30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5</a:t>
              </a: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个</a:t>
              </a:r>
              <a:endParaRPr lang="zh-CN" altLang="en-US" sz="3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049520" y="2435859"/>
            <a:ext cx="1365251" cy="948689"/>
            <a:chOff x="9566" y="5830"/>
            <a:chExt cx="2150" cy="1494"/>
          </a:xfrm>
        </p:grpSpPr>
        <p:sp>
          <p:nvSpPr>
            <p:cNvPr id="13" name="右大括号 12"/>
            <p:cNvSpPr/>
            <p:nvPr/>
          </p:nvSpPr>
          <p:spPr>
            <a:xfrm rot="16200000">
              <a:off x="10458" y="6066"/>
              <a:ext cx="366" cy="2150"/>
            </a:xfrm>
            <a:prstGeom prst="rightBrace">
              <a:avLst>
                <a:gd name="adj1" fmla="val 49659"/>
                <a:gd name="adj2" fmla="val 50000"/>
              </a:avLst>
            </a:prstGeom>
            <a:ln w="15875">
              <a:solidFill>
                <a:srgbClr val="7AC2F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0127" y="5830"/>
              <a:ext cx="1291" cy="1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sz="30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2</a:t>
              </a: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个</a:t>
              </a:r>
              <a:endParaRPr lang="zh-CN" altLang="en-US" sz="3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064124" y="3422016"/>
            <a:ext cx="3449320" cy="610235"/>
            <a:chOff x="6551" y="4487"/>
            <a:chExt cx="11870" cy="21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960" y="4487"/>
              <a:ext cx="2235" cy="21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369" y="4487"/>
              <a:ext cx="2235" cy="210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778" y="4487"/>
              <a:ext cx="2235" cy="210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187" y="4487"/>
              <a:ext cx="2235" cy="2100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51" y="4487"/>
              <a:ext cx="2235" cy="2100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5049521" y="3422014"/>
            <a:ext cx="1364615" cy="643891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153285" y="5293360"/>
            <a:ext cx="2148840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 接数法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11091" y="5516246"/>
            <a:ext cx="40576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88942" y="5283202"/>
            <a:ext cx="882015" cy="553994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少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endParaRPr lang="en-US" altLang="zh-CN" sz="30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06541" y="5516246"/>
            <a:ext cx="40576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4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301991" y="5516246"/>
            <a:ext cx="40576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cxnSp>
        <p:nvCxnSpPr>
          <p:cNvPr id="27" name="直接箭头连接符 26"/>
          <p:cNvCxnSpPr/>
          <p:nvPr/>
        </p:nvCxnSpPr>
        <p:spPr>
          <a:xfrm>
            <a:off x="5316855" y="5807710"/>
            <a:ext cx="1264920" cy="0"/>
          </a:xfrm>
          <a:prstGeom prst="straightConnector1">
            <a:avLst/>
          </a:prstGeom>
          <a:ln w="15875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7012305" y="5807710"/>
            <a:ext cx="1264920" cy="0"/>
          </a:xfrm>
          <a:prstGeom prst="straightConnector1">
            <a:avLst/>
          </a:prstGeom>
          <a:ln w="15875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7187566" y="5283202"/>
            <a:ext cx="882015" cy="553994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3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少</a:t>
            </a:r>
            <a:r>
              <a:rPr lang="en-US" altLang="zh-CN" sz="3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endParaRPr lang="en-US" altLang="zh-CN" sz="30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6" name="右箭头 35"/>
          <p:cNvSpPr/>
          <p:nvPr/>
        </p:nvSpPr>
        <p:spPr>
          <a:xfrm>
            <a:off x="8823961" y="5572126"/>
            <a:ext cx="729615" cy="425450"/>
          </a:xfrm>
          <a:prstGeom prst="rightArrow">
            <a:avLst>
              <a:gd name="adj1" fmla="val 35522"/>
              <a:gd name="adj2" fmla="val 57164"/>
            </a:avLst>
          </a:prstGeom>
          <a:solidFill>
            <a:srgbClr val="7AC2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9686925" y="5283200"/>
            <a:ext cx="1378585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5-2=3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 animBg="1"/>
      <p:bldP spid="11" grpId="0"/>
      <p:bldP spid="5" grpId="0" animBg="1"/>
      <p:bldP spid="2" grpId="0"/>
      <p:bldP spid="6" grpId="0"/>
      <p:bldP spid="8" grpId="0"/>
      <p:bldP spid="22" grpId="0"/>
      <p:bldP spid="23" grpId="0"/>
      <p:bldP spid="29" grpId="0"/>
      <p:bldP spid="36" grpId="0" animBg="1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02435" y="1682115"/>
            <a:ext cx="3975100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减法的计算方法：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53286" y="5293360"/>
            <a:ext cx="3367404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④ 想加法算减法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153286" y="2955925"/>
            <a:ext cx="2996565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 数的分与合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5648325" y="2639060"/>
            <a:ext cx="1278255" cy="1459865"/>
            <a:chOff x="11730" y="3128"/>
            <a:chExt cx="2013" cy="2299"/>
          </a:xfrm>
        </p:grpSpPr>
        <p:sp>
          <p:nvSpPr>
            <p:cNvPr id="87" name="文本框 86"/>
            <p:cNvSpPr txBox="1"/>
            <p:nvPr/>
          </p:nvSpPr>
          <p:spPr>
            <a:xfrm>
              <a:off x="12361" y="3128"/>
              <a:ext cx="781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12078" y="3897"/>
              <a:ext cx="1142" cy="750"/>
              <a:chOff x="3160" y="8839"/>
              <a:chExt cx="1142" cy="750"/>
            </a:xfrm>
          </p:grpSpPr>
          <p:cxnSp>
            <p:nvCxnSpPr>
              <p:cNvPr id="89" name="直接连接符 88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文本框 90"/>
            <p:cNvSpPr txBox="1"/>
            <p:nvPr/>
          </p:nvSpPr>
          <p:spPr>
            <a:xfrm>
              <a:off x="11730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12936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7741286" y="3075941"/>
            <a:ext cx="1054736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5-2=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577580" y="307594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endParaRPr lang="en-US" alt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1" name="任意多边形 40"/>
          <p:cNvSpPr/>
          <p:nvPr/>
        </p:nvSpPr>
        <p:spPr>
          <a:xfrm flipV="1">
            <a:off x="5830571" y="3728721"/>
            <a:ext cx="2947035" cy="476885"/>
          </a:xfrm>
          <a:custGeom>
            <a:avLst/>
            <a:gdLst>
              <a:gd name="connsiteX0" fmla="*/ 0 w 1309"/>
              <a:gd name="connsiteY0" fmla="*/ 0 h 735"/>
              <a:gd name="connsiteX1" fmla="*/ 1309 w 1309"/>
              <a:gd name="connsiteY1" fmla="*/ 0 h 735"/>
              <a:gd name="connsiteX2" fmla="*/ 1309 w 1309"/>
              <a:gd name="connsiteY2" fmla="*/ 735 h 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9" h="735">
                <a:moveTo>
                  <a:pt x="0" y="0"/>
                </a:moveTo>
                <a:lnTo>
                  <a:pt x="1309" y="0"/>
                </a:lnTo>
                <a:lnTo>
                  <a:pt x="1309" y="735"/>
                </a:lnTo>
              </a:path>
            </a:pathLst>
          </a:custGeom>
          <a:noFill/>
          <a:ln w="15875">
            <a:solidFill>
              <a:schemeClr val="accent5">
                <a:lumMod val="75000"/>
              </a:schemeClr>
            </a:solidFill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42" name="右箭头 41"/>
          <p:cNvSpPr/>
          <p:nvPr/>
        </p:nvSpPr>
        <p:spPr>
          <a:xfrm>
            <a:off x="6969126" y="3154680"/>
            <a:ext cx="729615" cy="425450"/>
          </a:xfrm>
          <a:prstGeom prst="rightArrow">
            <a:avLst>
              <a:gd name="adj1" fmla="val 35522"/>
              <a:gd name="adj2" fmla="val 57164"/>
            </a:avLst>
          </a:prstGeom>
          <a:solidFill>
            <a:srgbClr val="7AC2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6042026" y="5144136"/>
            <a:ext cx="1054736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5-2=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878321" y="5144136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endParaRPr lang="en-US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696076" y="5863591"/>
            <a:ext cx="196088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2+(  )=5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943599" y="5863590"/>
            <a:ext cx="1005393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想：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372985" y="5863590"/>
            <a:ext cx="595025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</a:t>
            </a:r>
            <a:endParaRPr lang="zh-CN" alt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408546" y="5863590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endParaRPr lang="en-US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 flipH="1" flipV="1">
            <a:off x="7080251" y="5631180"/>
            <a:ext cx="507365" cy="33909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H="1">
            <a:off x="5840095" y="3993516"/>
            <a:ext cx="0" cy="221615"/>
          </a:xfrm>
          <a:prstGeom prst="line">
            <a:avLst/>
          </a:prstGeom>
          <a:ln w="158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6869431" y="5137151"/>
            <a:ext cx="595025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</a:t>
            </a:r>
            <a:endParaRPr lang="zh-CN" alt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/>
      <p:bldP spid="39" grpId="0"/>
      <p:bldP spid="40" grpId="0"/>
      <p:bldP spid="41" grpId="0" animBg="1"/>
      <p:bldP spid="42" grpId="0" animBg="1"/>
      <p:bldP spid="44" grpId="0"/>
      <p:bldP spid="45" grpId="0"/>
      <p:bldP spid="46" grpId="0"/>
      <p:bldP spid="48" grpId="0"/>
      <p:bldP spid="49" grpId="0"/>
      <p:bldP spid="49" grpId="1"/>
      <p:bldP spid="50" grpId="0"/>
      <p:bldP spid="55" grpId="0"/>
      <p:bldP spid="5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1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0070" y="2313942"/>
            <a:ext cx="9526270" cy="26689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3" name="矩形 92"/>
          <p:cNvSpPr/>
          <p:nvPr/>
        </p:nvSpPr>
        <p:spPr>
          <a:xfrm>
            <a:off x="1016689" y="857595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堂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测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29031" y="2203450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itchFamily="49" charset="-122"/>
              </a:rPr>
              <a:t>1.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940050" y="5283835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344035" y="5283835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420236" y="528383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201026" y="5283835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605010" y="5283835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9681210" y="528383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1850,&quot;width&quot;:1892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591</Words>
  <Application>WPS 演示</Application>
  <PresentationFormat>自定义</PresentationFormat>
  <Paragraphs>228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楷体</vt:lpstr>
      <vt:lpstr>Calibri Light</vt:lpstr>
      <vt:lpstr>Calibri Light</vt:lpstr>
      <vt:lpstr>楷体_GB2312</vt:lpstr>
      <vt:lpstr>新宋体</vt:lpstr>
      <vt:lpstr>黑体</vt:lpstr>
      <vt:lpstr>Arial</vt:lpstr>
      <vt:lpstr>Arial Unicode MS</vt:lpstr>
      <vt:lpstr>Calibri</vt:lpstr>
      <vt:lpstr>第一PPT模板网-WWW.1PPT.COM</vt:lpstr>
      <vt:lpstr>第八单元   10以内的加法和减法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2022-07-23T11:44:00Z</cp:lastPrinted>
  <dcterms:created xsi:type="dcterms:W3CDTF">2022-07-23T11:44:00Z</dcterms:created>
  <dcterms:modified xsi:type="dcterms:W3CDTF">2023-11-02T08:37:31Z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B36A5AF2DD1C4AC6BA07E5DF6D539B12_12</vt:lpwstr>
  </property>
  <property fmtid="{D5CDD505-2E9C-101B-9397-08002B2CF9AE}" pid="3" name="KSOProductBuildVer">
    <vt:lpwstr>2052-12.1.0.15712</vt:lpwstr>
  </property>
</Properties>
</file>